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263" r:id="rId3"/>
    <p:sldId id="264" r:id="rId4"/>
    <p:sldId id="265" r:id="rId5"/>
    <p:sldId id="260" r:id="rId6"/>
    <p:sldId id="266" r:id="rId7"/>
    <p:sldId id="267" r:id="rId8"/>
    <p:sldId id="268" r:id="rId9"/>
    <p:sldId id="269" r:id="rId10"/>
    <p:sldId id="270" r:id="rId11"/>
    <p:sldId id="271" r:id="rId12"/>
    <p:sldId id="272" r:id="rId13"/>
    <p:sldId id="273" r:id="rId14"/>
    <p:sldId id="274"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94660"/>
  </p:normalViewPr>
  <p:slideViewPr>
    <p:cSldViewPr snapToGrid="0">
      <p:cViewPr varScale="1">
        <p:scale>
          <a:sx n="79" d="100"/>
          <a:sy n="79" d="100"/>
        </p:scale>
        <p:origin x="2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1E8358E-4084-4852-8119-50F6864B2E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7DFF2E7-BC9F-E64C-2DDE-6D639158BD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52B0CC-7C9A-45DC-A839-6B90B1F4C7ED}" type="datetimeFigureOut">
              <a:rPr lang="en-IN" smtClean="0"/>
              <a:t>02-02-2025</a:t>
            </a:fld>
            <a:endParaRPr lang="en-IN"/>
          </a:p>
        </p:txBody>
      </p:sp>
      <p:sp>
        <p:nvSpPr>
          <p:cNvPr id="4" name="Footer Placeholder 3">
            <a:extLst>
              <a:ext uri="{FF2B5EF4-FFF2-40B4-BE49-F238E27FC236}">
                <a16:creationId xmlns:a16="http://schemas.microsoft.com/office/drawing/2014/main" id="{983C83AA-8281-4D48-9A82-03797C1861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0381411-8482-D333-FCD1-D4F8E5A176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1D03FD-BD64-46A6-B4E6-A38DD05E7C15}" type="slidenum">
              <a:rPr lang="en-IN" smtClean="0"/>
              <a:t>‹#›</a:t>
            </a:fld>
            <a:endParaRPr lang="en-IN"/>
          </a:p>
        </p:txBody>
      </p:sp>
    </p:spTree>
    <p:extLst>
      <p:ext uri="{BB962C8B-B14F-4D97-AF65-F5344CB8AC3E}">
        <p14:creationId xmlns:p14="http://schemas.microsoft.com/office/powerpoint/2010/main" val="1946380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FB15F-7B89-4D9F-916F-DD02FAD25E1D}" type="datetimeFigureOut">
              <a:rPr lang="en-IN" smtClean="0"/>
              <a:t>02-02-2025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0DF7D1-BD46-4CCB-99EC-BB2F4505583C}" type="slidenum">
              <a:rPr lang="en-IN" smtClean="0"/>
              <a:t>‹#›</a:t>
            </a:fld>
            <a:endParaRPr lang="en-IN"/>
          </a:p>
        </p:txBody>
      </p:sp>
    </p:spTree>
    <p:extLst>
      <p:ext uri="{BB962C8B-B14F-4D97-AF65-F5344CB8AC3E}">
        <p14:creationId xmlns:p14="http://schemas.microsoft.com/office/powerpoint/2010/main" val="35315539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247096C-1238-4819-9337-EF509E243200}" type="datetimeFigureOut">
              <a:rPr lang="en-IN" smtClean="0"/>
              <a:t>02-02-2025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47F1398-809B-4958-B3F1-D2AB509D374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7206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7096C-1238-4819-9337-EF509E243200}" type="datetimeFigureOut">
              <a:rPr lang="en-IN" smtClean="0"/>
              <a:t>02-02-2025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7F1398-809B-4958-B3F1-D2AB509D374A}" type="slidenum">
              <a:rPr lang="en-IN" smtClean="0"/>
              <a:t>‹#›</a:t>
            </a:fld>
            <a:endParaRPr lang="en-IN"/>
          </a:p>
        </p:txBody>
      </p:sp>
    </p:spTree>
    <p:extLst>
      <p:ext uri="{BB962C8B-B14F-4D97-AF65-F5344CB8AC3E}">
        <p14:creationId xmlns:p14="http://schemas.microsoft.com/office/powerpoint/2010/main" val="2125801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7096C-1238-4819-9337-EF509E243200}"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7F1398-809B-4958-B3F1-D2AB509D374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9709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7096C-1238-4819-9337-EF509E243200}"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7F1398-809B-4958-B3F1-D2AB509D374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947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7096C-1238-4819-9337-EF509E243200}"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7F1398-809B-4958-B3F1-D2AB509D374A}" type="slidenum">
              <a:rPr lang="en-IN" smtClean="0"/>
              <a:t>‹#›</a:t>
            </a:fld>
            <a:endParaRPr lang="en-IN"/>
          </a:p>
        </p:txBody>
      </p:sp>
    </p:spTree>
    <p:extLst>
      <p:ext uri="{BB962C8B-B14F-4D97-AF65-F5344CB8AC3E}">
        <p14:creationId xmlns:p14="http://schemas.microsoft.com/office/powerpoint/2010/main" val="3490462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7096C-1238-4819-9337-EF509E243200}"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7F1398-809B-4958-B3F1-D2AB509D374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4434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7096C-1238-4819-9337-EF509E243200}"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7F1398-809B-4958-B3F1-D2AB509D374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0414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7096C-1238-4819-9337-EF509E243200}"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7F1398-809B-4958-B3F1-D2AB509D374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7012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7096C-1238-4819-9337-EF509E243200}"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7F1398-809B-4958-B3F1-D2AB509D374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2004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7096C-1238-4819-9337-EF509E243200}"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7F1398-809B-4958-B3F1-D2AB509D374A}" type="slidenum">
              <a:rPr lang="en-IN" smtClean="0"/>
              <a:t>‹#›</a:t>
            </a:fld>
            <a:endParaRPr lang="en-IN"/>
          </a:p>
        </p:txBody>
      </p:sp>
    </p:spTree>
    <p:extLst>
      <p:ext uri="{BB962C8B-B14F-4D97-AF65-F5344CB8AC3E}">
        <p14:creationId xmlns:p14="http://schemas.microsoft.com/office/powerpoint/2010/main" val="128699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7096C-1238-4819-9337-EF509E243200}"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7F1398-809B-4958-B3F1-D2AB509D374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2886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7096C-1238-4819-9337-EF509E243200}" type="datetimeFigureOut">
              <a:rPr lang="en-IN" smtClean="0"/>
              <a:t>02-02-2025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7F1398-809B-4958-B3F1-D2AB509D374A}" type="slidenum">
              <a:rPr lang="en-IN" smtClean="0"/>
              <a:t>‹#›</a:t>
            </a:fld>
            <a:endParaRPr lang="en-IN"/>
          </a:p>
        </p:txBody>
      </p:sp>
    </p:spTree>
    <p:extLst>
      <p:ext uri="{BB962C8B-B14F-4D97-AF65-F5344CB8AC3E}">
        <p14:creationId xmlns:p14="http://schemas.microsoft.com/office/powerpoint/2010/main" val="1493076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7096C-1238-4819-9337-EF509E243200}" type="datetimeFigureOut">
              <a:rPr lang="en-IN" smtClean="0"/>
              <a:t>02-02-2025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7F1398-809B-4958-B3F1-D2AB509D374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454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7096C-1238-4819-9337-EF509E243200}" type="datetimeFigureOut">
              <a:rPr lang="en-IN" smtClean="0"/>
              <a:t>02-02-2025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7F1398-809B-4958-B3F1-D2AB509D374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912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7096C-1238-4819-9337-EF509E243200}" type="datetimeFigureOut">
              <a:rPr lang="en-IN" smtClean="0"/>
              <a:t>02-02-2025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7F1398-809B-4958-B3F1-D2AB509D374A}" type="slidenum">
              <a:rPr lang="en-IN" smtClean="0"/>
              <a:t>‹#›</a:t>
            </a:fld>
            <a:endParaRPr lang="en-IN"/>
          </a:p>
        </p:txBody>
      </p:sp>
    </p:spTree>
    <p:extLst>
      <p:ext uri="{BB962C8B-B14F-4D97-AF65-F5344CB8AC3E}">
        <p14:creationId xmlns:p14="http://schemas.microsoft.com/office/powerpoint/2010/main" val="676095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7096C-1238-4819-9337-EF509E243200}" type="datetimeFigureOut">
              <a:rPr lang="en-IN" smtClean="0"/>
              <a:t>02-02-2025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7F1398-809B-4958-B3F1-D2AB509D374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2738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7096C-1238-4819-9337-EF509E243200}" type="datetimeFigureOut">
              <a:rPr lang="en-IN" smtClean="0"/>
              <a:t>02-02-2025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7F1398-809B-4958-B3F1-D2AB509D374A}" type="slidenum">
              <a:rPr lang="en-IN" smtClean="0"/>
              <a:t>‹#›</a:t>
            </a:fld>
            <a:endParaRPr lang="en-IN"/>
          </a:p>
        </p:txBody>
      </p:sp>
    </p:spTree>
    <p:extLst>
      <p:ext uri="{BB962C8B-B14F-4D97-AF65-F5344CB8AC3E}">
        <p14:creationId xmlns:p14="http://schemas.microsoft.com/office/powerpoint/2010/main" val="4138744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47096C-1238-4819-9337-EF509E243200}" type="datetimeFigureOut">
              <a:rPr lang="en-IN" smtClean="0"/>
              <a:t>02-02-2025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7F1398-809B-4958-B3F1-D2AB509D374A}" type="slidenum">
              <a:rPr lang="en-IN" smtClean="0"/>
              <a:t>‹#›</a:t>
            </a:fld>
            <a:endParaRPr lang="en-IN"/>
          </a:p>
        </p:txBody>
      </p:sp>
    </p:spTree>
    <p:extLst>
      <p:ext uri="{BB962C8B-B14F-4D97-AF65-F5344CB8AC3E}">
        <p14:creationId xmlns:p14="http://schemas.microsoft.com/office/powerpoint/2010/main" val="4014072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70624-3791-940F-0FE4-919B74090E7D}"/>
              </a:ext>
            </a:extLst>
          </p:cNvPr>
          <p:cNvSpPr>
            <a:spLocks noGrp="1"/>
          </p:cNvSpPr>
          <p:nvPr>
            <p:ph type="ctrTitle"/>
          </p:nvPr>
        </p:nvSpPr>
        <p:spPr>
          <a:xfrm>
            <a:off x="2692398" y="1871131"/>
            <a:ext cx="6815669" cy="2425740"/>
          </a:xfrm>
        </p:spPr>
        <p:txBody>
          <a:bodyPr/>
          <a:lstStyle/>
          <a:p>
            <a:r>
              <a:rPr lang="en-IN" b="1" i="0" dirty="0">
                <a:solidFill>
                  <a:srgbClr val="3C4858"/>
                </a:solidFill>
                <a:effectLst/>
                <a:latin typeface="Manrope"/>
              </a:rPr>
              <a:t>Instagram User Analytics</a:t>
            </a:r>
            <a:br>
              <a:rPr lang="en-IN" b="1" i="0" dirty="0">
                <a:solidFill>
                  <a:srgbClr val="3C4858"/>
                </a:solidFill>
                <a:effectLst/>
                <a:latin typeface="Manrope"/>
              </a:rPr>
            </a:br>
            <a:endParaRPr lang="en-IN" dirty="0"/>
          </a:p>
        </p:txBody>
      </p:sp>
      <p:sp>
        <p:nvSpPr>
          <p:cNvPr id="3" name="Subtitle 2">
            <a:extLst>
              <a:ext uri="{FF2B5EF4-FFF2-40B4-BE49-F238E27FC236}">
                <a16:creationId xmlns:a16="http://schemas.microsoft.com/office/drawing/2014/main" id="{E347DBCD-EABB-4A06-6FBE-FC1A9BA1598A}"/>
              </a:ext>
            </a:extLst>
          </p:cNvPr>
          <p:cNvSpPr>
            <a:spLocks noGrp="1"/>
          </p:cNvSpPr>
          <p:nvPr>
            <p:ph type="subTitle" idx="1"/>
          </p:nvPr>
        </p:nvSpPr>
        <p:spPr/>
        <p:txBody>
          <a:bodyPr>
            <a:normAutofit/>
          </a:bodyPr>
          <a:lstStyle/>
          <a:p>
            <a:pPr algn="r"/>
            <a:r>
              <a:rPr lang="en-US" sz="3200" dirty="0"/>
              <a:t>-By Sumit Vishwakarma</a:t>
            </a:r>
            <a:endParaRPr lang="en-IN" sz="3200" dirty="0"/>
          </a:p>
        </p:txBody>
      </p:sp>
    </p:spTree>
    <p:extLst>
      <p:ext uri="{BB962C8B-B14F-4D97-AF65-F5344CB8AC3E}">
        <p14:creationId xmlns:p14="http://schemas.microsoft.com/office/powerpoint/2010/main" val="340593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D636C-AAA2-0C58-3E7B-4B773C255B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5A15BE-CBDF-1F52-7187-051BB3D3D04B}"/>
              </a:ext>
            </a:extLst>
          </p:cNvPr>
          <p:cNvSpPr>
            <a:spLocks noGrp="1"/>
          </p:cNvSpPr>
          <p:nvPr>
            <p:ph type="title"/>
          </p:nvPr>
        </p:nvSpPr>
        <p:spPr/>
        <p:txBody>
          <a:bodyPr>
            <a:normAutofit/>
          </a:bodyPr>
          <a:lstStyle/>
          <a:p>
            <a:pPr algn="l"/>
            <a:r>
              <a:rPr lang="en-US" sz="1400" b="1" i="0" dirty="0">
                <a:solidFill>
                  <a:schemeClr val="tx1"/>
                </a:solidFill>
                <a:effectLst/>
                <a:latin typeface="Aptos" panose="020B0004020202020204" pitchFamily="34" charset="0"/>
              </a:rPr>
              <a:t>AIM-Ad Campaign Launch:</a:t>
            </a:r>
            <a:r>
              <a:rPr lang="en-US" sz="1400" b="0" i="0" dirty="0">
                <a:solidFill>
                  <a:schemeClr val="tx1"/>
                </a:solidFill>
                <a:effectLst/>
                <a:latin typeface="Aptos" panose="020B0004020202020204" pitchFamily="34" charset="0"/>
              </a:rPr>
              <a:t> </a:t>
            </a:r>
            <a:br>
              <a:rPr lang="en-US" sz="1400" b="0" i="0" dirty="0">
                <a:solidFill>
                  <a:schemeClr val="tx1"/>
                </a:solidFill>
                <a:effectLst/>
                <a:latin typeface="Aptos" panose="020B0004020202020204" pitchFamily="34" charset="0"/>
              </a:rPr>
            </a:br>
            <a:r>
              <a:rPr lang="en-US" sz="1400" b="0" i="0" dirty="0">
                <a:solidFill>
                  <a:schemeClr val="tx1"/>
                </a:solidFill>
                <a:effectLst/>
                <a:latin typeface="Aptos" panose="020B0004020202020204" pitchFamily="34" charset="0"/>
              </a:rPr>
              <a:t>The team wants to know the best day of the week to launch ads.</a:t>
            </a:r>
            <a:br>
              <a:rPr lang="en-US" sz="1400" b="0" i="0" dirty="0">
                <a:solidFill>
                  <a:schemeClr val="tx1"/>
                </a:solidFill>
                <a:effectLst/>
                <a:latin typeface="Aptos" panose="020B0004020202020204" pitchFamily="34" charset="0"/>
              </a:rPr>
            </a:br>
            <a:r>
              <a:rPr lang="en-US" sz="1400" b="1" i="0" dirty="0">
                <a:solidFill>
                  <a:schemeClr val="tx1"/>
                </a:solidFill>
                <a:effectLst/>
                <a:latin typeface="Aptos" panose="020B0004020202020204" pitchFamily="34" charset="0"/>
              </a:rPr>
              <a:t>Your Task: </a:t>
            </a:r>
            <a:r>
              <a:rPr lang="en-US" sz="1400" b="0" i="0" dirty="0">
                <a:solidFill>
                  <a:schemeClr val="tx1"/>
                </a:solidFill>
                <a:effectLst/>
                <a:latin typeface="Aptos" panose="020B0004020202020204" pitchFamily="34" charset="0"/>
              </a:rPr>
              <a:t>Determine the day of the week when most users register on Instagram. Provide insights on when to schedule an ad campaign.</a:t>
            </a:r>
          </a:p>
        </p:txBody>
      </p:sp>
      <p:pic>
        <p:nvPicPr>
          <p:cNvPr id="12" name="Picture 11">
            <a:extLst>
              <a:ext uri="{FF2B5EF4-FFF2-40B4-BE49-F238E27FC236}">
                <a16:creationId xmlns:a16="http://schemas.microsoft.com/office/drawing/2014/main" id="{5A34272A-47D2-3CE3-0D8C-2D901998933B}"/>
              </a:ext>
            </a:extLst>
          </p:cNvPr>
          <p:cNvPicPr>
            <a:picLocks noChangeAspect="1"/>
          </p:cNvPicPr>
          <p:nvPr/>
        </p:nvPicPr>
        <p:blipFill>
          <a:blip r:embed="rId2"/>
          <a:stretch>
            <a:fillRect/>
          </a:stretch>
        </p:blipFill>
        <p:spPr>
          <a:xfrm>
            <a:off x="1295400" y="2504072"/>
            <a:ext cx="9601196" cy="1028844"/>
          </a:xfrm>
          <a:prstGeom prst="rect">
            <a:avLst/>
          </a:prstGeom>
        </p:spPr>
      </p:pic>
      <p:pic>
        <p:nvPicPr>
          <p:cNvPr id="14" name="Picture 13">
            <a:extLst>
              <a:ext uri="{FF2B5EF4-FFF2-40B4-BE49-F238E27FC236}">
                <a16:creationId xmlns:a16="http://schemas.microsoft.com/office/drawing/2014/main" id="{3B38FC66-4381-4A4B-5BDF-E969A794B87D}"/>
              </a:ext>
            </a:extLst>
          </p:cNvPr>
          <p:cNvPicPr>
            <a:picLocks noChangeAspect="1"/>
          </p:cNvPicPr>
          <p:nvPr/>
        </p:nvPicPr>
        <p:blipFill>
          <a:blip r:embed="rId3"/>
          <a:stretch>
            <a:fillRect/>
          </a:stretch>
        </p:blipFill>
        <p:spPr>
          <a:xfrm>
            <a:off x="1295400" y="3657857"/>
            <a:ext cx="2716634" cy="2218011"/>
          </a:xfrm>
          <a:prstGeom prst="rect">
            <a:avLst/>
          </a:prstGeom>
        </p:spPr>
      </p:pic>
    </p:spTree>
    <p:extLst>
      <p:ext uri="{BB962C8B-B14F-4D97-AF65-F5344CB8AC3E}">
        <p14:creationId xmlns:p14="http://schemas.microsoft.com/office/powerpoint/2010/main" val="4146645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56D95-B8C6-D576-3211-34A51D2586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BBB1E6-34BC-B96C-13E6-5865028A52A5}"/>
              </a:ext>
            </a:extLst>
          </p:cNvPr>
          <p:cNvSpPr>
            <a:spLocks noGrp="1"/>
          </p:cNvSpPr>
          <p:nvPr>
            <p:ph type="ctrTitle"/>
          </p:nvPr>
        </p:nvSpPr>
        <p:spPr>
          <a:xfrm>
            <a:off x="2692398" y="1871131"/>
            <a:ext cx="7115149" cy="3372508"/>
          </a:xfrm>
        </p:spPr>
        <p:txBody>
          <a:bodyPr/>
          <a:lstStyle/>
          <a:p>
            <a:br>
              <a:rPr lang="en-IN" b="0" i="0" dirty="0">
                <a:solidFill>
                  <a:srgbClr val="8492A6"/>
                </a:solidFill>
                <a:effectLst/>
                <a:latin typeface="Manrope"/>
              </a:rPr>
            </a:br>
            <a:br>
              <a:rPr lang="en-IN" b="0" i="0" dirty="0">
                <a:solidFill>
                  <a:srgbClr val="8492A6"/>
                </a:solidFill>
                <a:effectLst/>
                <a:latin typeface="Manrope"/>
              </a:rPr>
            </a:br>
            <a:r>
              <a:rPr lang="en-IN" b="1" i="0" dirty="0">
                <a:solidFill>
                  <a:srgbClr val="8492A6"/>
                </a:solidFill>
                <a:effectLst/>
                <a:latin typeface="Manrope"/>
              </a:rPr>
              <a:t>Investor Metrics:</a:t>
            </a:r>
            <a:br>
              <a:rPr lang="en-IN" b="0" i="0" dirty="0">
                <a:solidFill>
                  <a:srgbClr val="8492A6"/>
                </a:solidFill>
                <a:effectLst/>
                <a:latin typeface="Manrope"/>
              </a:rPr>
            </a:br>
            <a:br>
              <a:rPr lang="en-IN" b="0" i="0" dirty="0">
                <a:solidFill>
                  <a:srgbClr val="8492A6"/>
                </a:solidFill>
                <a:effectLst/>
                <a:latin typeface="Manrope"/>
              </a:rPr>
            </a:br>
            <a:endParaRPr lang="en-IN" dirty="0"/>
          </a:p>
        </p:txBody>
      </p:sp>
      <p:sp>
        <p:nvSpPr>
          <p:cNvPr id="3" name="Subtitle 2">
            <a:extLst>
              <a:ext uri="{FF2B5EF4-FFF2-40B4-BE49-F238E27FC236}">
                <a16:creationId xmlns:a16="http://schemas.microsoft.com/office/drawing/2014/main" id="{A91A5CFB-1F8D-6BBE-881C-FE4A40DA3DD1}"/>
              </a:ext>
            </a:extLst>
          </p:cNvPr>
          <p:cNvSpPr>
            <a:spLocks noGrp="1"/>
          </p:cNvSpPr>
          <p:nvPr>
            <p:ph type="subTitle" idx="1"/>
          </p:nvPr>
        </p:nvSpPr>
        <p:spPr>
          <a:xfrm>
            <a:off x="1577946" y="4321144"/>
            <a:ext cx="45719" cy="72831"/>
          </a:xfrm>
        </p:spPr>
        <p:txBody>
          <a:bodyPr>
            <a:normAutofit fontScale="25000" lnSpcReduction="20000"/>
          </a:bodyPr>
          <a:lstStyle/>
          <a:p>
            <a:endParaRPr lang="en-IN" dirty="0"/>
          </a:p>
        </p:txBody>
      </p:sp>
    </p:spTree>
    <p:extLst>
      <p:ext uri="{BB962C8B-B14F-4D97-AF65-F5344CB8AC3E}">
        <p14:creationId xmlns:p14="http://schemas.microsoft.com/office/powerpoint/2010/main" val="2795546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1BC8-25B2-B881-1F4E-924D76A0CF0E}"/>
              </a:ext>
            </a:extLst>
          </p:cNvPr>
          <p:cNvSpPr>
            <a:spLocks noGrp="1"/>
          </p:cNvSpPr>
          <p:nvPr>
            <p:ph type="title"/>
          </p:nvPr>
        </p:nvSpPr>
        <p:spPr/>
        <p:txBody>
          <a:bodyPr>
            <a:noAutofit/>
          </a:bodyPr>
          <a:lstStyle/>
          <a:p>
            <a:pPr algn="l"/>
            <a:r>
              <a:rPr lang="en-US" sz="1400" b="1" i="0" dirty="0">
                <a:solidFill>
                  <a:schemeClr val="tx1"/>
                </a:solidFill>
                <a:effectLst/>
                <a:latin typeface="Aptos" panose="020B0004020202020204" pitchFamily="34" charset="0"/>
              </a:rPr>
              <a:t>AIM-User Engagement:</a:t>
            </a:r>
            <a:r>
              <a:rPr lang="en-US" sz="1400" b="0" i="0" dirty="0">
                <a:solidFill>
                  <a:schemeClr val="tx1"/>
                </a:solidFill>
                <a:effectLst/>
                <a:latin typeface="Aptos" panose="020B0004020202020204" pitchFamily="34" charset="0"/>
              </a:rPr>
              <a:t> </a:t>
            </a:r>
            <a:br>
              <a:rPr lang="en-US" sz="1400" b="0" i="0" dirty="0">
                <a:solidFill>
                  <a:schemeClr val="tx1"/>
                </a:solidFill>
                <a:effectLst/>
                <a:latin typeface="Aptos" panose="020B0004020202020204" pitchFamily="34" charset="0"/>
              </a:rPr>
            </a:br>
            <a:r>
              <a:rPr lang="en-US" sz="1400" b="0" i="0" dirty="0">
                <a:solidFill>
                  <a:schemeClr val="tx1"/>
                </a:solidFill>
                <a:effectLst/>
                <a:latin typeface="Aptos" panose="020B0004020202020204" pitchFamily="34" charset="0"/>
              </a:rPr>
              <a:t>Investors want to know if users are still active and posting on Instagram or if they are making fewer posts.</a:t>
            </a:r>
            <a:br>
              <a:rPr lang="en-US" sz="1400" b="0" i="0" dirty="0">
                <a:solidFill>
                  <a:schemeClr val="tx1"/>
                </a:solidFill>
                <a:effectLst/>
                <a:latin typeface="Aptos" panose="020B0004020202020204" pitchFamily="34" charset="0"/>
              </a:rPr>
            </a:br>
            <a:r>
              <a:rPr lang="en-US" sz="1400" b="1" i="0" dirty="0">
                <a:solidFill>
                  <a:schemeClr val="tx1"/>
                </a:solidFill>
                <a:effectLst/>
                <a:latin typeface="Aptos" panose="020B0004020202020204" pitchFamily="34" charset="0"/>
              </a:rPr>
              <a:t>Your Task: </a:t>
            </a:r>
            <a:br>
              <a:rPr lang="en-US" sz="1400" b="1" i="0" dirty="0">
                <a:solidFill>
                  <a:schemeClr val="tx1"/>
                </a:solidFill>
                <a:effectLst/>
                <a:latin typeface="Aptos" panose="020B0004020202020204" pitchFamily="34" charset="0"/>
              </a:rPr>
            </a:br>
            <a:r>
              <a:rPr lang="en-US" sz="1400" b="0" i="0" dirty="0">
                <a:solidFill>
                  <a:schemeClr val="tx1"/>
                </a:solidFill>
                <a:effectLst/>
                <a:latin typeface="Aptos" panose="020B0004020202020204" pitchFamily="34" charset="0"/>
              </a:rPr>
              <a:t>Calculate the average number of posts per user on Instagram. Also, provide the total number of photos on Instagram divided by the total number of users.</a:t>
            </a:r>
            <a:br>
              <a:rPr lang="en-US" sz="1400" b="0" i="0" dirty="0">
                <a:solidFill>
                  <a:schemeClr val="tx1"/>
                </a:solidFill>
                <a:effectLst/>
                <a:latin typeface="Aptos" panose="020B0004020202020204" pitchFamily="34" charset="0"/>
              </a:rPr>
            </a:br>
            <a:endParaRPr lang="en-IN" sz="1400" dirty="0">
              <a:solidFill>
                <a:schemeClr val="tx1"/>
              </a:solidFill>
              <a:latin typeface="Aptos" panose="020B0004020202020204" pitchFamily="34" charset="0"/>
            </a:endParaRPr>
          </a:p>
        </p:txBody>
      </p:sp>
      <p:pic>
        <p:nvPicPr>
          <p:cNvPr id="7" name="Content Placeholder 6">
            <a:extLst>
              <a:ext uri="{FF2B5EF4-FFF2-40B4-BE49-F238E27FC236}">
                <a16:creationId xmlns:a16="http://schemas.microsoft.com/office/drawing/2014/main" id="{055144DB-2518-0AF7-0B04-3440C50F8340}"/>
              </a:ext>
            </a:extLst>
          </p:cNvPr>
          <p:cNvPicPr>
            <a:picLocks noGrp="1" noChangeAspect="1"/>
          </p:cNvPicPr>
          <p:nvPr>
            <p:ph idx="1"/>
          </p:nvPr>
        </p:nvPicPr>
        <p:blipFill>
          <a:blip r:embed="rId2"/>
          <a:stretch>
            <a:fillRect/>
          </a:stretch>
        </p:blipFill>
        <p:spPr>
          <a:xfrm>
            <a:off x="1295401" y="4342551"/>
            <a:ext cx="4172532" cy="990100"/>
          </a:xfrm>
        </p:spPr>
      </p:pic>
      <p:pic>
        <p:nvPicPr>
          <p:cNvPr id="5" name="Picture 4">
            <a:extLst>
              <a:ext uri="{FF2B5EF4-FFF2-40B4-BE49-F238E27FC236}">
                <a16:creationId xmlns:a16="http://schemas.microsoft.com/office/drawing/2014/main" id="{81CC950C-D432-F395-032A-7CF30D62BA1A}"/>
              </a:ext>
            </a:extLst>
          </p:cNvPr>
          <p:cNvPicPr>
            <a:picLocks noChangeAspect="1"/>
          </p:cNvPicPr>
          <p:nvPr/>
        </p:nvPicPr>
        <p:blipFill>
          <a:blip r:embed="rId3"/>
          <a:stretch>
            <a:fillRect/>
          </a:stretch>
        </p:blipFill>
        <p:spPr>
          <a:xfrm>
            <a:off x="1295401" y="2556932"/>
            <a:ext cx="9183382" cy="1514686"/>
          </a:xfrm>
          <a:prstGeom prst="rect">
            <a:avLst/>
          </a:prstGeom>
        </p:spPr>
      </p:pic>
    </p:spTree>
    <p:extLst>
      <p:ext uri="{BB962C8B-B14F-4D97-AF65-F5344CB8AC3E}">
        <p14:creationId xmlns:p14="http://schemas.microsoft.com/office/powerpoint/2010/main" val="2714256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500DE-D02A-03A8-E01A-6E61470F3F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616AF2-9692-CB57-4467-39864DB0AE53}"/>
              </a:ext>
            </a:extLst>
          </p:cNvPr>
          <p:cNvSpPr>
            <a:spLocks noGrp="1"/>
          </p:cNvSpPr>
          <p:nvPr>
            <p:ph type="title"/>
          </p:nvPr>
        </p:nvSpPr>
        <p:spPr/>
        <p:txBody>
          <a:bodyPr>
            <a:noAutofit/>
          </a:bodyPr>
          <a:lstStyle/>
          <a:p>
            <a:pPr algn="l"/>
            <a:r>
              <a:rPr lang="en-US" sz="1400" b="1" i="0" dirty="0">
                <a:solidFill>
                  <a:schemeClr val="tx1"/>
                </a:solidFill>
                <a:effectLst/>
                <a:latin typeface="Aptos" panose="020B0004020202020204" pitchFamily="34" charset="0"/>
              </a:rPr>
              <a:t>AIM-Bots &amp; Fake Accounts:</a:t>
            </a:r>
            <a:r>
              <a:rPr lang="en-US" sz="1400" b="0" i="0" dirty="0">
                <a:solidFill>
                  <a:schemeClr val="tx1"/>
                </a:solidFill>
                <a:effectLst/>
                <a:latin typeface="Aptos" panose="020B0004020202020204" pitchFamily="34" charset="0"/>
              </a:rPr>
              <a:t> </a:t>
            </a:r>
            <a:br>
              <a:rPr lang="en-US" sz="1400" b="0" i="0" dirty="0">
                <a:solidFill>
                  <a:schemeClr val="tx1"/>
                </a:solidFill>
                <a:effectLst/>
                <a:latin typeface="Aptos" panose="020B0004020202020204" pitchFamily="34" charset="0"/>
              </a:rPr>
            </a:br>
            <a:r>
              <a:rPr lang="en-US" sz="1400" b="0" i="0" dirty="0">
                <a:solidFill>
                  <a:schemeClr val="tx1"/>
                </a:solidFill>
                <a:effectLst/>
                <a:latin typeface="Aptos" panose="020B0004020202020204" pitchFamily="34" charset="0"/>
              </a:rPr>
              <a:t>Investors want to know if the platform is crowded with fake and dummy accounts.</a:t>
            </a:r>
            <a:br>
              <a:rPr lang="en-US" sz="1400" b="0" i="0" dirty="0">
                <a:solidFill>
                  <a:schemeClr val="tx1"/>
                </a:solidFill>
                <a:effectLst/>
                <a:latin typeface="Aptos" panose="020B0004020202020204" pitchFamily="34" charset="0"/>
              </a:rPr>
            </a:br>
            <a:r>
              <a:rPr lang="en-US" sz="1400" b="1" i="0" dirty="0">
                <a:solidFill>
                  <a:schemeClr val="tx1"/>
                </a:solidFill>
                <a:effectLst/>
                <a:latin typeface="Aptos" panose="020B0004020202020204" pitchFamily="34" charset="0"/>
              </a:rPr>
              <a:t>Your Task: </a:t>
            </a:r>
            <a:br>
              <a:rPr lang="en-US" sz="1400" b="0" i="0" dirty="0">
                <a:solidFill>
                  <a:schemeClr val="tx1"/>
                </a:solidFill>
                <a:effectLst/>
                <a:latin typeface="Aptos" panose="020B0004020202020204" pitchFamily="34" charset="0"/>
              </a:rPr>
            </a:br>
            <a:r>
              <a:rPr lang="en-US" sz="1400" b="0" i="0" dirty="0">
                <a:solidFill>
                  <a:schemeClr val="tx1"/>
                </a:solidFill>
                <a:effectLst/>
                <a:latin typeface="Aptos" panose="020B0004020202020204" pitchFamily="34" charset="0"/>
              </a:rPr>
              <a:t>Identify users (potential bots) who have liked every single photo on the site, as this is not typically possible for a normal user.</a:t>
            </a:r>
            <a:endParaRPr lang="en-IN" sz="1400" dirty="0">
              <a:solidFill>
                <a:schemeClr val="tx1"/>
              </a:solidFill>
              <a:latin typeface="Aptos" panose="020B0004020202020204" pitchFamily="34" charset="0"/>
            </a:endParaRPr>
          </a:p>
        </p:txBody>
      </p:sp>
      <p:pic>
        <p:nvPicPr>
          <p:cNvPr id="4" name="Content Placeholder 4">
            <a:extLst>
              <a:ext uri="{FF2B5EF4-FFF2-40B4-BE49-F238E27FC236}">
                <a16:creationId xmlns:a16="http://schemas.microsoft.com/office/drawing/2014/main" id="{327572DF-EC21-2264-6A01-034A47F8291A}"/>
              </a:ext>
            </a:extLst>
          </p:cNvPr>
          <p:cNvPicPr>
            <a:picLocks noGrp="1" noChangeAspect="1"/>
          </p:cNvPicPr>
          <p:nvPr>
            <p:ph idx="1"/>
          </p:nvPr>
        </p:nvPicPr>
        <p:blipFill>
          <a:blip r:embed="rId2"/>
          <a:stretch>
            <a:fillRect/>
          </a:stretch>
        </p:blipFill>
        <p:spPr>
          <a:xfrm>
            <a:off x="1295402" y="2755157"/>
            <a:ext cx="7259063" cy="1190791"/>
          </a:xfrm>
        </p:spPr>
      </p:pic>
      <p:pic>
        <p:nvPicPr>
          <p:cNvPr id="7" name="Picture 6">
            <a:extLst>
              <a:ext uri="{FF2B5EF4-FFF2-40B4-BE49-F238E27FC236}">
                <a16:creationId xmlns:a16="http://schemas.microsoft.com/office/drawing/2014/main" id="{97552266-9F00-BBDB-67E0-6AB8005E9644}"/>
              </a:ext>
            </a:extLst>
          </p:cNvPr>
          <p:cNvPicPr>
            <a:picLocks noChangeAspect="1"/>
          </p:cNvPicPr>
          <p:nvPr/>
        </p:nvPicPr>
        <p:blipFill>
          <a:blip r:embed="rId3"/>
          <a:stretch>
            <a:fillRect/>
          </a:stretch>
        </p:blipFill>
        <p:spPr>
          <a:xfrm>
            <a:off x="8820319" y="3095981"/>
            <a:ext cx="2451885" cy="2671132"/>
          </a:xfrm>
          <a:prstGeom prst="rect">
            <a:avLst/>
          </a:prstGeom>
        </p:spPr>
      </p:pic>
    </p:spTree>
    <p:extLst>
      <p:ext uri="{BB962C8B-B14F-4D97-AF65-F5344CB8AC3E}">
        <p14:creationId xmlns:p14="http://schemas.microsoft.com/office/powerpoint/2010/main" val="4054893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65FF-BFDC-0562-575B-EE7E96B3FC7A}"/>
              </a:ext>
            </a:extLst>
          </p:cNvPr>
          <p:cNvSpPr>
            <a:spLocks noGrp="1"/>
          </p:cNvSpPr>
          <p:nvPr>
            <p:ph type="title"/>
          </p:nvPr>
        </p:nvSpPr>
        <p:spPr>
          <a:xfrm>
            <a:off x="1295401" y="1265353"/>
            <a:ext cx="9601196" cy="1016601"/>
          </a:xfrm>
        </p:spPr>
        <p:txBody>
          <a:bodyPr/>
          <a:lstStyle/>
          <a:p>
            <a:pPr algn="l"/>
            <a:r>
              <a:rPr lang="en-IN" b="1" i="0" dirty="0">
                <a:solidFill>
                  <a:srgbClr val="3C4858"/>
                </a:solidFill>
                <a:effectLst/>
                <a:latin typeface="Manrope"/>
              </a:rPr>
              <a:t>Insights</a:t>
            </a:r>
            <a:endParaRPr lang="en-IN" dirty="0"/>
          </a:p>
        </p:txBody>
      </p:sp>
      <p:sp>
        <p:nvSpPr>
          <p:cNvPr id="3" name="Content Placeholder 2">
            <a:extLst>
              <a:ext uri="{FF2B5EF4-FFF2-40B4-BE49-F238E27FC236}">
                <a16:creationId xmlns:a16="http://schemas.microsoft.com/office/drawing/2014/main" id="{11709951-6F68-FB0C-A854-EB0759286290}"/>
              </a:ext>
            </a:extLst>
          </p:cNvPr>
          <p:cNvSpPr>
            <a:spLocks noGrp="1"/>
          </p:cNvSpPr>
          <p:nvPr>
            <p:ph idx="1"/>
          </p:nvPr>
        </p:nvSpPr>
        <p:spPr/>
        <p:txBody>
          <a:bodyPr>
            <a:noAutofit/>
          </a:bodyPr>
          <a:lstStyle/>
          <a:p>
            <a:r>
              <a:rPr lang="en-US" sz="2300" dirty="0"/>
              <a:t>From this analysis, </a:t>
            </a:r>
            <a:r>
              <a:rPr lang="en-US" sz="2300" dirty="0" err="1"/>
              <a:t>i</a:t>
            </a:r>
            <a:r>
              <a:rPr lang="en-US" sz="2300" dirty="0"/>
              <a:t> have learned about user patterns, such as their most-liked posts, their favorite day of the week and the most popular hashtags they frequently use.</a:t>
            </a:r>
          </a:p>
          <a:p>
            <a:r>
              <a:rPr lang="en-US" sz="2300" dirty="0"/>
              <a:t>I have also identified some users who haven’t posted anything yet and others who could potentially be bots. This information can be helpful for the team to email inactive users and remove bots to enhance the platform's real performance.</a:t>
            </a:r>
          </a:p>
          <a:p>
            <a:r>
              <a:rPr lang="en-US" sz="2300" dirty="0"/>
              <a:t>Active users (those with posts) contribute significantly more than the overall user base, highlighting the need to convert inactive users into active ones.</a:t>
            </a:r>
          </a:p>
          <a:p>
            <a:endParaRPr lang="en-IN" sz="2200" dirty="0"/>
          </a:p>
        </p:txBody>
      </p:sp>
    </p:spTree>
    <p:extLst>
      <p:ext uri="{BB962C8B-B14F-4D97-AF65-F5344CB8AC3E}">
        <p14:creationId xmlns:p14="http://schemas.microsoft.com/office/powerpoint/2010/main" val="3457110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90CD2-EDAE-9B8E-8531-B8D2E32DE87B}"/>
              </a:ext>
            </a:extLst>
          </p:cNvPr>
          <p:cNvSpPr>
            <a:spLocks noGrp="1"/>
          </p:cNvSpPr>
          <p:nvPr>
            <p:ph type="title"/>
          </p:nvPr>
        </p:nvSpPr>
        <p:spPr/>
        <p:txBody>
          <a:bodyPr>
            <a:normAutofit/>
          </a:bodyPr>
          <a:lstStyle/>
          <a:p>
            <a:pPr algn="l"/>
            <a:r>
              <a:rPr lang="en-IN" b="1" i="0" dirty="0">
                <a:solidFill>
                  <a:srgbClr val="3C4858"/>
                </a:solidFill>
                <a:effectLst/>
                <a:latin typeface="Manrope"/>
              </a:rPr>
              <a:t>Key Achievements</a:t>
            </a:r>
            <a:endParaRPr lang="en-IN" dirty="0">
              <a:latin typeface="Manrope"/>
            </a:endParaRPr>
          </a:p>
        </p:txBody>
      </p:sp>
      <p:sp>
        <p:nvSpPr>
          <p:cNvPr id="4" name="Rectangle 1">
            <a:extLst>
              <a:ext uri="{FF2B5EF4-FFF2-40B4-BE49-F238E27FC236}">
                <a16:creationId xmlns:a16="http://schemas.microsoft.com/office/drawing/2014/main" id="{93854F73-8232-01A7-E19B-CD8D88CE0390}"/>
              </a:ext>
            </a:extLst>
          </p:cNvPr>
          <p:cNvSpPr>
            <a:spLocks noGrp="1" noChangeArrowheads="1"/>
          </p:cNvSpPr>
          <p:nvPr>
            <p:ph idx="1"/>
          </p:nvPr>
        </p:nvSpPr>
        <p:spPr bwMode="auto">
          <a:xfrm>
            <a:off x="1295402" y="2503679"/>
            <a:ext cx="9685788" cy="358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I strengthened my skills in writing complex SQL queries, such as using joins, aggregations, and subqueries to analyze data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This project has boosted my confidence in working with databases and extracting meaningful insights. </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I was able to analyze and understand user patterns, such as their most-liked posts, the most popular hashtags they use, and their preferred days of the week for engagement.</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This data analyzation can help to improve the platform by re-engaging inactive users and removing bots to enhance overall authenticity and performance.</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22633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3B032-E016-6512-9613-CAC47271BBF5}"/>
              </a:ext>
            </a:extLst>
          </p:cNvPr>
          <p:cNvSpPr>
            <a:spLocks noGrp="1"/>
          </p:cNvSpPr>
          <p:nvPr>
            <p:ph type="title"/>
          </p:nvPr>
        </p:nvSpPr>
        <p:spPr>
          <a:xfrm>
            <a:off x="1295402" y="982132"/>
            <a:ext cx="9601196" cy="1032785"/>
          </a:xfrm>
        </p:spPr>
        <p:txBody>
          <a:bodyPr/>
          <a:lstStyle/>
          <a:p>
            <a:pPr algn="l"/>
            <a:r>
              <a:rPr lang="en-IN" b="1" i="0" dirty="0">
                <a:solidFill>
                  <a:srgbClr val="3C4858"/>
                </a:solidFill>
                <a:effectLst/>
                <a:latin typeface="Arial Rounded MT Bold" panose="020F0704030504030204" pitchFamily="34" charset="0"/>
              </a:rPr>
              <a:t>Project Description</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B13CC6F5-3F11-641B-F6B3-C13E550CAECF}"/>
              </a:ext>
            </a:extLst>
          </p:cNvPr>
          <p:cNvSpPr>
            <a:spLocks noGrp="1"/>
          </p:cNvSpPr>
          <p:nvPr>
            <p:ph idx="1"/>
          </p:nvPr>
        </p:nvSpPr>
        <p:spPr/>
        <p:txBody>
          <a:bodyPr>
            <a:normAutofit/>
          </a:bodyPr>
          <a:lstStyle/>
          <a:p>
            <a:r>
              <a:rPr lang="en-US" sz="2800" dirty="0"/>
              <a:t>This is Sumit Vishwakarma Presenting </a:t>
            </a:r>
            <a:r>
              <a:rPr lang="en-IN" sz="2800" i="0" dirty="0">
                <a:solidFill>
                  <a:schemeClr val="tx1"/>
                </a:solidFill>
                <a:effectLst/>
              </a:rPr>
              <a:t>Instagram User Analytics</a:t>
            </a:r>
            <a:r>
              <a:rPr lang="en-US" sz="2800" dirty="0"/>
              <a:t>. </a:t>
            </a:r>
          </a:p>
          <a:p>
            <a:r>
              <a:rPr lang="en-US" sz="2800" dirty="0"/>
              <a:t>The purpose of this project is to analyze user interactions and engagement with the Instagram app to provide actionable insights that can help the business grow.</a:t>
            </a:r>
          </a:p>
          <a:p>
            <a:r>
              <a:rPr lang="en-US" sz="2800" dirty="0"/>
              <a:t>These insights will help the company to take better decisions which will enhance user experience..</a:t>
            </a:r>
            <a:endParaRPr lang="en-IN" sz="2800" dirty="0"/>
          </a:p>
        </p:txBody>
      </p:sp>
    </p:spTree>
    <p:extLst>
      <p:ext uri="{BB962C8B-B14F-4D97-AF65-F5344CB8AC3E}">
        <p14:creationId xmlns:p14="http://schemas.microsoft.com/office/powerpoint/2010/main" val="49765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BB45B-8FC9-0271-0A7B-993DFDEBC777}"/>
              </a:ext>
            </a:extLst>
          </p:cNvPr>
          <p:cNvSpPr>
            <a:spLocks noGrp="1"/>
          </p:cNvSpPr>
          <p:nvPr>
            <p:ph type="title"/>
          </p:nvPr>
        </p:nvSpPr>
        <p:spPr/>
        <p:txBody>
          <a:bodyPr/>
          <a:lstStyle/>
          <a:p>
            <a:pPr algn="l"/>
            <a:r>
              <a:rPr lang="en-IN" b="1" i="0" dirty="0">
                <a:solidFill>
                  <a:srgbClr val="3C4858"/>
                </a:solidFill>
                <a:effectLst/>
                <a:latin typeface="Manrope"/>
              </a:rPr>
              <a:t>Approach</a:t>
            </a:r>
            <a:endParaRPr lang="en-IN" dirty="0"/>
          </a:p>
        </p:txBody>
      </p:sp>
      <p:sp>
        <p:nvSpPr>
          <p:cNvPr id="3" name="Content Placeholder 2">
            <a:extLst>
              <a:ext uri="{FF2B5EF4-FFF2-40B4-BE49-F238E27FC236}">
                <a16:creationId xmlns:a16="http://schemas.microsoft.com/office/drawing/2014/main" id="{01C43D55-A698-36F3-9503-10F54431028E}"/>
              </a:ext>
            </a:extLst>
          </p:cNvPr>
          <p:cNvSpPr>
            <a:spLocks noGrp="1"/>
          </p:cNvSpPr>
          <p:nvPr>
            <p:ph idx="1"/>
          </p:nvPr>
        </p:nvSpPr>
        <p:spPr/>
        <p:txBody>
          <a:bodyPr>
            <a:normAutofit/>
          </a:bodyPr>
          <a:lstStyle/>
          <a:p>
            <a:r>
              <a:rPr lang="en-US" sz="2800" dirty="0"/>
              <a:t>To get the better insights first we will understand the aim of the project.</a:t>
            </a:r>
          </a:p>
          <a:p>
            <a:r>
              <a:rPr lang="en-US" sz="2800" dirty="0"/>
              <a:t>Then we will work on the basis of tasks provided by the team heads</a:t>
            </a:r>
          </a:p>
          <a:p>
            <a:r>
              <a:rPr lang="en-US" sz="2800" dirty="0"/>
              <a:t>And with the help of SQL we will explore the data and identify trends and patterns which can help to improve user engagement.</a:t>
            </a:r>
          </a:p>
        </p:txBody>
      </p:sp>
    </p:spTree>
    <p:extLst>
      <p:ext uri="{BB962C8B-B14F-4D97-AF65-F5344CB8AC3E}">
        <p14:creationId xmlns:p14="http://schemas.microsoft.com/office/powerpoint/2010/main" val="1497831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20020-8D03-9350-B039-26BB51D50255}"/>
              </a:ext>
            </a:extLst>
          </p:cNvPr>
          <p:cNvSpPr>
            <a:spLocks noGrp="1"/>
          </p:cNvSpPr>
          <p:nvPr>
            <p:ph type="title"/>
          </p:nvPr>
        </p:nvSpPr>
        <p:spPr/>
        <p:txBody>
          <a:bodyPr/>
          <a:lstStyle/>
          <a:p>
            <a:pPr algn="l"/>
            <a:r>
              <a:rPr lang="en-IN" b="1" i="0" dirty="0">
                <a:solidFill>
                  <a:srgbClr val="3C4858"/>
                </a:solidFill>
                <a:effectLst/>
                <a:latin typeface="Manrope"/>
              </a:rPr>
              <a:t>Tech-Stack Used</a:t>
            </a:r>
            <a:endParaRPr lang="en-IN" dirty="0"/>
          </a:p>
        </p:txBody>
      </p:sp>
      <p:sp>
        <p:nvSpPr>
          <p:cNvPr id="3" name="Content Placeholder 2">
            <a:extLst>
              <a:ext uri="{FF2B5EF4-FFF2-40B4-BE49-F238E27FC236}">
                <a16:creationId xmlns:a16="http://schemas.microsoft.com/office/drawing/2014/main" id="{F9CE8EC7-6385-9DC2-AF05-AA8C56EB3421}"/>
              </a:ext>
            </a:extLst>
          </p:cNvPr>
          <p:cNvSpPr>
            <a:spLocks noGrp="1"/>
          </p:cNvSpPr>
          <p:nvPr>
            <p:ph idx="1"/>
          </p:nvPr>
        </p:nvSpPr>
        <p:spPr/>
        <p:txBody>
          <a:bodyPr>
            <a:normAutofit/>
          </a:bodyPr>
          <a:lstStyle/>
          <a:p>
            <a:pPr marL="0" indent="0">
              <a:buNone/>
            </a:pPr>
            <a:r>
              <a:rPr lang="en-US" sz="2800" dirty="0"/>
              <a:t>I have used MySQL for this project as it is very helpful for data analysis for large dataset and huge database. It is easy to use and easy to understand.</a:t>
            </a:r>
            <a:endParaRPr lang="en-US" sz="3000" dirty="0"/>
          </a:p>
          <a:p>
            <a:pPr marL="0" indent="0">
              <a:buNone/>
            </a:pPr>
            <a:r>
              <a:rPr lang="en-US" sz="3000" dirty="0"/>
              <a:t>I have written some queries as per the required task and extract the data .</a:t>
            </a:r>
          </a:p>
          <a:p>
            <a:pPr marL="0" indent="0">
              <a:buNone/>
            </a:pPr>
            <a:r>
              <a:rPr lang="en-US" sz="3000" dirty="0"/>
              <a:t>I am using MySQL version </a:t>
            </a:r>
            <a:r>
              <a:rPr lang="en-IN" sz="3000" dirty="0"/>
              <a:t>8.0.40.</a:t>
            </a:r>
          </a:p>
          <a:p>
            <a:pPr marL="0" indent="0">
              <a:buNone/>
            </a:pPr>
            <a:endParaRPr lang="en-US" dirty="0"/>
          </a:p>
        </p:txBody>
      </p:sp>
    </p:spTree>
    <p:extLst>
      <p:ext uri="{BB962C8B-B14F-4D97-AF65-F5344CB8AC3E}">
        <p14:creationId xmlns:p14="http://schemas.microsoft.com/office/powerpoint/2010/main" val="686184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28A9-89E4-0D58-500F-683F8FE20B22}"/>
              </a:ext>
            </a:extLst>
          </p:cNvPr>
          <p:cNvSpPr>
            <a:spLocks noGrp="1"/>
          </p:cNvSpPr>
          <p:nvPr>
            <p:ph type="ctrTitle"/>
          </p:nvPr>
        </p:nvSpPr>
        <p:spPr>
          <a:xfrm>
            <a:off x="2692398" y="1871131"/>
            <a:ext cx="7115149" cy="3372508"/>
          </a:xfrm>
        </p:spPr>
        <p:txBody>
          <a:bodyPr/>
          <a:lstStyle/>
          <a:p>
            <a:br>
              <a:rPr lang="en-IN" b="0" i="0" dirty="0">
                <a:solidFill>
                  <a:srgbClr val="8492A6"/>
                </a:solidFill>
                <a:effectLst/>
                <a:latin typeface="Manrope"/>
              </a:rPr>
            </a:br>
            <a:br>
              <a:rPr lang="en-IN" b="0" i="0" dirty="0">
                <a:solidFill>
                  <a:srgbClr val="8492A6"/>
                </a:solidFill>
                <a:effectLst/>
                <a:latin typeface="Manrope"/>
              </a:rPr>
            </a:br>
            <a:r>
              <a:rPr lang="en-IN" b="1" i="0" dirty="0">
                <a:solidFill>
                  <a:srgbClr val="8492A6"/>
                </a:solidFill>
                <a:effectLst/>
                <a:latin typeface="Manrope"/>
              </a:rPr>
              <a:t>Marketing Analysis:</a:t>
            </a:r>
            <a:br>
              <a:rPr lang="en-IN" b="0" i="0" dirty="0">
                <a:solidFill>
                  <a:srgbClr val="8492A6"/>
                </a:solidFill>
                <a:effectLst/>
                <a:latin typeface="Manrope"/>
              </a:rPr>
            </a:br>
            <a:br>
              <a:rPr lang="en-IN" b="0" i="0" dirty="0">
                <a:solidFill>
                  <a:srgbClr val="8492A6"/>
                </a:solidFill>
                <a:effectLst/>
                <a:latin typeface="Manrope"/>
              </a:rPr>
            </a:br>
            <a:endParaRPr lang="en-IN" dirty="0"/>
          </a:p>
        </p:txBody>
      </p:sp>
      <p:sp>
        <p:nvSpPr>
          <p:cNvPr id="3" name="Subtitle 2">
            <a:extLst>
              <a:ext uri="{FF2B5EF4-FFF2-40B4-BE49-F238E27FC236}">
                <a16:creationId xmlns:a16="http://schemas.microsoft.com/office/drawing/2014/main" id="{8AC5E30A-7613-FDD5-1F77-223DCCE6119A}"/>
              </a:ext>
            </a:extLst>
          </p:cNvPr>
          <p:cNvSpPr>
            <a:spLocks noGrp="1"/>
          </p:cNvSpPr>
          <p:nvPr>
            <p:ph type="subTitle" idx="1"/>
          </p:nvPr>
        </p:nvSpPr>
        <p:spPr>
          <a:xfrm>
            <a:off x="1577946" y="4321144"/>
            <a:ext cx="45719" cy="72831"/>
          </a:xfrm>
        </p:spPr>
        <p:txBody>
          <a:bodyPr>
            <a:normAutofit fontScale="25000" lnSpcReduction="20000"/>
          </a:bodyPr>
          <a:lstStyle/>
          <a:p>
            <a:endParaRPr lang="en-IN" dirty="0"/>
          </a:p>
        </p:txBody>
      </p:sp>
    </p:spTree>
    <p:extLst>
      <p:ext uri="{BB962C8B-B14F-4D97-AF65-F5344CB8AC3E}">
        <p14:creationId xmlns:p14="http://schemas.microsoft.com/office/powerpoint/2010/main" val="1140354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8E26-A094-FE83-E45E-7880D61F4C53}"/>
              </a:ext>
            </a:extLst>
          </p:cNvPr>
          <p:cNvSpPr>
            <a:spLocks noGrp="1"/>
          </p:cNvSpPr>
          <p:nvPr>
            <p:ph type="title"/>
          </p:nvPr>
        </p:nvSpPr>
        <p:spPr/>
        <p:txBody>
          <a:bodyPr>
            <a:normAutofit/>
          </a:bodyPr>
          <a:lstStyle/>
          <a:p>
            <a:pPr algn="l"/>
            <a:r>
              <a:rPr lang="en-US" sz="1400" b="1" i="0" dirty="0">
                <a:solidFill>
                  <a:schemeClr val="tx1"/>
                </a:solidFill>
                <a:effectLst/>
                <a:latin typeface="Aptos" panose="020B0004020202020204" pitchFamily="34" charset="0"/>
              </a:rPr>
              <a:t>AIM- Loyal User Reward:</a:t>
            </a:r>
            <a:r>
              <a:rPr lang="en-US" sz="1400" b="0" i="0" dirty="0">
                <a:solidFill>
                  <a:schemeClr val="tx1"/>
                </a:solidFill>
                <a:effectLst/>
                <a:latin typeface="Aptos" panose="020B0004020202020204" pitchFamily="34" charset="0"/>
              </a:rPr>
              <a:t> </a:t>
            </a:r>
            <a:br>
              <a:rPr lang="en-US" sz="1400" b="0" i="0" dirty="0">
                <a:solidFill>
                  <a:schemeClr val="tx1"/>
                </a:solidFill>
                <a:effectLst/>
                <a:latin typeface="Aptos" panose="020B0004020202020204" pitchFamily="34" charset="0"/>
              </a:rPr>
            </a:br>
            <a:r>
              <a:rPr lang="en-US" sz="1400" b="0" i="0" dirty="0">
                <a:solidFill>
                  <a:schemeClr val="tx1"/>
                </a:solidFill>
                <a:effectLst/>
                <a:latin typeface="Aptos" panose="020B0004020202020204" pitchFamily="34" charset="0"/>
              </a:rPr>
              <a:t>The marketing team wants to reward the most loyal users, i.e., those who have been using the platform for the longest time.</a:t>
            </a:r>
            <a:br>
              <a:rPr lang="en-US" sz="1400" b="0" i="0" dirty="0">
                <a:solidFill>
                  <a:schemeClr val="tx1"/>
                </a:solidFill>
                <a:effectLst/>
                <a:latin typeface="Aptos" panose="020B0004020202020204" pitchFamily="34" charset="0"/>
              </a:rPr>
            </a:br>
            <a:r>
              <a:rPr lang="en-US" sz="1400" b="1" i="0" dirty="0">
                <a:solidFill>
                  <a:schemeClr val="tx1"/>
                </a:solidFill>
                <a:effectLst/>
                <a:latin typeface="Aptos" panose="020B0004020202020204" pitchFamily="34" charset="0"/>
              </a:rPr>
              <a:t>Your Task: </a:t>
            </a:r>
            <a:br>
              <a:rPr lang="en-US" sz="1400" b="1" i="0" dirty="0">
                <a:solidFill>
                  <a:schemeClr val="tx1"/>
                </a:solidFill>
                <a:effectLst/>
                <a:latin typeface="Aptos" panose="020B0004020202020204" pitchFamily="34" charset="0"/>
              </a:rPr>
            </a:br>
            <a:r>
              <a:rPr lang="en-US" sz="1400" b="0" i="0" dirty="0">
                <a:solidFill>
                  <a:schemeClr val="tx1"/>
                </a:solidFill>
                <a:effectLst/>
                <a:latin typeface="Aptos" panose="020B0004020202020204" pitchFamily="34" charset="0"/>
              </a:rPr>
              <a:t>Identify the five oldest users on Instagram from the provided database.</a:t>
            </a:r>
            <a:endParaRPr lang="en-IN" sz="1400" dirty="0"/>
          </a:p>
        </p:txBody>
      </p:sp>
      <p:pic>
        <p:nvPicPr>
          <p:cNvPr id="5" name="Content Placeholder 4">
            <a:extLst>
              <a:ext uri="{FF2B5EF4-FFF2-40B4-BE49-F238E27FC236}">
                <a16:creationId xmlns:a16="http://schemas.microsoft.com/office/drawing/2014/main" id="{31D1D167-E403-A5BB-8702-2192A82BD28D}"/>
              </a:ext>
            </a:extLst>
          </p:cNvPr>
          <p:cNvPicPr>
            <a:picLocks noGrp="1" noChangeAspect="1"/>
          </p:cNvPicPr>
          <p:nvPr>
            <p:ph idx="1"/>
          </p:nvPr>
        </p:nvPicPr>
        <p:blipFill>
          <a:blip r:embed="rId2"/>
          <a:stretch>
            <a:fillRect/>
          </a:stretch>
        </p:blipFill>
        <p:spPr>
          <a:xfrm>
            <a:off x="1364773" y="2732134"/>
            <a:ext cx="4967833" cy="828836"/>
          </a:xfrm>
        </p:spPr>
      </p:pic>
      <p:pic>
        <p:nvPicPr>
          <p:cNvPr id="7" name="Picture 6">
            <a:extLst>
              <a:ext uri="{FF2B5EF4-FFF2-40B4-BE49-F238E27FC236}">
                <a16:creationId xmlns:a16="http://schemas.microsoft.com/office/drawing/2014/main" id="{E7AAF0F4-4AF8-454A-E4D4-22C953E04247}"/>
              </a:ext>
            </a:extLst>
          </p:cNvPr>
          <p:cNvPicPr>
            <a:picLocks noChangeAspect="1"/>
          </p:cNvPicPr>
          <p:nvPr/>
        </p:nvPicPr>
        <p:blipFill>
          <a:blip r:embed="rId3"/>
          <a:stretch>
            <a:fillRect/>
          </a:stretch>
        </p:blipFill>
        <p:spPr>
          <a:xfrm>
            <a:off x="1364773" y="3946151"/>
            <a:ext cx="5930870" cy="1704855"/>
          </a:xfrm>
          <a:prstGeom prst="rect">
            <a:avLst/>
          </a:prstGeom>
        </p:spPr>
      </p:pic>
    </p:spTree>
    <p:extLst>
      <p:ext uri="{BB962C8B-B14F-4D97-AF65-F5344CB8AC3E}">
        <p14:creationId xmlns:p14="http://schemas.microsoft.com/office/powerpoint/2010/main" val="534424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EA7A-E454-5B62-A1C4-B7847CB069E4}"/>
              </a:ext>
            </a:extLst>
          </p:cNvPr>
          <p:cNvSpPr>
            <a:spLocks noGrp="1"/>
          </p:cNvSpPr>
          <p:nvPr>
            <p:ph type="title"/>
          </p:nvPr>
        </p:nvSpPr>
        <p:spPr/>
        <p:txBody>
          <a:bodyPr>
            <a:normAutofit/>
          </a:bodyPr>
          <a:lstStyle/>
          <a:p>
            <a:pPr algn="l"/>
            <a:r>
              <a:rPr lang="en-US" sz="1400" b="1" dirty="0">
                <a:solidFill>
                  <a:schemeClr val="tx1"/>
                </a:solidFill>
                <a:latin typeface="Aptos" panose="020B0004020202020204" pitchFamily="34" charset="0"/>
              </a:rPr>
              <a:t>AIM-</a:t>
            </a:r>
            <a:r>
              <a:rPr lang="en-US" sz="1400" b="1" i="0" dirty="0">
                <a:solidFill>
                  <a:schemeClr val="tx1"/>
                </a:solidFill>
                <a:effectLst/>
                <a:latin typeface="Aptos" panose="020B0004020202020204" pitchFamily="34" charset="0"/>
              </a:rPr>
              <a:t>Inactive User Engagement: </a:t>
            </a:r>
            <a:br>
              <a:rPr lang="en-US" sz="1400" i="0" dirty="0">
                <a:solidFill>
                  <a:schemeClr val="tx1"/>
                </a:solidFill>
                <a:effectLst/>
                <a:latin typeface="Aptos" panose="020B0004020202020204" pitchFamily="34" charset="0"/>
              </a:rPr>
            </a:br>
            <a:r>
              <a:rPr lang="en-US" sz="1400" i="0" dirty="0">
                <a:solidFill>
                  <a:schemeClr val="tx1"/>
                </a:solidFill>
                <a:effectLst/>
                <a:latin typeface="Aptos" panose="020B0004020202020204" pitchFamily="34" charset="0"/>
              </a:rPr>
              <a:t>The team wants to sending them promotional emails.</a:t>
            </a:r>
            <a:br>
              <a:rPr lang="en-US" sz="1400" i="0" dirty="0">
                <a:solidFill>
                  <a:schemeClr val="tx1"/>
                </a:solidFill>
                <a:effectLst/>
                <a:latin typeface="Aptos" panose="020B0004020202020204" pitchFamily="34" charset="0"/>
              </a:rPr>
            </a:br>
            <a:r>
              <a:rPr lang="en-US" sz="1400" b="1" i="0" dirty="0">
                <a:solidFill>
                  <a:schemeClr val="tx1"/>
                </a:solidFill>
                <a:effectLst/>
                <a:latin typeface="Aptos" panose="020B0004020202020204" pitchFamily="34" charset="0"/>
              </a:rPr>
              <a:t>Your Task:</a:t>
            </a:r>
            <a:br>
              <a:rPr lang="en-US" sz="1400" i="0" dirty="0">
                <a:solidFill>
                  <a:schemeClr val="tx1"/>
                </a:solidFill>
                <a:effectLst/>
                <a:latin typeface="Aptos" panose="020B0004020202020204" pitchFamily="34" charset="0"/>
              </a:rPr>
            </a:br>
            <a:r>
              <a:rPr lang="en-US" sz="1400" i="0" dirty="0">
                <a:solidFill>
                  <a:schemeClr val="tx1"/>
                </a:solidFill>
                <a:effectLst/>
                <a:latin typeface="Aptos" panose="020B0004020202020204" pitchFamily="34" charset="0"/>
              </a:rPr>
              <a:t>Identify users who have never posted a single photo on </a:t>
            </a:r>
            <a:r>
              <a:rPr lang="en-US" sz="1400" dirty="0">
                <a:solidFill>
                  <a:schemeClr val="tx1"/>
                </a:solidFill>
                <a:latin typeface="Aptos" panose="020B0004020202020204" pitchFamily="34" charset="0"/>
              </a:rPr>
              <a:t>encourage inactive users to start posting by </a:t>
            </a:r>
            <a:r>
              <a:rPr lang="en-US" sz="1400" i="0" dirty="0">
                <a:solidFill>
                  <a:schemeClr val="tx1"/>
                </a:solidFill>
                <a:effectLst/>
                <a:latin typeface="Aptos" panose="020B0004020202020204" pitchFamily="34" charset="0"/>
              </a:rPr>
              <a:t> Instagram.</a:t>
            </a:r>
            <a:br>
              <a:rPr lang="en-US" sz="1400" i="0" dirty="0">
                <a:solidFill>
                  <a:schemeClr val="tx1"/>
                </a:solidFill>
                <a:effectLst/>
                <a:latin typeface="Aptos" panose="020B0004020202020204" pitchFamily="34" charset="0"/>
              </a:rPr>
            </a:br>
            <a:endParaRPr lang="en-IN" sz="1400" dirty="0">
              <a:solidFill>
                <a:schemeClr val="tx1"/>
              </a:solidFill>
              <a:latin typeface="Aptos" panose="020B0004020202020204" pitchFamily="34" charset="0"/>
            </a:endParaRPr>
          </a:p>
        </p:txBody>
      </p:sp>
      <p:pic>
        <p:nvPicPr>
          <p:cNvPr id="5" name="Content Placeholder 4">
            <a:extLst>
              <a:ext uri="{FF2B5EF4-FFF2-40B4-BE49-F238E27FC236}">
                <a16:creationId xmlns:a16="http://schemas.microsoft.com/office/drawing/2014/main" id="{3F0B5469-61E5-A647-C76E-FA6D051DAD7F}"/>
              </a:ext>
            </a:extLst>
          </p:cNvPr>
          <p:cNvPicPr>
            <a:picLocks noGrp="1" noChangeAspect="1"/>
          </p:cNvPicPr>
          <p:nvPr>
            <p:ph idx="1"/>
          </p:nvPr>
        </p:nvPicPr>
        <p:blipFill>
          <a:blip r:embed="rId2"/>
          <a:stretch>
            <a:fillRect/>
          </a:stretch>
        </p:blipFill>
        <p:spPr>
          <a:xfrm>
            <a:off x="1295402" y="2514472"/>
            <a:ext cx="7460180" cy="914528"/>
          </a:xfrm>
        </p:spPr>
      </p:pic>
      <p:pic>
        <p:nvPicPr>
          <p:cNvPr id="7" name="Picture 6">
            <a:extLst>
              <a:ext uri="{FF2B5EF4-FFF2-40B4-BE49-F238E27FC236}">
                <a16:creationId xmlns:a16="http://schemas.microsoft.com/office/drawing/2014/main" id="{A14371C9-D2D7-4436-09DF-B34892385686}"/>
              </a:ext>
            </a:extLst>
          </p:cNvPr>
          <p:cNvPicPr>
            <a:picLocks noChangeAspect="1"/>
          </p:cNvPicPr>
          <p:nvPr/>
        </p:nvPicPr>
        <p:blipFill>
          <a:blip r:embed="rId3"/>
          <a:stretch>
            <a:fillRect/>
          </a:stretch>
        </p:blipFill>
        <p:spPr>
          <a:xfrm>
            <a:off x="1295402" y="3590841"/>
            <a:ext cx="4326524" cy="2531938"/>
          </a:xfrm>
          <a:prstGeom prst="rect">
            <a:avLst/>
          </a:prstGeom>
        </p:spPr>
      </p:pic>
    </p:spTree>
    <p:extLst>
      <p:ext uri="{BB962C8B-B14F-4D97-AF65-F5344CB8AC3E}">
        <p14:creationId xmlns:p14="http://schemas.microsoft.com/office/powerpoint/2010/main" val="3925790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B047C-D287-C6CF-2AB4-0F1205D7D966}"/>
              </a:ext>
            </a:extLst>
          </p:cNvPr>
          <p:cNvSpPr>
            <a:spLocks noGrp="1"/>
          </p:cNvSpPr>
          <p:nvPr>
            <p:ph type="title"/>
          </p:nvPr>
        </p:nvSpPr>
        <p:spPr/>
        <p:txBody>
          <a:bodyPr>
            <a:normAutofit/>
          </a:bodyPr>
          <a:lstStyle/>
          <a:p>
            <a:pPr algn="l"/>
            <a:r>
              <a:rPr lang="en-US" sz="1400" b="1" i="0" dirty="0">
                <a:solidFill>
                  <a:schemeClr val="tx1"/>
                </a:solidFill>
                <a:effectLst/>
                <a:latin typeface="Aptos" panose="020B0004020202020204" pitchFamily="34" charset="0"/>
              </a:rPr>
              <a:t>AIM-Contest Winner Declaration:</a:t>
            </a:r>
            <a:r>
              <a:rPr lang="en-US" sz="1400" b="0" i="0" dirty="0">
                <a:solidFill>
                  <a:schemeClr val="tx1"/>
                </a:solidFill>
                <a:effectLst/>
                <a:latin typeface="Aptos" panose="020B0004020202020204" pitchFamily="34" charset="0"/>
              </a:rPr>
              <a:t> </a:t>
            </a:r>
            <a:br>
              <a:rPr lang="en-US" sz="1400" b="0" i="0" dirty="0">
                <a:solidFill>
                  <a:schemeClr val="tx1"/>
                </a:solidFill>
                <a:effectLst/>
                <a:latin typeface="Aptos" panose="020B0004020202020204" pitchFamily="34" charset="0"/>
              </a:rPr>
            </a:br>
            <a:r>
              <a:rPr lang="en-US" sz="1400" b="0" i="0" dirty="0">
                <a:solidFill>
                  <a:schemeClr val="tx1"/>
                </a:solidFill>
                <a:effectLst/>
                <a:latin typeface="Aptos" panose="020B0004020202020204" pitchFamily="34" charset="0"/>
              </a:rPr>
              <a:t>The team has organized a contest where the user with the most likes on a single photo wins.</a:t>
            </a:r>
            <a:br>
              <a:rPr lang="en-US" sz="1400" b="0" i="0" dirty="0">
                <a:solidFill>
                  <a:schemeClr val="tx1"/>
                </a:solidFill>
                <a:effectLst/>
                <a:latin typeface="Aptos" panose="020B0004020202020204" pitchFamily="34" charset="0"/>
              </a:rPr>
            </a:br>
            <a:r>
              <a:rPr lang="en-US" sz="1400" b="1" i="0" dirty="0">
                <a:solidFill>
                  <a:schemeClr val="tx1"/>
                </a:solidFill>
                <a:effectLst/>
                <a:latin typeface="Aptos" panose="020B0004020202020204" pitchFamily="34" charset="0"/>
              </a:rPr>
              <a:t>Your Task: </a:t>
            </a:r>
            <a:br>
              <a:rPr lang="en-US" sz="1400" b="1" i="0" dirty="0">
                <a:solidFill>
                  <a:schemeClr val="tx1"/>
                </a:solidFill>
                <a:effectLst/>
                <a:latin typeface="Aptos" panose="020B0004020202020204" pitchFamily="34" charset="0"/>
              </a:rPr>
            </a:br>
            <a:r>
              <a:rPr lang="en-US" sz="1400" b="0" i="0" dirty="0">
                <a:solidFill>
                  <a:schemeClr val="tx1"/>
                </a:solidFill>
                <a:effectLst/>
                <a:latin typeface="Aptos" panose="020B0004020202020204" pitchFamily="34" charset="0"/>
              </a:rPr>
              <a:t>Determine the winner of the contest and provide their details to the team.</a:t>
            </a:r>
            <a:br>
              <a:rPr lang="en-US" sz="1400" b="0" i="0" dirty="0">
                <a:solidFill>
                  <a:schemeClr val="tx1"/>
                </a:solidFill>
                <a:effectLst/>
                <a:latin typeface="Aptos" panose="020B0004020202020204" pitchFamily="34" charset="0"/>
              </a:rPr>
            </a:br>
            <a:endParaRPr lang="en-IN" sz="1400" dirty="0">
              <a:solidFill>
                <a:schemeClr val="tx1"/>
              </a:solidFill>
              <a:latin typeface="Aptos" panose="020B0004020202020204" pitchFamily="34" charset="0"/>
            </a:endParaRPr>
          </a:p>
        </p:txBody>
      </p:sp>
      <p:pic>
        <p:nvPicPr>
          <p:cNvPr id="5" name="Content Placeholder 4">
            <a:extLst>
              <a:ext uri="{FF2B5EF4-FFF2-40B4-BE49-F238E27FC236}">
                <a16:creationId xmlns:a16="http://schemas.microsoft.com/office/drawing/2014/main" id="{EEBF0E55-72A0-3153-2755-D3686CBCE799}"/>
              </a:ext>
            </a:extLst>
          </p:cNvPr>
          <p:cNvPicPr>
            <a:picLocks noGrp="1" noChangeAspect="1"/>
          </p:cNvPicPr>
          <p:nvPr>
            <p:ph idx="1"/>
          </p:nvPr>
        </p:nvPicPr>
        <p:blipFill>
          <a:blip r:embed="rId2"/>
          <a:stretch>
            <a:fillRect/>
          </a:stretch>
        </p:blipFill>
        <p:spPr>
          <a:xfrm>
            <a:off x="1295402" y="2560391"/>
            <a:ext cx="7592485" cy="2011611"/>
          </a:xfrm>
        </p:spPr>
      </p:pic>
      <p:pic>
        <p:nvPicPr>
          <p:cNvPr id="4" name="Picture 3">
            <a:extLst>
              <a:ext uri="{FF2B5EF4-FFF2-40B4-BE49-F238E27FC236}">
                <a16:creationId xmlns:a16="http://schemas.microsoft.com/office/drawing/2014/main" id="{B7BF6635-73F3-44B9-F7C5-F016C57687DE}"/>
              </a:ext>
            </a:extLst>
          </p:cNvPr>
          <p:cNvPicPr>
            <a:picLocks noChangeAspect="1"/>
          </p:cNvPicPr>
          <p:nvPr/>
        </p:nvPicPr>
        <p:blipFill>
          <a:blip r:embed="rId3"/>
          <a:stretch>
            <a:fillRect/>
          </a:stretch>
        </p:blipFill>
        <p:spPr>
          <a:xfrm>
            <a:off x="1295402" y="4765813"/>
            <a:ext cx="6001588" cy="838317"/>
          </a:xfrm>
          <a:prstGeom prst="rect">
            <a:avLst/>
          </a:prstGeom>
        </p:spPr>
      </p:pic>
    </p:spTree>
    <p:extLst>
      <p:ext uri="{BB962C8B-B14F-4D97-AF65-F5344CB8AC3E}">
        <p14:creationId xmlns:p14="http://schemas.microsoft.com/office/powerpoint/2010/main" val="356322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8F902-B939-0DCB-7713-7C2B3FDE0B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78B663-2894-F6CE-1848-519D043865F4}"/>
              </a:ext>
            </a:extLst>
          </p:cNvPr>
          <p:cNvSpPr>
            <a:spLocks noGrp="1"/>
          </p:cNvSpPr>
          <p:nvPr>
            <p:ph type="title"/>
          </p:nvPr>
        </p:nvSpPr>
        <p:spPr/>
        <p:txBody>
          <a:bodyPr>
            <a:normAutofit/>
          </a:bodyPr>
          <a:lstStyle/>
          <a:p>
            <a:pPr algn="l"/>
            <a:r>
              <a:rPr lang="en-US" sz="1400" b="1" i="0" dirty="0">
                <a:solidFill>
                  <a:schemeClr val="tx1"/>
                </a:solidFill>
                <a:effectLst/>
                <a:latin typeface="Aptos" panose="020B0004020202020204" pitchFamily="34" charset="0"/>
              </a:rPr>
              <a:t>AIM-Hashtag Research:</a:t>
            </a:r>
            <a:br>
              <a:rPr lang="en-US" sz="1400" b="1" i="0" dirty="0">
                <a:solidFill>
                  <a:schemeClr val="tx1"/>
                </a:solidFill>
                <a:effectLst/>
                <a:latin typeface="Aptos" panose="020B0004020202020204" pitchFamily="34" charset="0"/>
              </a:rPr>
            </a:br>
            <a:r>
              <a:rPr lang="en-US" sz="1400" b="0" i="0" dirty="0">
                <a:solidFill>
                  <a:schemeClr val="tx1"/>
                </a:solidFill>
                <a:effectLst/>
                <a:latin typeface="Aptos" panose="020B0004020202020204" pitchFamily="34" charset="0"/>
              </a:rPr>
              <a:t> A partner brand wants to know the most popular hashtags to use in their posts to reach the most people.</a:t>
            </a:r>
            <a:br>
              <a:rPr lang="en-US" sz="1400" b="0" i="0" dirty="0">
                <a:solidFill>
                  <a:schemeClr val="tx1"/>
                </a:solidFill>
                <a:effectLst/>
                <a:latin typeface="Aptos" panose="020B0004020202020204" pitchFamily="34" charset="0"/>
              </a:rPr>
            </a:br>
            <a:r>
              <a:rPr lang="en-US" sz="1400" b="1" i="0" dirty="0">
                <a:solidFill>
                  <a:schemeClr val="tx1"/>
                </a:solidFill>
                <a:effectLst/>
                <a:latin typeface="Aptos" panose="020B0004020202020204" pitchFamily="34" charset="0"/>
              </a:rPr>
              <a:t>Your Task: </a:t>
            </a:r>
            <a:br>
              <a:rPr lang="en-US" sz="1400" b="1" i="0" dirty="0">
                <a:solidFill>
                  <a:schemeClr val="tx1"/>
                </a:solidFill>
                <a:effectLst/>
                <a:latin typeface="Aptos" panose="020B0004020202020204" pitchFamily="34" charset="0"/>
              </a:rPr>
            </a:br>
            <a:r>
              <a:rPr lang="en-US" sz="1400" b="0" i="0" dirty="0">
                <a:solidFill>
                  <a:schemeClr val="tx1"/>
                </a:solidFill>
                <a:effectLst/>
                <a:latin typeface="Aptos" panose="020B0004020202020204" pitchFamily="34" charset="0"/>
              </a:rPr>
              <a:t>Identify and suggest the top five most commonly used hashtags on the platform.</a:t>
            </a:r>
          </a:p>
        </p:txBody>
      </p:sp>
      <p:pic>
        <p:nvPicPr>
          <p:cNvPr id="5" name="Content Placeholder 4">
            <a:extLst>
              <a:ext uri="{FF2B5EF4-FFF2-40B4-BE49-F238E27FC236}">
                <a16:creationId xmlns:a16="http://schemas.microsoft.com/office/drawing/2014/main" id="{334AC23D-DCC2-4A7C-F712-92BE8017D8C9}"/>
              </a:ext>
            </a:extLst>
          </p:cNvPr>
          <p:cNvPicPr>
            <a:picLocks noGrp="1" noChangeAspect="1"/>
          </p:cNvPicPr>
          <p:nvPr>
            <p:ph idx="1"/>
          </p:nvPr>
        </p:nvPicPr>
        <p:blipFill>
          <a:blip r:embed="rId2"/>
          <a:stretch>
            <a:fillRect/>
          </a:stretch>
        </p:blipFill>
        <p:spPr>
          <a:xfrm>
            <a:off x="1295401" y="2579981"/>
            <a:ext cx="7678665" cy="1160577"/>
          </a:xfrm>
        </p:spPr>
      </p:pic>
      <p:pic>
        <p:nvPicPr>
          <p:cNvPr id="7" name="Picture 6">
            <a:extLst>
              <a:ext uri="{FF2B5EF4-FFF2-40B4-BE49-F238E27FC236}">
                <a16:creationId xmlns:a16="http://schemas.microsoft.com/office/drawing/2014/main" id="{7D356B33-FD5B-393F-FDBF-6D7D262F81B7}"/>
              </a:ext>
            </a:extLst>
          </p:cNvPr>
          <p:cNvPicPr>
            <a:picLocks noChangeAspect="1"/>
          </p:cNvPicPr>
          <p:nvPr/>
        </p:nvPicPr>
        <p:blipFill>
          <a:blip r:embed="rId3"/>
          <a:stretch>
            <a:fillRect/>
          </a:stretch>
        </p:blipFill>
        <p:spPr>
          <a:xfrm>
            <a:off x="1295401" y="3848423"/>
            <a:ext cx="3914462" cy="2027445"/>
          </a:xfrm>
          <a:prstGeom prst="rect">
            <a:avLst/>
          </a:prstGeom>
        </p:spPr>
      </p:pic>
    </p:spTree>
    <p:extLst>
      <p:ext uri="{BB962C8B-B14F-4D97-AF65-F5344CB8AC3E}">
        <p14:creationId xmlns:p14="http://schemas.microsoft.com/office/powerpoint/2010/main" val="23717883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1299</TotalTime>
  <Words>722</Words>
  <Application>Microsoft Office PowerPoint</Application>
  <PresentationFormat>Widescreen</PresentationFormat>
  <Paragraphs>33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Arial</vt:lpstr>
      <vt:lpstr>Arial Rounded MT Bold</vt:lpstr>
      <vt:lpstr>Calibri</vt:lpstr>
      <vt:lpstr>Garamond</vt:lpstr>
      <vt:lpstr>Manrope</vt:lpstr>
      <vt:lpstr>Organic</vt:lpstr>
      <vt:lpstr>Instagram User Analytics </vt:lpstr>
      <vt:lpstr>Project Description</vt:lpstr>
      <vt:lpstr>Approach</vt:lpstr>
      <vt:lpstr>Tech-Stack Used</vt:lpstr>
      <vt:lpstr>  Marketing Analysis:  </vt:lpstr>
      <vt:lpstr>AIM- Loyal User Reward:  The marketing team wants to reward the most loyal users, i.e., those who have been using the platform for the longest time. Your Task:  Identify the five oldest users on Instagram from the provided database.</vt:lpstr>
      <vt:lpstr>AIM-Inactive User Engagement:  The team wants to sending them promotional emails. Your Task: Identify users who have never posted a single photo on encourage inactive users to start posting by  Instagram. </vt:lpstr>
      <vt:lpstr>AIM-Contest Winner Declaration:  The team has organized a contest where the user with the most likes on a single photo wins. Your Task:  Determine the winner of the contest and provide their details to the team. </vt:lpstr>
      <vt:lpstr>AIM-Hashtag Research:  A partner brand wants to know the most popular hashtags to use in their posts to reach the most people. Your Task:  Identify and suggest the top five most commonly used hashtags on the platform.</vt:lpstr>
      <vt:lpstr>AIM-Ad Campaign Launch:  The team wants to know the best day of the week to launch ads. Your Task: Determine the day of the week when most users register on Instagram. Provide insights on when to schedule an ad campaign.</vt:lpstr>
      <vt:lpstr>  Investor Metrics:  </vt:lpstr>
      <vt:lpstr>AIM-User Engagement:  Investors want to know if users are still active and posting on Instagram or if they are making fewer posts. Your Task:  Calculate the average number of posts per user on Instagram. Also, provide the total number of photos on Instagram divided by the total number of users. </vt:lpstr>
      <vt:lpstr>AIM-Bots &amp; Fake Accounts:  Investors want to know if the platform is crowded with fake and dummy accounts. Your Task:  Identify users (potential bots) who have liked every single photo on the site, as this is not typically possible for a normal user.</vt:lpstr>
      <vt:lpstr>Insights</vt:lpstr>
      <vt:lpstr>Key Achievements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Sumit Vishwakarma</dc:creator>
  <cp:lastModifiedBy>Sumit Vishwakarma</cp:lastModifiedBy>
  <cp:revision>6</cp:revision>
  <dcterms:created xsi:type="dcterms:W3CDTF">2025-01-26T15:29:51Z</dcterms:created>
  <dcterms:modified xsi:type="dcterms:W3CDTF">2025-02-02T08:34:16Z</dcterms:modified>
</cp:coreProperties>
</file>