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1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8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7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10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26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11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04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61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92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86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29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5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0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89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4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D10212-51A8-44DD-8267-B668272F0927}" type="datetimeFigureOut">
              <a:rPr lang="ko-KR" altLang="en-US" smtClean="0"/>
              <a:t>2020-09-17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E99BC5-8EF9-4674-B2CA-0328AA554D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922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B5A93A-4389-4659-925F-0B20F8D4E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&lt; </a:t>
            </a:r>
            <a:r>
              <a:rPr lang="ko-KR" altLang="en-US" sz="4000" b="1" dirty="0"/>
              <a:t>프로젝트 제안서 </a:t>
            </a:r>
            <a:r>
              <a:rPr lang="en-US" altLang="ko-KR" sz="4000" b="1" dirty="0"/>
              <a:t>&gt;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ECE68FC-9DD4-44AE-861C-79A8E5A1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980845" cy="1947333"/>
          </a:xfrm>
        </p:spPr>
        <p:txBody>
          <a:bodyPr/>
          <a:lstStyle/>
          <a:p>
            <a:pPr fontAlgn="base"/>
            <a:r>
              <a:rPr lang="ko-KR" altLang="en-US" sz="2000" dirty="0">
                <a:solidFill>
                  <a:schemeClr val="tx1"/>
                </a:solidFill>
              </a:rPr>
              <a:t>영화 예매 반응형 웹 사이트 제작</a:t>
            </a: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</a:rPr>
              <a:t>(Producing responsive web site for booking movie)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E4B44B-D203-41B2-8D89-2742D007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59707" cy="564788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b="1" dirty="0" smtClean="0">
                <a:solidFill>
                  <a:schemeClr val="tx1"/>
                </a:solidFill>
              </a:rPr>
              <a:t>(b)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다양한 웹 개발 사례들에 대한 심층적인 분석 및 자료 수집</a:t>
            </a:r>
            <a:endParaRPr lang="ko-KR" altLang="en-US" sz="18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800" dirty="0">
                <a:solidFill>
                  <a:schemeClr val="tx1"/>
                </a:solidFill>
              </a:rPr>
              <a:t> </a:t>
            </a:r>
            <a:r>
              <a:rPr lang="ko-KR" altLang="en-US" sz="1600" dirty="0" smtClean="0">
                <a:solidFill>
                  <a:schemeClr val="tx1"/>
                </a:solidFill>
              </a:rPr>
              <a:t>웹</a:t>
            </a:r>
            <a:r>
              <a:rPr lang="ko-KR" altLang="en-US" sz="1600" dirty="0">
                <a:solidFill>
                  <a:schemeClr val="tx1"/>
                </a:solidFill>
              </a:rPr>
              <a:t> 페이지 개발에 필요한 언어</a:t>
            </a:r>
            <a:r>
              <a:rPr lang="en-US" altLang="ko-KR" sz="1600" dirty="0">
                <a:solidFill>
                  <a:schemeClr val="tx1"/>
                </a:solidFill>
              </a:rPr>
              <a:t>, </a:t>
            </a:r>
            <a:r>
              <a:rPr lang="ko-KR" altLang="en-US" sz="1600" dirty="0">
                <a:solidFill>
                  <a:schemeClr val="tx1"/>
                </a:solidFill>
              </a:rPr>
              <a:t>환경 등을 조사한다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ko-KR" altLang="en-US" sz="1600" dirty="0" smtClean="0">
                <a:solidFill>
                  <a:schemeClr val="tx1"/>
                </a:solidFill>
              </a:rPr>
              <a:t>반응형 웹 페이지 개발에 대해 조사한다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 예매 시스템 관련 개발 사례를 조사하여 개발에 필요한 정보들을 수집한다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ko-KR" altLang="en-US" sz="18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 ② 실행 연구 </a:t>
            </a:r>
            <a:r>
              <a:rPr lang="en-US" altLang="ko-KR" b="1" dirty="0">
                <a:solidFill>
                  <a:schemeClr val="tx1"/>
                </a:solidFill>
              </a:rPr>
              <a:t>(Action research)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</a:rPr>
              <a:t>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팀</a:t>
            </a:r>
            <a:r>
              <a:rPr lang="ko-KR" altLang="en-US" sz="1800" b="1" dirty="0">
                <a:solidFill>
                  <a:schemeClr val="tx1"/>
                </a:solidFill>
              </a:rPr>
              <a:t> 구성원 모두가 참여하여 일상에 유용하고 필요한 시스템을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계획하고</a:t>
            </a:r>
            <a:r>
              <a:rPr lang="ko-KR" altLang="en-US" sz="1800" b="1" dirty="0">
                <a:solidFill>
                  <a:schemeClr val="tx1"/>
                </a:solidFill>
              </a:rPr>
              <a:t> 개발한다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</a:rPr>
              <a:t>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프로젝트</a:t>
            </a:r>
            <a:r>
              <a:rPr lang="ko-KR" altLang="en-US" sz="1800" b="1" dirty="0">
                <a:solidFill>
                  <a:schemeClr val="tx1"/>
                </a:solidFill>
              </a:rPr>
              <a:t> 과정 중에 문제가 생기면 구성원 모두가 문제를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확인하고 개선하려</a:t>
            </a:r>
            <a:r>
              <a:rPr lang="ko-KR" altLang="en-US" sz="1800" b="1" dirty="0">
                <a:solidFill>
                  <a:schemeClr val="tx1"/>
                </a:solidFill>
              </a:rPr>
              <a:t> 노력한다</a:t>
            </a:r>
            <a:r>
              <a:rPr lang="en-US" altLang="ko-KR" sz="1800" b="1" dirty="0">
                <a:solidFill>
                  <a:schemeClr val="tx1"/>
                </a:solidFill>
              </a:rPr>
              <a:t>.           </a:t>
            </a:r>
          </a:p>
          <a:p>
            <a:pPr fontAlgn="base"/>
            <a:r>
              <a:rPr lang="en-US" altLang="ko-KR" sz="1800" b="1" dirty="0">
                <a:solidFill>
                  <a:schemeClr val="tx1"/>
                </a:solidFill>
              </a:rPr>
              <a:t> 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계획</a:t>
            </a:r>
            <a:r>
              <a:rPr lang="en-US" altLang="ko-KR" sz="1800" b="1" dirty="0">
                <a:solidFill>
                  <a:schemeClr val="tx1"/>
                </a:solidFill>
              </a:rPr>
              <a:t>, </a:t>
            </a:r>
            <a:r>
              <a:rPr lang="ko-KR" altLang="en-US" sz="1800" b="1" dirty="0">
                <a:solidFill>
                  <a:schemeClr val="tx1"/>
                </a:solidFill>
              </a:rPr>
              <a:t>실천</a:t>
            </a:r>
            <a:r>
              <a:rPr lang="en-US" altLang="ko-KR" sz="1800" b="1" dirty="0">
                <a:solidFill>
                  <a:schemeClr val="tx1"/>
                </a:solidFill>
              </a:rPr>
              <a:t>, </a:t>
            </a:r>
            <a:r>
              <a:rPr lang="ko-KR" altLang="en-US" sz="1800" b="1" dirty="0">
                <a:solidFill>
                  <a:schemeClr val="tx1"/>
                </a:solidFill>
              </a:rPr>
              <a:t>반성의 순환적인 과정을 거친다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3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2AE251-7F0F-49B4-8F2C-A374FF02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36" y="0"/>
            <a:ext cx="8534400" cy="3615267"/>
          </a:xfrm>
        </p:spPr>
        <p:txBody>
          <a:bodyPr/>
          <a:lstStyle/>
          <a:p>
            <a:pPr marL="0" indent="0" fontAlgn="base">
              <a:buNone/>
            </a:pPr>
            <a:r>
              <a:rPr lang="ko-KR" altLang="en-US" dirty="0"/>
              <a:t> </a:t>
            </a:r>
          </a:p>
          <a:p>
            <a:pPr marL="0" indent="0" fontAlgn="base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4. </a:t>
            </a:r>
            <a:r>
              <a:rPr lang="ko-KR" altLang="en-US" b="1" dirty="0">
                <a:solidFill>
                  <a:schemeClr val="bg1"/>
                </a:solidFill>
              </a:rPr>
              <a:t>단계별 팀원 역할 분담표</a:t>
            </a:r>
            <a:r>
              <a:rPr lang="ko-KR" altLang="en-US" b="1" dirty="0">
                <a:solidFill>
                  <a:schemeClr val="tx1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- </a:t>
            </a:r>
            <a:r>
              <a:rPr lang="ko-KR" altLang="en-US" sz="1600" dirty="0" smtClean="0">
                <a:solidFill>
                  <a:schemeClr val="tx1"/>
                </a:solidFill>
              </a:rPr>
              <a:t>테스트</a:t>
            </a:r>
            <a:r>
              <a:rPr lang="ko-KR" altLang="en-US" sz="1600" dirty="0">
                <a:solidFill>
                  <a:schemeClr val="tx1"/>
                </a:solidFill>
              </a:rPr>
              <a:t> 단계는 모두 함께 수행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DD613B9-3DF7-4D37-AE79-E4114F64D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38019"/>
              </p:ext>
            </p:extLst>
          </p:nvPr>
        </p:nvGraphicFramePr>
        <p:xfrm>
          <a:off x="1148403" y="2891258"/>
          <a:ext cx="9595140" cy="144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84">
                  <a:extLst>
                    <a:ext uri="{9D8B030D-6E8A-4147-A177-3AD203B41FA5}">
                      <a16:colId xmlns:a16="http://schemas.microsoft.com/office/drawing/2014/main" xmlns="" val="1902776046"/>
                    </a:ext>
                  </a:extLst>
                </a:gridCol>
                <a:gridCol w="2657072">
                  <a:extLst>
                    <a:ext uri="{9D8B030D-6E8A-4147-A177-3AD203B41FA5}">
                      <a16:colId xmlns:a16="http://schemas.microsoft.com/office/drawing/2014/main" xmlns="" val="32814896"/>
                    </a:ext>
                  </a:extLst>
                </a:gridCol>
                <a:gridCol w="1310921">
                  <a:extLst>
                    <a:ext uri="{9D8B030D-6E8A-4147-A177-3AD203B41FA5}">
                      <a16:colId xmlns:a16="http://schemas.microsoft.com/office/drawing/2014/main" xmlns="" val="2886156869"/>
                    </a:ext>
                  </a:extLst>
                </a:gridCol>
                <a:gridCol w="2527135">
                  <a:extLst>
                    <a:ext uri="{9D8B030D-6E8A-4147-A177-3AD203B41FA5}">
                      <a16:colId xmlns:a16="http://schemas.microsoft.com/office/drawing/2014/main" xmlns="" val="2726421975"/>
                    </a:ext>
                  </a:extLst>
                </a:gridCol>
                <a:gridCol w="1919028">
                  <a:extLst>
                    <a:ext uri="{9D8B030D-6E8A-4147-A177-3AD203B41FA5}">
                      <a16:colId xmlns:a16="http://schemas.microsoft.com/office/drawing/2014/main" xmlns="" val="3631768479"/>
                    </a:ext>
                  </a:extLst>
                </a:gridCol>
              </a:tblGrid>
              <a:tr h="335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요구사항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99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이재우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유사시스템 조사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기능별 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단위테스트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 및 문서작성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70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이인곤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718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요구사항 및 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기능별 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발표자료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0436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3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E479B5-2BB7-4BAE-AED4-25D3757E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7" y="302133"/>
            <a:ext cx="8534400" cy="1507067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5. </a:t>
            </a:r>
            <a:r>
              <a:rPr lang="ko-KR" altLang="en-US" sz="2400" b="1" dirty="0">
                <a:solidFill>
                  <a:schemeClr val="bg1"/>
                </a:solidFill>
              </a:rPr>
              <a:t>주별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일정표</a:t>
            </a:r>
            <a:r>
              <a:rPr lang="ko-KR" altLang="en-US" b="1" dirty="0"/>
              <a:t> 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880AFB7-CCB9-408A-879A-C209E8B7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19185"/>
              </p:ext>
            </p:extLst>
          </p:nvPr>
        </p:nvGraphicFramePr>
        <p:xfrm>
          <a:off x="454912" y="1196727"/>
          <a:ext cx="11180362" cy="5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27">
                  <a:extLst>
                    <a:ext uri="{9D8B030D-6E8A-4147-A177-3AD203B41FA5}">
                      <a16:colId xmlns:a16="http://schemas.microsoft.com/office/drawing/2014/main" xmlns="" val="2261437525"/>
                    </a:ext>
                  </a:extLst>
                </a:gridCol>
                <a:gridCol w="1610294">
                  <a:extLst>
                    <a:ext uri="{9D8B030D-6E8A-4147-A177-3AD203B41FA5}">
                      <a16:colId xmlns:a16="http://schemas.microsoft.com/office/drawing/2014/main" xmlns="" val="129906844"/>
                    </a:ext>
                  </a:extLst>
                </a:gridCol>
                <a:gridCol w="558849">
                  <a:extLst>
                    <a:ext uri="{9D8B030D-6E8A-4147-A177-3AD203B41FA5}">
                      <a16:colId xmlns:a16="http://schemas.microsoft.com/office/drawing/2014/main" xmlns="" val="1824188553"/>
                    </a:ext>
                  </a:extLst>
                </a:gridCol>
                <a:gridCol w="655643">
                  <a:extLst>
                    <a:ext uri="{9D8B030D-6E8A-4147-A177-3AD203B41FA5}">
                      <a16:colId xmlns:a16="http://schemas.microsoft.com/office/drawing/2014/main" xmlns="" val="1646319816"/>
                    </a:ext>
                  </a:extLst>
                </a:gridCol>
                <a:gridCol w="652359">
                  <a:extLst>
                    <a:ext uri="{9D8B030D-6E8A-4147-A177-3AD203B41FA5}">
                      <a16:colId xmlns:a16="http://schemas.microsoft.com/office/drawing/2014/main" xmlns="" val="2148852725"/>
                    </a:ext>
                  </a:extLst>
                </a:gridCol>
                <a:gridCol w="662210">
                  <a:extLst>
                    <a:ext uri="{9D8B030D-6E8A-4147-A177-3AD203B41FA5}">
                      <a16:colId xmlns:a16="http://schemas.microsoft.com/office/drawing/2014/main" xmlns="" val="16511422"/>
                    </a:ext>
                  </a:extLst>
                </a:gridCol>
                <a:gridCol w="579535">
                  <a:extLst>
                    <a:ext uri="{9D8B030D-6E8A-4147-A177-3AD203B41FA5}">
                      <a16:colId xmlns:a16="http://schemas.microsoft.com/office/drawing/2014/main" xmlns="" val="3186464352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xmlns="" val="3003201986"/>
                    </a:ext>
                  </a:extLst>
                </a:gridCol>
                <a:gridCol w="549440">
                  <a:extLst>
                    <a:ext uri="{9D8B030D-6E8A-4147-A177-3AD203B41FA5}">
                      <a16:colId xmlns:a16="http://schemas.microsoft.com/office/drawing/2014/main" xmlns="" val="3683503446"/>
                    </a:ext>
                  </a:extLst>
                </a:gridCol>
                <a:gridCol w="847679">
                  <a:extLst>
                    <a:ext uri="{9D8B030D-6E8A-4147-A177-3AD203B41FA5}">
                      <a16:colId xmlns:a16="http://schemas.microsoft.com/office/drawing/2014/main" xmlns="" val="2781849248"/>
                    </a:ext>
                  </a:extLst>
                </a:gridCol>
                <a:gridCol w="822362">
                  <a:extLst>
                    <a:ext uri="{9D8B030D-6E8A-4147-A177-3AD203B41FA5}">
                      <a16:colId xmlns:a16="http://schemas.microsoft.com/office/drawing/2014/main" xmlns="" val="3436984938"/>
                    </a:ext>
                  </a:extLst>
                </a:gridCol>
                <a:gridCol w="1529850">
                  <a:extLst>
                    <a:ext uri="{9D8B030D-6E8A-4147-A177-3AD203B41FA5}">
                      <a16:colId xmlns:a16="http://schemas.microsoft.com/office/drawing/2014/main" xmlns="" val="272767710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xmlns="" val="2442336477"/>
                    </a:ext>
                  </a:extLst>
                </a:gridCol>
              </a:tblGrid>
              <a:tr h="315578"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                               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일             </a:t>
                      </a:r>
                      <a:r>
                        <a:rPr lang="en-US" altLang="ko-KR" sz="1400" dirty="0"/>
                        <a:t>       </a:t>
                      </a:r>
                      <a:r>
                        <a:rPr lang="ko-KR" altLang="en-US" sz="1400" dirty="0"/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534775"/>
                  </a:ext>
                </a:extLst>
              </a:tr>
              <a:tr h="2103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21~23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24~25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26~28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29~30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 </a:t>
                      </a:r>
                      <a:r>
                        <a:rPr lang="en-US" altLang="ko-KR" sz="1000" dirty="0" smtClean="0"/>
                        <a:t>6~8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9~22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23~31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29~30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067833"/>
                  </a:ext>
                </a:extLst>
              </a:tr>
              <a:tr h="31557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요구사항분석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자료검색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1267036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자료검토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4729254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유사시스템 조사 및 분석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7491665"/>
                  </a:ext>
                </a:extLst>
              </a:tr>
              <a:tr h="31557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설계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시스템환경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062975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구현기능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489770"/>
                  </a:ext>
                </a:extLst>
              </a:tr>
              <a:tr h="351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디자인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4992710"/>
                  </a:ext>
                </a:extLst>
              </a:tr>
              <a:tr h="315578">
                <a:tc rowSpan="4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데이터베이스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5043298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기능별 코딩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5349734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단위 테스트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0573279"/>
                  </a:ext>
                </a:extLst>
              </a:tr>
              <a:tr h="376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6189865"/>
                  </a:ext>
                </a:extLst>
              </a:tr>
              <a:tr h="3769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테스트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웹상 테스트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2759571"/>
                  </a:ext>
                </a:extLst>
              </a:tr>
              <a:tr h="315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58324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D84D49-AEC7-43FD-9920-D83CDECF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56" y="467687"/>
            <a:ext cx="8534400" cy="924886"/>
          </a:xfrm>
        </p:spPr>
        <p:txBody>
          <a:bodyPr>
            <a:normAutofit fontScale="90000"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</a:rPr>
              <a:t>Ⅲ. </a:t>
            </a:r>
            <a:r>
              <a:rPr lang="ko-KR" altLang="en-US" sz="2800" b="1" i="1" dirty="0">
                <a:solidFill>
                  <a:schemeClr val="bg1"/>
                </a:solidFill>
              </a:rPr>
              <a:t>시스템 구축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934E31-2112-4D1B-94A0-2E28CF66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24" y="1545962"/>
            <a:ext cx="8534400" cy="72545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ko-KR" sz="1900" b="1" dirty="0">
                <a:solidFill>
                  <a:schemeClr val="bg1"/>
                </a:solidFill>
              </a:rPr>
              <a:t>1. </a:t>
            </a:r>
            <a:r>
              <a:rPr lang="ko-KR" altLang="en-US" sz="1900" b="1" dirty="0">
                <a:solidFill>
                  <a:schemeClr val="bg1"/>
                </a:solidFill>
              </a:rPr>
              <a:t>구축 방향 </a:t>
            </a:r>
            <a:endParaRPr lang="ko-KR" altLang="en-US" sz="19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① 리치 인터넷 애플리케이션 </a:t>
            </a:r>
            <a:r>
              <a:rPr lang="en-US" altLang="ko-KR" sz="1600" b="1" dirty="0">
                <a:solidFill>
                  <a:schemeClr val="tx1"/>
                </a:solidFill>
              </a:rPr>
              <a:t>(RIA) </a:t>
            </a:r>
            <a:r>
              <a:rPr lang="ko-KR" altLang="en-US" sz="1600" b="1" dirty="0">
                <a:solidFill>
                  <a:schemeClr val="tx1"/>
                </a:solidFill>
              </a:rPr>
              <a:t>구현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fontAlgn="base"/>
            <a:endParaRPr lang="en-US" altLang="ko-KR" sz="1600" b="1" dirty="0">
              <a:solidFill>
                <a:schemeClr val="tx1"/>
              </a:solidFill>
            </a:endParaRPr>
          </a:p>
          <a:p>
            <a:pPr fontAlgn="base"/>
            <a:endParaRPr lang="en-US" altLang="ko-KR" sz="1600" b="1" dirty="0">
              <a:solidFill>
                <a:schemeClr val="tx1"/>
              </a:solidFill>
            </a:endParaRPr>
          </a:p>
          <a:p>
            <a:pPr fontAlgn="base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C8005AD-7FCA-4634-90D5-CAB7BE203C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1324" y="3875713"/>
            <a:ext cx="4520892" cy="2420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10A562-F8FC-4122-8CCB-A2EC0CD6B8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8041" y="3875713"/>
            <a:ext cx="4339829" cy="242026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EEAD49FD-4567-429E-9C7F-998594BC68ED}"/>
              </a:ext>
            </a:extLst>
          </p:cNvPr>
          <p:cNvSpPr txBox="1">
            <a:spLocks/>
          </p:cNvSpPr>
          <p:nvPr/>
        </p:nvSpPr>
        <p:spPr>
          <a:xfrm>
            <a:off x="751324" y="1919079"/>
            <a:ext cx="10898189" cy="1593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ko-KR" altLang="en-US" sz="1400" dirty="0">
                <a:solidFill>
                  <a:schemeClr val="tx1"/>
                </a:solidFill>
              </a:rPr>
              <a:t>리치 인터넷 애플리케이션이란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쉽게 말해 플래시 애니메이션 기술과 </a:t>
            </a:r>
            <a:r>
              <a:rPr lang="ko-KR" altLang="en-US" sz="1400" dirty="0" smtClean="0">
                <a:solidFill>
                  <a:schemeClr val="tx1"/>
                </a:solidFill>
              </a:rPr>
              <a:t>웹</a:t>
            </a:r>
            <a:r>
              <a:rPr lang="ko-KR" altLang="en-US" sz="1400" dirty="0">
                <a:solidFill>
                  <a:schemeClr val="tx1"/>
                </a:solidFill>
              </a:rPr>
              <a:t> 서버 애플리케이션 기술을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통합하여</a:t>
            </a:r>
            <a:r>
              <a:rPr lang="ko-KR" altLang="en-US" sz="1400" dirty="0">
                <a:solidFill>
                  <a:schemeClr val="tx1"/>
                </a:solidFill>
              </a:rPr>
              <a:t> 기존 </a:t>
            </a:r>
            <a:r>
              <a:rPr lang="en-US" altLang="ko-KR" sz="1400" dirty="0">
                <a:solidFill>
                  <a:schemeClr val="tx1"/>
                </a:solidFill>
              </a:rPr>
              <a:t>HTML </a:t>
            </a:r>
            <a:r>
              <a:rPr lang="ko-KR" altLang="en-US" sz="1400" dirty="0">
                <a:solidFill>
                  <a:schemeClr val="tx1"/>
                </a:solidFill>
              </a:rPr>
              <a:t>보다 역동적이고 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인터랙티브한</a:t>
            </a:r>
            <a:r>
              <a:rPr lang="ko-KR" altLang="en-US" sz="1400" dirty="0">
                <a:solidFill>
                  <a:schemeClr val="tx1"/>
                </a:solidFill>
              </a:rPr>
              <a:t> 웹 페이지를 제공하는 신개념의 웹 페이지 제작 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예매</a:t>
            </a:r>
            <a:r>
              <a:rPr lang="ko-KR" altLang="en-US" sz="1400" dirty="0">
                <a:solidFill>
                  <a:schemeClr val="tx1"/>
                </a:solidFill>
              </a:rPr>
              <a:t> 과정에 이 기술이 적용하여 사용자 환경</a:t>
            </a:r>
            <a:r>
              <a:rPr lang="en-US" altLang="ko-KR" sz="1400" dirty="0">
                <a:solidFill>
                  <a:schemeClr val="tx1"/>
                </a:solidFill>
              </a:rPr>
              <a:t>(UI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운영자 환경</a:t>
            </a:r>
            <a:r>
              <a:rPr lang="en-US" altLang="ko-KR" sz="1400" dirty="0" smtClean="0">
                <a:solidFill>
                  <a:schemeClr val="tx1"/>
                </a:solidFill>
              </a:rPr>
              <a:t>(OI)</a:t>
            </a:r>
            <a:r>
              <a:rPr lang="ko-KR" altLang="en-US" sz="1400" dirty="0" smtClean="0">
                <a:solidFill>
                  <a:schemeClr val="tx1"/>
                </a:solidFill>
              </a:rPr>
              <a:t>을 유기적으로 연결시킬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 수 있는 방향으로 시스템을 구축한다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7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0854AA-4C57-427C-BC69-F05AE8EE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046" y="602373"/>
            <a:ext cx="8534400" cy="107844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/>
                </a:solidFill>
              </a:rPr>
              <a:t>② 반응형 웹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8930E1-7C33-49C1-B5FE-2A9E3ED7A9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1046" y="1573428"/>
            <a:ext cx="5385214" cy="240544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B89AB2F6-5A63-4FD7-9E65-01EB3FB5263E}"/>
              </a:ext>
            </a:extLst>
          </p:cNvPr>
          <p:cNvSpPr txBox="1">
            <a:spLocks/>
          </p:cNvSpPr>
          <p:nvPr/>
        </p:nvSpPr>
        <p:spPr>
          <a:xfrm>
            <a:off x="1400904" y="4067301"/>
            <a:ext cx="9885916" cy="234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700" dirty="0">
                <a:solidFill>
                  <a:schemeClr val="tx1"/>
                </a:solidFill>
              </a:rPr>
              <a:t> </a:t>
            </a:r>
            <a:r>
              <a:rPr lang="ko-KR" altLang="en-US" sz="1700" dirty="0">
                <a:solidFill>
                  <a:schemeClr val="tx1"/>
                </a:solidFill>
              </a:rPr>
              <a:t>앱이 아닌 단순 웹 환경으로 페이지를 제작하더라도 반응형 웹을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700" dirty="0">
                <a:solidFill>
                  <a:schemeClr val="tx1"/>
                </a:solidFill>
              </a:rPr>
              <a:t>     구축하여 어떠한 디바이스에서 접속을 하더라도</a:t>
            </a:r>
            <a:r>
              <a:rPr lang="en-US" altLang="ko-KR" sz="1700" dirty="0">
                <a:solidFill>
                  <a:schemeClr val="tx1"/>
                </a:solidFill>
              </a:rPr>
              <a:t>, </a:t>
            </a:r>
            <a:r>
              <a:rPr lang="ko-KR" altLang="en-US" sz="1700" dirty="0">
                <a:solidFill>
                  <a:schemeClr val="tx1"/>
                </a:solidFill>
              </a:rPr>
              <a:t>해당 디바이스의 화면의</a:t>
            </a:r>
          </a:p>
          <a:p>
            <a:pPr marL="0" indent="0" fontAlgn="base">
              <a:buNone/>
            </a:pPr>
            <a:r>
              <a:rPr lang="ko-KR" altLang="en-US" sz="1700" dirty="0">
                <a:solidFill>
                  <a:schemeClr val="tx1"/>
                </a:solidFill>
              </a:rPr>
              <a:t>     크기와 구성에 맞춰지도록 한다</a:t>
            </a:r>
            <a:r>
              <a:rPr lang="en-US" altLang="ko-KR" sz="1700" dirty="0">
                <a:solidFill>
                  <a:schemeClr val="tx1"/>
                </a:solidFill>
              </a:rPr>
              <a:t>. </a:t>
            </a:r>
            <a:r>
              <a:rPr lang="ko-KR" altLang="en-US" sz="1700" dirty="0">
                <a:solidFill>
                  <a:schemeClr val="tx1"/>
                </a:solidFill>
              </a:rPr>
              <a:t>이는 </a:t>
            </a:r>
            <a:r>
              <a:rPr lang="en-US" altLang="ko-KR" sz="1700" dirty="0">
                <a:solidFill>
                  <a:schemeClr val="tx1"/>
                </a:solidFill>
              </a:rPr>
              <a:t>CSS </a:t>
            </a:r>
            <a:r>
              <a:rPr lang="ko-KR" altLang="en-US" sz="1700" dirty="0">
                <a:solidFill>
                  <a:schemeClr val="tx1"/>
                </a:solidFill>
              </a:rPr>
              <a:t>프레임 워크인 </a:t>
            </a:r>
            <a:r>
              <a:rPr lang="en-US" altLang="ko-KR" sz="1700" dirty="0">
                <a:solidFill>
                  <a:schemeClr val="tx1"/>
                </a:solidFill>
              </a:rPr>
              <a:t>Bootstrap</a:t>
            </a:r>
            <a:r>
              <a:rPr lang="ko-KR" altLang="en-US" sz="1700" dirty="0">
                <a:solidFill>
                  <a:schemeClr val="tx1"/>
                </a:solidFill>
              </a:rPr>
              <a:t>을</a:t>
            </a:r>
          </a:p>
          <a:p>
            <a:pPr marL="0" indent="0" fontAlgn="base">
              <a:buNone/>
            </a:pPr>
            <a:r>
              <a:rPr lang="ko-KR" altLang="en-US" sz="1700" dirty="0">
                <a:solidFill>
                  <a:schemeClr val="tx1"/>
                </a:solidFill>
              </a:rPr>
              <a:t>     사용하여 구현할 것이다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  <a:p>
            <a:endParaRPr lang="ko-KR" alt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0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E74AE4-C5FE-4569-9C1A-DF21B321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01" y="1054916"/>
            <a:ext cx="10213087" cy="516971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900" b="1" dirty="0">
                <a:solidFill>
                  <a:schemeClr val="tx1"/>
                </a:solidFill>
              </a:rPr>
              <a:t>③ 메뉴 구성 및 로그인 </a:t>
            </a:r>
            <a:r>
              <a:rPr lang="en-US" altLang="ko-KR" sz="1900" b="1" dirty="0">
                <a:solidFill>
                  <a:schemeClr val="tx1"/>
                </a:solidFill>
              </a:rPr>
              <a:t>/ </a:t>
            </a:r>
            <a:r>
              <a:rPr lang="ko-KR" altLang="en-US" sz="1900" b="1" dirty="0">
                <a:solidFill>
                  <a:schemeClr val="tx1"/>
                </a:solidFill>
              </a:rPr>
              <a:t>로그아웃 </a:t>
            </a:r>
            <a:r>
              <a:rPr lang="en-US" altLang="ko-KR" sz="1900" b="1" dirty="0">
                <a:solidFill>
                  <a:schemeClr val="tx1"/>
                </a:solidFill>
              </a:rPr>
              <a:t>/ </a:t>
            </a:r>
            <a:r>
              <a:rPr lang="ko-KR" altLang="en-US" sz="1900" b="1" dirty="0">
                <a:solidFill>
                  <a:schemeClr val="tx1"/>
                </a:solidFill>
              </a:rPr>
              <a:t>회원가입 </a:t>
            </a:r>
            <a:r>
              <a:rPr lang="en-US" altLang="ko-KR" sz="1900" b="1" dirty="0">
                <a:solidFill>
                  <a:schemeClr val="tx1"/>
                </a:solidFill>
              </a:rPr>
              <a:t>/ </a:t>
            </a:r>
            <a:r>
              <a:rPr lang="ko-KR" altLang="en-US" sz="1900" b="1" dirty="0">
                <a:solidFill>
                  <a:schemeClr val="tx1"/>
                </a:solidFill>
              </a:rPr>
              <a:t>회원 탈퇴 아이콘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800" dirty="0" smtClean="0">
                <a:solidFill>
                  <a:schemeClr val="tx1"/>
                </a:solidFill>
              </a:rPr>
              <a:t> 메뉴를</a:t>
            </a:r>
            <a:r>
              <a:rPr lang="ko-KR" altLang="en-US" sz="1800" dirty="0">
                <a:solidFill>
                  <a:schemeClr val="tx1"/>
                </a:solidFill>
              </a:rPr>
              <a:t> 구성함에 있어서 불필요한 메뉴들을 모두 없앤다</a:t>
            </a:r>
            <a:r>
              <a:rPr lang="en-US" altLang="ko-KR" sz="1800" dirty="0">
                <a:solidFill>
                  <a:schemeClr val="tx1"/>
                </a:solidFill>
              </a:rPr>
              <a:t>. </a:t>
            </a:r>
            <a:r>
              <a:rPr lang="ko-KR" altLang="en-US" sz="1800" dirty="0">
                <a:solidFill>
                  <a:schemeClr val="tx1"/>
                </a:solidFill>
              </a:rPr>
              <a:t>영화 예매 </a:t>
            </a:r>
            <a:r>
              <a:rPr lang="ko-KR" altLang="en-US" sz="1800" dirty="0" smtClean="0">
                <a:solidFill>
                  <a:schemeClr val="tx1"/>
                </a:solidFill>
              </a:rPr>
              <a:t>사이트에서</a:t>
            </a:r>
            <a:r>
              <a:rPr lang="ko-KR" altLang="en-US" sz="1800" dirty="0">
                <a:solidFill>
                  <a:schemeClr val="tx1"/>
                </a:solidFill>
              </a:rPr>
              <a:t> 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    </a:t>
            </a:r>
            <a:r>
              <a:rPr lang="ko-KR" altLang="en-US" sz="1800" dirty="0" smtClean="0">
                <a:solidFill>
                  <a:schemeClr val="tx1"/>
                </a:solidFill>
              </a:rPr>
              <a:t>사용자들은</a:t>
            </a:r>
            <a:r>
              <a:rPr lang="ko-KR" altLang="en-US" sz="1800" dirty="0">
                <a:solidFill>
                  <a:schemeClr val="tx1"/>
                </a:solidFill>
              </a:rPr>
              <a:t> 사실상 예매 이외의 기능을 사용하지 않는다</a:t>
            </a:r>
            <a:r>
              <a:rPr lang="en-US" altLang="ko-KR" sz="1800" dirty="0">
                <a:solidFill>
                  <a:schemeClr val="tx1"/>
                </a:solidFill>
              </a:rPr>
              <a:t>. 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    따라서 복잡해 보일 수 있기에 사용 가능성이 낮은 기능들은 구현하지 않는다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800" dirty="0" smtClean="0">
                <a:solidFill>
                  <a:schemeClr val="tx1"/>
                </a:solidFill>
              </a:rPr>
              <a:t> 별도의</a:t>
            </a:r>
            <a:r>
              <a:rPr lang="ko-KR" altLang="en-US" sz="1800" dirty="0">
                <a:solidFill>
                  <a:schemeClr val="tx1"/>
                </a:solidFill>
              </a:rPr>
              <a:t> 기능 이외에 가장 많이 사용되는 부분은 단연 로그인 </a:t>
            </a:r>
            <a:r>
              <a:rPr lang="en-US" altLang="ko-KR" sz="1800" dirty="0">
                <a:solidFill>
                  <a:schemeClr val="tx1"/>
                </a:solidFill>
              </a:rPr>
              <a:t>/ </a:t>
            </a:r>
            <a:r>
              <a:rPr lang="ko-KR" altLang="en-US" sz="1800" dirty="0">
                <a:solidFill>
                  <a:schemeClr val="tx1"/>
                </a:solidFill>
              </a:rPr>
              <a:t>로그아웃 </a:t>
            </a:r>
            <a:r>
              <a:rPr lang="en-US" altLang="ko-KR" sz="1800" dirty="0">
                <a:solidFill>
                  <a:schemeClr val="tx1"/>
                </a:solidFill>
              </a:rPr>
              <a:t>/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/>
                </a:solidFill>
              </a:rPr>
              <a:t>  </a:t>
            </a:r>
            <a:r>
              <a:rPr lang="ko-KR" altLang="en-US" sz="1800" dirty="0" smtClean="0">
                <a:solidFill>
                  <a:schemeClr val="tx1"/>
                </a:solidFill>
              </a:rPr>
              <a:t>   회원</a:t>
            </a:r>
            <a:r>
              <a:rPr lang="ko-KR" altLang="en-US" sz="1800" dirty="0">
                <a:solidFill>
                  <a:schemeClr val="tx1"/>
                </a:solidFill>
              </a:rPr>
              <a:t> 가입 </a:t>
            </a:r>
            <a:r>
              <a:rPr lang="en-US" altLang="ko-KR" sz="1800" dirty="0">
                <a:solidFill>
                  <a:schemeClr val="tx1"/>
                </a:solidFill>
              </a:rPr>
              <a:t>/ </a:t>
            </a:r>
            <a:r>
              <a:rPr lang="ko-KR" altLang="en-US" sz="1800" dirty="0">
                <a:solidFill>
                  <a:schemeClr val="tx1"/>
                </a:solidFill>
              </a:rPr>
              <a:t>회원 탈퇴 이다</a:t>
            </a:r>
            <a:r>
              <a:rPr lang="en-US" altLang="ko-KR" sz="1800" dirty="0">
                <a:solidFill>
                  <a:schemeClr val="tx1"/>
                </a:solidFill>
              </a:rPr>
              <a:t>. </a:t>
            </a:r>
            <a:r>
              <a:rPr lang="ko-KR" altLang="en-US" sz="1800" dirty="0">
                <a:solidFill>
                  <a:schemeClr val="tx1"/>
                </a:solidFill>
              </a:rPr>
              <a:t>그런데 가끔 웹 사이트를 사용하다 보면 </a:t>
            </a:r>
            <a:r>
              <a:rPr lang="ko-KR" altLang="en-US" sz="1800" dirty="0" smtClean="0">
                <a:solidFill>
                  <a:schemeClr val="tx1"/>
                </a:solidFill>
              </a:rPr>
              <a:t>이러한 기능이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solidFill>
                  <a:schemeClr val="tx1"/>
                </a:solidFill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</a:rPr>
              <a:t> 어디 있는지 찾지 못해 당황해 하고 짜증이 났던 기억이 한번 </a:t>
            </a:r>
            <a:r>
              <a:rPr lang="ko-KR" altLang="en-US" sz="1800" dirty="0" smtClean="0">
                <a:solidFill>
                  <a:schemeClr val="tx1"/>
                </a:solidFill>
              </a:rPr>
              <a:t>쯤은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있을</a:t>
            </a:r>
            <a:r>
              <a:rPr lang="ko-KR" altLang="en-US" sz="1800" dirty="0">
                <a:solidFill>
                  <a:schemeClr val="tx1"/>
                </a:solidFill>
              </a:rPr>
              <a:t> 것이다</a:t>
            </a:r>
            <a:r>
              <a:rPr lang="en-US" altLang="ko-KR" sz="1800" dirty="0">
                <a:solidFill>
                  <a:schemeClr val="tx1"/>
                </a:solidFill>
              </a:rPr>
              <a:t>. 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ko-KR" altLang="en-US" sz="1800" dirty="0" smtClean="0">
                <a:solidFill>
                  <a:schemeClr val="tx1"/>
                </a:solidFill>
              </a:rPr>
              <a:t>따라서</a:t>
            </a:r>
            <a:r>
              <a:rPr lang="ko-KR" altLang="en-US" sz="1800" dirty="0">
                <a:solidFill>
                  <a:schemeClr val="tx1"/>
                </a:solidFill>
              </a:rPr>
              <a:t> 사용자 편의를 고려해 기존 사이트와 다르게 이러한 </a:t>
            </a:r>
            <a:r>
              <a:rPr lang="ko-KR" altLang="en-US" sz="1800" dirty="0" smtClean="0">
                <a:solidFill>
                  <a:schemeClr val="tx1"/>
                </a:solidFill>
              </a:rPr>
              <a:t>기능에</a:t>
            </a:r>
            <a:r>
              <a:rPr lang="ko-KR" altLang="en-US" sz="1800" dirty="0">
                <a:solidFill>
                  <a:schemeClr val="tx1"/>
                </a:solidFill>
              </a:rPr>
              <a:t> 해당하는 아이콘이나 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ko-KR" altLang="en-US" sz="1800" dirty="0" smtClean="0">
                <a:solidFill>
                  <a:schemeClr val="tx1"/>
                </a:solidFill>
              </a:rPr>
              <a:t>입력</a:t>
            </a:r>
            <a:r>
              <a:rPr lang="ko-KR" altLang="en-US" sz="1800" dirty="0">
                <a:solidFill>
                  <a:schemeClr val="tx1"/>
                </a:solidFill>
              </a:rPr>
              <a:t> 창을 눈에 가장 잘 띄는 곳에</a:t>
            </a:r>
            <a:r>
              <a:rPr lang="en-US" altLang="ko-KR" sz="1800" dirty="0">
                <a:solidFill>
                  <a:schemeClr val="tx1"/>
                </a:solidFill>
              </a:rPr>
              <a:t>, </a:t>
            </a:r>
            <a:r>
              <a:rPr lang="ko-KR" altLang="en-US" sz="1800" dirty="0">
                <a:solidFill>
                  <a:schemeClr val="tx1"/>
                </a:solidFill>
              </a:rPr>
              <a:t>크게 </a:t>
            </a:r>
            <a:r>
              <a:rPr lang="ko-KR" altLang="en-US" sz="1800" dirty="0" smtClean="0">
                <a:solidFill>
                  <a:schemeClr val="tx1"/>
                </a:solidFill>
              </a:rPr>
              <a:t>배치할 것이다</a:t>
            </a:r>
            <a:r>
              <a:rPr lang="en-US" altLang="ko-KR" sz="1800" dirty="0">
                <a:solidFill>
                  <a:schemeClr val="tx1"/>
                </a:solidFill>
              </a:rPr>
              <a:t>.    </a:t>
            </a:r>
            <a:r>
              <a:rPr lang="en-US" altLang="ko-KR" dirty="0">
                <a:solidFill>
                  <a:schemeClr val="tx1"/>
                </a:solidFill>
              </a:rPr>
              <a:t>       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5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15A3EF-7605-4D94-8E6C-974B61C7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266351"/>
            <a:ext cx="10389256" cy="3751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/>
              <a:t>2. </a:t>
            </a:r>
            <a:r>
              <a:rPr lang="ko-KR" altLang="en-US" b="1" dirty="0"/>
              <a:t>시스템 환경 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① 하드웨어 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하드웨어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: Intel(R) Core™ i5-8265U CPU @ 1.60GHz 1.80GHz</a:t>
            </a:r>
          </a:p>
          <a:p>
            <a:pPr marL="0" indent="0" fontAlgn="base"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600" b="1" dirty="0" smtClean="0">
                <a:solidFill>
                  <a:schemeClr val="tx1"/>
                </a:solidFill>
              </a:rPr>
              <a:t>②</a:t>
            </a:r>
            <a:r>
              <a:rPr lang="en-US" altLang="ko-KR" sz="1600" b="1" dirty="0">
                <a:solidFill>
                  <a:schemeClr val="tx1"/>
                </a:solidFill>
              </a:rPr>
              <a:t> </a:t>
            </a:r>
            <a:r>
              <a:rPr lang="ko-KR" altLang="en-US" sz="1600" b="1" dirty="0">
                <a:solidFill>
                  <a:schemeClr val="tx1"/>
                </a:solidFill>
              </a:rPr>
              <a:t>소프트웨어 및 개발 환경 정보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3FA6199-82AB-4164-9934-50FCCB6A4E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788" y="3044053"/>
            <a:ext cx="5090663" cy="266930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8D6DA3D5-FC86-4D83-B8B5-BA1C960E6214}"/>
              </a:ext>
            </a:extLst>
          </p:cNvPr>
          <p:cNvSpPr txBox="1">
            <a:spLocks/>
          </p:cNvSpPr>
          <p:nvPr/>
        </p:nvSpPr>
        <p:spPr>
          <a:xfrm>
            <a:off x="6207345" y="2165058"/>
            <a:ext cx="5984655" cy="442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운영체제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(OS) : Windows 10 / 64bits</a:t>
            </a: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개발</a:t>
            </a:r>
            <a:r>
              <a:rPr lang="ko-KR" altLang="en-US" sz="1600" dirty="0">
                <a:solidFill>
                  <a:schemeClr val="tx1"/>
                </a:solidFill>
              </a:rPr>
              <a:t> 언어 및 기법</a:t>
            </a:r>
          </a:p>
          <a:p>
            <a:pPr fontAlgn="base"/>
            <a:r>
              <a:rPr lang="en-US" altLang="ko-KR" sz="1600" dirty="0" smtClean="0">
                <a:solidFill>
                  <a:schemeClr val="tx1"/>
                </a:solidFill>
              </a:rPr>
              <a:t>Java(jdk</a:t>
            </a:r>
            <a:r>
              <a:rPr lang="en-US" altLang="ko-KR" sz="1600" dirty="0">
                <a:solidFill>
                  <a:schemeClr val="tx1"/>
                </a:solidFill>
              </a:rPr>
              <a:t> 1.8) / JavaScript / JSP </a:t>
            </a:r>
          </a:p>
          <a:p>
            <a:pPr fontAlgn="base"/>
            <a:r>
              <a:rPr lang="en-US" altLang="ko-KR" sz="1600" dirty="0" smtClean="0">
                <a:solidFill>
                  <a:schemeClr val="tx1"/>
                </a:solidFill>
              </a:rPr>
              <a:t>HTML</a:t>
            </a:r>
            <a:r>
              <a:rPr lang="en-US" altLang="ko-KR" sz="1600" dirty="0">
                <a:solidFill>
                  <a:schemeClr val="tx1"/>
                </a:solidFill>
              </a:rPr>
              <a:t> or HTML 5 / CSS with Bootstrap / Ajax / </a:t>
            </a:r>
            <a:r>
              <a:rPr lang="en-US" altLang="ko-KR" sz="1600" dirty="0" smtClean="0">
                <a:solidFill>
                  <a:schemeClr val="tx1"/>
                </a:solidFill>
              </a:rPr>
              <a:t>Json …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개발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IDE : Eclipse JAVA EE IDE </a:t>
            </a: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서버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: Apache Tomcat v9.0 Server</a:t>
            </a: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데이터베이스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 smtClean="0">
                <a:solidFill>
                  <a:schemeClr val="tx1"/>
                </a:solidFill>
              </a:rPr>
              <a:t>: MySQL</a:t>
            </a:r>
            <a:r>
              <a:rPr lang="en-US" altLang="ko-KR" sz="1600" dirty="0">
                <a:solidFill>
                  <a:schemeClr val="tx1"/>
                </a:solidFill>
              </a:rPr>
              <a:t> or </a:t>
            </a:r>
            <a:r>
              <a:rPr lang="en-US" altLang="ko-KR" sz="1600" dirty="0" smtClean="0">
                <a:solidFill>
                  <a:schemeClr val="tx1"/>
                </a:solidFill>
              </a:rPr>
              <a:t>MariaDB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 (</a:t>
            </a:r>
            <a:r>
              <a:rPr lang="ko-KR" altLang="en-US" sz="1600" dirty="0">
                <a:solidFill>
                  <a:schemeClr val="tx1"/>
                </a:solidFill>
              </a:rPr>
              <a:t>호스팅 과정에서 </a:t>
            </a:r>
            <a:r>
              <a:rPr lang="ko-KR" altLang="en-US" sz="1600" dirty="0" smtClean="0">
                <a:solidFill>
                  <a:schemeClr val="tx1"/>
                </a:solidFill>
              </a:rPr>
              <a:t>커넥션</a:t>
            </a:r>
            <a:r>
              <a:rPr lang="ko-KR" altLang="en-US" sz="1600" dirty="0">
                <a:solidFill>
                  <a:schemeClr val="tx1"/>
                </a:solidFill>
              </a:rPr>
              <a:t> 풀 설정 값만 변경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7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C9F00D-FEFC-4EDE-A48B-E7ACAAB5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23" y="0"/>
            <a:ext cx="8534400" cy="19358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en-US" altLang="ko-KR" b="1" dirty="0"/>
              <a:t>3. </a:t>
            </a:r>
            <a:r>
              <a:rPr lang="ko-KR" altLang="en-US" b="1" dirty="0"/>
              <a:t>예매 시스템 구성도 및 기능</a:t>
            </a:r>
            <a:endParaRPr lang="en-US" altLang="ko-KR" b="1" dirty="0"/>
          </a:p>
          <a:p>
            <a:pPr marL="0" indent="0" fontAlgn="base">
              <a:buNone/>
            </a:pPr>
            <a:r>
              <a:rPr lang="ko-KR" altLang="en-US" sz="1600" b="1" dirty="0" smtClean="0">
                <a:solidFill>
                  <a:schemeClr val="tx1"/>
                </a:solidFill>
              </a:rPr>
              <a:t>①</a:t>
            </a:r>
            <a:r>
              <a:rPr lang="ko-KR" altLang="en-US" sz="1600" b="1" dirty="0">
                <a:solidFill>
                  <a:schemeClr val="tx1"/>
                </a:solidFill>
              </a:rPr>
              <a:t> 예매 시스템 구성도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 smtClean="0">
                <a:solidFill>
                  <a:schemeClr val="tx1"/>
                </a:solidFill>
              </a:rPr>
              <a:t>예매</a:t>
            </a:r>
            <a:r>
              <a:rPr lang="ko-KR" altLang="en-US" sz="1600" dirty="0">
                <a:solidFill>
                  <a:schemeClr val="tx1"/>
                </a:solidFill>
              </a:rPr>
              <a:t> 시스템의 전체적인 흐름을 구성도로 나타내었다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r>
              <a:rPr lang="en-US" altLang="ko-KR" dirty="0"/>
              <a:t>         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207CA0-EBFD-4F02-91ED-B9F3A88F1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426" y="1749086"/>
            <a:ext cx="6073025" cy="453638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ADE2B0FC-1831-4D6D-826E-D4B15F66E9D4}"/>
              </a:ext>
            </a:extLst>
          </p:cNvPr>
          <p:cNvSpPr txBox="1">
            <a:spLocks/>
          </p:cNvSpPr>
          <p:nvPr/>
        </p:nvSpPr>
        <p:spPr>
          <a:xfrm>
            <a:off x="6832654" y="1375464"/>
            <a:ext cx="4836509" cy="5283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 등록된 사용자가 로그인하면 </a:t>
            </a:r>
            <a:r>
              <a:rPr lang="en-US" altLang="ko-KR" sz="1400" dirty="0">
                <a:solidFill>
                  <a:schemeClr val="tx1"/>
                </a:solidFill>
              </a:rPr>
              <a:t>DB</a:t>
            </a:r>
            <a:r>
              <a:rPr lang="ko-KR" altLang="en-US" sz="1400" dirty="0">
                <a:solidFill>
                  <a:schemeClr val="tx1"/>
                </a:solidFill>
              </a:rPr>
              <a:t>에 저장된 정보에 따라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ko-KR" altLang="en-US" sz="1400" dirty="0">
                <a:solidFill>
                  <a:schemeClr val="tx1"/>
                </a:solidFill>
              </a:rPr>
              <a:t> 회원과 관리자로 구분되어 처리된다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 회원은 회원 페이지에서 영화 예매 및 예매 조회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기능을</a:t>
            </a:r>
            <a:r>
              <a:rPr lang="ko-KR" altLang="en-US" sz="1400" dirty="0">
                <a:solidFill>
                  <a:schemeClr val="tx1"/>
                </a:solidFill>
              </a:rPr>
              <a:t> 사용할 수 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 예매는 영화 선택 </a:t>
            </a:r>
            <a:r>
              <a:rPr lang="en-US" altLang="ko-KR" sz="1400" dirty="0">
                <a:solidFill>
                  <a:schemeClr val="tx1"/>
                </a:solidFill>
              </a:rPr>
              <a:t>-&gt; </a:t>
            </a:r>
            <a:r>
              <a:rPr lang="ko-KR" altLang="en-US" sz="1400" dirty="0">
                <a:solidFill>
                  <a:schemeClr val="tx1"/>
                </a:solidFill>
              </a:rPr>
              <a:t>인원 선택 </a:t>
            </a:r>
            <a:r>
              <a:rPr lang="en-US" altLang="ko-KR" sz="1400" dirty="0">
                <a:solidFill>
                  <a:schemeClr val="tx1"/>
                </a:solidFill>
              </a:rPr>
              <a:t>-&gt; </a:t>
            </a:r>
            <a:r>
              <a:rPr lang="ko-KR" altLang="en-US" sz="1400" dirty="0">
                <a:solidFill>
                  <a:schemeClr val="tx1"/>
                </a:solidFill>
              </a:rPr>
              <a:t>좌석 선택 </a:t>
            </a:r>
            <a:r>
              <a:rPr lang="en-US" altLang="ko-KR" sz="1400" dirty="0">
                <a:solidFill>
                  <a:schemeClr val="tx1"/>
                </a:solidFill>
              </a:rPr>
              <a:t>-&gt; </a:t>
            </a:r>
            <a:r>
              <a:rPr lang="ko-KR" altLang="en-US" sz="1400" dirty="0">
                <a:solidFill>
                  <a:schemeClr val="tx1"/>
                </a:solidFill>
              </a:rPr>
              <a:t>결제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순으로</a:t>
            </a:r>
            <a:r>
              <a:rPr lang="ko-KR" altLang="en-US" sz="1400" dirty="0">
                <a:solidFill>
                  <a:schemeClr val="tx1"/>
                </a:solidFill>
              </a:rPr>
              <a:t> 이루어진다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예매 조회 기능을 통해 예매 변경 및 취소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결제 내역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조회를</a:t>
            </a:r>
            <a:r>
              <a:rPr lang="ko-KR" altLang="en-US" sz="1400" dirty="0">
                <a:solidFill>
                  <a:schemeClr val="tx1"/>
                </a:solidFill>
              </a:rPr>
              <a:t> 할 수 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 관리자는 관리자 페이지에서 영화 관리 및 회원 </a:t>
            </a:r>
            <a:r>
              <a:rPr lang="ko-KR" altLang="en-US" sz="1400" dirty="0" smtClean="0">
                <a:solidFill>
                  <a:schemeClr val="tx1"/>
                </a:solidFill>
              </a:rPr>
              <a:t>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 기능을 수행한다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 영화 관리 기능을 통해 웹 상에 영화를 등록하고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</a:p>
          <a:p>
            <a:pPr marL="0" indent="0" fontAlgn="base"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변경하고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삭제할 수 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ko-KR" altLang="en-US" sz="1400" dirty="0">
                <a:solidFill>
                  <a:schemeClr val="tx1"/>
                </a:solidFill>
              </a:rPr>
              <a:t>회원 관리 기능을 통해 회원의 등급 정보나 권한을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조정할</a:t>
            </a:r>
            <a:r>
              <a:rPr lang="ko-KR" altLang="en-US" sz="1400" dirty="0">
                <a:solidFill>
                  <a:schemeClr val="tx1"/>
                </a:solidFill>
              </a:rPr>
              <a:t> 수 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  <a:r>
              <a:rPr lang="ko-KR" altLang="en-US" sz="1400" dirty="0">
                <a:solidFill>
                  <a:schemeClr val="tx1"/>
                </a:solidFill>
              </a:rPr>
              <a:t>또한  회원 정보를 삭제할 수도 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38978F-EF60-4729-928D-B916EF2A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835582" cy="5471719"/>
          </a:xfrm>
        </p:spPr>
        <p:txBody>
          <a:bodyPr/>
          <a:lstStyle/>
          <a:p>
            <a:pPr marL="0" indent="0" fontAlgn="base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② 이외 웹 사이트에 필요한 기본적인 기능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마이페이지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계정 관리</a:t>
            </a:r>
            <a:r>
              <a:rPr lang="en-US" altLang="ko-KR" dirty="0">
                <a:solidFill>
                  <a:schemeClr val="tx1"/>
                </a:solidFill>
              </a:rPr>
              <a:t>) : </a:t>
            </a:r>
            <a:r>
              <a:rPr lang="ko-KR" altLang="en-US" dirty="0">
                <a:solidFill>
                  <a:schemeClr val="tx1"/>
                </a:solidFill>
              </a:rPr>
              <a:t>회원 정보 변경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비밀번호 변경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회원 탈퇴</a:t>
            </a: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영화</a:t>
            </a:r>
            <a:r>
              <a:rPr lang="ko-KR" altLang="en-US" dirty="0">
                <a:solidFill>
                  <a:schemeClr val="tx1"/>
                </a:solidFill>
              </a:rPr>
              <a:t> 정보 페이지 </a:t>
            </a:r>
            <a:r>
              <a:rPr lang="en-US" altLang="ko-KR" dirty="0">
                <a:solidFill>
                  <a:schemeClr val="tx1"/>
                </a:solidFill>
              </a:rPr>
              <a:t>: </a:t>
            </a:r>
            <a:r>
              <a:rPr lang="ko-KR" altLang="en-US" dirty="0">
                <a:solidFill>
                  <a:schemeClr val="tx1"/>
                </a:solidFill>
              </a:rPr>
              <a:t>현재 상영작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상영 예정작 등에 대한 정보</a:t>
            </a: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영화관</a:t>
            </a:r>
            <a:r>
              <a:rPr lang="ko-KR" altLang="en-US" dirty="0">
                <a:solidFill>
                  <a:schemeClr val="tx1"/>
                </a:solidFill>
              </a:rPr>
              <a:t> 정보 및 위치 </a:t>
            </a:r>
            <a:r>
              <a:rPr lang="en-US" altLang="ko-KR" dirty="0">
                <a:solidFill>
                  <a:schemeClr val="tx1"/>
                </a:solidFill>
              </a:rPr>
              <a:t>: </a:t>
            </a:r>
            <a:r>
              <a:rPr lang="ko-KR" altLang="en-US" dirty="0">
                <a:solidFill>
                  <a:schemeClr val="tx1"/>
                </a:solidFill>
              </a:rPr>
              <a:t>영화관 소개 및 위치 정보</a:t>
            </a: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dirty="0">
                <a:solidFill>
                  <a:schemeClr val="tx1"/>
                </a:solidFill>
              </a:rPr>
              <a:t>: 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자주하는 질문 등 고객과의 소통을 위한 공간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23CE7B-3992-4D3E-A0B6-3CB212D3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34" y="443840"/>
            <a:ext cx="8534400" cy="948734"/>
          </a:xfrm>
        </p:spPr>
        <p:txBody>
          <a:bodyPr>
            <a:normAutofit fontScale="90000"/>
          </a:bodyPr>
          <a:lstStyle/>
          <a:p>
            <a:r>
              <a:rPr lang="en-US" altLang="ko-KR" b="1" i="1" dirty="0">
                <a:solidFill>
                  <a:schemeClr val="bg1"/>
                </a:solidFill>
              </a:rPr>
              <a:t>Ⅳ. </a:t>
            </a:r>
            <a:r>
              <a:rPr lang="ko-KR" altLang="en-US" b="1" i="1" dirty="0">
                <a:solidFill>
                  <a:schemeClr val="bg1"/>
                </a:solidFill>
              </a:rPr>
              <a:t>프로젝트 결과 및 기타 사항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65CFE01-128F-430B-82BD-F91264E1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9" y="1087395"/>
            <a:ext cx="5880682" cy="237455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1. </a:t>
            </a:r>
            <a:r>
              <a:rPr lang="ko-KR" altLang="en-US" b="1" dirty="0">
                <a:solidFill>
                  <a:schemeClr val="bg1"/>
                </a:solidFill>
              </a:rPr>
              <a:t>예상 결과물</a:t>
            </a:r>
            <a:r>
              <a:rPr lang="ko-KR" altLang="en-US" b="1" dirty="0">
                <a:solidFill>
                  <a:schemeClr val="tx1"/>
                </a:solidFill>
              </a:rPr>
              <a:t>           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600" dirty="0">
                <a:solidFill>
                  <a:schemeClr val="tx1"/>
                </a:solidFill>
              </a:rPr>
              <a:t> 메인 홈 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로그인 하지 않은 경우 </a:t>
            </a:r>
            <a:r>
              <a:rPr lang="en-US" altLang="ko-KR" sz="1600" dirty="0">
                <a:solidFill>
                  <a:schemeClr val="tx1"/>
                </a:solidFill>
              </a:rPr>
              <a:t>/ </a:t>
            </a:r>
            <a:r>
              <a:rPr lang="ko-KR" altLang="en-US" sz="1600" dirty="0">
                <a:solidFill>
                  <a:schemeClr val="tx1"/>
                </a:solidFill>
              </a:rPr>
              <a:t>로그인한 경우</a:t>
            </a:r>
            <a:r>
              <a:rPr lang="en-US" altLang="ko-KR" sz="1600" dirty="0">
                <a:solidFill>
                  <a:schemeClr val="tx1"/>
                </a:solidFill>
              </a:rPr>
              <a:t>)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- </a:t>
            </a:r>
            <a:r>
              <a:rPr lang="ko-KR" altLang="en-US" sz="1600" dirty="0" smtClean="0">
                <a:solidFill>
                  <a:schemeClr val="tx1"/>
                </a:solidFill>
              </a:rPr>
              <a:t>회원</a:t>
            </a:r>
            <a:r>
              <a:rPr lang="ko-KR" altLang="en-US" sz="1600" dirty="0">
                <a:solidFill>
                  <a:schemeClr val="tx1"/>
                </a:solidFill>
              </a:rPr>
              <a:t> 페이지 경우 찾기 쉽도록 필수 기능들을 비롯해서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r>
              <a:rPr lang="ko-KR" altLang="en-US" sz="1600" dirty="0">
                <a:solidFill>
                  <a:schemeClr val="tx1"/>
                </a:solidFill>
              </a:rPr>
              <a:t> 회원가입도 메뉴바에 추가한다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- </a:t>
            </a:r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r>
              <a:rPr lang="ko-KR" altLang="en-US" sz="1600" dirty="0">
                <a:solidFill>
                  <a:schemeClr val="tx1"/>
                </a:solidFill>
              </a:rPr>
              <a:t> 하지 않은 경우엔 로그인 </a:t>
            </a:r>
            <a:r>
              <a:rPr lang="en-US" altLang="ko-KR" sz="1600" dirty="0">
                <a:solidFill>
                  <a:schemeClr val="tx1"/>
                </a:solidFill>
              </a:rPr>
              <a:t>/ </a:t>
            </a:r>
            <a:r>
              <a:rPr lang="ko-KR" altLang="en-US" sz="1600" dirty="0">
                <a:solidFill>
                  <a:schemeClr val="tx1"/>
                </a:solidFill>
              </a:rPr>
              <a:t>회원가입</a:t>
            </a:r>
            <a:r>
              <a:rPr lang="en-US" altLang="ko-KR" sz="1600" dirty="0">
                <a:solidFill>
                  <a:schemeClr val="tx1"/>
                </a:solidFill>
              </a:rPr>
              <a:t>, </a:t>
            </a:r>
            <a:r>
              <a:rPr lang="ko-KR" altLang="en-US" sz="1600" dirty="0">
                <a:solidFill>
                  <a:schemeClr val="tx1"/>
                </a:solidFill>
              </a:rPr>
              <a:t>로그인 한 경우엔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</a:rPr>
              <a:t> 로그아웃</a:t>
            </a:r>
            <a:r>
              <a:rPr lang="ko-KR" altLang="en-US" sz="1600" dirty="0">
                <a:solidFill>
                  <a:schemeClr val="tx1"/>
                </a:solidFill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/ </a:t>
            </a:r>
            <a:r>
              <a:rPr lang="ko-KR" altLang="en-US" sz="1600" dirty="0">
                <a:solidFill>
                  <a:schemeClr val="tx1"/>
                </a:solidFill>
              </a:rPr>
              <a:t>마이페이지 메뉴를 띄운다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2CAF04-4CE0-43AE-BAB9-BBBE72E328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619" y="3781167"/>
            <a:ext cx="2732467" cy="2518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682EC3-D3C5-4FA3-9B56-187BE5E747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9248" y="3781167"/>
            <a:ext cx="2941022" cy="251862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B8A86FFE-A833-4A24-942B-92F44969328B}"/>
              </a:ext>
            </a:extLst>
          </p:cNvPr>
          <p:cNvSpPr txBox="1">
            <a:spLocks/>
          </p:cNvSpPr>
          <p:nvPr/>
        </p:nvSpPr>
        <p:spPr>
          <a:xfrm>
            <a:off x="6881125" y="469043"/>
            <a:ext cx="5142451" cy="2246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 </a:t>
            </a:r>
            <a:r>
              <a:rPr lang="ko-KR" altLang="en-US" sz="1600" dirty="0">
                <a:solidFill>
                  <a:schemeClr val="tx1"/>
                </a:solidFill>
              </a:rPr>
              <a:t>관리자 페이지의 경우에는 메뉴 구성이 다르다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0A9DE24-D1A0-440A-B9AB-E979AC2301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1487" y="2151401"/>
            <a:ext cx="4781725" cy="74676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4543F0E-F418-4108-81DD-42883F267421}"/>
              </a:ext>
            </a:extLst>
          </p:cNvPr>
          <p:cNvCxnSpPr/>
          <p:nvPr/>
        </p:nvCxnSpPr>
        <p:spPr>
          <a:xfrm flipH="1">
            <a:off x="6797463" y="1087395"/>
            <a:ext cx="83662" cy="538573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0702647-F440-4FAA-93CD-321412EB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305"/>
            <a:ext cx="8534400" cy="2094762"/>
          </a:xfrm>
        </p:spPr>
        <p:txBody>
          <a:bodyPr/>
          <a:lstStyle/>
          <a:p>
            <a:pPr fontAlgn="base"/>
            <a:r>
              <a:rPr lang="ko-KR" altLang="en-US" b="1" dirty="0" smtClean="0">
                <a:solidFill>
                  <a:schemeClr val="tx1"/>
                </a:solidFill>
              </a:rPr>
              <a:t>제작</a:t>
            </a:r>
            <a:r>
              <a:rPr lang="ko-KR" altLang="en-US" b="1" dirty="0">
                <a:solidFill>
                  <a:schemeClr val="tx1"/>
                </a:solidFill>
              </a:rPr>
              <a:t> 기간 </a:t>
            </a:r>
            <a:r>
              <a:rPr lang="en-US" altLang="ko-KR" b="1" dirty="0">
                <a:solidFill>
                  <a:schemeClr val="tx1"/>
                </a:solidFill>
              </a:rPr>
              <a:t>: 2020.04.21 ~ 2020.07.07</a:t>
            </a:r>
            <a:endParaRPr lang="ko-KR" altLang="en-US" b="1" dirty="0">
              <a:solidFill>
                <a:schemeClr val="tx1"/>
              </a:solidFill>
            </a:endParaRPr>
          </a:p>
          <a:p>
            <a:pPr fontAlgn="base"/>
            <a:r>
              <a:rPr lang="ko-KR" altLang="en-US" b="1" dirty="0" smtClean="0">
                <a:solidFill>
                  <a:schemeClr val="tx1"/>
                </a:solidFill>
              </a:rPr>
              <a:t>소</a:t>
            </a:r>
            <a:r>
              <a:rPr lang="ko-KR" altLang="en-US" b="1" dirty="0">
                <a:solidFill>
                  <a:schemeClr val="tx1"/>
                </a:solidFill>
              </a:rPr>
              <a:t>    </a:t>
            </a:r>
            <a:r>
              <a:rPr lang="ko-KR" altLang="en-US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>
                <a:solidFill>
                  <a:schemeClr val="tx1"/>
                </a:solidFill>
              </a:rPr>
              <a:t> 속 </a:t>
            </a:r>
            <a:r>
              <a:rPr lang="en-US" altLang="ko-KR" b="1" dirty="0">
                <a:solidFill>
                  <a:schemeClr val="tx1"/>
                </a:solidFill>
              </a:rPr>
              <a:t>: </a:t>
            </a:r>
            <a:r>
              <a:rPr lang="ko-KR" altLang="en-US" b="1" dirty="0">
                <a:solidFill>
                  <a:schemeClr val="tx1"/>
                </a:solidFill>
              </a:rPr>
              <a:t>수원대학교 컴퓨터 </a:t>
            </a:r>
            <a:r>
              <a:rPr lang="en-US" altLang="ko-KR" b="1" dirty="0">
                <a:solidFill>
                  <a:schemeClr val="tx1"/>
                </a:solidFill>
              </a:rPr>
              <a:t>SW</a:t>
            </a:r>
            <a:endParaRPr lang="ko-KR" altLang="en-US" b="1" dirty="0">
              <a:solidFill>
                <a:schemeClr val="tx1"/>
              </a:solidFill>
            </a:endParaRPr>
          </a:p>
          <a:p>
            <a:pPr fontAlgn="base"/>
            <a:r>
              <a:rPr lang="ko-KR" altLang="en-US" b="1" dirty="0" smtClean="0">
                <a:solidFill>
                  <a:schemeClr val="tx1"/>
                </a:solidFill>
              </a:rPr>
              <a:t>팀</a:t>
            </a:r>
            <a:r>
              <a:rPr lang="ko-KR" altLang="en-US" b="1" dirty="0">
                <a:solidFill>
                  <a:schemeClr val="tx1"/>
                </a:solidFill>
              </a:rPr>
              <a:t> 구성원</a:t>
            </a:r>
            <a:r>
              <a:rPr lang="ko-KR" altLang="en-US" b="1" dirty="0"/>
              <a:t> 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6647E2B-5166-41FE-9E56-21843302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1851"/>
              </p:ext>
            </p:extLst>
          </p:nvPr>
        </p:nvGraphicFramePr>
        <p:xfrm>
          <a:off x="778354" y="4012857"/>
          <a:ext cx="9045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8">
                  <a:extLst>
                    <a:ext uri="{9D8B030D-6E8A-4147-A177-3AD203B41FA5}">
                      <a16:colId xmlns:a16="http://schemas.microsoft.com/office/drawing/2014/main" xmlns="" val="986075808"/>
                    </a:ext>
                  </a:extLst>
                </a:gridCol>
                <a:gridCol w="1339411">
                  <a:extLst>
                    <a:ext uri="{9D8B030D-6E8A-4147-A177-3AD203B41FA5}">
                      <a16:colId xmlns:a16="http://schemas.microsoft.com/office/drawing/2014/main" xmlns="" val="926007954"/>
                    </a:ext>
                  </a:extLst>
                </a:gridCol>
                <a:gridCol w="3183165">
                  <a:extLst>
                    <a:ext uri="{9D8B030D-6E8A-4147-A177-3AD203B41FA5}">
                      <a16:colId xmlns:a16="http://schemas.microsoft.com/office/drawing/2014/main" xmlns="" val="144204846"/>
                    </a:ext>
                  </a:extLst>
                </a:gridCol>
                <a:gridCol w="2261288">
                  <a:extLst>
                    <a:ext uri="{9D8B030D-6E8A-4147-A177-3AD203B41FA5}">
                      <a16:colId xmlns:a16="http://schemas.microsoft.com/office/drawing/2014/main" xmlns="" val="325328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핸드폰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736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15050044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이인곤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40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15050045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이재우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297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15050062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79027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8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F4E362-DEB9-4170-B3E8-8C8845E0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998839"/>
            <a:ext cx="8534400" cy="648050"/>
          </a:xfrm>
        </p:spPr>
        <p:txBody>
          <a:bodyPr>
            <a:noAutofit/>
          </a:bodyPr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예매</a:t>
            </a:r>
            <a:r>
              <a:rPr lang="ko-KR" altLang="en-US" sz="1400" dirty="0">
                <a:solidFill>
                  <a:schemeClr val="tx1"/>
                </a:solidFill>
              </a:rPr>
              <a:t> 페이지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- </a:t>
            </a:r>
            <a:r>
              <a:rPr lang="ko-KR" altLang="en-US" sz="1400" dirty="0" smtClean="0">
                <a:solidFill>
                  <a:schemeClr val="tx1"/>
                </a:solidFill>
              </a:rPr>
              <a:t>기존</a:t>
            </a:r>
            <a:r>
              <a:rPr lang="ko-KR" altLang="en-US" sz="1400" dirty="0">
                <a:solidFill>
                  <a:schemeClr val="tx1"/>
                </a:solidFill>
              </a:rPr>
              <a:t> 영화 예매 사이트와 유사하게 제작한다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0E82FF-C98B-4D75-8298-FFDBF647AF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284" y="1790974"/>
            <a:ext cx="4605446" cy="3147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2EE38B-EBBE-4B6D-9FD9-1EC871EF4A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9476" y="1790974"/>
            <a:ext cx="4939756" cy="314794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01AFFD69-E46A-4EBF-9E0E-F6A3DF6F3580}"/>
              </a:ext>
            </a:extLst>
          </p:cNvPr>
          <p:cNvSpPr txBox="1">
            <a:spLocks/>
          </p:cNvSpPr>
          <p:nvPr/>
        </p:nvSpPr>
        <p:spPr>
          <a:xfrm>
            <a:off x="553673" y="4856527"/>
            <a:ext cx="11107023" cy="158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563BE4-6182-424F-93DF-0FC8E134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17" y="980302"/>
            <a:ext cx="9340632" cy="547120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결과물 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효과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en-US" altLang="ko-KR" sz="2400" b="1" dirty="0"/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r>
              <a:rPr lang="ko-KR" altLang="en-US" dirty="0">
                <a:solidFill>
                  <a:schemeClr val="tx1"/>
                </a:solidFill>
              </a:rPr>
              <a:t>앱을 설치하지 않고도 사용자들이 다양한 디바이스에서 불편함 없이 웹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환경을</a:t>
            </a:r>
            <a:r>
              <a:rPr lang="ko-KR" altLang="en-US" dirty="0">
                <a:solidFill>
                  <a:schemeClr val="tx1"/>
                </a:solidFill>
              </a:rPr>
              <a:t> 체험할 수 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필요한 기능들만 구성한 웹 페이지를 통해 사용자들이 훨씬 더 편리하게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1"/>
                </a:solidFill>
              </a:rPr>
              <a:t>  </a:t>
            </a:r>
            <a:r>
              <a:rPr lang="ko-KR" altLang="en-US" dirty="0" smtClean="0">
                <a:solidFill>
                  <a:schemeClr val="tx1"/>
                </a:solidFill>
              </a:rPr>
              <a:t>  영화를</a:t>
            </a:r>
            <a:r>
              <a:rPr lang="ko-KR" altLang="en-US" dirty="0">
                <a:solidFill>
                  <a:schemeClr val="tx1"/>
                </a:solidFill>
              </a:rPr>
              <a:t> 예매할 수 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필요한 기능들을 누구나 이해할 수 있고 보기 좋게 배치 및 구성하여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   젊은</a:t>
            </a:r>
            <a:r>
              <a:rPr lang="ko-KR" altLang="en-US" dirty="0">
                <a:solidFill>
                  <a:schemeClr val="tx1"/>
                </a:solidFill>
              </a:rPr>
              <a:t> 세대뿐만 아니라 이용에 어려움이 있을 수 있는 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대 이상의 세대까지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1"/>
                </a:solidFill>
              </a:rPr>
              <a:t>  </a:t>
            </a:r>
            <a:r>
              <a:rPr lang="ko-KR" altLang="en-US" dirty="0" smtClean="0">
                <a:solidFill>
                  <a:schemeClr val="tx1"/>
                </a:solidFill>
              </a:rPr>
              <a:t>  모두가</a:t>
            </a:r>
            <a:r>
              <a:rPr lang="ko-KR" altLang="en-US" dirty="0">
                <a:solidFill>
                  <a:schemeClr val="tx1"/>
                </a:solidFill>
              </a:rPr>
              <a:t> 쉽게 사용할 수 있다</a:t>
            </a:r>
            <a:r>
              <a:rPr lang="en-US" altLang="ko-KR" dirty="0" smtClean="0">
                <a:solidFill>
                  <a:schemeClr val="tx1"/>
                </a:solidFill>
              </a:rPr>
              <a:t>.			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0B4230-9090-494F-96CA-ED1475BE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15" y="486033"/>
            <a:ext cx="10598981" cy="585831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500" b="1" dirty="0">
                <a:solidFill>
                  <a:schemeClr val="bg1"/>
                </a:solidFill>
              </a:rPr>
              <a:t>3. </a:t>
            </a:r>
            <a:r>
              <a:rPr lang="ko-KR" altLang="en-US" sz="2500" b="1" dirty="0">
                <a:solidFill>
                  <a:schemeClr val="bg1"/>
                </a:solidFill>
              </a:rPr>
              <a:t>차후 계획</a:t>
            </a:r>
            <a:r>
              <a:rPr lang="ko-KR" altLang="en-US" sz="2500" b="1" dirty="0"/>
              <a:t>  </a:t>
            </a:r>
            <a:endParaRPr lang="en-US" altLang="ko-KR" b="1" dirty="0"/>
          </a:p>
          <a:p>
            <a:pPr marL="0" indent="0" fontAlgn="base">
              <a:buNone/>
            </a:pPr>
            <a:r>
              <a:rPr lang="ko-KR" altLang="en-US" b="1" dirty="0"/>
              <a:t>        </a:t>
            </a:r>
            <a:endParaRPr lang="ko-KR" altLang="en-US" dirty="0"/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처음</a:t>
            </a:r>
            <a:r>
              <a:rPr lang="ko-KR" altLang="en-US" dirty="0">
                <a:solidFill>
                  <a:schemeClr val="tx1"/>
                </a:solidFill>
              </a:rPr>
              <a:t> 주제를 설정하게 된 배경이 영화뿐만 아니라 다양한 분야에 활용될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ko-KR" altLang="en-US" dirty="0" smtClean="0">
                <a:solidFill>
                  <a:schemeClr val="tx1"/>
                </a:solidFill>
              </a:rPr>
              <a:t>있는</a:t>
            </a:r>
            <a:r>
              <a:rPr lang="ko-KR" altLang="en-US" dirty="0">
                <a:solidFill>
                  <a:schemeClr val="tx1"/>
                </a:solidFill>
              </a:rPr>
              <a:t> 온라인 예매 시스템의 편리성과 활용성 때문이었다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1"/>
                </a:solidFill>
              </a:rPr>
              <a:t>    따라서 하나의 예매시스템을 기반으로 영화라는 한 분야에 국한되지 않고 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공연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스포츠</a:t>
            </a:r>
            <a:r>
              <a:rPr lang="en-US" altLang="ko-KR" dirty="0">
                <a:solidFill>
                  <a:schemeClr val="tx1"/>
                </a:solidFill>
              </a:rPr>
              <a:t>, </a:t>
            </a:r>
            <a:r>
              <a:rPr lang="ko-KR" altLang="en-US" dirty="0">
                <a:solidFill>
                  <a:schemeClr val="tx1"/>
                </a:solidFill>
              </a:rPr>
              <a:t>전시회 등 다양한 분야의 예매를 통합적으로 관리할 수 있는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  예매 전문 사이트의 제작 계획도 세워 볼 예정이다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 smtClean="0">
                <a:solidFill>
                  <a:schemeClr val="tx1"/>
                </a:solidFill>
              </a:rPr>
              <a:t>웹</a:t>
            </a:r>
            <a:r>
              <a:rPr lang="ko-KR" altLang="en-US" dirty="0">
                <a:solidFill>
                  <a:schemeClr val="tx1"/>
                </a:solidFill>
              </a:rPr>
              <a:t> 개발에 이어 안드로이드나 </a:t>
            </a:r>
            <a:r>
              <a:rPr lang="en-US" altLang="ko-KR" dirty="0">
                <a:solidFill>
                  <a:schemeClr val="tx1"/>
                </a:solidFill>
              </a:rPr>
              <a:t>IOS </a:t>
            </a:r>
            <a:r>
              <a:rPr lang="ko-KR" altLang="en-US" dirty="0">
                <a:solidFill>
                  <a:schemeClr val="tx1"/>
                </a:solidFill>
              </a:rPr>
              <a:t>기반의 앱 개발도 진행해 볼 예정이다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일단 </a:t>
            </a:r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  <a:r>
              <a:rPr lang="ko-KR" altLang="en-US" dirty="0" smtClean="0">
                <a:solidFill>
                  <a:schemeClr val="tx1"/>
                </a:solidFill>
              </a:rPr>
              <a:t>년 </a:t>
            </a:r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일 봄학기까지 웹 사이트 프로젝트를 마무리하고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상황에 따라 가능하다면 이후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월 </a:t>
            </a:r>
            <a:r>
              <a:rPr lang="en-US" altLang="ko-KR" dirty="0" smtClean="0">
                <a:solidFill>
                  <a:schemeClr val="tx1"/>
                </a:solidFill>
              </a:rPr>
              <a:t>31</a:t>
            </a:r>
            <a:r>
              <a:rPr lang="ko-KR" altLang="en-US" dirty="0" smtClean="0">
                <a:solidFill>
                  <a:schemeClr val="tx1"/>
                </a:solidFill>
              </a:rPr>
              <a:t>일 졸업 프로젝트 발표회 전까지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구현한 웹을 앱 버전으로도 제작하여 같이 발표할 계획을 가지고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4F6CE5-A58A-48FF-8C58-AC991F43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18" y="597909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6000" dirty="0">
                <a:solidFill>
                  <a:schemeClr val="tx1"/>
                </a:solidFill>
              </a:rPr>
              <a:t>END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5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1EE162-8A56-47A9-8A58-BDF9A81F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003524" cy="5664666"/>
          </a:xfrm>
        </p:spPr>
        <p:txBody>
          <a:bodyPr>
            <a:normAutofit fontScale="85000" lnSpcReduction="10000"/>
          </a:bodyPr>
          <a:lstStyle/>
          <a:p>
            <a:pPr fontAlgn="base"/>
            <a:endParaRPr lang="ko-KR" altLang="en-US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300" b="1" i="1" dirty="0">
                <a:solidFill>
                  <a:schemeClr val="bg1"/>
                </a:solidFill>
              </a:rPr>
              <a:t>Ⅰ. </a:t>
            </a:r>
            <a:r>
              <a:rPr lang="ko-KR" altLang="en-US" sz="2300" b="1" i="1" dirty="0">
                <a:solidFill>
                  <a:schemeClr val="bg1"/>
                </a:solidFill>
              </a:rPr>
              <a:t>개요</a:t>
            </a:r>
            <a:endParaRPr lang="ko-KR" altLang="en-US" sz="2300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1. </a:t>
            </a:r>
            <a:r>
              <a:rPr lang="ko-KR" altLang="en-US" dirty="0">
                <a:solidFill>
                  <a:schemeClr val="tx1"/>
                </a:solidFill>
              </a:rPr>
              <a:t>주제 및 주제 설정 배경 </a:t>
            </a:r>
            <a:r>
              <a:rPr lang="en-US" altLang="ko-KR" dirty="0">
                <a:solidFill>
                  <a:schemeClr val="tx1"/>
                </a:solidFill>
              </a:rPr>
              <a:t>--------------------- 4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2. </a:t>
            </a:r>
            <a:r>
              <a:rPr lang="ko-KR" altLang="en-US" dirty="0">
                <a:solidFill>
                  <a:schemeClr val="tx1"/>
                </a:solidFill>
              </a:rPr>
              <a:t>프로젝트 목적 및 목표 </a:t>
            </a:r>
            <a:r>
              <a:rPr lang="en-US" altLang="ko-KR" dirty="0">
                <a:solidFill>
                  <a:schemeClr val="tx1"/>
                </a:solidFill>
              </a:rPr>
              <a:t>---------------------- 4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1"/>
                </a:solidFill>
              </a:rPr>
              <a:t> 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i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300" b="1" i="1" dirty="0">
                <a:solidFill>
                  <a:schemeClr val="bg1"/>
                </a:solidFill>
              </a:rPr>
              <a:t>Ⅱ. </a:t>
            </a:r>
            <a:r>
              <a:rPr lang="ko-KR" altLang="en-US" sz="2300" b="1" i="1" dirty="0">
                <a:solidFill>
                  <a:schemeClr val="bg1"/>
                </a:solidFill>
              </a:rPr>
              <a:t>프로젝트 추진 및 일정</a:t>
            </a:r>
            <a:endParaRPr lang="ko-KR" altLang="en-US" sz="2300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1. </a:t>
            </a:r>
            <a:r>
              <a:rPr lang="ko-KR" altLang="en-US" dirty="0">
                <a:solidFill>
                  <a:schemeClr val="tx1"/>
                </a:solidFill>
              </a:rPr>
              <a:t>프로젝트 종류 </a:t>
            </a:r>
            <a:r>
              <a:rPr lang="en-US" altLang="ko-KR" dirty="0">
                <a:solidFill>
                  <a:schemeClr val="tx1"/>
                </a:solidFill>
              </a:rPr>
              <a:t>--------------------------------- 5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2. WBS (</a:t>
            </a:r>
            <a:r>
              <a:rPr lang="ko-KR" altLang="en-US" dirty="0">
                <a:solidFill>
                  <a:schemeClr val="tx1"/>
                </a:solidFill>
              </a:rPr>
              <a:t>작업 분할 구조도</a:t>
            </a:r>
            <a:r>
              <a:rPr lang="en-US" altLang="ko-KR" dirty="0">
                <a:solidFill>
                  <a:schemeClr val="tx1"/>
                </a:solidFill>
              </a:rPr>
              <a:t>)  ------------------- 6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3. </a:t>
            </a:r>
            <a:r>
              <a:rPr lang="ko-KR" altLang="en-US" dirty="0">
                <a:solidFill>
                  <a:schemeClr val="tx1"/>
                </a:solidFill>
              </a:rPr>
              <a:t>연구 방법론 </a:t>
            </a:r>
            <a:r>
              <a:rPr lang="en-US" altLang="ko-KR" dirty="0">
                <a:solidFill>
                  <a:schemeClr val="tx1"/>
                </a:solidFill>
              </a:rPr>
              <a:t>------------------------------------ 7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4. </a:t>
            </a:r>
            <a:r>
              <a:rPr lang="ko-KR" altLang="en-US" dirty="0">
                <a:solidFill>
                  <a:schemeClr val="tx1"/>
                </a:solidFill>
              </a:rPr>
              <a:t>단계별 팀원 역할 분담표 </a:t>
            </a:r>
            <a:r>
              <a:rPr lang="en-US" altLang="ko-KR" dirty="0">
                <a:solidFill>
                  <a:schemeClr val="tx1"/>
                </a:solidFill>
              </a:rPr>
              <a:t>------------------- 11</a:t>
            </a: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5. </a:t>
            </a:r>
            <a:r>
              <a:rPr lang="ko-KR" altLang="en-US" dirty="0">
                <a:solidFill>
                  <a:schemeClr val="tx1"/>
                </a:solidFill>
              </a:rPr>
              <a:t>주별 일정표 </a:t>
            </a:r>
            <a:r>
              <a:rPr lang="en-US" altLang="ko-KR" dirty="0">
                <a:solidFill>
                  <a:schemeClr val="tx1"/>
                </a:solidFill>
              </a:rPr>
              <a:t>------------------------------------ 12</a:t>
            </a:r>
            <a:endParaRPr lang="ko-KR" altLang="en-US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dirty="0">
              <a:solidFill>
                <a:schemeClr val="tx1"/>
              </a:solidFill>
            </a:endParaRPr>
          </a:p>
          <a:p>
            <a:pPr fontAlgn="base"/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558EEAFD-F34D-4412-80A8-53D4458F2F33}"/>
              </a:ext>
            </a:extLst>
          </p:cNvPr>
          <p:cNvSpPr txBox="1">
            <a:spLocks/>
          </p:cNvSpPr>
          <p:nvPr/>
        </p:nvSpPr>
        <p:spPr>
          <a:xfrm>
            <a:off x="5861618" y="685800"/>
            <a:ext cx="4936412" cy="5850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b="1" i="1" dirty="0">
                <a:solidFill>
                  <a:schemeClr val="bg1"/>
                </a:solidFill>
              </a:rPr>
              <a:t>Ⅲ. </a:t>
            </a:r>
            <a:r>
              <a:rPr lang="ko-KR" altLang="en-US" b="1" i="1" dirty="0">
                <a:solidFill>
                  <a:schemeClr val="bg1"/>
                </a:solidFill>
              </a:rPr>
              <a:t>시스템 구축</a:t>
            </a:r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1. </a:t>
            </a:r>
            <a:r>
              <a:rPr lang="ko-KR" altLang="en-US" sz="1600" dirty="0">
                <a:solidFill>
                  <a:schemeClr val="tx1"/>
                </a:solidFill>
              </a:rPr>
              <a:t>구축 방향 </a:t>
            </a:r>
            <a:r>
              <a:rPr lang="en-US" altLang="ko-KR" sz="1600" dirty="0">
                <a:solidFill>
                  <a:schemeClr val="tx1"/>
                </a:solidFill>
              </a:rPr>
              <a:t>------------------------------------ 13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2. </a:t>
            </a:r>
            <a:r>
              <a:rPr lang="ko-KR" altLang="en-US" sz="1600" dirty="0">
                <a:solidFill>
                  <a:schemeClr val="tx1"/>
                </a:solidFill>
              </a:rPr>
              <a:t>시스템 환경 </a:t>
            </a:r>
            <a:r>
              <a:rPr lang="en-US" altLang="ko-KR" sz="1600" dirty="0">
                <a:solidFill>
                  <a:schemeClr val="tx1"/>
                </a:solidFill>
              </a:rPr>
              <a:t>--------------------------------- 16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3. </a:t>
            </a:r>
            <a:r>
              <a:rPr lang="ko-KR" altLang="en-US" sz="1600" dirty="0">
                <a:solidFill>
                  <a:schemeClr val="tx1"/>
                </a:solidFill>
              </a:rPr>
              <a:t>예매 시스템 구성도 및 기능 </a:t>
            </a:r>
            <a:r>
              <a:rPr lang="en-US" altLang="ko-KR" sz="1600" dirty="0">
                <a:solidFill>
                  <a:schemeClr val="tx1"/>
                </a:solidFill>
              </a:rPr>
              <a:t>------------- 17</a:t>
            </a:r>
          </a:p>
          <a:p>
            <a:pPr fontAlgn="base"/>
            <a:endParaRPr lang="en-US" altLang="ko-KR" sz="1600" dirty="0">
              <a:solidFill>
                <a:schemeClr val="tx1"/>
              </a:solidFill>
            </a:endParaRPr>
          </a:p>
          <a:p>
            <a:pPr fontAlgn="base"/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b="1" i="1" dirty="0">
                <a:solidFill>
                  <a:schemeClr val="bg1"/>
                </a:solidFill>
              </a:rPr>
              <a:t>Ⅳ. </a:t>
            </a:r>
            <a:r>
              <a:rPr lang="ko-KR" altLang="en-US" b="1" i="1" dirty="0">
                <a:solidFill>
                  <a:schemeClr val="bg1"/>
                </a:solidFill>
              </a:rPr>
              <a:t>프로젝트 결과 및 기타 사항</a:t>
            </a: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1. </a:t>
            </a:r>
            <a:r>
              <a:rPr lang="ko-KR" altLang="en-US" sz="1600" dirty="0">
                <a:solidFill>
                  <a:schemeClr val="tx1"/>
                </a:solidFill>
              </a:rPr>
              <a:t>예상 결과물 </a:t>
            </a:r>
            <a:r>
              <a:rPr lang="en-US" altLang="ko-KR" sz="1600" dirty="0">
                <a:solidFill>
                  <a:schemeClr val="tx1"/>
                </a:solidFill>
              </a:rPr>
              <a:t>----------------------------------- 19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2. </a:t>
            </a:r>
            <a:r>
              <a:rPr lang="ko-KR" altLang="en-US" sz="1600" dirty="0">
                <a:solidFill>
                  <a:schemeClr val="tx1"/>
                </a:solidFill>
              </a:rPr>
              <a:t>결과물 효과 </a:t>
            </a:r>
            <a:r>
              <a:rPr lang="en-US" altLang="ko-KR" sz="1600" dirty="0">
                <a:solidFill>
                  <a:schemeClr val="tx1"/>
                </a:solidFill>
              </a:rPr>
              <a:t>----------------------------------- 21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3. </a:t>
            </a:r>
            <a:r>
              <a:rPr lang="ko-KR" altLang="en-US" sz="1600" dirty="0">
                <a:solidFill>
                  <a:schemeClr val="tx1"/>
                </a:solidFill>
              </a:rPr>
              <a:t>차후 계획 </a:t>
            </a:r>
            <a:r>
              <a:rPr lang="en-US" altLang="ko-KR" sz="1600" dirty="0">
                <a:solidFill>
                  <a:schemeClr val="tx1"/>
                </a:solidFill>
              </a:rPr>
              <a:t>-------------------------------------- 22</a:t>
            </a:r>
          </a:p>
          <a:p>
            <a:pPr fontAlgn="base"/>
            <a:r>
              <a:rPr lang="en-US" altLang="ko-KR" sz="1600" dirty="0">
                <a:solidFill>
                  <a:schemeClr val="tx1"/>
                </a:solidFill>
              </a:rPr>
              <a:t>END ------------------------------------------------ 23</a:t>
            </a:r>
          </a:p>
          <a:p>
            <a:pPr fontAlgn="base"/>
            <a:endParaRPr lang="en-US" altLang="ko-KR" sz="16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fontAlgn="base"/>
            <a:endParaRPr lang="ko-KR" altLang="en-US" sz="1600" dirty="0">
              <a:solidFill>
                <a:schemeClr val="tx1"/>
              </a:solidFill>
            </a:endParaRPr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4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E973D5-BA39-4C7B-AC69-7BD28491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805343"/>
            <a:ext cx="4933993" cy="582196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altLang="ko-KR" sz="3800" b="1" dirty="0">
                <a:solidFill>
                  <a:schemeClr val="bg1"/>
                </a:solidFill>
              </a:rPr>
              <a:t>1. </a:t>
            </a:r>
            <a:r>
              <a:rPr lang="ko-KR" altLang="en-US" sz="3800" b="1" dirty="0">
                <a:solidFill>
                  <a:schemeClr val="bg1"/>
                </a:solidFill>
              </a:rPr>
              <a:t>프로젝트 주제 및 설정 배경</a:t>
            </a:r>
            <a:r>
              <a:rPr lang="ko-KR" altLang="en-US" sz="3800" b="1" dirty="0">
                <a:solidFill>
                  <a:schemeClr val="tx1"/>
                </a:solidFill>
              </a:rPr>
              <a:t>           </a:t>
            </a:r>
            <a:endParaRPr lang="en-US" altLang="ko-KR" sz="38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b="1" dirty="0">
                <a:solidFill>
                  <a:schemeClr val="tx1"/>
                </a:solidFill>
              </a:rPr>
              <a:t>   </a:t>
            </a:r>
          </a:p>
          <a:p>
            <a:pPr marL="0" indent="0" fontAlgn="base">
              <a:buNone/>
            </a:pPr>
            <a:r>
              <a:rPr lang="ko-KR" altLang="en-US" sz="2500" b="1" dirty="0">
                <a:solidFill>
                  <a:schemeClr val="tx1"/>
                </a:solidFill>
              </a:rPr>
              <a:t>① 주제 </a:t>
            </a:r>
            <a:endParaRPr lang="ko-KR" altLang="en-US" sz="25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500" dirty="0">
                <a:solidFill>
                  <a:schemeClr val="tx1"/>
                </a:solidFill>
              </a:rPr>
              <a:t>앱을 사용하지 않고도 다양한 모바일 기기에서</a:t>
            </a:r>
            <a:r>
              <a:rPr lang="en-US" altLang="ko-KR" sz="2500" dirty="0">
                <a:solidFill>
                  <a:schemeClr val="tx1"/>
                </a:solidFill>
              </a:rPr>
              <a:t>, </a:t>
            </a:r>
            <a:r>
              <a:rPr lang="ko-KR" altLang="en-US" sz="2500" dirty="0">
                <a:solidFill>
                  <a:schemeClr val="tx1"/>
                </a:solidFill>
              </a:rPr>
              <a:t>모든 사용자가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 smtClean="0">
                <a:solidFill>
                  <a:schemeClr val="tx1"/>
                </a:solidFill>
              </a:rPr>
              <a:t>      </a:t>
            </a:r>
            <a:r>
              <a:rPr lang="ko-KR" altLang="en-US" sz="2500" dirty="0" smtClean="0">
                <a:solidFill>
                  <a:schemeClr val="tx1"/>
                </a:solidFill>
              </a:rPr>
              <a:t>불편함</a:t>
            </a:r>
            <a:r>
              <a:rPr lang="ko-KR" altLang="en-US" sz="2500" dirty="0">
                <a:solidFill>
                  <a:schemeClr val="tx1"/>
                </a:solidFill>
              </a:rPr>
              <a:t> </a:t>
            </a:r>
            <a:r>
              <a:rPr lang="ko-KR" altLang="en-US" sz="2500" dirty="0" smtClean="0">
                <a:solidFill>
                  <a:schemeClr val="tx1"/>
                </a:solidFill>
              </a:rPr>
              <a:t>없이 영화를</a:t>
            </a:r>
            <a:r>
              <a:rPr lang="ko-KR" altLang="en-US" sz="2500" dirty="0">
                <a:solidFill>
                  <a:schemeClr val="tx1"/>
                </a:solidFill>
              </a:rPr>
              <a:t> 예매할 수 있는 영화 예매 반응형 웹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2500" dirty="0" smtClean="0">
                <a:solidFill>
                  <a:schemeClr val="tx1"/>
                </a:solidFill>
              </a:rPr>
              <a:t>      사이트를</a:t>
            </a:r>
            <a:r>
              <a:rPr lang="ko-KR" altLang="en-US" sz="2500" dirty="0">
                <a:solidFill>
                  <a:schemeClr val="tx1"/>
                </a:solidFill>
              </a:rPr>
              <a:t> 제작한다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2500" dirty="0">
                <a:solidFill>
                  <a:schemeClr val="tx1"/>
                </a:solidFill>
              </a:rPr>
              <a:t> </a:t>
            </a:r>
          </a:p>
          <a:p>
            <a:pPr marL="0" indent="0" fontAlgn="base">
              <a:buNone/>
            </a:pPr>
            <a:r>
              <a:rPr lang="ko-KR" altLang="en-US" sz="2500" b="1" dirty="0">
                <a:solidFill>
                  <a:schemeClr val="tx1"/>
                </a:solidFill>
              </a:rPr>
              <a:t>② 주제 설정 배경 </a:t>
            </a:r>
            <a:endParaRPr lang="ko-KR" altLang="en-US" sz="25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500" dirty="0">
                <a:solidFill>
                  <a:schemeClr val="tx1"/>
                </a:solidFill>
              </a:rPr>
              <a:t>온라인 예매 시스템은 직접 현장에 가지 않고 예매를 할 수 있게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     </a:t>
            </a:r>
            <a:r>
              <a:rPr lang="ko-KR" altLang="en-US" sz="2500" dirty="0" smtClean="0">
                <a:solidFill>
                  <a:schemeClr val="tx1"/>
                </a:solidFill>
              </a:rPr>
              <a:t>하여</a:t>
            </a:r>
            <a:r>
              <a:rPr lang="ko-KR" altLang="en-US" sz="2500" dirty="0">
                <a:solidFill>
                  <a:schemeClr val="tx1"/>
                </a:solidFill>
              </a:rPr>
              <a:t> </a:t>
            </a:r>
            <a:r>
              <a:rPr lang="ko-KR" altLang="en-US" sz="2500" dirty="0" smtClean="0">
                <a:solidFill>
                  <a:schemeClr val="tx1"/>
                </a:solidFill>
              </a:rPr>
              <a:t>사용자들에게</a:t>
            </a:r>
            <a:r>
              <a:rPr lang="ko-KR" altLang="en-US" sz="2500" dirty="0">
                <a:solidFill>
                  <a:schemeClr val="tx1"/>
                </a:solidFill>
              </a:rPr>
              <a:t> 상당한 편리함을 제공한다</a:t>
            </a:r>
            <a:r>
              <a:rPr lang="en-US" altLang="ko-KR" sz="2500" dirty="0">
                <a:solidFill>
                  <a:schemeClr val="tx1"/>
                </a:solidFill>
              </a:rPr>
              <a:t>. </a:t>
            </a:r>
            <a:r>
              <a:rPr lang="ko-KR" altLang="en-US" sz="2500" dirty="0">
                <a:solidFill>
                  <a:schemeClr val="tx1"/>
                </a:solidFill>
              </a:rPr>
              <a:t>또한 예매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 smtClean="0">
                <a:solidFill>
                  <a:schemeClr val="tx1"/>
                </a:solidFill>
              </a:rPr>
              <a:t>      </a:t>
            </a:r>
            <a:r>
              <a:rPr lang="ko-KR" altLang="en-US" sz="2500" dirty="0" smtClean="0">
                <a:solidFill>
                  <a:schemeClr val="tx1"/>
                </a:solidFill>
              </a:rPr>
              <a:t>시스템은</a:t>
            </a:r>
            <a:r>
              <a:rPr lang="ko-KR" altLang="en-US" sz="2500" dirty="0">
                <a:solidFill>
                  <a:schemeClr val="tx1"/>
                </a:solidFill>
              </a:rPr>
              <a:t> 영화</a:t>
            </a:r>
            <a:r>
              <a:rPr lang="en-US" altLang="ko-KR" sz="2500" dirty="0">
                <a:solidFill>
                  <a:schemeClr val="tx1"/>
                </a:solidFill>
              </a:rPr>
              <a:t>, </a:t>
            </a:r>
            <a:r>
              <a:rPr lang="ko-KR" altLang="en-US" sz="2500" dirty="0">
                <a:solidFill>
                  <a:schemeClr val="tx1"/>
                </a:solidFill>
              </a:rPr>
              <a:t>공연</a:t>
            </a:r>
            <a:r>
              <a:rPr lang="en-US" altLang="ko-KR" sz="2500" dirty="0">
                <a:solidFill>
                  <a:schemeClr val="tx1"/>
                </a:solidFill>
              </a:rPr>
              <a:t>, </a:t>
            </a:r>
            <a:r>
              <a:rPr lang="ko-KR" altLang="en-US" sz="2500" dirty="0" smtClean="0">
                <a:solidFill>
                  <a:schemeClr val="tx1"/>
                </a:solidFill>
              </a:rPr>
              <a:t>스포츠</a:t>
            </a:r>
            <a:r>
              <a:rPr lang="ko-KR" altLang="en-US" sz="2500" dirty="0">
                <a:solidFill>
                  <a:schemeClr val="tx1"/>
                </a:solidFill>
              </a:rPr>
              <a:t> 등 다양한 분야에 사용된다</a:t>
            </a:r>
            <a:r>
              <a:rPr lang="en-US" altLang="ko-KR" sz="2500" dirty="0">
                <a:solidFill>
                  <a:schemeClr val="tx1"/>
                </a:solidFill>
              </a:rPr>
              <a:t>.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    </a:t>
            </a:r>
            <a:r>
              <a:rPr lang="ko-KR" altLang="en-US" sz="2500" dirty="0">
                <a:solidFill>
                  <a:schemeClr val="tx1"/>
                </a:solidFill>
              </a:rPr>
              <a:t> 이러한 시스템의 편리성과 </a:t>
            </a:r>
            <a:r>
              <a:rPr lang="ko-KR" altLang="en-US" sz="2500" dirty="0" smtClean="0">
                <a:solidFill>
                  <a:schemeClr val="tx1"/>
                </a:solidFill>
              </a:rPr>
              <a:t>활용성을</a:t>
            </a:r>
            <a:r>
              <a:rPr lang="ko-KR" altLang="en-US" sz="2500" dirty="0">
                <a:solidFill>
                  <a:schemeClr val="tx1"/>
                </a:solidFill>
              </a:rPr>
              <a:t> 고려하여 예매 시스템을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2500" dirty="0" smtClean="0">
                <a:solidFill>
                  <a:schemeClr val="tx1"/>
                </a:solidFill>
              </a:rPr>
              <a:t>      갖춘</a:t>
            </a:r>
            <a:r>
              <a:rPr lang="ko-KR" altLang="en-US" sz="2500" dirty="0">
                <a:solidFill>
                  <a:schemeClr val="tx1"/>
                </a:solidFill>
              </a:rPr>
              <a:t> 웹 사이트를 제작하기로 했다</a:t>
            </a:r>
            <a:r>
              <a:rPr lang="en-US" altLang="ko-KR" sz="2500" dirty="0">
                <a:solidFill>
                  <a:schemeClr val="tx1"/>
                </a:solidFill>
              </a:rPr>
              <a:t>. </a:t>
            </a:r>
            <a:r>
              <a:rPr lang="ko-KR" altLang="en-US" sz="2500" dirty="0" smtClean="0">
                <a:solidFill>
                  <a:schemeClr val="tx1"/>
                </a:solidFill>
              </a:rPr>
              <a:t>그러나</a:t>
            </a:r>
            <a:r>
              <a:rPr lang="ko-KR" altLang="en-US" sz="2500" dirty="0">
                <a:solidFill>
                  <a:schemeClr val="tx1"/>
                </a:solidFill>
              </a:rPr>
              <a:t> 개발 기간과 수준을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     </a:t>
            </a:r>
            <a:r>
              <a:rPr lang="ko-KR" altLang="en-US" sz="2500" dirty="0" smtClean="0">
                <a:solidFill>
                  <a:schemeClr val="tx1"/>
                </a:solidFill>
              </a:rPr>
              <a:t>고려하여</a:t>
            </a:r>
            <a:r>
              <a:rPr lang="ko-KR" altLang="en-US" sz="2500" dirty="0">
                <a:solidFill>
                  <a:schemeClr val="tx1"/>
                </a:solidFill>
              </a:rPr>
              <a:t> 특정 한 분야인 영화 예매 웹 </a:t>
            </a:r>
            <a:r>
              <a:rPr lang="ko-KR" altLang="en-US" sz="2500" dirty="0" smtClean="0">
                <a:solidFill>
                  <a:schemeClr val="tx1"/>
                </a:solidFill>
              </a:rPr>
              <a:t>사이트를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</a:rPr>
              <a:t>제작하기로</a:t>
            </a:r>
            <a:r>
              <a:rPr lang="ko-KR" altLang="en-US" sz="2500" dirty="0">
                <a:solidFill>
                  <a:schemeClr val="tx1"/>
                </a:solidFill>
              </a:rPr>
              <a:t> 했다</a:t>
            </a:r>
            <a:r>
              <a:rPr lang="en-US" altLang="ko-KR" sz="2500" dirty="0">
                <a:solidFill>
                  <a:schemeClr val="tx1"/>
                </a:solidFill>
              </a:rPr>
              <a:t>. </a:t>
            </a:r>
            <a:endParaRPr lang="ko-KR" altLang="en-US" sz="25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500" dirty="0" smtClean="0">
                <a:solidFill>
                  <a:schemeClr val="tx1"/>
                </a:solidFill>
              </a:rPr>
              <a:t>또한</a:t>
            </a:r>
            <a:r>
              <a:rPr lang="ko-KR" altLang="en-US" sz="2500" dirty="0">
                <a:solidFill>
                  <a:schemeClr val="tx1"/>
                </a:solidFill>
              </a:rPr>
              <a:t> 다양한 모바일 기기들의 출현에 따라 웹 페이지의 화면 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     </a:t>
            </a:r>
            <a:r>
              <a:rPr lang="ko-KR" altLang="en-US" sz="2500" dirty="0" smtClean="0">
                <a:solidFill>
                  <a:schemeClr val="tx1"/>
                </a:solidFill>
              </a:rPr>
              <a:t>크기와</a:t>
            </a:r>
            <a:r>
              <a:rPr lang="ko-KR" altLang="en-US" sz="2500" dirty="0">
                <a:solidFill>
                  <a:schemeClr val="tx1"/>
                </a:solidFill>
              </a:rPr>
              <a:t> </a:t>
            </a:r>
            <a:r>
              <a:rPr lang="ko-KR" altLang="en-US" sz="2500" dirty="0" smtClean="0">
                <a:solidFill>
                  <a:schemeClr val="tx1"/>
                </a:solidFill>
              </a:rPr>
              <a:t>구성을 모든</a:t>
            </a:r>
            <a:r>
              <a:rPr lang="ko-KR" altLang="en-US" sz="2500" dirty="0">
                <a:solidFill>
                  <a:schemeClr val="tx1"/>
                </a:solidFill>
              </a:rPr>
              <a:t> 장치에 맞추어 사용자들이 앱을 </a:t>
            </a:r>
            <a:r>
              <a:rPr lang="ko-KR" altLang="en-US" sz="2500" dirty="0" smtClean="0">
                <a:solidFill>
                  <a:schemeClr val="tx1"/>
                </a:solidFill>
              </a:rPr>
              <a:t>사용하지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</a:rPr>
              <a:t>    </a:t>
            </a:r>
            <a:r>
              <a:rPr lang="ko-KR" altLang="en-US" sz="2500" dirty="0">
                <a:solidFill>
                  <a:schemeClr val="tx1"/>
                </a:solidFill>
              </a:rPr>
              <a:t> 않고도 불편함 없이 웹 사이트를 </a:t>
            </a:r>
            <a:r>
              <a:rPr lang="ko-KR" altLang="en-US" sz="2500" dirty="0" smtClean="0">
                <a:solidFill>
                  <a:schemeClr val="tx1"/>
                </a:solidFill>
              </a:rPr>
              <a:t>이용할</a:t>
            </a:r>
            <a:r>
              <a:rPr lang="ko-KR" altLang="en-US" sz="2500" dirty="0">
                <a:solidFill>
                  <a:schemeClr val="tx1"/>
                </a:solidFill>
              </a:rPr>
              <a:t> 수 있게끔 </a:t>
            </a:r>
            <a:r>
              <a:rPr lang="ko-KR" altLang="en-US" sz="2500" dirty="0" smtClean="0">
                <a:solidFill>
                  <a:schemeClr val="tx1"/>
                </a:solidFill>
              </a:rPr>
              <a:t>반응형</a:t>
            </a:r>
            <a:endParaRPr lang="en-US" altLang="ko-KR" sz="25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2500" dirty="0">
                <a:solidFill>
                  <a:schemeClr val="tx1"/>
                </a:solidFill>
              </a:rPr>
              <a:t> </a:t>
            </a:r>
            <a:r>
              <a:rPr lang="ko-KR" altLang="en-US" sz="2500" dirty="0" smtClean="0">
                <a:solidFill>
                  <a:schemeClr val="tx1"/>
                </a:solidFill>
              </a:rPr>
              <a:t>     웹</a:t>
            </a:r>
            <a:r>
              <a:rPr lang="ko-KR" altLang="en-US" sz="2500" dirty="0">
                <a:solidFill>
                  <a:schemeClr val="tx1"/>
                </a:solidFill>
              </a:rPr>
              <a:t> 사이트 제작을 계획했다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847F5350-730D-4AB7-8505-BBEADF30B15D}"/>
              </a:ext>
            </a:extLst>
          </p:cNvPr>
          <p:cNvSpPr txBox="1">
            <a:spLocks/>
          </p:cNvSpPr>
          <p:nvPr/>
        </p:nvSpPr>
        <p:spPr>
          <a:xfrm>
            <a:off x="5823226" y="805343"/>
            <a:ext cx="4785410" cy="501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900" b="1" dirty="0">
                <a:solidFill>
                  <a:schemeClr val="bg1"/>
                </a:solidFill>
              </a:rPr>
              <a:t>2. </a:t>
            </a:r>
            <a:r>
              <a:rPr lang="ko-KR" altLang="en-US" sz="1900" b="1" dirty="0">
                <a:solidFill>
                  <a:schemeClr val="bg1"/>
                </a:solidFill>
              </a:rPr>
              <a:t>프로젝트 목적 및 목표</a:t>
            </a:r>
            <a:endParaRPr lang="en-US" altLang="ko-KR" sz="1900" b="1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① 목적 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앱을 사용하지 않고도 다양한 모바일 기기에서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ko-KR" altLang="en-US" sz="1400" dirty="0">
                <a:solidFill>
                  <a:schemeClr val="tx1"/>
                </a:solidFill>
              </a:rPr>
              <a:t>모든 사용자가 불편함 없이 </a:t>
            </a:r>
            <a:r>
              <a:rPr lang="ko-KR" altLang="en-US" sz="1400" dirty="0" smtClean="0">
                <a:solidFill>
                  <a:schemeClr val="tx1"/>
                </a:solidFill>
              </a:rPr>
              <a:t>영화를</a:t>
            </a:r>
            <a:r>
              <a:rPr lang="ko-KR" altLang="en-US" sz="1400" dirty="0">
                <a:solidFill>
                  <a:schemeClr val="tx1"/>
                </a:solidFill>
              </a:rPr>
              <a:t> 예매할 수 있는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dirty="0" smtClean="0">
                <a:solidFill>
                  <a:schemeClr val="tx1"/>
                </a:solidFill>
              </a:rPr>
              <a:t>      영화</a:t>
            </a:r>
            <a:r>
              <a:rPr lang="ko-KR" altLang="en-US" sz="1400" dirty="0">
                <a:solidFill>
                  <a:schemeClr val="tx1"/>
                </a:solidFill>
              </a:rPr>
              <a:t> 예매 반응형 웹 사이트를 제작한다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② 목표 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필요한</a:t>
            </a:r>
            <a:r>
              <a:rPr lang="ko-KR" altLang="en-US" sz="1400" dirty="0">
                <a:solidFill>
                  <a:schemeClr val="tx1"/>
                </a:solidFill>
              </a:rPr>
              <a:t> 자료를 수집하고 유사 시스템을 갖춘 </a:t>
            </a:r>
            <a:r>
              <a:rPr lang="ko-KR" altLang="en-US" sz="1400" dirty="0" smtClean="0">
                <a:solidFill>
                  <a:schemeClr val="tx1"/>
                </a:solidFill>
              </a:rPr>
              <a:t>사이트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들을 분석하고</a:t>
            </a:r>
            <a:r>
              <a:rPr lang="ko-KR" altLang="en-US" sz="1400" dirty="0">
                <a:solidFill>
                  <a:schemeClr val="tx1"/>
                </a:solidFill>
              </a:rPr>
              <a:t> 사용하기에 편리한 </a:t>
            </a:r>
            <a:r>
              <a:rPr lang="en-US" altLang="ko-KR" sz="1400" dirty="0">
                <a:solidFill>
                  <a:schemeClr val="tx1"/>
                </a:solidFill>
              </a:rPr>
              <a:t>UI </a:t>
            </a:r>
            <a:r>
              <a:rPr lang="ko-KR" altLang="en-US" sz="1400" dirty="0">
                <a:solidFill>
                  <a:schemeClr val="tx1"/>
                </a:solidFill>
              </a:rPr>
              <a:t>환경에 대해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조사한다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영화</a:t>
            </a:r>
            <a:r>
              <a:rPr lang="ko-KR" altLang="en-US" sz="1400" dirty="0">
                <a:solidFill>
                  <a:schemeClr val="tx1"/>
                </a:solidFill>
              </a:rPr>
              <a:t> 예매 사이트에 필요한 기능과 디자인을 확인한다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웹</a:t>
            </a:r>
            <a:r>
              <a:rPr lang="ko-KR" altLang="en-US" sz="1400" dirty="0">
                <a:solidFill>
                  <a:schemeClr val="tx1"/>
                </a:solidFill>
              </a:rPr>
              <a:t> 페이지 제작에 필요한 환경을 구축하고 코딩한다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개발</a:t>
            </a:r>
            <a:r>
              <a:rPr lang="ko-KR" altLang="en-US" sz="1400" dirty="0">
                <a:solidFill>
                  <a:schemeClr val="tx1"/>
                </a:solidFill>
              </a:rPr>
              <a:t> 과정에 단위 테스트를 병행하며 시스템을 평가한다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완성된</a:t>
            </a:r>
            <a:r>
              <a:rPr lang="ko-KR" altLang="en-US" sz="1400" dirty="0">
                <a:solidFill>
                  <a:schemeClr val="tx1"/>
                </a:solidFill>
              </a:rPr>
              <a:t> 웹 사이트에 대해 평가한다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6349B6-563B-446C-9291-5911CAABC64A}"/>
              </a:ext>
            </a:extLst>
          </p:cNvPr>
          <p:cNvSpPr txBox="1"/>
          <p:nvPr/>
        </p:nvSpPr>
        <p:spPr>
          <a:xfrm>
            <a:off x="609146" y="359064"/>
            <a:ext cx="53437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Ⅰ. </a:t>
            </a:r>
            <a:r>
              <a:rPr lang="ko-KR" altLang="en-US" sz="28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개요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5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BBFFC1-6870-4863-96B2-3AC5EB3F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06011"/>
            <a:ext cx="9047017" cy="547801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1. </a:t>
            </a:r>
            <a:r>
              <a:rPr lang="ko-KR" altLang="en-US" sz="1800" b="1" dirty="0">
                <a:solidFill>
                  <a:schemeClr val="bg1"/>
                </a:solidFill>
              </a:rPr>
              <a:t>프로젝트 종류</a:t>
            </a:r>
            <a:r>
              <a:rPr lang="ko-KR" altLang="en-US" sz="1400" b="1" dirty="0">
                <a:solidFill>
                  <a:schemeClr val="tx1"/>
                </a:solidFill>
              </a:rPr>
              <a:t>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① 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</a:rPr>
              <a:t>인 팀 프로젝트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② 연구 기반 프로젝트 </a:t>
            </a:r>
            <a:r>
              <a:rPr lang="en-US" altLang="ko-KR" sz="1400" b="1" dirty="0">
                <a:solidFill>
                  <a:schemeClr val="tx1"/>
                </a:solidFill>
              </a:rPr>
              <a:t>(Research-based project)           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관심</a:t>
            </a:r>
            <a:r>
              <a:rPr lang="ko-KR" altLang="en-US" sz="1400" dirty="0">
                <a:solidFill>
                  <a:schemeClr val="tx1"/>
                </a:solidFill>
              </a:rPr>
              <a:t> 분야 </a:t>
            </a:r>
            <a:r>
              <a:rPr lang="en-US" altLang="ko-KR" sz="1400" dirty="0">
                <a:solidFill>
                  <a:schemeClr val="tx1"/>
                </a:solidFill>
              </a:rPr>
              <a:t>: </a:t>
            </a:r>
            <a:r>
              <a:rPr lang="ko-KR" altLang="en-US" sz="1400" dirty="0">
                <a:solidFill>
                  <a:schemeClr val="tx1"/>
                </a:solidFill>
              </a:rPr>
              <a:t>예매 시스템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웹 개발</a:t>
            </a: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관심</a:t>
            </a:r>
            <a:r>
              <a:rPr lang="ko-KR" altLang="en-US" sz="1400" dirty="0">
                <a:solidFill>
                  <a:schemeClr val="tx1"/>
                </a:solidFill>
              </a:rPr>
              <a:t> 분야의 장단점 식별</a:t>
            </a: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관심</a:t>
            </a:r>
            <a:r>
              <a:rPr lang="ko-KR" altLang="en-US" sz="1400" dirty="0">
                <a:solidFill>
                  <a:schemeClr val="tx1"/>
                </a:solidFill>
              </a:rPr>
              <a:t> 분야에 대한 철저한 조사</a:t>
            </a:r>
          </a:p>
          <a:p>
            <a:pPr marL="0" indent="0" fontAlgn="base"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③ 평가 프로젝트 </a:t>
            </a:r>
            <a:r>
              <a:rPr lang="en-US" altLang="ko-KR" sz="1400" b="1" dirty="0">
                <a:solidFill>
                  <a:schemeClr val="tx1"/>
                </a:solidFill>
              </a:rPr>
              <a:t>(Evaluation project)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구현</a:t>
            </a:r>
            <a:r>
              <a:rPr lang="ko-KR" altLang="en-US" sz="1400" dirty="0">
                <a:solidFill>
                  <a:schemeClr val="tx1"/>
                </a:solidFill>
              </a:rPr>
              <a:t> 중 단위 테스트 및 테스트에 대한 평가 포함</a:t>
            </a:r>
          </a:p>
          <a:p>
            <a:pPr fontAlgn="base"/>
            <a:r>
              <a:rPr lang="ko-KR" altLang="en-US" sz="1400" dirty="0">
                <a:solidFill>
                  <a:schemeClr val="tx1"/>
                </a:solidFill>
              </a:rPr>
              <a:t>사</a:t>
            </a:r>
            <a:r>
              <a:rPr lang="ko-KR" altLang="en-US" sz="1400" dirty="0" smtClean="0">
                <a:solidFill>
                  <a:schemeClr val="tx1"/>
                </a:solidFill>
              </a:rPr>
              <a:t>례</a:t>
            </a:r>
            <a:r>
              <a:rPr lang="ko-KR" altLang="en-US" sz="1400" dirty="0">
                <a:solidFill>
                  <a:schemeClr val="tx1"/>
                </a:solidFill>
              </a:rPr>
              <a:t> 연구를 통한 유사 시스템 비교 및 결과물 평가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B366D3-A792-4AD8-AB00-5AA56B9B11F8}"/>
              </a:ext>
            </a:extLst>
          </p:cNvPr>
          <p:cNvSpPr txBox="1"/>
          <p:nvPr/>
        </p:nvSpPr>
        <p:spPr>
          <a:xfrm>
            <a:off x="813732" y="335560"/>
            <a:ext cx="550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Ⅱ. </a:t>
            </a:r>
            <a:r>
              <a:rPr lang="ko-KR" altLang="en-US" sz="24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프로젝트 추진 및 일정</a:t>
            </a:r>
            <a:endParaRPr lang="ko-KR" altLang="en-US" sz="24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1FA930-FA89-4CF4-945F-D7B63CBE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69" y="578062"/>
            <a:ext cx="8534400" cy="1507067"/>
          </a:xfrm>
        </p:spPr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9DE779FB-8E88-405D-8130-B2B35914DD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" b="24700"/>
          <a:stretch>
            <a:fillRect/>
          </a:stretch>
        </p:blipFill>
        <p:spPr>
          <a:xfrm>
            <a:off x="793269" y="1970506"/>
            <a:ext cx="8534400" cy="3634663"/>
          </a:xfrm>
          <a:prstGeom prst="rect">
            <a:avLst/>
          </a:prstGeom>
          <a:ln>
            <a:noFill/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82FFBFC8-5980-4E1E-A398-64D88BF31DAD}"/>
              </a:ext>
            </a:extLst>
          </p:cNvPr>
          <p:cNvSpPr txBox="1">
            <a:spLocks/>
          </p:cNvSpPr>
          <p:nvPr/>
        </p:nvSpPr>
        <p:spPr>
          <a:xfrm>
            <a:off x="700687" y="1008619"/>
            <a:ext cx="9047017" cy="64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2. WBS (</a:t>
            </a:r>
            <a:r>
              <a:rPr lang="ko-KR" altLang="en-US" b="1" dirty="0">
                <a:solidFill>
                  <a:schemeClr val="bg1"/>
                </a:solidFill>
              </a:rPr>
              <a:t>작업 분해 구조도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fontAlgn="base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2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3314F6-8D8B-4119-B1FA-84C497F4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28627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3. </a:t>
            </a:r>
            <a:r>
              <a:rPr lang="ko-KR" altLang="en-US" b="1" dirty="0">
                <a:solidFill>
                  <a:schemeClr val="bg1"/>
                </a:solidFill>
              </a:rPr>
              <a:t>연구 방법론 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ko-KR" altLang="en-US" sz="1400" b="1" dirty="0">
                <a:solidFill>
                  <a:schemeClr val="tx1"/>
                </a:solidFill>
              </a:rPr>
              <a:t>① 사례 연구 </a:t>
            </a:r>
            <a:r>
              <a:rPr lang="en-US" altLang="ko-KR" sz="1400" b="1" dirty="0">
                <a:solidFill>
                  <a:schemeClr val="tx1"/>
                </a:solidFill>
              </a:rPr>
              <a:t>(Case study) 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b="1" dirty="0">
                <a:solidFill>
                  <a:schemeClr val="tx1"/>
                </a:solidFill>
              </a:rPr>
              <a:t>(a) </a:t>
            </a:r>
            <a:r>
              <a:rPr lang="ko-KR" altLang="en-US" sz="1400" b="1" dirty="0">
                <a:solidFill>
                  <a:schemeClr val="tx1"/>
                </a:solidFill>
              </a:rPr>
              <a:t>영화 예매 시스템 혹은 유사 시스템을 갖춘 다양한 웹 페이지들에  대한 심층적 조사 및 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분석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    - </a:t>
            </a:r>
            <a:r>
              <a:rPr lang="ko-KR" altLang="en-US" sz="1400" dirty="0" smtClean="0">
                <a:solidFill>
                  <a:schemeClr val="tx1"/>
                </a:solidFill>
              </a:rPr>
              <a:t>기존의</a:t>
            </a:r>
            <a:r>
              <a:rPr lang="ko-KR" altLang="en-US" sz="1400" dirty="0">
                <a:solidFill>
                  <a:schemeClr val="tx1"/>
                </a:solidFill>
              </a:rPr>
              <a:t> 다양한 영화 예매 사이트들에 접속하여 기능들과 디자인을 </a:t>
            </a:r>
            <a:r>
              <a:rPr lang="ko-KR" altLang="en-US" sz="1400" dirty="0" smtClean="0">
                <a:solidFill>
                  <a:schemeClr val="tx1"/>
                </a:solidFill>
              </a:rPr>
              <a:t>비교 분석한다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F684F3-343A-47B0-AB44-1BFD8CC1D4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8938" y="3106818"/>
            <a:ext cx="4699891" cy="3223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EF693A-DBE3-4497-A15C-DD14680E16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8357" y="3106818"/>
            <a:ext cx="5191754" cy="3191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91831828-B7BB-4266-A27C-A231BBB663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061" y="1720035"/>
            <a:ext cx="5374457" cy="37411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BF3813-3609-4A2D-A70B-5C7A3CB448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720035"/>
            <a:ext cx="5975758" cy="3741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CE4DC0-4CDF-439D-8C80-445D643E3D13}"/>
              </a:ext>
            </a:extLst>
          </p:cNvPr>
          <p:cNvSpPr/>
          <p:nvPr/>
        </p:nvSpPr>
        <p:spPr>
          <a:xfrm>
            <a:off x="792089" y="793566"/>
            <a:ext cx="1013390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spcAft>
                <a:spcPts val="800"/>
              </a:spcAft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algn="just" fontAlgn="base">
              <a:spcAft>
                <a:spcPts val="800"/>
              </a:spcAft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예매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뿐만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아니라 영화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 등 다양한 분야의 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254000" algn="just" fontAlgn="base">
              <a:spcAft>
                <a:spcPts val="800"/>
              </a:spcAft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예매를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통합적으로 관리하는 사이트들도 찾아 시스템 구성을 분석한다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00FF33-85EF-4782-A2C6-81A867EB51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18" y="2424585"/>
            <a:ext cx="4955948" cy="3382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4A55AA7-0A4D-42F3-8D27-2222D96E8D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7110" y="2424585"/>
            <a:ext cx="5092118" cy="3382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35274" y="6344816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295</TotalTime>
  <Words>167</Words>
  <Application>Microsoft Office PowerPoint</Application>
  <PresentationFormat>와이드스크린</PresentationFormat>
  <Paragraphs>299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HY중고딕</vt:lpstr>
      <vt:lpstr>맑은 고딕</vt:lpstr>
      <vt:lpstr>Century Gothic</vt:lpstr>
      <vt:lpstr>Wingdings 3</vt:lpstr>
      <vt:lpstr>슬라이스</vt:lpstr>
      <vt:lpstr>&lt; 프로젝트 제안서 &gt; 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 주별 일정표  </vt:lpstr>
      <vt:lpstr>Ⅲ. 시스템 구축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Ⅳ. 프로젝트 결과 및 기타 사항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 프로젝트 제안서 &gt;</dc:title>
  <dc:creator>이 인곤</dc:creator>
  <cp:lastModifiedBy>이 재우</cp:lastModifiedBy>
  <cp:revision>60</cp:revision>
  <dcterms:created xsi:type="dcterms:W3CDTF">2020-04-19T05:39:16Z</dcterms:created>
  <dcterms:modified xsi:type="dcterms:W3CDTF">2020-09-17T04:48:17Z</dcterms:modified>
</cp:coreProperties>
</file>