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6" r:id="rId6"/>
    <p:sldId id="265" r:id="rId7"/>
    <p:sldId id="264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B7458-8188-41F2-9A92-D6F561EB0BD6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19D6-F173-4B12-B330-30E770660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50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ACF41-276D-4698-A217-94E11B94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EAC36F-41C4-464E-B6B0-F599CDB94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84948-971D-4B7E-B33B-084E402D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9058-4D78-4838-9C47-6C1354D41BD6}" type="datetime1">
              <a:rPr kumimoji="1" lang="ja-JP" altLang="en-US" smtClean="0"/>
              <a:t>2018/10/17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F32E2-FEEA-4F4B-85AA-8D2DE3D7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E04D4B-537A-4873-8338-389518BB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50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47E3F-CB0F-466F-9DA8-B340D6D7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4D9E6B-3751-4866-B3FA-F3A105832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47AC5E-613A-4AEB-A883-93B9344F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A1D6-2FB4-4C52-A483-95BED0DC55AE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59BC7-8E95-4921-8D47-3D405A19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AC87C7-B096-4646-8659-3115284C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F09EA7-919C-4319-8598-B1B249ECF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1A6994-2CD8-4116-A649-9782C5FF2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0372F9-223F-4D73-A530-6FEBD9BF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B46A-4FD3-4553-A2B3-F210016EE49F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216F2-6C81-4D0B-94BE-9A7DAAEC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7B4DD-F3D5-44BA-A41C-94154249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3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E5057-55C7-4D76-9608-F6F91378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E6B5A-4371-4645-B5FB-48F12C03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3F509E-1252-4049-ACC8-F2F4F3A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7DA-6BDA-4E6C-95DE-0EAA842B5DAA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86BBE-8823-4960-90D7-9BADF791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3EBF8D-8647-4E7A-9E25-C7FD95C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18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AB261-39D0-444F-B56B-9F1C0C95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4C879B-7F22-427C-8003-9D37511F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D8FC90-60B4-470F-BEB5-0B548BA9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FA70-C4F6-41A6-B01D-372244F57BA3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14D87-93C6-41F3-8955-C5E6C1C7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C19CA-7713-40EB-B2E2-EC1AE6E4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7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15814-7DA4-4C0E-8028-14DD28D5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988B6-9A54-4F84-BD47-13A53C425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253D32-87FD-47A6-8DC3-63EA45F6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6C0ABE-ACA5-4936-AF4E-BA3E5171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6543-4D76-4018-B982-F400244A5FD9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47667F-345D-4212-9AA2-F01F885F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5AFC37-4B7F-4353-9645-1A75DF97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49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11147-87E5-43F1-8D12-2F21F20D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C8ED46-19DC-41CA-8530-52437FB6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EF3417-10E4-424E-A162-75956A15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B3C7EC-2A25-4C81-9200-CA01205CA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10A726-CCEA-4173-986E-AB8D5CFF0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919F85-1199-4C94-8B0E-1714538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2050-856C-47A8-B8B8-880F2D51C325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D44B75-8315-4BB6-81E6-F10975A8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0BCCE0-A578-4CD8-B918-FADD7947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2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EDA1C-C199-4EA8-AA2F-2CACFA01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E881FF-0955-4788-AFF3-7CC5B0B6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09CA-F1D5-40C2-B75D-6BC9A8B2C079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79B0AB-FC8C-4064-9002-890467C7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AB2195-D578-425A-8D75-1CD2AC79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0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AD9CB-780E-46FC-9BA3-FB8B8573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2A27-F628-4C61-A99F-3526EE076DD2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1071C4-4B51-4A20-8970-1DB3D61B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27507D-14CE-447C-A3E3-BC62842D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16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98193-DEEA-49E7-80E9-B3C7F765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6FC49-A76B-4442-9462-9FEAF6A7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C04015-FAD0-492B-B503-6304D93F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A39732-7098-423E-A7D2-8E589099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49CD-B947-4A29-9791-6D33FA6C5C53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9349-DFBD-44B4-9134-BF0F404F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DC14D-2C12-4122-B5AE-EFBC7A9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601DB-4417-45C6-9B2E-195D054D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F16E4D-6985-4177-8F42-74A0E4D8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6234F8-C79D-4AEA-8BCC-1314F7079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0E1E1-ED61-46B8-97DC-D7A3614D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0661-A399-4A84-9113-778997945A8E}" type="datetime1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47FD7F-FF80-4F57-B13F-71BB9A24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658C56-BBE7-42DF-9D5C-4BAED313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2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3C7648-2F88-4E49-9468-091C64F2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5596B0-86DC-4C03-853A-0F6175DF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D333F-6C07-471C-A84A-AD8AC5D14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E90A-85E9-4117-9A26-C8D29E816E9D}" type="datetime1">
              <a:rPr lang="ja-JP" altLang="en-US" smtClean="0"/>
              <a:t>2018/10/17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EC79D5-8D44-4AB3-A054-FF5A107EB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Camusic (</a:t>
            </a:r>
            <a:r>
              <a:rPr lang="ja-JP" altLang="en-US"/>
              <a:t>仮</a:t>
            </a:r>
            <a:r>
              <a:rPr lang="en-US" altLang="ja-JP"/>
              <a:t>)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994C6-E30F-4ED6-B067-E583C9651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EFF5-E7F0-4709-A440-D9C463EC7E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095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D4D93-9FD7-474E-BB0A-E5E72A358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Camusic</a:t>
            </a:r>
            <a:r>
              <a:rPr lang="en-US" altLang="ja-JP" dirty="0"/>
              <a:t> 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CACF2B-2704-4AF6-AA59-5F9700A4A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492D07-F097-4916-81C6-411B2762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3A4EAA-805E-4965-927E-5B3ED811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85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9E243-3862-4A79-ABA8-70BEFDFD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Camusic</a:t>
            </a:r>
            <a:r>
              <a:rPr kumimoji="1" lang="en-US" altLang="ja-JP" dirty="0"/>
              <a:t> 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602B8-C27E-4984-B327-80E3DD79D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Thank you for listening.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BFE598-806D-48FB-95DC-DA1A44D3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4E8CDB-404B-4153-9334-1D313645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37D38-D4F4-4436-B50D-472B240E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試作予算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00F45D-0EBF-4D94-B654-F01AC472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スティック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\1,500-</a:t>
            </a:r>
          </a:p>
          <a:p>
            <a:r>
              <a:rPr kumimoji="1" lang="ja-JP" altLang="en-US" dirty="0"/>
              <a:t>スタンド</a:t>
            </a:r>
            <a:endParaRPr kumimoji="1" lang="en-US" altLang="ja-JP" dirty="0"/>
          </a:p>
          <a:p>
            <a:pPr lvl="1"/>
            <a:r>
              <a:rPr lang="en-US" altLang="ja-JP" dirty="0"/>
              <a:t>\3,000-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合計 </a:t>
            </a:r>
            <a:r>
              <a:rPr kumimoji="1" lang="en-US" altLang="ja-JP" dirty="0"/>
              <a:t>\4,500-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5C8B07-51A4-4C6E-99B3-06A6818E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A9E883-C620-40B2-899E-5E3DC47D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92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95DBC-11E9-4371-AF48-C606DF49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28F6C2-E29A-4203-92F2-D44F6505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Camusic</a:t>
            </a:r>
            <a:r>
              <a:rPr lang="en-US" altLang="ja-JP" dirty="0"/>
              <a:t> = Camera + Music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スティックとスマホを用いた楽器演奏</a:t>
            </a:r>
            <a:endParaRPr lang="en-US" altLang="ja-JP" dirty="0"/>
          </a:p>
          <a:p>
            <a:r>
              <a:rPr lang="ja-JP" altLang="en-US" dirty="0"/>
              <a:t>プリントした楽器をスティックでたたき</a:t>
            </a:r>
            <a:br>
              <a:rPr lang="en-US" altLang="ja-JP" dirty="0"/>
            </a:br>
            <a:r>
              <a:rPr lang="ja-JP" altLang="en-US" dirty="0"/>
              <a:t>音を鳴らすシステム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75849E-787C-4234-9CC7-42CF33F3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8076C7-2EFF-405A-9FF5-9A6B74F0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4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24F55-025B-480D-BD84-E6F100E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 </a:t>
            </a:r>
            <a:r>
              <a:rPr lang="en-US" altLang="ja-JP" dirty="0"/>
              <a:t>– </a:t>
            </a:r>
            <a:r>
              <a:rPr lang="ja-JP" altLang="en-US" dirty="0"/>
              <a:t>プロトタイプ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364B40-AC80-41F1-A727-4134BEF9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F5159B-90D8-4E06-97D9-803F096F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1A348E-05BC-4A47-A97D-29C46206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1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34FF5-F91A-450E-8350-10790FE6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利用場面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67A820-298C-496A-8074-9858EB0C1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ひとりで</a:t>
            </a:r>
            <a:br>
              <a:rPr lang="en-US" altLang="ja-JP" dirty="0"/>
            </a:br>
            <a:r>
              <a:rPr lang="ja-JP" altLang="en-US" dirty="0"/>
              <a:t>ちょっとした息抜きに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グループで</a:t>
            </a:r>
            <a:br>
              <a:rPr lang="en-US" altLang="ja-JP" dirty="0"/>
            </a:br>
            <a:r>
              <a:rPr lang="ja-JP" altLang="en-US" dirty="0"/>
              <a:t>みんなで集まったときの遊びに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309DCD-1C0E-4A03-8AC8-5E89086A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CBCDD8-55D6-46DA-ACE5-478C707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766EF-3F73-4499-9C70-8D5F8A1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052884F-2BFC-4221-9B4A-5C01D8271122}"/>
              </a:ext>
            </a:extLst>
          </p:cNvPr>
          <p:cNvGrpSpPr/>
          <p:nvPr/>
        </p:nvGrpSpPr>
        <p:grpSpPr>
          <a:xfrm>
            <a:off x="2471183" y="3934389"/>
            <a:ext cx="2897303" cy="2340788"/>
            <a:chOff x="1004522" y="4043031"/>
            <a:chExt cx="2897303" cy="2340788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63A6D851-24B6-47B5-B704-0AD18F7632F7}"/>
                </a:ext>
              </a:extLst>
            </p:cNvPr>
            <p:cNvGrpSpPr/>
            <p:nvPr/>
          </p:nvGrpSpPr>
          <p:grpSpPr>
            <a:xfrm rot="18900000">
              <a:off x="1004522" y="4043031"/>
              <a:ext cx="1602000" cy="1134000"/>
              <a:chOff x="3048938" y="4622453"/>
              <a:chExt cx="1602000" cy="1134000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88C217D-C8D1-45A5-B9C0-6270A12A91BA}"/>
                  </a:ext>
                </a:extLst>
              </p:cNvPr>
              <p:cNvSpPr/>
              <p:nvPr/>
            </p:nvSpPr>
            <p:spPr>
              <a:xfrm>
                <a:off x="3048938" y="4622453"/>
                <a:ext cx="1602000" cy="113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D443F12-762C-4F3E-B7D7-3B5846A06B73}"/>
                  </a:ext>
                </a:extLst>
              </p:cNvPr>
              <p:cNvSpPr/>
              <p:nvPr/>
            </p:nvSpPr>
            <p:spPr>
              <a:xfrm>
                <a:off x="3153052" y="4829453"/>
                <a:ext cx="216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F79BEF4-FE24-47C4-8D0C-123510821B4A}"/>
                  </a:ext>
                </a:extLst>
              </p:cNvPr>
              <p:cNvSpPr/>
              <p:nvPr/>
            </p:nvSpPr>
            <p:spPr>
              <a:xfrm>
                <a:off x="3447495" y="4829453"/>
                <a:ext cx="216000" cy="64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923341E-2FA9-4060-B4B2-D399F459F0C8}"/>
                  </a:ext>
                </a:extLst>
              </p:cNvPr>
              <p:cNvSpPr/>
              <p:nvPr/>
            </p:nvSpPr>
            <p:spPr>
              <a:xfrm>
                <a:off x="3741938" y="4829453"/>
                <a:ext cx="216000" cy="576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17FDDE4-4A13-45A7-A925-06B9E00A47B3}"/>
                  </a:ext>
                </a:extLst>
              </p:cNvPr>
              <p:cNvSpPr/>
              <p:nvPr/>
            </p:nvSpPr>
            <p:spPr>
              <a:xfrm>
                <a:off x="4036381" y="4829453"/>
                <a:ext cx="216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2903289-0D0E-4A39-895D-010B1B535556}"/>
                  </a:ext>
                </a:extLst>
              </p:cNvPr>
              <p:cNvSpPr/>
              <p:nvPr/>
            </p:nvSpPr>
            <p:spPr>
              <a:xfrm>
                <a:off x="4330824" y="4829453"/>
                <a:ext cx="216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76E288C-D7F7-4380-AAC0-816EEB286C11}"/>
                </a:ext>
              </a:extLst>
            </p:cNvPr>
            <p:cNvGrpSpPr/>
            <p:nvPr/>
          </p:nvGrpSpPr>
          <p:grpSpPr>
            <a:xfrm>
              <a:off x="1826602" y="4459776"/>
              <a:ext cx="1516095" cy="1678455"/>
              <a:chOff x="1826602" y="4876235"/>
              <a:chExt cx="1516095" cy="1678455"/>
            </a:xfrm>
          </p:grpSpPr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358C428-950E-402F-A8B1-DC8C9CF6214D}"/>
                  </a:ext>
                </a:extLst>
              </p:cNvPr>
              <p:cNvSpPr/>
              <p:nvPr/>
            </p:nvSpPr>
            <p:spPr>
              <a:xfrm rot="19965287">
                <a:off x="1826602" y="5114690"/>
                <a:ext cx="126748" cy="144000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75EA1F3-D25A-4639-A916-4E0FD194856B}"/>
                  </a:ext>
                </a:extLst>
              </p:cNvPr>
              <p:cNvSpPr/>
              <p:nvPr/>
            </p:nvSpPr>
            <p:spPr>
              <a:xfrm rot="16975279">
                <a:off x="2559323" y="4219609"/>
                <a:ext cx="126748" cy="144000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8048C91-BF54-4245-9D56-EED608A3B3C2}"/>
                </a:ext>
              </a:extLst>
            </p:cNvPr>
            <p:cNvGrpSpPr/>
            <p:nvPr/>
          </p:nvGrpSpPr>
          <p:grpSpPr>
            <a:xfrm>
              <a:off x="2389896" y="4841836"/>
              <a:ext cx="1511929" cy="841972"/>
              <a:chOff x="5124261" y="2507810"/>
              <a:chExt cx="1511929" cy="841972"/>
            </a:xfrm>
            <a:scene3d>
              <a:camera prst="isometricRightUp"/>
              <a:lightRig rig="threePt" dir="t"/>
            </a:scene3d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A30952C-B5D1-4EAE-8CD0-5DAA62CDBAEE}"/>
                  </a:ext>
                </a:extLst>
              </p:cNvPr>
              <p:cNvSpPr/>
              <p:nvPr/>
            </p:nvSpPr>
            <p:spPr>
              <a:xfrm>
                <a:off x="5124261" y="2507810"/>
                <a:ext cx="1511929" cy="84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10F4351-7969-43C5-BB54-C3A69FB356AA}"/>
                  </a:ext>
                </a:extLst>
              </p:cNvPr>
              <p:cNvSpPr/>
              <p:nvPr/>
            </p:nvSpPr>
            <p:spPr>
              <a:xfrm>
                <a:off x="5189967" y="2544401"/>
                <a:ext cx="1265154" cy="7687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B4E1AB3B-9CF9-47A4-90C7-4FD57E92E2E8}"/>
                </a:ext>
              </a:extLst>
            </p:cNvPr>
            <p:cNvGrpSpPr/>
            <p:nvPr/>
          </p:nvGrpSpPr>
          <p:grpSpPr>
            <a:xfrm>
              <a:off x="2802267" y="5445497"/>
              <a:ext cx="887240" cy="938322"/>
              <a:chOff x="5395865" y="3757188"/>
              <a:chExt cx="887240" cy="938322"/>
            </a:xfrm>
            <a:scene3d>
              <a:camera prst="isometricRightUp"/>
              <a:lightRig rig="threePt" dir="t"/>
            </a:scene3d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5B1E1A5-159E-4575-B361-822BE6E42D09}"/>
                  </a:ext>
                </a:extLst>
              </p:cNvPr>
              <p:cNvCxnSpPr/>
              <p:nvPr/>
            </p:nvCxnSpPr>
            <p:spPr>
              <a:xfrm flipV="1">
                <a:off x="5395865" y="3757188"/>
                <a:ext cx="362139" cy="9383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F6C39841-BBB1-4AE7-85B3-219D1941B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8004" y="3757188"/>
                <a:ext cx="162962" cy="633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6573B6E-729C-4642-A1ED-A9631251D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8003" y="3757188"/>
                <a:ext cx="525102" cy="8528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71A37C7-B87A-4E30-B026-2F8DACCF8147}"/>
              </a:ext>
            </a:extLst>
          </p:cNvPr>
          <p:cNvGrpSpPr/>
          <p:nvPr/>
        </p:nvGrpSpPr>
        <p:grpSpPr>
          <a:xfrm>
            <a:off x="8139065" y="1690688"/>
            <a:ext cx="1213164" cy="2046083"/>
            <a:chOff x="8338242" y="1478930"/>
            <a:chExt cx="1213164" cy="2046083"/>
          </a:xfrm>
        </p:grpSpPr>
        <p:sp>
          <p:nvSpPr>
            <p:cNvPr id="28" name="直方体 27">
              <a:extLst>
                <a:ext uri="{FF2B5EF4-FFF2-40B4-BE49-F238E27FC236}">
                  <a16:creationId xmlns:a16="http://schemas.microsoft.com/office/drawing/2014/main" id="{764F3140-4F0D-4E53-807E-B26784270C5F}"/>
                </a:ext>
              </a:extLst>
            </p:cNvPr>
            <p:cNvSpPr/>
            <p:nvPr/>
          </p:nvSpPr>
          <p:spPr>
            <a:xfrm>
              <a:off x="8338242" y="1478930"/>
              <a:ext cx="1213164" cy="2046083"/>
            </a:xfrm>
            <a:prstGeom prst="cube">
              <a:avLst>
                <a:gd name="adj" fmla="val 262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BBD69048-F069-4D15-A2C0-BDEA355450B2}"/>
                </a:ext>
              </a:extLst>
            </p:cNvPr>
            <p:cNvSpPr/>
            <p:nvPr/>
          </p:nvSpPr>
          <p:spPr>
            <a:xfrm>
              <a:off x="8401616" y="2758774"/>
              <a:ext cx="769544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C048107-C9D3-4E3A-A72D-6DDF34C94E43}"/>
                </a:ext>
              </a:extLst>
            </p:cNvPr>
            <p:cNvSpPr/>
            <p:nvPr/>
          </p:nvSpPr>
          <p:spPr>
            <a:xfrm>
              <a:off x="8397089" y="2858115"/>
              <a:ext cx="769544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F6EAFA3-E13A-456C-AFA6-CC0E55366E51}"/>
                </a:ext>
              </a:extLst>
            </p:cNvPr>
            <p:cNvSpPr/>
            <p:nvPr/>
          </p:nvSpPr>
          <p:spPr>
            <a:xfrm>
              <a:off x="8397089" y="2957456"/>
              <a:ext cx="769544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8F42BA6E-497D-465C-BDB3-E1AAE08FDAA5}"/>
              </a:ext>
            </a:extLst>
          </p:cNvPr>
          <p:cNvSpPr/>
          <p:nvPr/>
        </p:nvSpPr>
        <p:spPr>
          <a:xfrm rot="19800000">
            <a:off x="5547510" y="3478053"/>
            <a:ext cx="2004023" cy="53094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692F1AC-C489-439E-A99E-B70FFC22892E}"/>
              </a:ext>
            </a:extLst>
          </p:cNvPr>
          <p:cNvGrpSpPr/>
          <p:nvPr/>
        </p:nvGrpSpPr>
        <p:grpSpPr>
          <a:xfrm>
            <a:off x="6092321" y="3256062"/>
            <a:ext cx="914400" cy="914400"/>
            <a:chOff x="465236" y="1656841"/>
            <a:chExt cx="914400" cy="914400"/>
          </a:xfrm>
        </p:grpSpPr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A87A9F38-1C7D-4897-8A77-CCB444D28271}"/>
                </a:ext>
              </a:extLst>
            </p:cNvPr>
            <p:cNvSpPr/>
            <p:nvPr/>
          </p:nvSpPr>
          <p:spPr>
            <a:xfrm flipH="1">
              <a:off x="544436" y="173604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グラフィックス 22" descr="地球 (アメリカ)">
              <a:extLst>
                <a:ext uri="{FF2B5EF4-FFF2-40B4-BE49-F238E27FC236}">
                  <a16:creationId xmlns:a16="http://schemas.microsoft.com/office/drawing/2014/main" id="{38AA2EB3-7B6F-42C0-81C8-C790EEEB7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236" y="1656841"/>
              <a:ext cx="914400" cy="914400"/>
            </a:xfrm>
            <a:prstGeom prst="rect">
              <a:avLst/>
            </a:prstGeom>
          </p:spPr>
        </p:pic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80967C-BB4A-41DA-9333-7DB3BF1D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A6BAB-D03B-4CBC-A556-7546D024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766EF-3F73-4499-9C70-8D5F8A1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052884F-2BFC-4221-9B4A-5C01D8271122}"/>
              </a:ext>
            </a:extLst>
          </p:cNvPr>
          <p:cNvGrpSpPr/>
          <p:nvPr/>
        </p:nvGrpSpPr>
        <p:grpSpPr>
          <a:xfrm>
            <a:off x="2471183" y="3934389"/>
            <a:ext cx="2897303" cy="2340788"/>
            <a:chOff x="1004522" y="4043031"/>
            <a:chExt cx="2897303" cy="2340788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63A6D851-24B6-47B5-B704-0AD18F7632F7}"/>
                </a:ext>
              </a:extLst>
            </p:cNvPr>
            <p:cNvGrpSpPr/>
            <p:nvPr/>
          </p:nvGrpSpPr>
          <p:grpSpPr>
            <a:xfrm rot="18900000">
              <a:off x="1004522" y="4043031"/>
              <a:ext cx="1602000" cy="1134000"/>
              <a:chOff x="3048938" y="4622453"/>
              <a:chExt cx="1602000" cy="1134000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88C217D-C8D1-45A5-B9C0-6270A12A91BA}"/>
                  </a:ext>
                </a:extLst>
              </p:cNvPr>
              <p:cNvSpPr/>
              <p:nvPr/>
            </p:nvSpPr>
            <p:spPr>
              <a:xfrm>
                <a:off x="3048938" y="4622453"/>
                <a:ext cx="1602000" cy="113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D443F12-762C-4F3E-B7D7-3B5846A06B73}"/>
                  </a:ext>
                </a:extLst>
              </p:cNvPr>
              <p:cNvSpPr/>
              <p:nvPr/>
            </p:nvSpPr>
            <p:spPr>
              <a:xfrm>
                <a:off x="3153052" y="4829453"/>
                <a:ext cx="216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F79BEF4-FE24-47C4-8D0C-123510821B4A}"/>
                  </a:ext>
                </a:extLst>
              </p:cNvPr>
              <p:cNvSpPr/>
              <p:nvPr/>
            </p:nvSpPr>
            <p:spPr>
              <a:xfrm>
                <a:off x="3447495" y="4829453"/>
                <a:ext cx="216000" cy="64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923341E-2FA9-4060-B4B2-D399F459F0C8}"/>
                  </a:ext>
                </a:extLst>
              </p:cNvPr>
              <p:cNvSpPr/>
              <p:nvPr/>
            </p:nvSpPr>
            <p:spPr>
              <a:xfrm>
                <a:off x="3741938" y="4829453"/>
                <a:ext cx="216000" cy="576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17FDDE4-4A13-45A7-A925-06B9E00A47B3}"/>
                  </a:ext>
                </a:extLst>
              </p:cNvPr>
              <p:cNvSpPr/>
              <p:nvPr/>
            </p:nvSpPr>
            <p:spPr>
              <a:xfrm>
                <a:off x="4036381" y="4829453"/>
                <a:ext cx="216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2903289-0D0E-4A39-895D-010B1B535556}"/>
                  </a:ext>
                </a:extLst>
              </p:cNvPr>
              <p:cNvSpPr/>
              <p:nvPr/>
            </p:nvSpPr>
            <p:spPr>
              <a:xfrm>
                <a:off x="4330824" y="4829453"/>
                <a:ext cx="216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76E288C-D7F7-4380-AAC0-816EEB286C11}"/>
                </a:ext>
              </a:extLst>
            </p:cNvPr>
            <p:cNvGrpSpPr/>
            <p:nvPr/>
          </p:nvGrpSpPr>
          <p:grpSpPr>
            <a:xfrm>
              <a:off x="1826602" y="4459776"/>
              <a:ext cx="1516095" cy="1678455"/>
              <a:chOff x="1826602" y="4876235"/>
              <a:chExt cx="1516095" cy="1678455"/>
            </a:xfrm>
          </p:grpSpPr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358C428-950E-402F-A8B1-DC8C9CF6214D}"/>
                  </a:ext>
                </a:extLst>
              </p:cNvPr>
              <p:cNvSpPr/>
              <p:nvPr/>
            </p:nvSpPr>
            <p:spPr>
              <a:xfrm rot="19965287">
                <a:off x="1826602" y="5114690"/>
                <a:ext cx="126748" cy="144000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75EA1F3-D25A-4639-A916-4E0FD194856B}"/>
                  </a:ext>
                </a:extLst>
              </p:cNvPr>
              <p:cNvSpPr/>
              <p:nvPr/>
            </p:nvSpPr>
            <p:spPr>
              <a:xfrm rot="16975279">
                <a:off x="2559323" y="4219609"/>
                <a:ext cx="126748" cy="144000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8048C91-BF54-4245-9D56-EED608A3B3C2}"/>
                </a:ext>
              </a:extLst>
            </p:cNvPr>
            <p:cNvGrpSpPr/>
            <p:nvPr/>
          </p:nvGrpSpPr>
          <p:grpSpPr>
            <a:xfrm>
              <a:off x="2389896" y="4841836"/>
              <a:ext cx="1511929" cy="841972"/>
              <a:chOff x="5124261" y="2507810"/>
              <a:chExt cx="1511929" cy="841972"/>
            </a:xfrm>
            <a:scene3d>
              <a:camera prst="isometricRightUp"/>
              <a:lightRig rig="threePt" dir="t"/>
            </a:scene3d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A30952C-B5D1-4EAE-8CD0-5DAA62CDBAEE}"/>
                  </a:ext>
                </a:extLst>
              </p:cNvPr>
              <p:cNvSpPr/>
              <p:nvPr/>
            </p:nvSpPr>
            <p:spPr>
              <a:xfrm>
                <a:off x="5124261" y="2507810"/>
                <a:ext cx="1511929" cy="84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10F4351-7969-43C5-BB54-C3A69FB356AA}"/>
                  </a:ext>
                </a:extLst>
              </p:cNvPr>
              <p:cNvSpPr/>
              <p:nvPr/>
            </p:nvSpPr>
            <p:spPr>
              <a:xfrm>
                <a:off x="5189967" y="2544401"/>
                <a:ext cx="1265154" cy="7687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B4E1AB3B-9CF9-47A4-90C7-4FD57E92E2E8}"/>
                </a:ext>
              </a:extLst>
            </p:cNvPr>
            <p:cNvGrpSpPr/>
            <p:nvPr/>
          </p:nvGrpSpPr>
          <p:grpSpPr>
            <a:xfrm>
              <a:off x="2802267" y="5445497"/>
              <a:ext cx="887240" cy="938322"/>
              <a:chOff x="5395865" y="3757188"/>
              <a:chExt cx="887240" cy="938322"/>
            </a:xfrm>
            <a:scene3d>
              <a:camera prst="isometricRightUp"/>
              <a:lightRig rig="threePt" dir="t"/>
            </a:scene3d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5B1E1A5-159E-4575-B361-822BE6E42D09}"/>
                  </a:ext>
                </a:extLst>
              </p:cNvPr>
              <p:cNvCxnSpPr/>
              <p:nvPr/>
            </p:nvCxnSpPr>
            <p:spPr>
              <a:xfrm flipV="1">
                <a:off x="5395865" y="3757188"/>
                <a:ext cx="362139" cy="9383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F6C39841-BBB1-4AE7-85B3-219D1941B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8004" y="3757188"/>
                <a:ext cx="162962" cy="633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6573B6E-729C-4642-A1ED-A9631251D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8003" y="3757188"/>
                <a:ext cx="525102" cy="8528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71A37C7-B87A-4E30-B026-2F8DACCF8147}"/>
              </a:ext>
            </a:extLst>
          </p:cNvPr>
          <p:cNvGrpSpPr/>
          <p:nvPr/>
        </p:nvGrpSpPr>
        <p:grpSpPr>
          <a:xfrm>
            <a:off x="8139065" y="1690688"/>
            <a:ext cx="1213164" cy="2046083"/>
            <a:chOff x="8338242" y="1478930"/>
            <a:chExt cx="1213164" cy="2046083"/>
          </a:xfrm>
        </p:grpSpPr>
        <p:sp>
          <p:nvSpPr>
            <p:cNvPr id="28" name="直方体 27">
              <a:extLst>
                <a:ext uri="{FF2B5EF4-FFF2-40B4-BE49-F238E27FC236}">
                  <a16:creationId xmlns:a16="http://schemas.microsoft.com/office/drawing/2014/main" id="{764F3140-4F0D-4E53-807E-B26784270C5F}"/>
                </a:ext>
              </a:extLst>
            </p:cNvPr>
            <p:cNvSpPr/>
            <p:nvPr/>
          </p:nvSpPr>
          <p:spPr>
            <a:xfrm>
              <a:off x="8338242" y="1478930"/>
              <a:ext cx="1213164" cy="2046083"/>
            </a:xfrm>
            <a:prstGeom prst="cube">
              <a:avLst>
                <a:gd name="adj" fmla="val 262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BBD69048-F069-4D15-A2C0-BDEA355450B2}"/>
                </a:ext>
              </a:extLst>
            </p:cNvPr>
            <p:cNvSpPr/>
            <p:nvPr/>
          </p:nvSpPr>
          <p:spPr>
            <a:xfrm>
              <a:off x="8401616" y="2758774"/>
              <a:ext cx="769544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C048107-C9D3-4E3A-A72D-6DDF34C94E43}"/>
                </a:ext>
              </a:extLst>
            </p:cNvPr>
            <p:cNvSpPr/>
            <p:nvPr/>
          </p:nvSpPr>
          <p:spPr>
            <a:xfrm>
              <a:off x="8397089" y="2858115"/>
              <a:ext cx="769544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F6EAFA3-E13A-456C-AFA6-CC0E55366E51}"/>
                </a:ext>
              </a:extLst>
            </p:cNvPr>
            <p:cNvSpPr/>
            <p:nvPr/>
          </p:nvSpPr>
          <p:spPr>
            <a:xfrm>
              <a:off x="8397089" y="2957456"/>
              <a:ext cx="769544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8F42BA6E-497D-465C-BDB3-E1AAE08FDAA5}"/>
              </a:ext>
            </a:extLst>
          </p:cNvPr>
          <p:cNvSpPr/>
          <p:nvPr/>
        </p:nvSpPr>
        <p:spPr>
          <a:xfrm rot="19800000">
            <a:off x="5547510" y="3478053"/>
            <a:ext cx="2004023" cy="53094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6A1121B-E5BE-4C94-B2DB-59709B34A91D}"/>
              </a:ext>
            </a:extLst>
          </p:cNvPr>
          <p:cNvGrpSpPr/>
          <p:nvPr/>
        </p:nvGrpSpPr>
        <p:grpSpPr>
          <a:xfrm>
            <a:off x="6092321" y="3256062"/>
            <a:ext cx="914400" cy="914400"/>
            <a:chOff x="465236" y="1656841"/>
            <a:chExt cx="914400" cy="914400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BE1EA461-41B4-4AD9-9F2B-23AF62A458DD}"/>
                </a:ext>
              </a:extLst>
            </p:cNvPr>
            <p:cNvSpPr/>
            <p:nvPr/>
          </p:nvSpPr>
          <p:spPr>
            <a:xfrm flipH="1">
              <a:off x="544436" y="173604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9" name="グラフィックス 38" descr="地球 (アメリカ)">
              <a:extLst>
                <a:ext uri="{FF2B5EF4-FFF2-40B4-BE49-F238E27FC236}">
                  <a16:creationId xmlns:a16="http://schemas.microsoft.com/office/drawing/2014/main" id="{347E604C-DB14-487A-B909-29CCE29BF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236" y="1656841"/>
              <a:ext cx="914400" cy="914400"/>
            </a:xfrm>
            <a:prstGeom prst="rect">
              <a:avLst/>
            </a:prstGeom>
          </p:spPr>
        </p:pic>
      </p:grp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2EB7879-A981-4913-BE72-D1B547983BA4}"/>
              </a:ext>
            </a:extLst>
          </p:cNvPr>
          <p:cNvSpPr/>
          <p:nvPr/>
        </p:nvSpPr>
        <p:spPr>
          <a:xfrm>
            <a:off x="2109457" y="2970532"/>
            <a:ext cx="5434452" cy="352234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D027A3-7115-40B5-9671-05BF3172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017233-0E4E-4A8A-A8E1-801186CD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845A8775-887B-4146-89FD-FB8E9441BE8A}"/>
              </a:ext>
            </a:extLst>
          </p:cNvPr>
          <p:cNvSpPr/>
          <p:nvPr/>
        </p:nvSpPr>
        <p:spPr>
          <a:xfrm>
            <a:off x="1055685" y="2673185"/>
            <a:ext cx="5723498" cy="3410959"/>
          </a:xfrm>
          <a:prstGeom prst="wedgeRoundRectCallout">
            <a:avLst>
              <a:gd name="adj1" fmla="val 64479"/>
              <a:gd name="adj2" fmla="val -3928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サーバ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演奏システムの提供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Web / </a:t>
            </a:r>
            <a:r>
              <a:rPr lang="ja-JP" altLang="en-US" sz="2400" dirty="0"/>
              <a:t>アプリ （？）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楽器データの提供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マリンバ，ドラム，</a:t>
            </a:r>
            <a:r>
              <a:rPr kumimoji="1" lang="en-US" altLang="ja-JP" sz="2400" dirty="0" err="1"/>
              <a:t>etc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8891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766EF-3F73-4499-9C70-8D5F8A13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052884F-2BFC-4221-9B4A-5C01D8271122}"/>
              </a:ext>
            </a:extLst>
          </p:cNvPr>
          <p:cNvGrpSpPr/>
          <p:nvPr/>
        </p:nvGrpSpPr>
        <p:grpSpPr>
          <a:xfrm>
            <a:off x="2471183" y="3934389"/>
            <a:ext cx="2897303" cy="2340788"/>
            <a:chOff x="1004522" y="4043031"/>
            <a:chExt cx="2897303" cy="2340788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63A6D851-24B6-47B5-B704-0AD18F7632F7}"/>
                </a:ext>
              </a:extLst>
            </p:cNvPr>
            <p:cNvGrpSpPr/>
            <p:nvPr/>
          </p:nvGrpSpPr>
          <p:grpSpPr>
            <a:xfrm rot="18900000">
              <a:off x="1004522" y="4043031"/>
              <a:ext cx="1602000" cy="1134000"/>
              <a:chOff x="3048938" y="4622453"/>
              <a:chExt cx="1602000" cy="1134000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88C217D-C8D1-45A5-B9C0-6270A12A91BA}"/>
                  </a:ext>
                </a:extLst>
              </p:cNvPr>
              <p:cNvSpPr/>
              <p:nvPr/>
            </p:nvSpPr>
            <p:spPr>
              <a:xfrm>
                <a:off x="3048938" y="4622453"/>
                <a:ext cx="1602000" cy="113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D443F12-762C-4F3E-B7D7-3B5846A06B73}"/>
                  </a:ext>
                </a:extLst>
              </p:cNvPr>
              <p:cNvSpPr/>
              <p:nvPr/>
            </p:nvSpPr>
            <p:spPr>
              <a:xfrm>
                <a:off x="3153052" y="4829453"/>
                <a:ext cx="216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F79BEF4-FE24-47C4-8D0C-123510821B4A}"/>
                  </a:ext>
                </a:extLst>
              </p:cNvPr>
              <p:cNvSpPr/>
              <p:nvPr/>
            </p:nvSpPr>
            <p:spPr>
              <a:xfrm>
                <a:off x="3447495" y="4829453"/>
                <a:ext cx="216000" cy="64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923341E-2FA9-4060-B4B2-D399F459F0C8}"/>
                  </a:ext>
                </a:extLst>
              </p:cNvPr>
              <p:cNvSpPr/>
              <p:nvPr/>
            </p:nvSpPr>
            <p:spPr>
              <a:xfrm>
                <a:off x="3741938" y="4829453"/>
                <a:ext cx="216000" cy="576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17FDDE4-4A13-45A7-A925-06B9E00A47B3}"/>
                  </a:ext>
                </a:extLst>
              </p:cNvPr>
              <p:cNvSpPr/>
              <p:nvPr/>
            </p:nvSpPr>
            <p:spPr>
              <a:xfrm>
                <a:off x="4036381" y="4829453"/>
                <a:ext cx="216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2903289-0D0E-4A39-895D-010B1B535556}"/>
                  </a:ext>
                </a:extLst>
              </p:cNvPr>
              <p:cNvSpPr/>
              <p:nvPr/>
            </p:nvSpPr>
            <p:spPr>
              <a:xfrm>
                <a:off x="4330824" y="4829453"/>
                <a:ext cx="216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76E288C-D7F7-4380-AAC0-816EEB286C11}"/>
                </a:ext>
              </a:extLst>
            </p:cNvPr>
            <p:cNvGrpSpPr/>
            <p:nvPr/>
          </p:nvGrpSpPr>
          <p:grpSpPr>
            <a:xfrm>
              <a:off x="1826602" y="4459776"/>
              <a:ext cx="1516095" cy="1678455"/>
              <a:chOff x="1826602" y="4876235"/>
              <a:chExt cx="1516095" cy="1678455"/>
            </a:xfrm>
          </p:grpSpPr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358C428-950E-402F-A8B1-DC8C9CF6214D}"/>
                  </a:ext>
                </a:extLst>
              </p:cNvPr>
              <p:cNvSpPr/>
              <p:nvPr/>
            </p:nvSpPr>
            <p:spPr>
              <a:xfrm rot="19965287">
                <a:off x="1826602" y="5114690"/>
                <a:ext cx="126748" cy="144000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75EA1F3-D25A-4639-A916-4E0FD194856B}"/>
                  </a:ext>
                </a:extLst>
              </p:cNvPr>
              <p:cNvSpPr/>
              <p:nvPr/>
            </p:nvSpPr>
            <p:spPr>
              <a:xfrm rot="16975279">
                <a:off x="2559323" y="4219609"/>
                <a:ext cx="126748" cy="1440000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8048C91-BF54-4245-9D56-EED608A3B3C2}"/>
                </a:ext>
              </a:extLst>
            </p:cNvPr>
            <p:cNvGrpSpPr/>
            <p:nvPr/>
          </p:nvGrpSpPr>
          <p:grpSpPr>
            <a:xfrm>
              <a:off x="2389896" y="4841836"/>
              <a:ext cx="1511929" cy="841972"/>
              <a:chOff x="5124261" y="2507810"/>
              <a:chExt cx="1511929" cy="841972"/>
            </a:xfrm>
            <a:scene3d>
              <a:camera prst="isometricRightUp"/>
              <a:lightRig rig="threePt" dir="t"/>
            </a:scene3d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A30952C-B5D1-4EAE-8CD0-5DAA62CDBAEE}"/>
                  </a:ext>
                </a:extLst>
              </p:cNvPr>
              <p:cNvSpPr/>
              <p:nvPr/>
            </p:nvSpPr>
            <p:spPr>
              <a:xfrm>
                <a:off x="5124261" y="2507810"/>
                <a:ext cx="1511929" cy="84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10F4351-7969-43C5-BB54-C3A69FB356AA}"/>
                  </a:ext>
                </a:extLst>
              </p:cNvPr>
              <p:cNvSpPr/>
              <p:nvPr/>
            </p:nvSpPr>
            <p:spPr>
              <a:xfrm>
                <a:off x="5189967" y="2544401"/>
                <a:ext cx="1265154" cy="7687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B4E1AB3B-9CF9-47A4-90C7-4FD57E92E2E8}"/>
                </a:ext>
              </a:extLst>
            </p:cNvPr>
            <p:cNvGrpSpPr/>
            <p:nvPr/>
          </p:nvGrpSpPr>
          <p:grpSpPr>
            <a:xfrm>
              <a:off x="2802267" y="5445497"/>
              <a:ext cx="887240" cy="938322"/>
              <a:chOff x="5395865" y="3757188"/>
              <a:chExt cx="887240" cy="938322"/>
            </a:xfrm>
            <a:scene3d>
              <a:camera prst="isometricRightUp"/>
              <a:lightRig rig="threePt" dir="t"/>
            </a:scene3d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5B1E1A5-159E-4575-B361-822BE6E42D09}"/>
                  </a:ext>
                </a:extLst>
              </p:cNvPr>
              <p:cNvCxnSpPr/>
              <p:nvPr/>
            </p:nvCxnSpPr>
            <p:spPr>
              <a:xfrm flipV="1">
                <a:off x="5395865" y="3757188"/>
                <a:ext cx="362139" cy="9383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F6C39841-BBB1-4AE7-85B3-219D1941B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8004" y="3757188"/>
                <a:ext cx="162962" cy="633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6573B6E-729C-4642-A1ED-A9631251D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8003" y="3757188"/>
                <a:ext cx="525102" cy="8528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71A37C7-B87A-4E30-B026-2F8DACCF8147}"/>
              </a:ext>
            </a:extLst>
          </p:cNvPr>
          <p:cNvGrpSpPr/>
          <p:nvPr/>
        </p:nvGrpSpPr>
        <p:grpSpPr>
          <a:xfrm>
            <a:off x="8139065" y="1690688"/>
            <a:ext cx="1213164" cy="2046083"/>
            <a:chOff x="8338242" y="1478930"/>
            <a:chExt cx="1213164" cy="2046083"/>
          </a:xfrm>
        </p:grpSpPr>
        <p:sp>
          <p:nvSpPr>
            <p:cNvPr id="28" name="直方体 27">
              <a:extLst>
                <a:ext uri="{FF2B5EF4-FFF2-40B4-BE49-F238E27FC236}">
                  <a16:creationId xmlns:a16="http://schemas.microsoft.com/office/drawing/2014/main" id="{764F3140-4F0D-4E53-807E-B26784270C5F}"/>
                </a:ext>
              </a:extLst>
            </p:cNvPr>
            <p:cNvSpPr/>
            <p:nvPr/>
          </p:nvSpPr>
          <p:spPr>
            <a:xfrm>
              <a:off x="8338242" y="1478930"/>
              <a:ext cx="1213164" cy="2046083"/>
            </a:xfrm>
            <a:prstGeom prst="cube">
              <a:avLst>
                <a:gd name="adj" fmla="val 262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BBD69048-F069-4D15-A2C0-BDEA355450B2}"/>
                </a:ext>
              </a:extLst>
            </p:cNvPr>
            <p:cNvSpPr/>
            <p:nvPr/>
          </p:nvSpPr>
          <p:spPr>
            <a:xfrm>
              <a:off x="8401616" y="2758774"/>
              <a:ext cx="769544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C048107-C9D3-4E3A-A72D-6DDF34C94E43}"/>
                </a:ext>
              </a:extLst>
            </p:cNvPr>
            <p:cNvSpPr/>
            <p:nvPr/>
          </p:nvSpPr>
          <p:spPr>
            <a:xfrm>
              <a:off x="8397089" y="2858115"/>
              <a:ext cx="769544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F6EAFA3-E13A-456C-AFA6-CC0E55366E51}"/>
                </a:ext>
              </a:extLst>
            </p:cNvPr>
            <p:cNvSpPr/>
            <p:nvPr/>
          </p:nvSpPr>
          <p:spPr>
            <a:xfrm>
              <a:off x="8397089" y="2957456"/>
              <a:ext cx="769544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8F42BA6E-497D-465C-BDB3-E1AAE08FDAA5}"/>
              </a:ext>
            </a:extLst>
          </p:cNvPr>
          <p:cNvSpPr/>
          <p:nvPr/>
        </p:nvSpPr>
        <p:spPr>
          <a:xfrm rot="19800000">
            <a:off x="5547510" y="3478053"/>
            <a:ext cx="2004023" cy="53094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BEAA96A-3261-4AF9-B168-F700FBE1D7D4}"/>
              </a:ext>
            </a:extLst>
          </p:cNvPr>
          <p:cNvGrpSpPr/>
          <p:nvPr/>
        </p:nvGrpSpPr>
        <p:grpSpPr>
          <a:xfrm>
            <a:off x="6092321" y="3256062"/>
            <a:ext cx="914400" cy="914400"/>
            <a:chOff x="465236" y="1656841"/>
            <a:chExt cx="914400" cy="914400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5C2F8CFB-589D-402B-9CE3-032D34196E7F}"/>
                </a:ext>
              </a:extLst>
            </p:cNvPr>
            <p:cNvSpPr/>
            <p:nvPr/>
          </p:nvSpPr>
          <p:spPr>
            <a:xfrm flipH="1">
              <a:off x="544436" y="1736041"/>
              <a:ext cx="756000" cy="7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0" name="グラフィックス 39" descr="地球 (アメリカ)">
              <a:extLst>
                <a:ext uri="{FF2B5EF4-FFF2-40B4-BE49-F238E27FC236}">
                  <a16:creationId xmlns:a16="http://schemas.microsoft.com/office/drawing/2014/main" id="{0F746075-5557-4608-8EF6-06C69594D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236" y="1656841"/>
              <a:ext cx="914400" cy="914400"/>
            </a:xfrm>
            <a:prstGeom prst="rect">
              <a:avLst/>
            </a:prstGeom>
          </p:spPr>
        </p:pic>
      </p:grp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42B6717-FF3F-49E3-BBFD-D04FCAD26D0E}"/>
              </a:ext>
            </a:extLst>
          </p:cNvPr>
          <p:cNvSpPr/>
          <p:nvPr/>
        </p:nvSpPr>
        <p:spPr>
          <a:xfrm>
            <a:off x="5292308" y="1419634"/>
            <a:ext cx="5300584" cy="321764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ッター プレースホルダー 34">
            <a:extLst>
              <a:ext uri="{FF2B5EF4-FFF2-40B4-BE49-F238E27FC236}">
                <a16:creationId xmlns:a16="http://schemas.microsoft.com/office/drawing/2014/main" id="{711FAF60-BEC7-4472-820D-B449DAB5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78DF7ABF-967A-4C82-963A-BCCC057F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20AAE07C-776F-4E50-AD9C-39C5C2D37C06}"/>
              </a:ext>
            </a:extLst>
          </p:cNvPr>
          <p:cNvSpPr/>
          <p:nvPr/>
        </p:nvSpPr>
        <p:spPr>
          <a:xfrm>
            <a:off x="5630302" y="1419634"/>
            <a:ext cx="5723498" cy="3410959"/>
          </a:xfrm>
          <a:prstGeom prst="wedgeRoundRectCallout">
            <a:avLst>
              <a:gd name="adj1" fmla="val -62857"/>
              <a:gd name="adj2" fmla="val -7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クライアント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楽器の演奏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シートを変更することで</a:t>
            </a:r>
            <a:br>
              <a:rPr lang="en-US" altLang="ja-JP" sz="2400" dirty="0"/>
            </a:br>
            <a:r>
              <a:rPr lang="ja-JP" altLang="en-US" sz="2400" dirty="0"/>
              <a:t>複数の楽器を演奏可能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マリンバ，ドラム，</a:t>
            </a:r>
            <a:r>
              <a:rPr lang="en-US" altLang="ja-JP" sz="2400" dirty="0" err="1"/>
              <a:t>etc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095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01D94-2395-46F3-8ACF-B9E59D7D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収益化モデル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206221-2987-4AAC-B6C1-03F2B967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利用時間による課金</a:t>
            </a:r>
            <a:endParaRPr lang="en-US" altLang="ja-JP" dirty="0"/>
          </a:p>
          <a:p>
            <a:pPr lvl="1"/>
            <a:r>
              <a:rPr lang="en-US" altLang="ja-JP" dirty="0"/>
              <a:t>\100 / 1 hour </a:t>
            </a:r>
            <a:r>
              <a:rPr lang="ja-JP" altLang="en-US" dirty="0"/>
              <a:t>程度？　要検討</a:t>
            </a:r>
            <a:endParaRPr lang="en-US" altLang="ja-JP" dirty="0"/>
          </a:p>
          <a:p>
            <a:pPr lvl="1"/>
            <a:r>
              <a:rPr kumimoji="1" lang="ja-JP" altLang="en-US" dirty="0"/>
              <a:t>利用チケットの販売も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楽器による課金</a:t>
            </a:r>
            <a:endParaRPr lang="en-US" altLang="ja-JP" dirty="0"/>
          </a:p>
          <a:p>
            <a:pPr lvl="1"/>
            <a:r>
              <a:rPr lang="ja-JP" altLang="en-US" dirty="0"/>
              <a:t>特定の種類の楽器を利用するために必要な課金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942C82-926B-43E1-A84E-0AB33CD7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209FED-BA64-4927-8EB6-723A0854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9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01D94-2395-46F3-8ACF-B9E59D7D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普及モデル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206221-2987-4AAC-B6C1-03F2B967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スティック，スタンドの販売</a:t>
            </a:r>
            <a:endParaRPr lang="en-US" altLang="ja-JP" dirty="0"/>
          </a:p>
          <a:p>
            <a:pPr lvl="1"/>
            <a:r>
              <a:rPr lang="ja-JP" altLang="en-US" dirty="0"/>
              <a:t>普及目的で収益を目的としない</a:t>
            </a:r>
            <a:endParaRPr lang="en-US" altLang="ja-JP" dirty="0"/>
          </a:p>
          <a:p>
            <a:pPr lvl="1"/>
            <a:r>
              <a:rPr lang="ja-JP" altLang="en-US" dirty="0"/>
              <a:t>利用チケットを同伴して，</a:t>
            </a:r>
            <a:r>
              <a:rPr kumimoji="1" lang="ja-JP" altLang="en-US" dirty="0"/>
              <a:t>利用を促進する</a:t>
            </a:r>
            <a:endParaRPr kumimoji="1" lang="en-US" altLang="ja-JP" dirty="0"/>
          </a:p>
          <a:p>
            <a:pPr lvl="2"/>
            <a:r>
              <a:rPr lang="en-US" altLang="ja-JP" dirty="0"/>
              <a:t>10 hours </a:t>
            </a:r>
            <a:r>
              <a:rPr lang="ja-JP" altLang="en-US" dirty="0"/>
              <a:t>チケット？　要検討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942C82-926B-43E1-A84E-0AB33CD7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Camusic (</a:t>
            </a:r>
            <a:r>
              <a:rPr kumimoji="1" lang="ja-JP" altLang="en-US"/>
              <a:t>仮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209FED-BA64-4927-8EB6-723A0854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EFF5-E7F0-4709-A440-D9C463EC7EE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PresentationFormat>ワイド画面</PresentationFormat>
  <Paragraphs>68</Paragraphs>
  <Slides>11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Camusic  (仮)</vt:lpstr>
      <vt:lpstr>提案</vt:lpstr>
      <vt:lpstr>提案 – プロトタイプ</vt:lpstr>
      <vt:lpstr>提案 – 利用場面</vt:lpstr>
      <vt:lpstr>システム</vt:lpstr>
      <vt:lpstr>システム</vt:lpstr>
      <vt:lpstr>システム</vt:lpstr>
      <vt:lpstr>収益化モデル</vt:lpstr>
      <vt:lpstr>普及モデル</vt:lpstr>
      <vt:lpstr>Camusic (仮)</vt:lpstr>
      <vt:lpstr>試作予算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2018-10-17T00:43:59Z</dcterms:created>
  <dcterms:modified xsi:type="dcterms:W3CDTF">2018-10-17T00:44:08Z</dcterms:modified>
</cp:coreProperties>
</file>