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86" r:id="rId1"/>
    <p:sldMasterId id="2147483693" r:id="rId2"/>
  </p:sldMasterIdLst>
  <p:notesMasterIdLst>
    <p:notesMasterId r:id="rId18"/>
  </p:notesMasterIdLst>
  <p:handoutMasterIdLst>
    <p:handoutMasterId r:id="rId19"/>
  </p:handoutMasterIdLst>
  <p:sldIdLst>
    <p:sldId id="380" r:id="rId3"/>
    <p:sldId id="366" r:id="rId4"/>
    <p:sldId id="375" r:id="rId5"/>
    <p:sldId id="367" r:id="rId6"/>
    <p:sldId id="368" r:id="rId7"/>
    <p:sldId id="376" r:id="rId8"/>
    <p:sldId id="369" r:id="rId9"/>
    <p:sldId id="378" r:id="rId10"/>
    <p:sldId id="370" r:id="rId11"/>
    <p:sldId id="384" r:id="rId12"/>
    <p:sldId id="372" r:id="rId13"/>
    <p:sldId id="382" r:id="rId14"/>
    <p:sldId id="377" r:id="rId15"/>
    <p:sldId id="373" r:id="rId16"/>
    <p:sldId id="374" r:id="rId17"/>
  </p:sldIdLst>
  <p:sldSz cx="9144000" cy="6858000" type="screen4x3"/>
  <p:notesSz cx="6797675" cy="9926638"/>
  <p:embeddedFontLst>
    <p:embeddedFont>
      <p:font typeface="Wingdings 2" panose="05020102010507070707" pitchFamily="18" charset="2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Wingdings 3" panose="05040102010807070707" pitchFamily="18" charset="2"/>
      <p:regular r:id="rId23"/>
    </p:embeddedFont>
  </p:embeddedFontLst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709">
          <p15:clr>
            <a:srgbClr val="A4A3A4"/>
          </p15:clr>
        </p15:guide>
        <p15:guide id="3" orient="horz" pos="3793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FFF99"/>
    <a:srgbClr val="0000CC"/>
    <a:srgbClr val="CCFFFF"/>
    <a:srgbClr val="66FF66"/>
    <a:srgbClr val="66CCFF"/>
    <a:srgbClr val="99FF99"/>
    <a:srgbClr val="FF9900"/>
    <a:srgbClr val="00FF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519" autoAdjust="0"/>
  </p:normalViewPr>
  <p:slideViewPr>
    <p:cSldViewPr showGuides="1">
      <p:cViewPr varScale="1">
        <p:scale>
          <a:sx n="77" d="100"/>
          <a:sy n="77" d="100"/>
        </p:scale>
        <p:origin x="1386" y="90"/>
      </p:cViewPr>
      <p:guideLst>
        <p:guide orient="horz" pos="2251"/>
        <p:guide orient="horz" pos="709"/>
        <p:guide orient="horz" pos="3793"/>
        <p:guide pos="2880"/>
        <p:guide pos="249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2070" y="-102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03EE618-B199-41CD-BA4C-67EC2C927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0CC62BF0-E38E-417A-8F5E-34FC38524632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37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334" y="1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t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305"/>
            <a:ext cx="2944342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l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334" y="9429305"/>
            <a:ext cx="2944341" cy="497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255" tIns="0" rIns="20255" bIns="0" numCol="1" anchor="b" anchorCtr="0" compatLnSpc="1">
            <a:prstTxWarp prst="textNoShape">
              <a:avLst/>
            </a:prstTxWarp>
          </a:bodyPr>
          <a:lstStyle>
            <a:lvl1pPr algn="r" defTabSz="972579" eaLnBrk="0" latinLnBrk="0" hangingPunct="0">
              <a:defRPr kumimoji="0" sz="1100" i="1" smtClean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B6A6E605-B2B2-4BD6-828B-25869998255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0888"/>
            <a:ext cx="4946650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716193"/>
            <a:ext cx="4985772" cy="4466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902" tIns="48952" rIns="97902" bIns="48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notes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306699" y="9495514"/>
            <a:ext cx="422575" cy="335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7902" tIns="48952" rIns="97902" bIns="48952" anchor="ctr">
            <a:spAutoFit/>
          </a:bodyPr>
          <a:lstStyle/>
          <a:p>
            <a:pPr algn="r" defTabSz="972579" eaLnBrk="0" latinLnBrk="0" hangingPunct="0">
              <a:defRPr/>
            </a:pPr>
            <a:fld id="{D55E2625-1F9C-47C7-B1BE-C22BD8A49D74}" type="slidenum">
              <a:rPr kumimoji="0" lang="ko-KR" altLang="en-US" sz="1500">
                <a:latin typeface="Times New Roman" pitchFamily="18" charset="0"/>
                <a:ea typeface="굴림" pitchFamily="50" charset="-127"/>
              </a:rPr>
              <a:pPr algn="r" defTabSz="972579" eaLnBrk="0" latinLnBrk="0" hangingPunct="0">
                <a:defRPr/>
              </a:pPr>
              <a:t>‹#›</a:t>
            </a:fld>
            <a:endParaRPr kumimoji="0" lang="en-US" altLang="ko-KR" sz="150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337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44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125539"/>
            <a:ext cx="4100512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125539"/>
            <a:ext cx="4100513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49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8973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69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794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40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6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95288" y="1125539"/>
            <a:ext cx="4100512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199" y="1125539"/>
            <a:ext cx="4100513" cy="489585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9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4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45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46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573463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ctr">
              <a:defRPr kumimoji="0" lang="ko-KR" altLang="en-US" sz="44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944816" cy="1752600"/>
          </a:xfrm>
        </p:spPr>
        <p:txBody>
          <a:bodyPr anchor="ctr" anchorCtr="0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0" y="3573016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6309320"/>
            <a:ext cx="9144000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2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655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84784"/>
          </a:xfrm>
          <a:blipFill dpi="0" rotWithShape="1">
            <a:blip r:embed="rId2" cstate="print"/>
            <a:srcRect/>
            <a:tile tx="0" ty="0" sx="100000" sy="100000" flip="none" algn="tl"/>
          </a:blipFill>
          <a:ln algn="ctr"/>
        </p:spPr>
        <p:txBody>
          <a:bodyPr vert="horz" lIns="720000" tIns="45720" rIns="720000" bIns="45720" rtlCol="0" anchor="ctr">
            <a:normAutofit/>
          </a:bodyPr>
          <a:lstStyle>
            <a:lvl1pPr algn="l">
              <a:defRPr kumimoji="0" lang="ko-KR" altLang="en-US" sz="4000" u="none"/>
            </a:lvl1pPr>
          </a:lstStyle>
          <a:p>
            <a:pPr lvl="0" algn="ctr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</a:pP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1844824"/>
            <a:ext cx="7772400" cy="3456384"/>
          </a:xfrm>
        </p:spPr>
        <p:txBody>
          <a:bodyPr anchor="ctr" anchorCtr="1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>
            <a:off x="0" y="1484784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7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637" y="1125538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lang="ko-KR" altLang="en-US" sz="1400" dirty="0">
                <a:latin typeface="+mn-ea"/>
                <a:ea typeface="+mn-ea"/>
              </a:rPr>
              <a:t>종합설계 프로젝트 최종보고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27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52425" indent="-352425" algn="l" defTabSz="540000" rtl="0" eaLnBrk="1" latinLnBrk="1" hangingPunct="1">
        <a:lnSpc>
          <a:spcPct val="110000"/>
        </a:lnSpc>
        <a:spcBef>
          <a:spcPts val="400"/>
        </a:spcBef>
        <a:buClr>
          <a:srgbClr val="FF0000"/>
        </a:buClr>
        <a:buFont typeface="Wingdings" panose="05000000000000000000" pitchFamily="2" charset="2"/>
        <a:buChar char="l"/>
        <a:tabLst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633413" indent="-269875" algn="l" defTabSz="540000" rtl="0" eaLnBrk="1" latinLnBrk="1" hangingPunct="1">
        <a:lnSpc>
          <a:spcPct val="110000"/>
        </a:lnSpc>
        <a:spcBef>
          <a:spcPts val="4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163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187325" algn="l" defTabSz="540000" rtl="0" eaLnBrk="1" latinLnBrk="1" hangingPunct="1">
        <a:lnSpc>
          <a:spcPct val="110000"/>
        </a:lnSpc>
        <a:spcBef>
          <a:spcPts val="400"/>
        </a:spcBef>
        <a:buFont typeface="Wingdings 2" panose="05020102010507070707" pitchFamily="18" charset="2"/>
        <a:buChar char="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97768"/>
            <a:ext cx="8640960" cy="5669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637" y="1125538"/>
            <a:ext cx="8356076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Rectangle 3" descr="메탈질감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blipFill dpi="0" rotWithShape="1">
            <a:blip r:embed="rId8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lIns="378000" tIns="0" rIns="378000" bIns="0" anchor="ctr"/>
          <a:lstStyle/>
          <a:p>
            <a:pPr algn="l">
              <a:defRPr/>
            </a:pPr>
            <a:r>
              <a:rPr lang="ko-KR" altLang="en-US" sz="1400" dirty="0">
                <a:latin typeface="+mn-ea"/>
                <a:ea typeface="+mn-ea"/>
              </a:rPr>
              <a:t>종합설계 프로젝트 제안서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0" y="6453188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028384" y="6525344"/>
            <a:ext cx="1008112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fld id="{F6CBEB29-F32C-4A78-BCE6-0312085196EF}" type="slidenum">
              <a:rPr lang="ko-KR" altLang="en-US" smtClean="0">
                <a:solidFill>
                  <a:schemeClr val="tx1"/>
                </a:solidFill>
                <a:latin typeface="+mn-ea"/>
                <a:ea typeface="+mn-ea"/>
              </a:rPr>
              <a:pPr algn="r"/>
              <a:t>‹#›</a:t>
            </a:fld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244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txStyles>
    <p:titleStyle>
      <a:lvl1pPr algn="l" defTabSz="914400" rtl="0" eaLnBrk="1" latinLnBrk="1" hangingPunct="1">
        <a:spcBef>
          <a:spcPct val="0"/>
        </a:spcBef>
        <a:buNone/>
        <a:defRPr sz="3200" b="1" u="sng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352425" indent="-352425" algn="l" defTabSz="540000" rtl="0" eaLnBrk="1" latinLnBrk="1" hangingPunct="1">
        <a:lnSpc>
          <a:spcPct val="110000"/>
        </a:lnSpc>
        <a:spcBef>
          <a:spcPts val="400"/>
        </a:spcBef>
        <a:buClr>
          <a:srgbClr val="FF0000"/>
        </a:buClr>
        <a:buFont typeface="Wingdings" panose="05000000000000000000" pitchFamily="2" charset="2"/>
        <a:buChar char="l"/>
        <a:tabLst/>
        <a:defRPr sz="2200" kern="1200">
          <a:solidFill>
            <a:schemeClr val="tx1"/>
          </a:solidFill>
          <a:latin typeface="+mj-ea"/>
          <a:ea typeface="+mj-ea"/>
          <a:cs typeface="+mn-cs"/>
        </a:defRPr>
      </a:lvl1pPr>
      <a:lvl2pPr marL="633413" indent="-269875" algn="l" defTabSz="540000" rtl="0" eaLnBrk="1" latinLnBrk="1" hangingPunct="1">
        <a:lnSpc>
          <a:spcPct val="110000"/>
        </a:lnSpc>
        <a:spcBef>
          <a:spcPts val="400"/>
        </a:spcBef>
        <a:buClr>
          <a:srgbClr val="0000CC"/>
        </a:buClr>
        <a:buSzPct val="100000"/>
        <a:buFont typeface="Wingdings 2" panose="05020102010507070707" pitchFamily="18" charset="2"/>
        <a:buChar char="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2" panose="05020102010507070707" pitchFamily="18" charset="2"/>
        <a:buChar char="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73163" indent="-268288" algn="l" defTabSz="540000" rtl="0" eaLnBrk="1" latinLnBrk="1" hangingPunct="1">
        <a:lnSpc>
          <a:spcPct val="110000"/>
        </a:lnSpc>
        <a:spcBef>
          <a:spcPts val="400"/>
        </a:spcBef>
        <a:buClr>
          <a:srgbClr val="006600"/>
        </a:buClr>
        <a:buFont typeface="Wingdings 3" panose="05040102010807070707" pitchFamily="18" charset="2"/>
        <a:buChar char="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788" indent="-187325" algn="l" defTabSz="540000" rtl="0" eaLnBrk="1" latinLnBrk="1" hangingPunct="1">
        <a:lnSpc>
          <a:spcPct val="110000"/>
        </a:lnSpc>
        <a:spcBef>
          <a:spcPts val="400"/>
        </a:spcBef>
        <a:buFont typeface="Wingdings 2" panose="05020102010507070707" pitchFamily="18" charset="2"/>
        <a:buChar char="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j-lt"/>
              </a:rPr>
              <a:t>스트리트 뷰 이미지와</a:t>
            </a:r>
            <a:r>
              <a:rPr lang="en-US" altLang="ko-KR" dirty="0">
                <a:latin typeface="+mj-lt"/>
              </a:rPr>
              <a:t/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딥 러닝을 통한 도로 정보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최종</a:t>
            </a:r>
            <a:r>
              <a:rPr lang="en-US" altLang="ko-KR" dirty="0"/>
              <a:t> </a:t>
            </a:r>
            <a:r>
              <a:rPr lang="ko-KR" altLang="en-US" dirty="0"/>
              <a:t>보고</a:t>
            </a:r>
            <a:endParaRPr lang="en-US" altLang="ko-KR" dirty="0"/>
          </a:p>
          <a:p>
            <a:r>
              <a:rPr lang="en-US" altLang="ko-KR" dirty="0"/>
              <a:t>Enjoy</a:t>
            </a:r>
            <a:r>
              <a:rPr lang="ko-KR" altLang="en-US" dirty="0"/>
              <a:t>팀</a:t>
            </a:r>
            <a:endParaRPr lang="en-US" altLang="ko-KR" dirty="0"/>
          </a:p>
          <a:p>
            <a:r>
              <a:rPr lang="ko-KR" altLang="en-US" dirty="0"/>
              <a:t>김동규</a:t>
            </a:r>
            <a:r>
              <a:rPr lang="en-US" altLang="ko-KR" dirty="0"/>
              <a:t>, Vlad shin, </a:t>
            </a:r>
            <a:r>
              <a:rPr lang="ko-KR" altLang="en-US" dirty="0" err="1"/>
              <a:t>우성욱</a:t>
            </a:r>
            <a:r>
              <a:rPr lang="en-US" altLang="ko-KR" dirty="0"/>
              <a:t>, Murtaza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37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2.4 </a:t>
            </a:r>
            <a:r>
              <a:rPr lang="ko-KR" altLang="en-US" dirty="0"/>
              <a:t>핵심 연구</a:t>
            </a:r>
            <a:r>
              <a:rPr lang="en-US" altLang="ko-KR" dirty="0"/>
              <a:t>/</a:t>
            </a:r>
            <a:r>
              <a:rPr lang="ko-KR" altLang="en-US" dirty="0"/>
              <a:t>개발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딥러닝을</a:t>
            </a:r>
            <a:r>
              <a:rPr lang="ko-KR" altLang="en-US" dirty="0"/>
              <a:t> 통해 점자블록의 존재 유무를 발견할 수 있는 분석 프로그램 제작 완성</a:t>
            </a:r>
            <a:endParaRPr lang="en-US" altLang="ko-KR" dirty="0"/>
          </a:p>
          <a:p>
            <a:r>
              <a:rPr lang="ko-KR" altLang="en-US" dirty="0"/>
              <a:t>개발 과정에서 각자 맡은 역할을 분담하여 진행 </a:t>
            </a:r>
            <a:endParaRPr lang="en-US" altLang="ko-KR" dirty="0"/>
          </a:p>
          <a:p>
            <a:r>
              <a:rPr lang="ko-KR" altLang="en-US" dirty="0"/>
              <a:t>진행 과정에서 서로의 진척상황이 달라 합을 맞추는 쪽에서 이슈가 있었지만 원만히 해결</a:t>
            </a:r>
          </a:p>
        </p:txBody>
      </p:sp>
    </p:spTree>
    <p:extLst>
      <p:ext uri="{BB962C8B-B14F-4D97-AF65-F5344CB8AC3E}">
        <p14:creationId xmlns:p14="http://schemas.microsoft.com/office/powerpoint/2010/main" val="332761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2.5 </a:t>
            </a:r>
            <a:r>
              <a:rPr lang="ko-KR" altLang="en-US" dirty="0"/>
              <a:t>업무 분담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6BB8F0AA-ED78-452B-B61A-B76175379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82831"/>
              </p:ext>
            </p:extLst>
          </p:nvPr>
        </p:nvGraphicFramePr>
        <p:xfrm>
          <a:off x="392113" y="1125538"/>
          <a:ext cx="8356352" cy="434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26">
                  <a:extLst>
                    <a:ext uri="{9D8B030D-6E8A-4147-A177-3AD203B41FA5}">
                      <a16:colId xmlns:a16="http://schemas.microsoft.com/office/drawing/2014/main" val="4028720088"/>
                    </a:ext>
                  </a:extLst>
                </a:gridCol>
                <a:gridCol w="5477418">
                  <a:extLst>
                    <a:ext uri="{9D8B030D-6E8A-4147-A177-3AD203B41FA5}">
                      <a16:colId xmlns:a16="http://schemas.microsoft.com/office/drawing/2014/main" val="322693655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442663796"/>
                    </a:ext>
                  </a:extLst>
                </a:gridCol>
              </a:tblGrid>
              <a:tr h="1299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데이터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 처리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 이미지 수집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(Crawl,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수기작업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된 이미지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Label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 데이터 증강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블라드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신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Murtaza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760985"/>
                  </a:ext>
                </a:extLst>
              </a:tr>
              <a:tr h="1299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학습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모델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환경 셋팅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지도 학습 모델 개발 및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Training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Training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결과 시뮬레이터 개발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우성욱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4074"/>
                  </a:ext>
                </a:extLst>
              </a:tr>
              <a:tr h="1688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로드뷰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로드뷰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Crawl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위경도 자동 이동 및 기록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수집하고자 하는 로드뷰 이미지 선택 및 기록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김동규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05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2.6 </a:t>
            </a:r>
            <a:r>
              <a:rPr lang="ko-KR" altLang="en-US" dirty="0"/>
              <a:t>일정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9C792A6-5B4C-4DA6-B478-1B11837D42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1731" y="1700808"/>
          <a:ext cx="8404725" cy="306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361">
                  <a:extLst>
                    <a:ext uri="{9D8B030D-6E8A-4147-A177-3AD203B41FA5}">
                      <a16:colId xmlns:a16="http://schemas.microsoft.com/office/drawing/2014/main" val="4028720088"/>
                    </a:ext>
                  </a:extLst>
                </a:gridCol>
                <a:gridCol w="7090364">
                  <a:extLst>
                    <a:ext uri="{9D8B030D-6E8A-4147-A177-3AD203B41FA5}">
                      <a16:colId xmlns:a16="http://schemas.microsoft.com/office/drawing/2014/main" val="3226936552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오리엔테이션 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방향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개발 방법론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76098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진행 및 이슈 검토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대응책 마련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407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중간 점검 및 솔루션 제시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846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중간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103418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최종 점검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6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달성 목표 및 성과</a:t>
            </a:r>
          </a:p>
          <a:p>
            <a:r>
              <a:rPr lang="en-US" altLang="ko-KR" dirty="0"/>
              <a:t>3.2 </a:t>
            </a:r>
            <a:r>
              <a:rPr lang="ko-KR" altLang="en-US" dirty="0"/>
              <a:t>연구</a:t>
            </a:r>
            <a:r>
              <a:rPr lang="en-US" altLang="ko-KR" dirty="0"/>
              <a:t>/</a:t>
            </a:r>
            <a:r>
              <a:rPr lang="ko-KR" altLang="en-US" dirty="0"/>
              <a:t>개발의 의의</a:t>
            </a:r>
          </a:p>
        </p:txBody>
      </p:sp>
    </p:spTree>
    <p:extLst>
      <p:ext uri="{BB962C8B-B14F-4D97-AF65-F5344CB8AC3E}">
        <p14:creationId xmlns:p14="http://schemas.microsoft.com/office/powerpoint/2010/main" val="3701285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달성 목표 및 성과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D5C8295E-058C-484D-B825-A66E61F4A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64749"/>
              </p:ext>
            </p:extLst>
          </p:nvPr>
        </p:nvGraphicFramePr>
        <p:xfrm>
          <a:off x="392113" y="1125538"/>
          <a:ext cx="8356600" cy="433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220">
                  <a:extLst>
                    <a:ext uri="{9D8B030D-6E8A-4147-A177-3AD203B41FA5}">
                      <a16:colId xmlns:a16="http://schemas.microsoft.com/office/drawing/2014/main" val="2414638913"/>
                    </a:ext>
                  </a:extLst>
                </a:gridCol>
                <a:gridCol w="4898380">
                  <a:extLst>
                    <a:ext uri="{9D8B030D-6E8A-4147-A177-3AD203B41FA5}">
                      <a16:colId xmlns:a16="http://schemas.microsoft.com/office/drawing/2014/main" val="1013274547"/>
                    </a:ext>
                  </a:extLst>
                </a:gridCol>
              </a:tblGrid>
              <a:tr h="602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딥러닝 프로젝트 방법론 이행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전반적인 딥러닝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프로젝트 수행에 대한 이해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927098"/>
                  </a:ext>
                </a:extLst>
              </a:tr>
              <a:tr h="982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딥러닝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학습 데이터 전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다양한 이미지 수집 처리 및</a:t>
                      </a: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데이터 증강 처리 학습 기능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300057"/>
                  </a:ext>
                </a:extLst>
              </a:tr>
              <a:tr h="1367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학습 모델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지도 학습 모델 개발 및 </a:t>
                      </a:r>
                      <a:r>
                        <a:rPr lang="en-US" altLang="ko-KR" dirty="0"/>
                        <a:t>Training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0017363"/>
                  </a:ext>
                </a:extLst>
              </a:tr>
              <a:tr h="13853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로드 뷰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 Map </a:t>
                      </a:r>
                      <a:r>
                        <a:rPr lang="ko-KR" altLang="en-US" dirty="0"/>
                        <a:t>이미지 </a:t>
                      </a:r>
                      <a:r>
                        <a:rPr lang="en-US" altLang="ko-KR" dirty="0"/>
                        <a:t>Crawl </a:t>
                      </a:r>
                      <a:r>
                        <a:rPr lang="ko-KR" altLang="en-US" dirty="0"/>
                        <a:t>기능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895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77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/>
              <a:t>연구</a:t>
            </a:r>
            <a:r>
              <a:rPr lang="en-US" altLang="ko-KR" dirty="0"/>
              <a:t>/</a:t>
            </a:r>
            <a:r>
              <a:rPr lang="ko-KR" altLang="en-US" dirty="0"/>
              <a:t>개발의 의의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사람이 직접 일일이 로드 뷰를 보거나 실제로 직접 다니면서 확인하는 등 인력 소모가 큰 일을 딥러닝 기술을 활용하여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컴퓨터의 힘을 통해서 인력 소모가 큰 일을 분석할 수 있는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서비스를 개발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7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 anchorCtr="1"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+mn-lt"/>
              </a:rPr>
              <a:t>1. </a:t>
            </a:r>
            <a:r>
              <a:rPr lang="ko-KR" altLang="en-US" dirty="0">
                <a:latin typeface="+mn-lt"/>
              </a:rPr>
              <a:t>서론</a:t>
            </a:r>
            <a:endParaRPr lang="en-US" altLang="ko-KR" dirty="0">
              <a:latin typeface="+mn-lt"/>
            </a:endParaRPr>
          </a:p>
          <a:p>
            <a:pPr marL="363538" lvl="1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배경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프로젝트 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2. </a:t>
            </a:r>
            <a:r>
              <a:rPr lang="ko-KR" altLang="en-US" dirty="0">
                <a:latin typeface="+mn-lt"/>
              </a:rPr>
              <a:t>본론</a:t>
            </a:r>
            <a:endParaRPr lang="en-US" altLang="ko-KR" dirty="0">
              <a:latin typeface="+mn-lt"/>
            </a:endParaRPr>
          </a:p>
          <a:p>
            <a:pPr marL="363538" lvl="1" indent="0">
              <a:buNone/>
            </a:pPr>
            <a:r>
              <a:rPr lang="en-US" altLang="ko-KR" dirty="0"/>
              <a:t>2.1 </a:t>
            </a:r>
            <a:r>
              <a:rPr lang="ko-KR" altLang="en-US" dirty="0"/>
              <a:t>시스템</a:t>
            </a:r>
            <a:r>
              <a:rPr lang="en-US" altLang="ko-KR" dirty="0"/>
              <a:t>/GUI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2.2 </a:t>
            </a:r>
            <a:r>
              <a:rPr lang="ko-KR" altLang="en-US" dirty="0"/>
              <a:t>사용 사례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2.3 </a:t>
            </a:r>
            <a:r>
              <a:rPr lang="ko-KR" altLang="en-US" dirty="0"/>
              <a:t>적용 기법 및 기술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2.4 </a:t>
            </a:r>
            <a:r>
              <a:rPr lang="ko-KR" altLang="en-US" dirty="0"/>
              <a:t>핵심 연구</a:t>
            </a:r>
            <a:r>
              <a:rPr lang="en-US" altLang="ko-KR" dirty="0"/>
              <a:t>/</a:t>
            </a:r>
            <a:r>
              <a:rPr lang="ko-KR" altLang="en-US" dirty="0"/>
              <a:t>개발 과제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2.5 </a:t>
            </a:r>
            <a:r>
              <a:rPr lang="ko-KR" altLang="en-US" dirty="0"/>
              <a:t>업무 분담</a:t>
            </a:r>
            <a:r>
              <a:rPr lang="en-US" altLang="ko-KR" dirty="0"/>
              <a:t>/</a:t>
            </a:r>
            <a:r>
              <a:rPr lang="ko-KR" altLang="en-US" dirty="0"/>
              <a:t>주차 일정 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+mn-lt"/>
              </a:rPr>
              <a:t>3. </a:t>
            </a:r>
            <a:r>
              <a:rPr lang="ko-KR" altLang="en-US" dirty="0">
                <a:latin typeface="+mn-lt"/>
              </a:rPr>
              <a:t>결론</a:t>
            </a:r>
            <a:endParaRPr lang="en-US" altLang="ko-KR" dirty="0">
              <a:latin typeface="+mn-lt"/>
            </a:endParaRPr>
          </a:p>
          <a:p>
            <a:pPr marL="363538" lvl="1" indent="0">
              <a:buNone/>
            </a:pPr>
            <a:r>
              <a:rPr lang="en-US" altLang="ko-KR" dirty="0"/>
              <a:t>3.1 </a:t>
            </a:r>
            <a:r>
              <a:rPr lang="ko-KR" altLang="en-US" dirty="0"/>
              <a:t>달성 목표 및 성과</a:t>
            </a:r>
            <a:endParaRPr lang="en-US" altLang="ko-KR" dirty="0"/>
          </a:p>
          <a:p>
            <a:pPr marL="363538" lvl="1" indent="0">
              <a:buNone/>
            </a:pPr>
            <a:r>
              <a:rPr lang="en-US" altLang="ko-KR" dirty="0"/>
              <a:t>3.2 </a:t>
            </a:r>
            <a:r>
              <a:rPr lang="ko-KR" altLang="en-US" dirty="0"/>
              <a:t>프로젝트의 의의</a:t>
            </a:r>
          </a:p>
        </p:txBody>
      </p:sp>
    </p:spTree>
    <p:extLst>
      <p:ext uri="{BB962C8B-B14F-4D97-AF65-F5344CB8AC3E}">
        <p14:creationId xmlns:p14="http://schemas.microsoft.com/office/powerpoint/2010/main" val="151387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연구</a:t>
            </a:r>
            <a:r>
              <a:rPr lang="en-US" altLang="ko-KR" dirty="0"/>
              <a:t>/</a:t>
            </a:r>
            <a:r>
              <a:rPr lang="ko-KR" altLang="en-US" dirty="0"/>
              <a:t>개발 배경</a:t>
            </a:r>
          </a:p>
          <a:p>
            <a:r>
              <a:rPr lang="en-US" altLang="ko-KR" dirty="0"/>
              <a:t>1.2 </a:t>
            </a:r>
            <a:r>
              <a:rPr lang="ko-KR" altLang="en-US" dirty="0"/>
              <a:t>프로젝트 내용</a:t>
            </a:r>
          </a:p>
        </p:txBody>
      </p:sp>
    </p:spTree>
    <p:extLst>
      <p:ext uri="{BB962C8B-B14F-4D97-AF65-F5344CB8AC3E}">
        <p14:creationId xmlns:p14="http://schemas.microsoft.com/office/powerpoint/2010/main" val="368030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637" y="1125538"/>
            <a:ext cx="8356076" cy="1439366"/>
          </a:xfrm>
        </p:spPr>
        <p:txBody>
          <a:bodyPr/>
          <a:lstStyle/>
          <a:p>
            <a:pPr marL="350837" indent="0">
              <a:lnSpc>
                <a:spcPct val="100000"/>
              </a:lnSpc>
              <a:buNone/>
            </a:pPr>
            <a:r>
              <a:rPr lang="ko-KR" altLang="en-US" sz="2000" dirty="0">
                <a:latin typeface="+mn-lt"/>
              </a:rPr>
              <a:t>해외에서도 거리 이미지를 통해서 다양한 데이터 분석을 합니다</a:t>
            </a:r>
            <a:r>
              <a:rPr lang="en-US" altLang="ko-KR" sz="2000" dirty="0">
                <a:latin typeface="+mn-lt"/>
              </a:rPr>
              <a:t>.</a:t>
            </a:r>
            <a:endParaRPr lang="en-US" altLang="ko-KR" dirty="0">
              <a:latin typeface="+mn-lt"/>
            </a:endParaRPr>
          </a:p>
          <a:p>
            <a:pPr marL="350837" indent="0">
              <a:lnSpc>
                <a:spcPct val="100000"/>
              </a:lnSpc>
              <a:buNone/>
            </a:pPr>
            <a:r>
              <a:rPr lang="ko-KR" altLang="en-US" dirty="0">
                <a:latin typeface="+mn-lt"/>
              </a:rPr>
              <a:t>그래서 저희들은 시각 장애인들이 거리에 다니기 용이하도록</a:t>
            </a:r>
            <a:endParaRPr lang="en-US" altLang="ko-KR" dirty="0">
              <a:latin typeface="+mn-lt"/>
            </a:endParaRPr>
          </a:p>
          <a:p>
            <a:pPr marL="350837" indent="0">
              <a:lnSpc>
                <a:spcPct val="100000"/>
              </a:lnSpc>
              <a:buNone/>
            </a:pPr>
            <a:r>
              <a:rPr lang="ko-KR" altLang="en-US" dirty="0">
                <a:latin typeface="+mn-lt"/>
              </a:rPr>
              <a:t>도로에 있는 점자블록을 분석하고자 합니다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E7F5ED-F960-4C7F-9802-5C2FC55476B1}"/>
              </a:ext>
            </a:extLst>
          </p:cNvPr>
          <p:cNvSpPr txBox="1">
            <a:spLocks/>
          </p:cNvSpPr>
          <p:nvPr/>
        </p:nvSpPr>
        <p:spPr>
          <a:xfrm>
            <a:off x="787924" y="3212976"/>
            <a:ext cx="7960789" cy="2447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2425" indent="-3524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tabLst/>
              <a:defRPr sz="22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33413" indent="-26987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00CC"/>
              </a:buClr>
              <a:buSzPct val="100000"/>
              <a:buFont typeface="Wingdings 2" panose="05020102010507070707" pitchFamily="18" charset="2"/>
              <a:buChar char="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525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2" panose="05020102010507070707" pitchFamily="18" charset="2"/>
              <a:buChar char="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73163" indent="-268288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Clr>
                <a:srgbClr val="006600"/>
              </a:buClr>
              <a:buFont typeface="Wingdings 3" panose="05040102010807070707" pitchFamily="18" charset="2"/>
              <a:buChar char="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187325" algn="l" defTabSz="540000" rtl="0" eaLnBrk="1" latinLnBrk="1" hangingPunct="1">
              <a:lnSpc>
                <a:spcPct val="110000"/>
              </a:lnSpc>
              <a:spcBef>
                <a:spcPts val="400"/>
              </a:spcBef>
              <a:buFont typeface="Wingdings 2" panose="05020102010507070707" pitchFamily="18" charset="2"/>
              <a:buChar char=""/>
              <a:tabLst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ko-KR" altLang="en-US" sz="2600" dirty="0"/>
              <a:t>해외 사례</a:t>
            </a:r>
            <a:endParaRPr lang="en-US" altLang="ko-KR" sz="2600" dirty="0"/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ko-KR" sz="1700" dirty="0">
              <a:latin typeface="+mn-lt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2400" dirty="0">
                <a:latin typeface="+mn-lt"/>
              </a:rPr>
              <a:t>호주 도로 표지판 데이터 분석</a:t>
            </a:r>
            <a:endParaRPr kumimoji="0" lang="en-US" altLang="ko-KR" sz="2400" dirty="0">
              <a:latin typeface="+mn-lt"/>
            </a:endParaRPr>
          </a:p>
          <a:p>
            <a:pPr fontAlgn="auto">
              <a:spcAft>
                <a:spcPts val="0"/>
              </a:spcAft>
            </a:pPr>
            <a:endParaRPr kumimoji="0" lang="en-US" altLang="ko-KR" sz="2400" dirty="0">
              <a:latin typeface="+mn-lt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2400" dirty="0">
                <a:latin typeface="+mn-lt"/>
              </a:rPr>
              <a:t>핀란드 도로 유지보수 관리</a:t>
            </a:r>
            <a:endParaRPr kumimoji="0" lang="en-US" altLang="ko-KR" sz="2400" dirty="0">
              <a:latin typeface="+mn-lt"/>
            </a:endParaRPr>
          </a:p>
          <a:p>
            <a:pPr fontAlgn="auto">
              <a:spcAft>
                <a:spcPts val="0"/>
              </a:spcAft>
            </a:pPr>
            <a:endParaRPr kumimoji="0" lang="en-US" altLang="ko-KR" sz="2400" dirty="0">
              <a:latin typeface="+mn-lt"/>
            </a:endParaRPr>
          </a:p>
          <a:p>
            <a:pPr fontAlgn="auto">
              <a:spcAft>
                <a:spcPts val="0"/>
              </a:spcAft>
            </a:pPr>
            <a:r>
              <a:rPr kumimoji="0" lang="ko-KR" altLang="en-US" sz="2400" dirty="0">
                <a:latin typeface="+mn-lt"/>
              </a:rPr>
              <a:t>미국 자동차 분석을 통한 인구 특성 분석</a:t>
            </a:r>
            <a:endParaRPr kumimoji="0"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60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점자블록 사진을 이용하여 데이터를 학습시키고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학습 시킨 데이터를 이용해서 실제 수집되는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로드 뷰를</a:t>
            </a:r>
            <a:r>
              <a:rPr lang="en-US" altLang="ko-KR" dirty="0"/>
              <a:t> </a:t>
            </a:r>
            <a:r>
              <a:rPr lang="ko-KR" altLang="en-US" dirty="0"/>
              <a:t>활용하여 도로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11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본론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시스템</a:t>
            </a:r>
            <a:r>
              <a:rPr lang="en-US" altLang="ko-KR" dirty="0"/>
              <a:t>/GUI </a:t>
            </a:r>
            <a:r>
              <a:rPr lang="ko-KR" altLang="en-US" dirty="0"/>
              <a:t>구성</a:t>
            </a:r>
          </a:p>
          <a:p>
            <a:r>
              <a:rPr lang="en-US" altLang="ko-KR" dirty="0"/>
              <a:t>2.2 </a:t>
            </a:r>
            <a:r>
              <a:rPr lang="ko-KR" altLang="en-US" dirty="0"/>
              <a:t>사용 사례</a:t>
            </a:r>
          </a:p>
          <a:p>
            <a:r>
              <a:rPr lang="en-US" altLang="ko-KR" dirty="0"/>
              <a:t>2.3 </a:t>
            </a:r>
            <a:r>
              <a:rPr lang="ko-KR" altLang="en-US" dirty="0"/>
              <a:t>적용 기법 및 기술</a:t>
            </a:r>
          </a:p>
          <a:p>
            <a:r>
              <a:rPr lang="en-US" altLang="ko-KR" dirty="0"/>
              <a:t>2.4 </a:t>
            </a:r>
            <a:r>
              <a:rPr lang="ko-KR" altLang="en-US" dirty="0"/>
              <a:t>핵심 연구</a:t>
            </a:r>
            <a:r>
              <a:rPr lang="en-US" altLang="ko-KR" dirty="0"/>
              <a:t>/</a:t>
            </a:r>
            <a:r>
              <a:rPr lang="ko-KR" altLang="en-US" dirty="0"/>
              <a:t>개발 과제</a:t>
            </a:r>
          </a:p>
          <a:p>
            <a:r>
              <a:rPr lang="en-US" altLang="ko-KR" dirty="0"/>
              <a:t>2.5 </a:t>
            </a:r>
            <a:r>
              <a:rPr lang="ko-KR" altLang="en-US" dirty="0"/>
              <a:t>업무 분담</a:t>
            </a:r>
            <a:endParaRPr lang="en-US" altLang="ko-KR" dirty="0"/>
          </a:p>
          <a:p>
            <a:r>
              <a:rPr lang="en-US" altLang="ko-KR" dirty="0"/>
              <a:t>2.6 </a:t>
            </a:r>
            <a:r>
              <a:rPr lang="ko-KR" altLang="en-US" dirty="0"/>
              <a:t>일정</a:t>
            </a:r>
          </a:p>
        </p:txBody>
      </p:sp>
    </p:spTree>
    <p:extLst>
      <p:ext uri="{BB962C8B-B14F-4D97-AF65-F5344CB8AC3E}">
        <p14:creationId xmlns:p14="http://schemas.microsoft.com/office/powerpoint/2010/main" val="247032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시스템</a:t>
            </a:r>
            <a:r>
              <a:rPr lang="en-US" altLang="ko-KR" dirty="0"/>
              <a:t>/GUI </a:t>
            </a:r>
            <a:r>
              <a:rPr lang="ko-KR" altLang="en-US" dirty="0"/>
              <a:t>구성</a:t>
            </a:r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2744729-C493-479B-A33B-F7593A872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56894"/>
          <a:stretch/>
        </p:blipFill>
        <p:spPr>
          <a:xfrm>
            <a:off x="467544" y="1684669"/>
            <a:ext cx="3601974" cy="3488661"/>
          </a:xfrm>
          <a:noFill/>
        </p:spPr>
      </p:pic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E704A6DB-46D4-4BDE-973D-43A9A31BD0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2926"/>
          <a:stretch/>
        </p:blipFill>
        <p:spPr>
          <a:xfrm>
            <a:off x="5652120" y="1684669"/>
            <a:ext cx="3097918" cy="3488661"/>
          </a:xfrm>
          <a:prstGeom prst="rect">
            <a:avLst/>
          </a:prstGeom>
          <a:noFill/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224E55-5CF1-45A8-8C09-957DFA80D6AA}"/>
              </a:ext>
            </a:extLst>
          </p:cNvPr>
          <p:cNvSpPr/>
          <p:nvPr/>
        </p:nvSpPr>
        <p:spPr>
          <a:xfrm>
            <a:off x="4067944" y="3717032"/>
            <a:ext cx="1584176" cy="115212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도로 분석</a:t>
            </a:r>
          </a:p>
        </p:txBody>
      </p:sp>
    </p:spTree>
    <p:extLst>
      <p:ext uri="{BB962C8B-B14F-4D97-AF65-F5344CB8AC3E}">
        <p14:creationId xmlns:p14="http://schemas.microsoft.com/office/powerpoint/2010/main" val="24152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</a:t>
            </a:r>
            <a:r>
              <a:rPr lang="ko-KR" altLang="en-US" dirty="0"/>
              <a:t>사용 사례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2637" y="1125538"/>
            <a:ext cx="8356076" cy="1655390"/>
          </a:xfrm>
        </p:spPr>
        <p:txBody>
          <a:bodyPr/>
          <a:lstStyle/>
          <a:p>
            <a:r>
              <a:rPr lang="ko-KR" altLang="en-US" dirty="0"/>
              <a:t>점자 블록이 있는지 없는지를 분석하여</a:t>
            </a:r>
            <a:r>
              <a:rPr lang="en-US" altLang="ko-KR" dirty="0"/>
              <a:t>, </a:t>
            </a:r>
            <a:r>
              <a:rPr lang="ko-KR" altLang="en-US" dirty="0"/>
              <a:t>시각 장애인분들께 어디로 다니는 것이 좀 더 나은지를 알려 줄 수 있다</a:t>
            </a:r>
            <a:r>
              <a:rPr lang="en-US" altLang="ko-KR" dirty="0"/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DB327-1CAE-409E-9176-BE80D5C5CA5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30" y="2647992"/>
            <a:ext cx="2520000" cy="1800000"/>
          </a:xfrm>
          <a:prstGeom prst="rect">
            <a:avLst/>
          </a:prstGeom>
        </p:spPr>
      </p:pic>
      <p:pic>
        <p:nvPicPr>
          <p:cNvPr id="7" name="그림 6" descr="텍스트, 나무, 실외, 장면이(가) 표시된 사진&#10;&#10;자동 생성된 설명">
            <a:extLst>
              <a:ext uri="{FF2B5EF4-FFF2-40B4-BE49-F238E27FC236}">
                <a16:creationId xmlns:a16="http://schemas.microsoft.com/office/drawing/2014/main" id="{F2AACD77-B3F2-4B5A-AE55-028215DCC65C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581128"/>
            <a:ext cx="2520000" cy="18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41EFAF-D359-4E02-8AED-9EA8866E97E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2636912"/>
            <a:ext cx="2520000" cy="1800000"/>
          </a:xfrm>
          <a:prstGeom prst="rect">
            <a:avLst/>
          </a:prstGeom>
        </p:spPr>
      </p:pic>
      <p:pic>
        <p:nvPicPr>
          <p:cNvPr id="11" name="그림 10" descr="텍스트, 하늘, 실외, 표지판이(가) 표시된 사진&#10;&#10;자동 생성된 설명">
            <a:extLst>
              <a:ext uri="{FF2B5EF4-FFF2-40B4-BE49-F238E27FC236}">
                <a16:creationId xmlns:a16="http://schemas.microsoft.com/office/drawing/2014/main" id="{75C26608-EFC3-474C-BCFA-2C1732B7E0F0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2645880"/>
            <a:ext cx="2520000" cy="1800000"/>
          </a:xfrm>
          <a:prstGeom prst="rect">
            <a:avLst/>
          </a:prstGeom>
        </p:spPr>
      </p:pic>
      <p:pic>
        <p:nvPicPr>
          <p:cNvPr id="13" name="그림 12" descr="텍스트, 하늘, 실외, 장면이(가) 표시된 사진&#10;&#10;자동 생성된 설명">
            <a:extLst>
              <a:ext uri="{FF2B5EF4-FFF2-40B4-BE49-F238E27FC236}">
                <a16:creationId xmlns:a16="http://schemas.microsoft.com/office/drawing/2014/main" id="{991196C1-0093-4393-85A7-B5DF34744640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77" y="4581128"/>
            <a:ext cx="2520000" cy="1800000"/>
          </a:xfrm>
          <a:prstGeom prst="rect">
            <a:avLst/>
          </a:prstGeom>
        </p:spPr>
      </p:pic>
      <p:pic>
        <p:nvPicPr>
          <p:cNvPr id="15" name="그림 14" descr="텍스트, 하늘, 장면, 길이(가) 표시된 사진&#10;&#10;자동 생성된 설명">
            <a:extLst>
              <a:ext uri="{FF2B5EF4-FFF2-40B4-BE49-F238E27FC236}">
                <a16:creationId xmlns:a16="http://schemas.microsoft.com/office/drawing/2014/main" id="{4581622C-035B-4C43-B168-00B71F1FB2F0}"/>
              </a:ext>
            </a:extLst>
          </p:cNvPr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32" y="4581128"/>
            <a:ext cx="25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</a:t>
            </a:r>
            <a:r>
              <a:rPr lang="ko-KR" altLang="en-US" dirty="0"/>
              <a:t>적용 기법 및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Deep</a:t>
            </a:r>
            <a:r>
              <a:rPr lang="ko-KR" altLang="en-US" sz="24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Learning 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(Object</a:t>
            </a:r>
            <a:r>
              <a:rPr lang="ko-KR" altLang="en-US" sz="18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Detection)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solidFill>
                <a:schemeClr val="tx1"/>
              </a:solidFill>
              <a:latin typeface="+mn-lt"/>
              <a:ea typeface="해수체B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Python </a:t>
            </a:r>
          </a:p>
          <a:p>
            <a:pPr indent="-1588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err="1" smtClean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TensorFlow</a:t>
            </a:r>
            <a:endParaRPr lang="en-US" altLang="ko-KR" sz="1800" dirty="0" smtClean="0">
              <a:solidFill>
                <a:schemeClr val="tx1"/>
              </a:solidFill>
              <a:latin typeface="+mn-lt"/>
              <a:ea typeface="해수체B" panose="02020603020101020101" pitchFamily="18" charset="-127"/>
            </a:endParaRPr>
          </a:p>
          <a:p>
            <a:pPr indent="-1588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/>
              <a:t>이미지 처리</a:t>
            </a:r>
            <a:r>
              <a:rPr lang="en-US" altLang="ko-KR" sz="1800" dirty="0">
                <a:latin typeface="+mn-lt"/>
                <a:ea typeface="해수체B" panose="0202060302010102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(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Label,</a:t>
            </a:r>
            <a:r>
              <a:rPr lang="ko-KR" altLang="en-US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Data Augmentation)</a:t>
            </a:r>
          </a:p>
          <a:p>
            <a:pPr indent="-1588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+mn-lt"/>
              <a:ea typeface="해수체B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http, RESTful</a:t>
            </a:r>
          </a:p>
          <a:p>
            <a:pPr>
              <a:lnSpc>
                <a:spcPct val="100000"/>
              </a:lnSpc>
            </a:pPr>
            <a:endParaRPr lang="en-US" altLang="ko-KR" sz="2400" dirty="0">
              <a:solidFill>
                <a:schemeClr val="tx1"/>
              </a:solidFill>
              <a:latin typeface="+mn-lt"/>
              <a:ea typeface="해수체B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+mn-lt"/>
                <a:ea typeface="해수체B" panose="02020603020101020101" pitchFamily="18" charset="-127"/>
              </a:rPr>
              <a:t>File I/O </a:t>
            </a:r>
            <a:endParaRPr lang="ko-KR" altLang="en-US" sz="2400" dirty="0">
              <a:solidFill>
                <a:schemeClr val="tx1"/>
              </a:solidFill>
              <a:latin typeface="+mn-lt"/>
              <a:ea typeface="해수체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60034"/>
      </p:ext>
    </p:extLst>
  </p:cSld>
  <p:clrMapOvr>
    <a:masterClrMapping/>
  </p:clrMapOvr>
</p:sld>
</file>

<file path=ppt/theme/theme1.xml><?xml version="1.0" encoding="utf-8"?>
<a:theme xmlns:a="http://schemas.openxmlformats.org/drawingml/2006/main" name="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나눔스퀘어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고석훈 강의서식1</Template>
  <TotalTime>7291</TotalTime>
  <Pages>27</Pages>
  <Words>429</Words>
  <Application>Microsoft Office PowerPoint</Application>
  <PresentationFormat>화면 슬라이드 쇼(4:3)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Wingdings 2</vt:lpstr>
      <vt:lpstr>Times New Roman</vt:lpstr>
      <vt:lpstr>Arial</vt:lpstr>
      <vt:lpstr>해수체B</vt:lpstr>
      <vt:lpstr>굴림</vt:lpstr>
      <vt:lpstr>Wingdings</vt:lpstr>
      <vt:lpstr>맑은 고딕</vt:lpstr>
      <vt:lpstr>Wingdings 3</vt:lpstr>
      <vt:lpstr>나눔스퀘어 테마</vt:lpstr>
      <vt:lpstr>1_나눔스퀘어 테마</vt:lpstr>
      <vt:lpstr>스트리트 뷰 이미지와 딥 러닝을 통한 도로 정보 분석</vt:lpstr>
      <vt:lpstr>목차</vt:lpstr>
      <vt:lpstr>1. 서론</vt:lpstr>
      <vt:lpstr>1.1 배경</vt:lpstr>
      <vt:lpstr>1.2 프로젝트 내용</vt:lpstr>
      <vt:lpstr>2. 본론</vt:lpstr>
      <vt:lpstr>2.1 시스템/GUI 구성</vt:lpstr>
      <vt:lpstr>2.2 사용 사례</vt:lpstr>
      <vt:lpstr>2.3 적용 기법 및 기술</vt:lpstr>
      <vt:lpstr>2.4 핵심 연구/개발 과제</vt:lpstr>
      <vt:lpstr>2.5 업무 분담</vt:lpstr>
      <vt:lpstr>2.6 일정</vt:lpstr>
      <vt:lpstr>3. 결론</vt:lpstr>
      <vt:lpstr>3.1 달성 목표 및 성과</vt:lpstr>
      <vt:lpstr>3.2 연구/개발의 의의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2장. C++ 구문법 및 의미론과 프로그래밍 개발과정</dc:title>
  <dc:creator>고석훈</dc:creator>
  <cp:lastModifiedBy>ITSC</cp:lastModifiedBy>
  <cp:revision>594</cp:revision>
  <cp:lastPrinted>2019-01-07T04:06:59Z</cp:lastPrinted>
  <dcterms:created xsi:type="dcterms:W3CDTF">1995-11-15T14:37:07Z</dcterms:created>
  <dcterms:modified xsi:type="dcterms:W3CDTF">2021-12-06T05:29:39Z</dcterms:modified>
</cp:coreProperties>
</file>