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57" r:id="rId4"/>
    <p:sldId id="279" r:id="rId5"/>
    <p:sldId id="276" r:id="rId6"/>
    <p:sldId id="278" r:id="rId7"/>
    <p:sldId id="270" r:id="rId8"/>
    <p:sldId id="271" r:id="rId9"/>
    <p:sldId id="290" r:id="rId10"/>
    <p:sldId id="272" r:id="rId11"/>
    <p:sldId id="273" r:id="rId12"/>
    <p:sldId id="277" r:id="rId13"/>
    <p:sldId id="274" r:id="rId14"/>
    <p:sldId id="275" r:id="rId15"/>
    <p:sldId id="280" r:id="rId16"/>
    <p:sldId id="281" r:id="rId17"/>
    <p:sldId id="269" r:id="rId18"/>
    <p:sldId id="282" r:id="rId19"/>
    <p:sldId id="283" r:id="rId20"/>
    <p:sldId id="291" r:id="rId21"/>
    <p:sldId id="292" r:id="rId22"/>
    <p:sldId id="293" r:id="rId23"/>
    <p:sldId id="284" r:id="rId24"/>
    <p:sldId id="285" r:id="rId25"/>
    <p:sldId id="286" r:id="rId26"/>
    <p:sldId id="28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2" autoAdjust="0"/>
    <p:restoredTop sz="94660"/>
  </p:normalViewPr>
  <p:slideViewPr>
    <p:cSldViewPr snapToGrid="0">
      <p:cViewPr varScale="1">
        <p:scale>
          <a:sx n="105" d="100"/>
          <a:sy n="105" d="100"/>
        </p:scale>
        <p:origin x="1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7412-5A88-44F6-A164-78D848EB4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046FF6-59C1-47C8-AD1C-F51879C1DA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6EBF67-C245-46B7-864A-1BFE05678555}"/>
              </a:ext>
            </a:extLst>
          </p:cNvPr>
          <p:cNvSpPr>
            <a:spLocks noGrp="1"/>
          </p:cNvSpPr>
          <p:nvPr>
            <p:ph type="dt" sz="half" idx="10"/>
          </p:nvPr>
        </p:nvSpPr>
        <p:spPr/>
        <p:txBody>
          <a:bodyPr/>
          <a:lstStyle/>
          <a:p>
            <a:fld id="{917719DE-49CF-4C63-B272-001C31A84806}" type="datetimeFigureOut">
              <a:rPr lang="en-US" smtClean="0"/>
              <a:t>9/10/2018</a:t>
            </a:fld>
            <a:endParaRPr lang="en-US"/>
          </a:p>
        </p:txBody>
      </p:sp>
      <p:sp>
        <p:nvSpPr>
          <p:cNvPr id="5" name="Footer Placeholder 4">
            <a:extLst>
              <a:ext uri="{FF2B5EF4-FFF2-40B4-BE49-F238E27FC236}">
                <a16:creationId xmlns:a16="http://schemas.microsoft.com/office/drawing/2014/main" id="{FFC9B4BE-01B0-4811-851E-582AFBF59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DF440-1CC6-44E6-985C-95AA073B3AE5}"/>
              </a:ext>
            </a:extLst>
          </p:cNvPr>
          <p:cNvSpPr>
            <a:spLocks noGrp="1"/>
          </p:cNvSpPr>
          <p:nvPr>
            <p:ph type="sldNum" sz="quarter" idx="12"/>
          </p:nvPr>
        </p:nvSpPr>
        <p:spPr/>
        <p:txBody>
          <a:bodyPr/>
          <a:lstStyle/>
          <a:p>
            <a:fld id="{F3EDC020-CE8A-43FA-B50E-DEE190BF2A95}" type="slidenum">
              <a:rPr lang="en-US" smtClean="0"/>
              <a:t>‹#›</a:t>
            </a:fld>
            <a:endParaRPr lang="en-US"/>
          </a:p>
        </p:txBody>
      </p:sp>
    </p:spTree>
    <p:extLst>
      <p:ext uri="{BB962C8B-B14F-4D97-AF65-F5344CB8AC3E}">
        <p14:creationId xmlns:p14="http://schemas.microsoft.com/office/powerpoint/2010/main" val="4185468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FCDD8-F1DD-4D17-AC80-19DA97D0BF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586C4B-1C81-4687-A7DA-141D258E10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586CD8-4E03-43E7-B324-A70DFCB8F45F}"/>
              </a:ext>
            </a:extLst>
          </p:cNvPr>
          <p:cNvSpPr>
            <a:spLocks noGrp="1"/>
          </p:cNvSpPr>
          <p:nvPr>
            <p:ph type="dt" sz="half" idx="10"/>
          </p:nvPr>
        </p:nvSpPr>
        <p:spPr/>
        <p:txBody>
          <a:bodyPr/>
          <a:lstStyle/>
          <a:p>
            <a:fld id="{917719DE-49CF-4C63-B272-001C31A84806}" type="datetimeFigureOut">
              <a:rPr lang="en-US" smtClean="0"/>
              <a:t>9/10/2018</a:t>
            </a:fld>
            <a:endParaRPr lang="en-US"/>
          </a:p>
        </p:txBody>
      </p:sp>
      <p:sp>
        <p:nvSpPr>
          <p:cNvPr id="5" name="Footer Placeholder 4">
            <a:extLst>
              <a:ext uri="{FF2B5EF4-FFF2-40B4-BE49-F238E27FC236}">
                <a16:creationId xmlns:a16="http://schemas.microsoft.com/office/drawing/2014/main" id="{4066046A-7FDF-4AA5-86CF-9F746AF3F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ED113-3325-441B-B62D-D7BE32880D3B}"/>
              </a:ext>
            </a:extLst>
          </p:cNvPr>
          <p:cNvSpPr>
            <a:spLocks noGrp="1"/>
          </p:cNvSpPr>
          <p:nvPr>
            <p:ph type="sldNum" sz="quarter" idx="12"/>
          </p:nvPr>
        </p:nvSpPr>
        <p:spPr/>
        <p:txBody>
          <a:bodyPr/>
          <a:lstStyle/>
          <a:p>
            <a:fld id="{F3EDC020-CE8A-43FA-B50E-DEE190BF2A95}" type="slidenum">
              <a:rPr lang="en-US" smtClean="0"/>
              <a:t>‹#›</a:t>
            </a:fld>
            <a:endParaRPr lang="en-US"/>
          </a:p>
        </p:txBody>
      </p:sp>
    </p:spTree>
    <p:extLst>
      <p:ext uri="{BB962C8B-B14F-4D97-AF65-F5344CB8AC3E}">
        <p14:creationId xmlns:p14="http://schemas.microsoft.com/office/powerpoint/2010/main" val="2818722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44F6A0-3937-441B-A4ED-99B2CF20B4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A24129-33CA-43F4-933C-5A3694E24F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F94859-2466-4709-8463-C6148D5EEB66}"/>
              </a:ext>
            </a:extLst>
          </p:cNvPr>
          <p:cNvSpPr>
            <a:spLocks noGrp="1"/>
          </p:cNvSpPr>
          <p:nvPr>
            <p:ph type="dt" sz="half" idx="10"/>
          </p:nvPr>
        </p:nvSpPr>
        <p:spPr/>
        <p:txBody>
          <a:bodyPr/>
          <a:lstStyle/>
          <a:p>
            <a:fld id="{917719DE-49CF-4C63-B272-001C31A84806}" type="datetimeFigureOut">
              <a:rPr lang="en-US" smtClean="0"/>
              <a:t>9/10/2018</a:t>
            </a:fld>
            <a:endParaRPr lang="en-US"/>
          </a:p>
        </p:txBody>
      </p:sp>
      <p:sp>
        <p:nvSpPr>
          <p:cNvPr id="5" name="Footer Placeholder 4">
            <a:extLst>
              <a:ext uri="{FF2B5EF4-FFF2-40B4-BE49-F238E27FC236}">
                <a16:creationId xmlns:a16="http://schemas.microsoft.com/office/drawing/2014/main" id="{3D205B5E-8BB9-4DD3-B322-0B4DEC98DD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24FE-C0E7-4C12-9A33-9A82AE8F6B60}"/>
              </a:ext>
            </a:extLst>
          </p:cNvPr>
          <p:cNvSpPr>
            <a:spLocks noGrp="1"/>
          </p:cNvSpPr>
          <p:nvPr>
            <p:ph type="sldNum" sz="quarter" idx="12"/>
          </p:nvPr>
        </p:nvSpPr>
        <p:spPr/>
        <p:txBody>
          <a:bodyPr/>
          <a:lstStyle/>
          <a:p>
            <a:fld id="{F3EDC020-CE8A-43FA-B50E-DEE190BF2A95}" type="slidenum">
              <a:rPr lang="en-US" smtClean="0"/>
              <a:t>‹#›</a:t>
            </a:fld>
            <a:endParaRPr lang="en-US"/>
          </a:p>
        </p:txBody>
      </p:sp>
    </p:spTree>
    <p:extLst>
      <p:ext uri="{BB962C8B-B14F-4D97-AF65-F5344CB8AC3E}">
        <p14:creationId xmlns:p14="http://schemas.microsoft.com/office/powerpoint/2010/main" val="1677205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035D-F864-444F-BFBE-237A4EC7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72369C-BDFF-49B1-B1DB-936C410FC58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0B4E1D-6F61-41F0-82AE-A944651D030D}"/>
              </a:ext>
            </a:extLst>
          </p:cNvPr>
          <p:cNvSpPr>
            <a:spLocks noGrp="1"/>
          </p:cNvSpPr>
          <p:nvPr>
            <p:ph type="dt" sz="half" idx="10"/>
          </p:nvPr>
        </p:nvSpPr>
        <p:spPr/>
        <p:txBody>
          <a:bodyPr/>
          <a:lstStyle/>
          <a:p>
            <a:fld id="{917719DE-49CF-4C63-B272-001C31A84806}" type="datetimeFigureOut">
              <a:rPr lang="en-US" smtClean="0"/>
              <a:t>9/10/2018</a:t>
            </a:fld>
            <a:endParaRPr lang="en-US"/>
          </a:p>
        </p:txBody>
      </p:sp>
      <p:sp>
        <p:nvSpPr>
          <p:cNvPr id="5" name="Footer Placeholder 4">
            <a:extLst>
              <a:ext uri="{FF2B5EF4-FFF2-40B4-BE49-F238E27FC236}">
                <a16:creationId xmlns:a16="http://schemas.microsoft.com/office/drawing/2014/main" id="{A467EEA5-0E08-4AA2-BB1E-C72274348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F6DCF-CCE5-4D50-8A14-9A36893DE88E}"/>
              </a:ext>
            </a:extLst>
          </p:cNvPr>
          <p:cNvSpPr>
            <a:spLocks noGrp="1"/>
          </p:cNvSpPr>
          <p:nvPr>
            <p:ph type="sldNum" sz="quarter" idx="12"/>
          </p:nvPr>
        </p:nvSpPr>
        <p:spPr/>
        <p:txBody>
          <a:bodyPr/>
          <a:lstStyle/>
          <a:p>
            <a:fld id="{F3EDC020-CE8A-43FA-B50E-DEE190BF2A95}" type="slidenum">
              <a:rPr lang="en-US" smtClean="0"/>
              <a:t>‹#›</a:t>
            </a:fld>
            <a:endParaRPr lang="en-US"/>
          </a:p>
        </p:txBody>
      </p:sp>
    </p:spTree>
    <p:extLst>
      <p:ext uri="{BB962C8B-B14F-4D97-AF65-F5344CB8AC3E}">
        <p14:creationId xmlns:p14="http://schemas.microsoft.com/office/powerpoint/2010/main" val="322222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D7FD-6812-489B-88DF-FA07CA0587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2E443C-3462-411C-A5FF-8FA3BB40E5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B56541-EA9B-41D3-BA2B-FBF4DFC9DEA6}"/>
              </a:ext>
            </a:extLst>
          </p:cNvPr>
          <p:cNvSpPr>
            <a:spLocks noGrp="1"/>
          </p:cNvSpPr>
          <p:nvPr>
            <p:ph type="dt" sz="half" idx="10"/>
          </p:nvPr>
        </p:nvSpPr>
        <p:spPr/>
        <p:txBody>
          <a:bodyPr/>
          <a:lstStyle/>
          <a:p>
            <a:fld id="{917719DE-49CF-4C63-B272-001C31A84806}" type="datetimeFigureOut">
              <a:rPr lang="en-US" smtClean="0"/>
              <a:t>9/10/2018</a:t>
            </a:fld>
            <a:endParaRPr lang="en-US"/>
          </a:p>
        </p:txBody>
      </p:sp>
      <p:sp>
        <p:nvSpPr>
          <p:cNvPr id="5" name="Footer Placeholder 4">
            <a:extLst>
              <a:ext uri="{FF2B5EF4-FFF2-40B4-BE49-F238E27FC236}">
                <a16:creationId xmlns:a16="http://schemas.microsoft.com/office/drawing/2014/main" id="{D36D7E63-9C8C-4444-B62E-4BD2680DB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D6CDF5-0959-4441-AEBA-00210B8C8FA2}"/>
              </a:ext>
            </a:extLst>
          </p:cNvPr>
          <p:cNvSpPr>
            <a:spLocks noGrp="1"/>
          </p:cNvSpPr>
          <p:nvPr>
            <p:ph type="sldNum" sz="quarter" idx="12"/>
          </p:nvPr>
        </p:nvSpPr>
        <p:spPr/>
        <p:txBody>
          <a:bodyPr/>
          <a:lstStyle/>
          <a:p>
            <a:fld id="{F3EDC020-CE8A-43FA-B50E-DEE190BF2A95}" type="slidenum">
              <a:rPr lang="en-US" smtClean="0"/>
              <a:t>‹#›</a:t>
            </a:fld>
            <a:endParaRPr lang="en-US"/>
          </a:p>
        </p:txBody>
      </p:sp>
    </p:spTree>
    <p:extLst>
      <p:ext uri="{BB962C8B-B14F-4D97-AF65-F5344CB8AC3E}">
        <p14:creationId xmlns:p14="http://schemas.microsoft.com/office/powerpoint/2010/main" val="3130495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6912-929E-47F8-8768-8FD6EA9DA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8EA6C3-2D77-4057-882F-26340800538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5F990C-6DD1-466F-BF09-B4859A5C10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8775AC-0B51-4D77-AF91-703827958E64}"/>
              </a:ext>
            </a:extLst>
          </p:cNvPr>
          <p:cNvSpPr>
            <a:spLocks noGrp="1"/>
          </p:cNvSpPr>
          <p:nvPr>
            <p:ph type="dt" sz="half" idx="10"/>
          </p:nvPr>
        </p:nvSpPr>
        <p:spPr/>
        <p:txBody>
          <a:bodyPr/>
          <a:lstStyle/>
          <a:p>
            <a:fld id="{917719DE-49CF-4C63-B272-001C31A84806}" type="datetimeFigureOut">
              <a:rPr lang="en-US" smtClean="0"/>
              <a:t>9/10/2018</a:t>
            </a:fld>
            <a:endParaRPr lang="en-US"/>
          </a:p>
        </p:txBody>
      </p:sp>
      <p:sp>
        <p:nvSpPr>
          <p:cNvPr id="6" name="Footer Placeholder 5">
            <a:extLst>
              <a:ext uri="{FF2B5EF4-FFF2-40B4-BE49-F238E27FC236}">
                <a16:creationId xmlns:a16="http://schemas.microsoft.com/office/drawing/2014/main" id="{7B81C956-01DA-45BA-80EF-D20C07617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F36C3F-19DA-47BF-B5E1-4739A89A31E7}"/>
              </a:ext>
            </a:extLst>
          </p:cNvPr>
          <p:cNvSpPr>
            <a:spLocks noGrp="1"/>
          </p:cNvSpPr>
          <p:nvPr>
            <p:ph type="sldNum" sz="quarter" idx="12"/>
          </p:nvPr>
        </p:nvSpPr>
        <p:spPr/>
        <p:txBody>
          <a:bodyPr/>
          <a:lstStyle/>
          <a:p>
            <a:fld id="{F3EDC020-CE8A-43FA-B50E-DEE190BF2A95}" type="slidenum">
              <a:rPr lang="en-US" smtClean="0"/>
              <a:t>‹#›</a:t>
            </a:fld>
            <a:endParaRPr lang="en-US"/>
          </a:p>
        </p:txBody>
      </p:sp>
    </p:spTree>
    <p:extLst>
      <p:ext uri="{BB962C8B-B14F-4D97-AF65-F5344CB8AC3E}">
        <p14:creationId xmlns:p14="http://schemas.microsoft.com/office/powerpoint/2010/main" val="3841979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502A3-8021-4180-8174-C61DF95971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96F8EF-8977-4C22-8B4C-CF7CEAE1AD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7ECC0AA-84DF-452D-BD0B-B5301B5A00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777C12-BE73-4A8E-B842-238D25D1ED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A12AF08-037F-4369-A6D0-4AD38B0B416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DCA741-405D-48CF-ABB5-35F5F3BB8C3C}"/>
              </a:ext>
            </a:extLst>
          </p:cNvPr>
          <p:cNvSpPr>
            <a:spLocks noGrp="1"/>
          </p:cNvSpPr>
          <p:nvPr>
            <p:ph type="dt" sz="half" idx="10"/>
          </p:nvPr>
        </p:nvSpPr>
        <p:spPr/>
        <p:txBody>
          <a:bodyPr/>
          <a:lstStyle/>
          <a:p>
            <a:fld id="{917719DE-49CF-4C63-B272-001C31A84806}" type="datetimeFigureOut">
              <a:rPr lang="en-US" smtClean="0"/>
              <a:t>9/10/2018</a:t>
            </a:fld>
            <a:endParaRPr lang="en-US"/>
          </a:p>
        </p:txBody>
      </p:sp>
      <p:sp>
        <p:nvSpPr>
          <p:cNvPr id="8" name="Footer Placeholder 7">
            <a:extLst>
              <a:ext uri="{FF2B5EF4-FFF2-40B4-BE49-F238E27FC236}">
                <a16:creationId xmlns:a16="http://schemas.microsoft.com/office/drawing/2014/main" id="{8CC7CFF2-2179-40D4-81A6-F8F8A9CD7D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8806BA-979E-4D1C-B774-139A79DDC900}"/>
              </a:ext>
            </a:extLst>
          </p:cNvPr>
          <p:cNvSpPr>
            <a:spLocks noGrp="1"/>
          </p:cNvSpPr>
          <p:nvPr>
            <p:ph type="sldNum" sz="quarter" idx="12"/>
          </p:nvPr>
        </p:nvSpPr>
        <p:spPr/>
        <p:txBody>
          <a:bodyPr/>
          <a:lstStyle/>
          <a:p>
            <a:fld id="{F3EDC020-CE8A-43FA-B50E-DEE190BF2A95}" type="slidenum">
              <a:rPr lang="en-US" smtClean="0"/>
              <a:t>‹#›</a:t>
            </a:fld>
            <a:endParaRPr lang="en-US"/>
          </a:p>
        </p:txBody>
      </p:sp>
    </p:spTree>
    <p:extLst>
      <p:ext uri="{BB962C8B-B14F-4D97-AF65-F5344CB8AC3E}">
        <p14:creationId xmlns:p14="http://schemas.microsoft.com/office/powerpoint/2010/main" val="2556709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6F8D9-23A8-48F3-B7F2-69F71AA59C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6A891F-675E-4C70-8F54-D25319FA56B0}"/>
              </a:ext>
            </a:extLst>
          </p:cNvPr>
          <p:cNvSpPr>
            <a:spLocks noGrp="1"/>
          </p:cNvSpPr>
          <p:nvPr>
            <p:ph type="dt" sz="half" idx="10"/>
          </p:nvPr>
        </p:nvSpPr>
        <p:spPr/>
        <p:txBody>
          <a:bodyPr/>
          <a:lstStyle/>
          <a:p>
            <a:fld id="{917719DE-49CF-4C63-B272-001C31A84806}" type="datetimeFigureOut">
              <a:rPr lang="en-US" smtClean="0"/>
              <a:t>9/10/2018</a:t>
            </a:fld>
            <a:endParaRPr lang="en-US"/>
          </a:p>
        </p:txBody>
      </p:sp>
      <p:sp>
        <p:nvSpPr>
          <p:cNvPr id="4" name="Footer Placeholder 3">
            <a:extLst>
              <a:ext uri="{FF2B5EF4-FFF2-40B4-BE49-F238E27FC236}">
                <a16:creationId xmlns:a16="http://schemas.microsoft.com/office/drawing/2014/main" id="{37E5A069-00A2-45E6-8FA8-DC9B08E76D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649D1F-0ADF-49B5-B56D-799DFF9EE271}"/>
              </a:ext>
            </a:extLst>
          </p:cNvPr>
          <p:cNvSpPr>
            <a:spLocks noGrp="1"/>
          </p:cNvSpPr>
          <p:nvPr>
            <p:ph type="sldNum" sz="quarter" idx="12"/>
          </p:nvPr>
        </p:nvSpPr>
        <p:spPr/>
        <p:txBody>
          <a:bodyPr/>
          <a:lstStyle/>
          <a:p>
            <a:fld id="{F3EDC020-CE8A-43FA-B50E-DEE190BF2A95}" type="slidenum">
              <a:rPr lang="en-US" smtClean="0"/>
              <a:t>‹#›</a:t>
            </a:fld>
            <a:endParaRPr lang="en-US"/>
          </a:p>
        </p:txBody>
      </p:sp>
    </p:spTree>
    <p:extLst>
      <p:ext uri="{BB962C8B-B14F-4D97-AF65-F5344CB8AC3E}">
        <p14:creationId xmlns:p14="http://schemas.microsoft.com/office/powerpoint/2010/main" val="4175767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1AA4B6-B20A-4705-9CE8-0CD6726B6568}"/>
              </a:ext>
            </a:extLst>
          </p:cNvPr>
          <p:cNvSpPr>
            <a:spLocks noGrp="1"/>
          </p:cNvSpPr>
          <p:nvPr>
            <p:ph type="dt" sz="half" idx="10"/>
          </p:nvPr>
        </p:nvSpPr>
        <p:spPr/>
        <p:txBody>
          <a:bodyPr/>
          <a:lstStyle/>
          <a:p>
            <a:fld id="{917719DE-49CF-4C63-B272-001C31A84806}" type="datetimeFigureOut">
              <a:rPr lang="en-US" smtClean="0"/>
              <a:t>9/10/2018</a:t>
            </a:fld>
            <a:endParaRPr lang="en-US"/>
          </a:p>
        </p:txBody>
      </p:sp>
      <p:sp>
        <p:nvSpPr>
          <p:cNvPr id="3" name="Footer Placeholder 2">
            <a:extLst>
              <a:ext uri="{FF2B5EF4-FFF2-40B4-BE49-F238E27FC236}">
                <a16:creationId xmlns:a16="http://schemas.microsoft.com/office/drawing/2014/main" id="{5B6600C0-A9D1-4E1C-83DC-11E089B492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76B8D8-0D83-4810-9C83-DB4852392B7A}"/>
              </a:ext>
            </a:extLst>
          </p:cNvPr>
          <p:cNvSpPr>
            <a:spLocks noGrp="1"/>
          </p:cNvSpPr>
          <p:nvPr>
            <p:ph type="sldNum" sz="quarter" idx="12"/>
          </p:nvPr>
        </p:nvSpPr>
        <p:spPr/>
        <p:txBody>
          <a:bodyPr/>
          <a:lstStyle/>
          <a:p>
            <a:fld id="{F3EDC020-CE8A-43FA-B50E-DEE190BF2A95}" type="slidenum">
              <a:rPr lang="en-US" smtClean="0"/>
              <a:t>‹#›</a:t>
            </a:fld>
            <a:endParaRPr lang="en-US"/>
          </a:p>
        </p:txBody>
      </p:sp>
    </p:spTree>
    <p:extLst>
      <p:ext uri="{BB962C8B-B14F-4D97-AF65-F5344CB8AC3E}">
        <p14:creationId xmlns:p14="http://schemas.microsoft.com/office/powerpoint/2010/main" val="1738013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0B29A-769B-47CD-8DE6-629072AD4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3A3759-FC0B-4EFC-B3C4-EECBCD56F9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0769EA-FB10-4D9E-803A-A493B2F876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7074EE-9268-4B55-91FB-E7A2C4B92B3C}"/>
              </a:ext>
            </a:extLst>
          </p:cNvPr>
          <p:cNvSpPr>
            <a:spLocks noGrp="1"/>
          </p:cNvSpPr>
          <p:nvPr>
            <p:ph type="dt" sz="half" idx="10"/>
          </p:nvPr>
        </p:nvSpPr>
        <p:spPr/>
        <p:txBody>
          <a:bodyPr/>
          <a:lstStyle/>
          <a:p>
            <a:fld id="{917719DE-49CF-4C63-B272-001C31A84806}" type="datetimeFigureOut">
              <a:rPr lang="en-US" smtClean="0"/>
              <a:t>9/10/2018</a:t>
            </a:fld>
            <a:endParaRPr lang="en-US"/>
          </a:p>
        </p:txBody>
      </p:sp>
      <p:sp>
        <p:nvSpPr>
          <p:cNvPr id="6" name="Footer Placeholder 5">
            <a:extLst>
              <a:ext uri="{FF2B5EF4-FFF2-40B4-BE49-F238E27FC236}">
                <a16:creationId xmlns:a16="http://schemas.microsoft.com/office/drawing/2014/main" id="{F7969F63-27E7-4A5B-9670-82106FA420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95EB5F-9273-4B2F-BEBF-EB7E819482E6}"/>
              </a:ext>
            </a:extLst>
          </p:cNvPr>
          <p:cNvSpPr>
            <a:spLocks noGrp="1"/>
          </p:cNvSpPr>
          <p:nvPr>
            <p:ph type="sldNum" sz="quarter" idx="12"/>
          </p:nvPr>
        </p:nvSpPr>
        <p:spPr/>
        <p:txBody>
          <a:bodyPr/>
          <a:lstStyle/>
          <a:p>
            <a:fld id="{F3EDC020-CE8A-43FA-B50E-DEE190BF2A95}" type="slidenum">
              <a:rPr lang="en-US" smtClean="0"/>
              <a:t>‹#›</a:t>
            </a:fld>
            <a:endParaRPr lang="en-US"/>
          </a:p>
        </p:txBody>
      </p:sp>
    </p:spTree>
    <p:extLst>
      <p:ext uri="{BB962C8B-B14F-4D97-AF65-F5344CB8AC3E}">
        <p14:creationId xmlns:p14="http://schemas.microsoft.com/office/powerpoint/2010/main" val="2109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144C-4E16-475A-A13D-5DC0ED3FC0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1207DE-B40F-4C85-8B84-ACE524AB39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2FA442-E57E-4867-8AC1-982CFF678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8A1713-5F53-415D-9A0B-94552DC8DB4B}"/>
              </a:ext>
            </a:extLst>
          </p:cNvPr>
          <p:cNvSpPr>
            <a:spLocks noGrp="1"/>
          </p:cNvSpPr>
          <p:nvPr>
            <p:ph type="dt" sz="half" idx="10"/>
          </p:nvPr>
        </p:nvSpPr>
        <p:spPr/>
        <p:txBody>
          <a:bodyPr/>
          <a:lstStyle/>
          <a:p>
            <a:fld id="{917719DE-49CF-4C63-B272-001C31A84806}" type="datetimeFigureOut">
              <a:rPr lang="en-US" smtClean="0"/>
              <a:t>9/10/2018</a:t>
            </a:fld>
            <a:endParaRPr lang="en-US"/>
          </a:p>
        </p:txBody>
      </p:sp>
      <p:sp>
        <p:nvSpPr>
          <p:cNvPr id="6" name="Footer Placeholder 5">
            <a:extLst>
              <a:ext uri="{FF2B5EF4-FFF2-40B4-BE49-F238E27FC236}">
                <a16:creationId xmlns:a16="http://schemas.microsoft.com/office/drawing/2014/main" id="{5AD82DAA-2385-45EB-BEF2-9D766D9378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FE9417-0E29-4562-94DB-928CDB46E9F0}"/>
              </a:ext>
            </a:extLst>
          </p:cNvPr>
          <p:cNvSpPr>
            <a:spLocks noGrp="1"/>
          </p:cNvSpPr>
          <p:nvPr>
            <p:ph type="sldNum" sz="quarter" idx="12"/>
          </p:nvPr>
        </p:nvSpPr>
        <p:spPr/>
        <p:txBody>
          <a:bodyPr/>
          <a:lstStyle/>
          <a:p>
            <a:fld id="{F3EDC020-CE8A-43FA-B50E-DEE190BF2A95}" type="slidenum">
              <a:rPr lang="en-US" smtClean="0"/>
              <a:t>‹#›</a:t>
            </a:fld>
            <a:endParaRPr lang="en-US"/>
          </a:p>
        </p:txBody>
      </p:sp>
    </p:spTree>
    <p:extLst>
      <p:ext uri="{BB962C8B-B14F-4D97-AF65-F5344CB8AC3E}">
        <p14:creationId xmlns:p14="http://schemas.microsoft.com/office/powerpoint/2010/main" val="3551696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8C58BF-6F48-433F-809E-1B9377279D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75B94E-6BC4-49FD-8375-24D1B7EA3E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7A82A6-5827-437F-B2BD-67A474AC8B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7719DE-49CF-4C63-B272-001C31A84806}" type="datetimeFigureOut">
              <a:rPr lang="en-US" smtClean="0"/>
              <a:t>9/10/2018</a:t>
            </a:fld>
            <a:endParaRPr lang="en-US"/>
          </a:p>
        </p:txBody>
      </p:sp>
      <p:sp>
        <p:nvSpPr>
          <p:cNvPr id="5" name="Footer Placeholder 4">
            <a:extLst>
              <a:ext uri="{FF2B5EF4-FFF2-40B4-BE49-F238E27FC236}">
                <a16:creationId xmlns:a16="http://schemas.microsoft.com/office/drawing/2014/main" id="{33009B28-F810-430A-9443-C9AA1A9247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4F4A73-1D84-4E7A-A556-AE8BDE38D4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EDC020-CE8A-43FA-B50E-DEE190BF2A95}" type="slidenum">
              <a:rPr lang="en-US" smtClean="0"/>
              <a:t>‹#›</a:t>
            </a:fld>
            <a:endParaRPr lang="en-US"/>
          </a:p>
        </p:txBody>
      </p:sp>
    </p:spTree>
    <p:extLst>
      <p:ext uri="{BB962C8B-B14F-4D97-AF65-F5344CB8AC3E}">
        <p14:creationId xmlns:p14="http://schemas.microsoft.com/office/powerpoint/2010/main" val="1713759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nickbostrom.com/superintelligentwill.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iki.lesswrong.com/wiki/Existential_ris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8034871-1F4B-4D05-BCBA-F3F5E3F0213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16"/>
          <a:stretch/>
        </p:blipFill>
        <p:spPr>
          <a:xfrm>
            <a:off x="11469851" y="0"/>
            <a:ext cx="722148" cy="6858000"/>
          </a:xfrm>
          <a:prstGeom prst="rect">
            <a:avLst/>
          </a:prstGeom>
        </p:spPr>
      </p:pic>
      <p:pic>
        <p:nvPicPr>
          <p:cNvPr id="8" name="Picture 7">
            <a:extLst>
              <a:ext uri="{FF2B5EF4-FFF2-40B4-BE49-F238E27FC236}">
                <a16:creationId xmlns:a16="http://schemas.microsoft.com/office/drawing/2014/main" id="{2C000481-E3C6-499C-BD08-9A209502477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3435" y="0"/>
            <a:ext cx="11523286" cy="6858607"/>
          </a:xfrm>
          <a:prstGeom prst="rect">
            <a:avLst/>
          </a:prstGeom>
        </p:spPr>
      </p:pic>
      <p:sp>
        <p:nvSpPr>
          <p:cNvPr id="2" name="Title 1">
            <a:extLst>
              <a:ext uri="{FF2B5EF4-FFF2-40B4-BE49-F238E27FC236}">
                <a16:creationId xmlns:a16="http://schemas.microsoft.com/office/drawing/2014/main" id="{9775EFDD-44A5-4E6C-B073-5D70E548E0E6}"/>
              </a:ext>
            </a:extLst>
          </p:cNvPr>
          <p:cNvSpPr>
            <a:spLocks noGrp="1"/>
          </p:cNvSpPr>
          <p:nvPr>
            <p:ph type="ctrTitle"/>
          </p:nvPr>
        </p:nvSpPr>
        <p:spPr>
          <a:xfrm>
            <a:off x="5787528" y="308473"/>
            <a:ext cx="6404471" cy="2688116"/>
          </a:xfrm>
        </p:spPr>
        <p:txBody>
          <a:bodyPr>
            <a:normAutofit/>
          </a:bodyPr>
          <a:lstStyle/>
          <a:p>
            <a:r>
              <a:rPr lang="en-US" dirty="0"/>
              <a:t>Ethical Systems and Artificial Superintelligence</a:t>
            </a:r>
          </a:p>
        </p:txBody>
      </p:sp>
      <p:sp>
        <p:nvSpPr>
          <p:cNvPr id="3" name="Subtitle 2">
            <a:extLst>
              <a:ext uri="{FF2B5EF4-FFF2-40B4-BE49-F238E27FC236}">
                <a16:creationId xmlns:a16="http://schemas.microsoft.com/office/drawing/2014/main" id="{A0E41C22-9DF3-463D-93BF-15DA20F5A88C}"/>
              </a:ext>
            </a:extLst>
          </p:cNvPr>
          <p:cNvSpPr>
            <a:spLocks noGrp="1"/>
          </p:cNvSpPr>
          <p:nvPr>
            <p:ph type="subTitle" idx="1"/>
          </p:nvPr>
        </p:nvSpPr>
        <p:spPr>
          <a:xfrm>
            <a:off x="5954204" y="3081338"/>
            <a:ext cx="6071118" cy="447447"/>
          </a:xfrm>
        </p:spPr>
        <p:txBody>
          <a:bodyPr/>
          <a:lstStyle/>
          <a:p>
            <a:r>
              <a:rPr lang="en-US" dirty="0"/>
              <a:t>Steve Kommrusch</a:t>
            </a:r>
          </a:p>
        </p:txBody>
      </p:sp>
    </p:spTree>
    <p:extLst>
      <p:ext uri="{BB962C8B-B14F-4D97-AF65-F5344CB8AC3E}">
        <p14:creationId xmlns:p14="http://schemas.microsoft.com/office/powerpoint/2010/main" val="3440752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FA78-9121-4F2A-AFAC-F8E250361171}"/>
              </a:ext>
            </a:extLst>
          </p:cNvPr>
          <p:cNvSpPr>
            <a:spLocks noGrp="1"/>
          </p:cNvSpPr>
          <p:nvPr>
            <p:ph type="title"/>
          </p:nvPr>
        </p:nvSpPr>
        <p:spPr>
          <a:xfrm>
            <a:off x="271670" y="0"/>
            <a:ext cx="10515600" cy="1325563"/>
          </a:xfrm>
        </p:spPr>
        <p:txBody>
          <a:bodyPr>
            <a:normAutofit/>
          </a:bodyPr>
          <a:lstStyle/>
          <a:p>
            <a:r>
              <a:rPr lang="en-US" sz="3600" dirty="0"/>
              <a:t>Predicting </a:t>
            </a:r>
            <a:r>
              <a:rPr lang="en-US" sz="3600" dirty="0" err="1"/>
              <a:t>superintelligent</a:t>
            </a:r>
            <a:r>
              <a:rPr lang="en-US" sz="3600" dirty="0"/>
              <a:t> motivation and behavior</a:t>
            </a:r>
          </a:p>
        </p:txBody>
      </p:sp>
      <p:sp>
        <p:nvSpPr>
          <p:cNvPr id="4" name="Content Placeholder 4">
            <a:extLst>
              <a:ext uri="{FF2B5EF4-FFF2-40B4-BE49-F238E27FC236}">
                <a16:creationId xmlns:a16="http://schemas.microsoft.com/office/drawing/2014/main" id="{85AD4688-B25C-4CBE-AAA2-33520E41BCE3}"/>
              </a:ext>
            </a:extLst>
          </p:cNvPr>
          <p:cNvSpPr>
            <a:spLocks noGrp="1"/>
          </p:cNvSpPr>
          <p:nvPr/>
        </p:nvSpPr>
        <p:spPr>
          <a:xfrm>
            <a:off x="271670" y="1187687"/>
            <a:ext cx="11648660" cy="5464903"/>
          </a:xfrm>
          <a:prstGeom prst="rect">
            <a:avLst/>
          </a:prstGeom>
        </p:spPr>
        <p:txBody>
          <a:bodyPr vert="horz" lIns="0" tIns="0" rIns="0" bIns="0" rtlCol="0">
            <a:noAutofit/>
          </a:bodyPr>
          <a:lstStyle>
            <a:lvl1pPr marL="233363" indent="-233363" algn="l" defTabSz="914400" rtl="0" eaLnBrk="1" latinLnBrk="0" hangingPunct="1">
              <a:spcBef>
                <a:spcPts val="538"/>
              </a:spcBef>
              <a:spcAft>
                <a:spcPts val="538"/>
              </a:spcAft>
              <a:buClr>
                <a:schemeClr val="bg2"/>
              </a:buClr>
              <a:buFont typeface="Wingdings" pitchFamily="2" charset="2"/>
              <a:buChar char="§"/>
              <a:defRPr sz="2200" kern="1200">
                <a:solidFill>
                  <a:schemeClr val="bg1"/>
                </a:solidFill>
                <a:latin typeface="+mn-lt"/>
                <a:ea typeface="+mn-ea"/>
                <a:cs typeface="+mn-cs"/>
              </a:defRPr>
            </a:lvl1pPr>
            <a:lvl2pPr marL="457200" indent="-227013" algn="l" defTabSz="914400" rtl="0" eaLnBrk="1" latinLnBrk="0" hangingPunct="1">
              <a:spcBef>
                <a:spcPts val="538"/>
              </a:spcBef>
              <a:spcAft>
                <a:spcPts val="538"/>
              </a:spcAft>
              <a:buClr>
                <a:schemeClr val="tx2"/>
              </a:buClr>
              <a:buFont typeface="Arial" pitchFamily="34" charset="0"/>
              <a:buChar char="–"/>
              <a:defRPr sz="2200" kern="1200">
                <a:solidFill>
                  <a:schemeClr val="bg1"/>
                </a:solidFill>
                <a:latin typeface="+mn-lt"/>
                <a:ea typeface="+mn-ea"/>
                <a:cs typeface="+mn-cs"/>
              </a:defRPr>
            </a:lvl2pPr>
            <a:lvl3pPr marL="693738" indent="-228600" algn="l" defTabSz="914400" rtl="0" eaLnBrk="1" latinLnBrk="0" hangingPunct="1">
              <a:spcBef>
                <a:spcPts val="538"/>
              </a:spcBef>
              <a:spcAft>
                <a:spcPts val="538"/>
              </a:spcAft>
              <a:buClr>
                <a:schemeClr val="tx2"/>
              </a:buClr>
              <a:buFont typeface="Wingdings" pitchFamily="2" charset="2"/>
              <a:buChar char="§"/>
              <a:defRPr sz="2000" kern="1200">
                <a:solidFill>
                  <a:schemeClr val="bg1"/>
                </a:solidFill>
                <a:latin typeface="+mn-lt"/>
                <a:ea typeface="+mn-ea"/>
                <a:cs typeface="+mn-cs"/>
              </a:defRPr>
            </a:lvl3pPr>
            <a:lvl4pPr marL="917575" indent="-228600" algn="l" defTabSz="914400" rtl="0" eaLnBrk="1" latinLnBrk="0" hangingPunct="1">
              <a:spcBef>
                <a:spcPts val="538"/>
              </a:spcBef>
              <a:spcAft>
                <a:spcPts val="538"/>
              </a:spcAft>
              <a:buClr>
                <a:schemeClr val="tx2"/>
              </a:buClr>
              <a:buFont typeface="Arial" pitchFamily="34" charset="0"/>
              <a:buChar char="–"/>
              <a:defRPr sz="1800" kern="1200">
                <a:solidFill>
                  <a:schemeClr val="bg1"/>
                </a:solidFill>
                <a:latin typeface="+mn-lt"/>
                <a:ea typeface="+mn-ea"/>
                <a:cs typeface="+mn-cs"/>
              </a:defRPr>
            </a:lvl4pPr>
            <a:lvl5pPr marL="1150938" indent="-228600" algn="l" defTabSz="914400" rtl="0" eaLnBrk="1" latinLnBrk="0" hangingPunct="1">
              <a:spcBef>
                <a:spcPts val="538"/>
              </a:spcBef>
              <a:spcAft>
                <a:spcPts val="538"/>
              </a:spcAft>
              <a:buClr>
                <a:schemeClr val="tx2"/>
              </a:buClr>
              <a:buFont typeface="Wingdings" pitchFamily="2" charset="2"/>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pPr>
            <a:r>
              <a:rPr lang="en-US" sz="2400" dirty="0">
                <a:solidFill>
                  <a:schemeClr val="tx1"/>
                </a:solidFill>
              </a:rPr>
              <a:t>There are at least three directions from which one can approach the problem of predicting </a:t>
            </a:r>
            <a:r>
              <a:rPr lang="en-US" sz="2400" dirty="0" err="1">
                <a:solidFill>
                  <a:schemeClr val="tx1"/>
                </a:solidFill>
              </a:rPr>
              <a:t>superintelligent</a:t>
            </a:r>
            <a:r>
              <a:rPr lang="en-US" sz="2400" dirty="0">
                <a:solidFill>
                  <a:schemeClr val="tx1"/>
                </a:solidFill>
              </a:rPr>
              <a:t> motivation: </a:t>
            </a:r>
          </a:p>
          <a:p>
            <a:pPr marL="681037" lvl="1" indent="-457200">
              <a:buClrTx/>
              <a:buFont typeface="+mj-lt"/>
              <a:buAutoNum type="arabicPeriod"/>
            </a:pPr>
            <a:r>
              <a:rPr lang="en-US" sz="2400" dirty="0">
                <a:solidFill>
                  <a:schemeClr val="tx1"/>
                </a:solidFill>
              </a:rPr>
              <a:t>Predictability through design competence. </a:t>
            </a:r>
          </a:p>
          <a:p>
            <a:pPr marL="223837" lvl="1" indent="0">
              <a:buClrTx/>
              <a:buNone/>
            </a:pPr>
            <a:r>
              <a:rPr lang="en-US" sz="2400" dirty="0">
                <a:solidFill>
                  <a:schemeClr val="tx1"/>
                </a:solidFill>
              </a:rPr>
              <a:t>    - The agent would stably pursue goal set by programmers</a:t>
            </a:r>
          </a:p>
          <a:p>
            <a:pPr marL="681037" lvl="1" indent="-457200">
              <a:buClrTx/>
              <a:buAutoNum type="arabicPeriod" startAt="2"/>
            </a:pPr>
            <a:r>
              <a:rPr lang="en-US" sz="2400" dirty="0">
                <a:solidFill>
                  <a:schemeClr val="tx1"/>
                </a:solidFill>
              </a:rPr>
              <a:t>Predictability through inheritance </a:t>
            </a:r>
          </a:p>
          <a:p>
            <a:pPr marL="223837" lvl="1" indent="0">
              <a:buClrTx/>
              <a:buNone/>
            </a:pPr>
            <a:r>
              <a:rPr lang="en-US" sz="2400" dirty="0">
                <a:solidFill>
                  <a:schemeClr val="tx1"/>
                </a:solidFill>
              </a:rPr>
              <a:t>    - A downloaded human template might inherit motivations of the original human</a:t>
            </a:r>
          </a:p>
          <a:p>
            <a:pPr marL="681037" lvl="1" indent="-457200">
              <a:buClrTx/>
              <a:buAutoNum type="arabicPeriod" startAt="3"/>
            </a:pPr>
            <a:r>
              <a:rPr lang="en-US" sz="2400" dirty="0">
                <a:solidFill>
                  <a:schemeClr val="tx1"/>
                </a:solidFill>
              </a:rPr>
              <a:t>Predictability through convergent instrumental reasons</a:t>
            </a:r>
          </a:p>
          <a:p>
            <a:pPr marL="223837" lvl="1" indent="0">
              <a:buClrTx/>
              <a:buNone/>
            </a:pPr>
            <a:r>
              <a:rPr lang="en-US" sz="2400" dirty="0">
                <a:solidFill>
                  <a:schemeClr val="tx1"/>
                </a:solidFill>
              </a:rPr>
              <a:t>    - Immediate objectives may be similar for a wide range of final goals</a:t>
            </a:r>
          </a:p>
          <a:p>
            <a:pPr marL="223837" lvl="1" indent="0">
              <a:buClrTx/>
              <a:buNone/>
            </a:pPr>
            <a:r>
              <a:rPr lang="en-US" sz="2400" dirty="0">
                <a:solidFill>
                  <a:schemeClr val="tx1"/>
                </a:solidFill>
              </a:rPr>
              <a:t>    - Leads into the Instrumental Convergence Thesis</a:t>
            </a:r>
          </a:p>
          <a:p>
            <a:pPr marL="457200" indent="-457200">
              <a:buFont typeface="+mj-lt"/>
              <a:buAutoNum type="arabicPeriod"/>
            </a:pPr>
            <a:endParaRPr lang="en-US" sz="2400" dirty="0">
              <a:solidFill>
                <a:schemeClr val="tx1"/>
              </a:solidFill>
            </a:endParaRPr>
          </a:p>
        </p:txBody>
      </p:sp>
    </p:spTree>
    <p:extLst>
      <p:ext uri="{BB962C8B-B14F-4D97-AF65-F5344CB8AC3E}">
        <p14:creationId xmlns:p14="http://schemas.microsoft.com/office/powerpoint/2010/main" val="748853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FA78-9121-4F2A-AFAC-F8E250361171}"/>
              </a:ext>
            </a:extLst>
          </p:cNvPr>
          <p:cNvSpPr>
            <a:spLocks noGrp="1"/>
          </p:cNvSpPr>
          <p:nvPr>
            <p:ph type="title"/>
          </p:nvPr>
        </p:nvSpPr>
        <p:spPr>
          <a:xfrm>
            <a:off x="271670" y="0"/>
            <a:ext cx="10515600" cy="1325563"/>
          </a:xfrm>
        </p:spPr>
        <p:txBody>
          <a:bodyPr>
            <a:normAutofit/>
          </a:bodyPr>
          <a:lstStyle/>
          <a:p>
            <a:r>
              <a:rPr lang="en-US" sz="3600" dirty="0"/>
              <a:t>Instrumental convergence</a:t>
            </a:r>
          </a:p>
        </p:txBody>
      </p:sp>
      <p:sp>
        <p:nvSpPr>
          <p:cNvPr id="4" name="Content Placeholder 4">
            <a:extLst>
              <a:ext uri="{FF2B5EF4-FFF2-40B4-BE49-F238E27FC236}">
                <a16:creationId xmlns:a16="http://schemas.microsoft.com/office/drawing/2014/main" id="{85AD4688-B25C-4CBE-AAA2-33520E41BCE3}"/>
              </a:ext>
            </a:extLst>
          </p:cNvPr>
          <p:cNvSpPr>
            <a:spLocks noGrp="1"/>
          </p:cNvSpPr>
          <p:nvPr/>
        </p:nvSpPr>
        <p:spPr>
          <a:xfrm>
            <a:off x="271670" y="1187687"/>
            <a:ext cx="11648660" cy="5464903"/>
          </a:xfrm>
          <a:prstGeom prst="rect">
            <a:avLst/>
          </a:prstGeom>
        </p:spPr>
        <p:txBody>
          <a:bodyPr vert="horz" lIns="0" tIns="0" rIns="0" bIns="0" rtlCol="0">
            <a:noAutofit/>
          </a:bodyPr>
          <a:lstStyle>
            <a:lvl1pPr marL="233363" indent="-233363" algn="l" defTabSz="914400" rtl="0" eaLnBrk="1" latinLnBrk="0" hangingPunct="1">
              <a:spcBef>
                <a:spcPts val="538"/>
              </a:spcBef>
              <a:spcAft>
                <a:spcPts val="538"/>
              </a:spcAft>
              <a:buClr>
                <a:schemeClr val="bg2"/>
              </a:buClr>
              <a:buFont typeface="Wingdings" pitchFamily="2" charset="2"/>
              <a:buChar char="§"/>
              <a:defRPr sz="2200" kern="1200">
                <a:solidFill>
                  <a:schemeClr val="bg1"/>
                </a:solidFill>
                <a:latin typeface="+mn-lt"/>
                <a:ea typeface="+mn-ea"/>
                <a:cs typeface="+mn-cs"/>
              </a:defRPr>
            </a:lvl1pPr>
            <a:lvl2pPr marL="457200" indent="-227013" algn="l" defTabSz="914400" rtl="0" eaLnBrk="1" latinLnBrk="0" hangingPunct="1">
              <a:spcBef>
                <a:spcPts val="538"/>
              </a:spcBef>
              <a:spcAft>
                <a:spcPts val="538"/>
              </a:spcAft>
              <a:buClr>
                <a:schemeClr val="tx2"/>
              </a:buClr>
              <a:buFont typeface="Arial" pitchFamily="34" charset="0"/>
              <a:buChar char="–"/>
              <a:defRPr sz="2200" kern="1200">
                <a:solidFill>
                  <a:schemeClr val="bg1"/>
                </a:solidFill>
                <a:latin typeface="+mn-lt"/>
                <a:ea typeface="+mn-ea"/>
                <a:cs typeface="+mn-cs"/>
              </a:defRPr>
            </a:lvl2pPr>
            <a:lvl3pPr marL="693738" indent="-228600" algn="l" defTabSz="914400" rtl="0" eaLnBrk="1" latinLnBrk="0" hangingPunct="1">
              <a:spcBef>
                <a:spcPts val="538"/>
              </a:spcBef>
              <a:spcAft>
                <a:spcPts val="538"/>
              </a:spcAft>
              <a:buClr>
                <a:schemeClr val="tx2"/>
              </a:buClr>
              <a:buFont typeface="Wingdings" pitchFamily="2" charset="2"/>
              <a:buChar char="§"/>
              <a:defRPr sz="2000" kern="1200">
                <a:solidFill>
                  <a:schemeClr val="bg1"/>
                </a:solidFill>
                <a:latin typeface="+mn-lt"/>
                <a:ea typeface="+mn-ea"/>
                <a:cs typeface="+mn-cs"/>
              </a:defRPr>
            </a:lvl3pPr>
            <a:lvl4pPr marL="917575" indent="-228600" algn="l" defTabSz="914400" rtl="0" eaLnBrk="1" latinLnBrk="0" hangingPunct="1">
              <a:spcBef>
                <a:spcPts val="538"/>
              </a:spcBef>
              <a:spcAft>
                <a:spcPts val="538"/>
              </a:spcAft>
              <a:buClr>
                <a:schemeClr val="tx2"/>
              </a:buClr>
              <a:buFont typeface="Arial" pitchFamily="34" charset="0"/>
              <a:buChar char="–"/>
              <a:defRPr sz="1800" kern="1200">
                <a:solidFill>
                  <a:schemeClr val="bg1"/>
                </a:solidFill>
                <a:latin typeface="+mn-lt"/>
                <a:ea typeface="+mn-ea"/>
                <a:cs typeface="+mn-cs"/>
              </a:defRPr>
            </a:lvl4pPr>
            <a:lvl5pPr marL="1150938" indent="-228600" algn="l" defTabSz="914400" rtl="0" eaLnBrk="1" latinLnBrk="0" hangingPunct="1">
              <a:spcBef>
                <a:spcPts val="538"/>
              </a:spcBef>
              <a:spcAft>
                <a:spcPts val="538"/>
              </a:spcAft>
              <a:buClr>
                <a:schemeClr val="tx2"/>
              </a:buClr>
              <a:buFont typeface="Wingdings" pitchFamily="2" charset="2"/>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pPr>
            <a:r>
              <a:rPr lang="en-US" sz="2400" dirty="0">
                <a:solidFill>
                  <a:schemeClr val="tx1"/>
                </a:solidFill>
              </a:rPr>
              <a:t>The Instrumental Convergence Thesis </a:t>
            </a:r>
          </a:p>
          <a:p>
            <a:pPr lvl="1">
              <a:buClrTx/>
            </a:pPr>
            <a:r>
              <a:rPr lang="en-US" sz="2400" dirty="0">
                <a:solidFill>
                  <a:schemeClr val="tx1"/>
                </a:solidFill>
              </a:rPr>
              <a:t>Several instrumental values can be identified which are convergent in the sense that their attainment would increase the chances of the agent’s goal being realized for a wide range of final goals and a wide range of situations, implying that these instrumental values are likely to be pursued by many intelligent agents. </a:t>
            </a:r>
          </a:p>
          <a:p>
            <a:pPr>
              <a:buClrTx/>
            </a:pPr>
            <a:r>
              <a:rPr lang="en-US" sz="2400" dirty="0">
                <a:solidFill>
                  <a:schemeClr val="tx1"/>
                </a:solidFill>
              </a:rPr>
              <a:t>Self-preservation</a:t>
            </a:r>
          </a:p>
          <a:p>
            <a:pPr>
              <a:buClrTx/>
            </a:pPr>
            <a:r>
              <a:rPr lang="en-US" sz="2400" dirty="0">
                <a:solidFill>
                  <a:schemeClr val="tx1"/>
                </a:solidFill>
              </a:rPr>
              <a:t>Goal-content integrity</a:t>
            </a:r>
          </a:p>
          <a:p>
            <a:pPr lvl="1">
              <a:buClrTx/>
            </a:pPr>
            <a:r>
              <a:rPr lang="en-US" sz="2400" dirty="0">
                <a:solidFill>
                  <a:schemeClr val="tx1"/>
                </a:solidFill>
              </a:rPr>
              <a:t>Achieving final goal relies on final goal not being modified</a:t>
            </a:r>
          </a:p>
          <a:p>
            <a:pPr>
              <a:buClrTx/>
            </a:pPr>
            <a:r>
              <a:rPr lang="en-US" sz="2400" dirty="0">
                <a:solidFill>
                  <a:schemeClr val="tx1"/>
                </a:solidFill>
              </a:rPr>
              <a:t>Cognitive enhancement</a:t>
            </a:r>
          </a:p>
          <a:p>
            <a:pPr>
              <a:buClrTx/>
            </a:pPr>
            <a:r>
              <a:rPr lang="en-US" sz="2400" dirty="0">
                <a:solidFill>
                  <a:schemeClr val="tx1"/>
                </a:solidFill>
              </a:rPr>
              <a:t>Technological perfection</a:t>
            </a:r>
          </a:p>
          <a:p>
            <a:pPr>
              <a:buClrTx/>
            </a:pPr>
            <a:r>
              <a:rPr lang="en-US" sz="2400" dirty="0">
                <a:solidFill>
                  <a:schemeClr val="tx1"/>
                </a:solidFill>
              </a:rPr>
              <a:t>Resource acquisition</a:t>
            </a:r>
          </a:p>
        </p:txBody>
      </p:sp>
    </p:spTree>
    <p:extLst>
      <p:ext uri="{BB962C8B-B14F-4D97-AF65-F5344CB8AC3E}">
        <p14:creationId xmlns:p14="http://schemas.microsoft.com/office/powerpoint/2010/main" val="3091524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FA78-9121-4F2A-AFAC-F8E250361171}"/>
              </a:ext>
            </a:extLst>
          </p:cNvPr>
          <p:cNvSpPr>
            <a:spLocks noGrp="1"/>
          </p:cNvSpPr>
          <p:nvPr>
            <p:ph type="title"/>
          </p:nvPr>
        </p:nvSpPr>
        <p:spPr>
          <a:xfrm>
            <a:off x="271670" y="0"/>
            <a:ext cx="10515600" cy="1325563"/>
          </a:xfrm>
        </p:spPr>
        <p:txBody>
          <a:bodyPr>
            <a:normAutofit/>
          </a:bodyPr>
          <a:lstStyle/>
          <a:p>
            <a:r>
              <a:rPr lang="en-US" sz="3600" dirty="0"/>
              <a:t>Instrumental thesis discussion</a:t>
            </a:r>
          </a:p>
        </p:txBody>
      </p:sp>
      <p:sp>
        <p:nvSpPr>
          <p:cNvPr id="4" name="Content Placeholder 4">
            <a:extLst>
              <a:ext uri="{FF2B5EF4-FFF2-40B4-BE49-F238E27FC236}">
                <a16:creationId xmlns:a16="http://schemas.microsoft.com/office/drawing/2014/main" id="{85AD4688-B25C-4CBE-AAA2-33520E41BCE3}"/>
              </a:ext>
            </a:extLst>
          </p:cNvPr>
          <p:cNvSpPr>
            <a:spLocks noGrp="1"/>
          </p:cNvSpPr>
          <p:nvPr/>
        </p:nvSpPr>
        <p:spPr>
          <a:xfrm>
            <a:off x="271670" y="1187687"/>
            <a:ext cx="11648660" cy="5464903"/>
          </a:xfrm>
          <a:prstGeom prst="rect">
            <a:avLst/>
          </a:prstGeom>
        </p:spPr>
        <p:txBody>
          <a:bodyPr vert="horz" lIns="0" tIns="0" rIns="0" bIns="0" rtlCol="0">
            <a:noAutofit/>
          </a:bodyPr>
          <a:lstStyle>
            <a:lvl1pPr marL="233363" indent="-233363" algn="l" defTabSz="914400" rtl="0" eaLnBrk="1" latinLnBrk="0" hangingPunct="1">
              <a:spcBef>
                <a:spcPts val="538"/>
              </a:spcBef>
              <a:spcAft>
                <a:spcPts val="538"/>
              </a:spcAft>
              <a:buClr>
                <a:schemeClr val="bg2"/>
              </a:buClr>
              <a:buFont typeface="Wingdings" pitchFamily="2" charset="2"/>
              <a:buChar char="§"/>
              <a:defRPr sz="2200" kern="1200">
                <a:solidFill>
                  <a:schemeClr val="bg1"/>
                </a:solidFill>
                <a:latin typeface="+mn-lt"/>
                <a:ea typeface="+mn-ea"/>
                <a:cs typeface="+mn-cs"/>
              </a:defRPr>
            </a:lvl1pPr>
            <a:lvl2pPr marL="457200" indent="-227013" algn="l" defTabSz="914400" rtl="0" eaLnBrk="1" latinLnBrk="0" hangingPunct="1">
              <a:spcBef>
                <a:spcPts val="538"/>
              </a:spcBef>
              <a:spcAft>
                <a:spcPts val="538"/>
              </a:spcAft>
              <a:buClr>
                <a:schemeClr val="tx2"/>
              </a:buClr>
              <a:buFont typeface="Arial" pitchFamily="34" charset="0"/>
              <a:buChar char="–"/>
              <a:defRPr sz="2200" kern="1200">
                <a:solidFill>
                  <a:schemeClr val="bg1"/>
                </a:solidFill>
                <a:latin typeface="+mn-lt"/>
                <a:ea typeface="+mn-ea"/>
                <a:cs typeface="+mn-cs"/>
              </a:defRPr>
            </a:lvl2pPr>
            <a:lvl3pPr marL="693738" indent="-228600" algn="l" defTabSz="914400" rtl="0" eaLnBrk="1" latinLnBrk="0" hangingPunct="1">
              <a:spcBef>
                <a:spcPts val="538"/>
              </a:spcBef>
              <a:spcAft>
                <a:spcPts val="538"/>
              </a:spcAft>
              <a:buClr>
                <a:schemeClr val="tx2"/>
              </a:buClr>
              <a:buFont typeface="Wingdings" pitchFamily="2" charset="2"/>
              <a:buChar char="§"/>
              <a:defRPr sz="2000" kern="1200">
                <a:solidFill>
                  <a:schemeClr val="bg1"/>
                </a:solidFill>
                <a:latin typeface="+mn-lt"/>
                <a:ea typeface="+mn-ea"/>
                <a:cs typeface="+mn-cs"/>
              </a:defRPr>
            </a:lvl3pPr>
            <a:lvl4pPr marL="917575" indent="-228600" algn="l" defTabSz="914400" rtl="0" eaLnBrk="1" latinLnBrk="0" hangingPunct="1">
              <a:spcBef>
                <a:spcPts val="538"/>
              </a:spcBef>
              <a:spcAft>
                <a:spcPts val="538"/>
              </a:spcAft>
              <a:buClr>
                <a:schemeClr val="tx2"/>
              </a:buClr>
              <a:buFont typeface="Arial" pitchFamily="34" charset="0"/>
              <a:buChar char="–"/>
              <a:defRPr sz="1800" kern="1200">
                <a:solidFill>
                  <a:schemeClr val="bg1"/>
                </a:solidFill>
                <a:latin typeface="+mn-lt"/>
                <a:ea typeface="+mn-ea"/>
                <a:cs typeface="+mn-cs"/>
              </a:defRPr>
            </a:lvl4pPr>
            <a:lvl5pPr marL="1150938" indent="-228600" algn="l" defTabSz="914400" rtl="0" eaLnBrk="1" latinLnBrk="0" hangingPunct="1">
              <a:spcBef>
                <a:spcPts val="538"/>
              </a:spcBef>
              <a:spcAft>
                <a:spcPts val="538"/>
              </a:spcAft>
              <a:buClr>
                <a:schemeClr val="tx2"/>
              </a:buClr>
              <a:buFont typeface="Wingdings" pitchFamily="2" charset="2"/>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pPr>
            <a:r>
              <a:rPr lang="en-US" sz="2400" dirty="0">
                <a:solidFill>
                  <a:schemeClr val="tx1"/>
                </a:solidFill>
              </a:rPr>
              <a:t>Is creating a community an instrumental goal?</a:t>
            </a:r>
          </a:p>
          <a:p>
            <a:pPr lvl="1">
              <a:buClrTx/>
            </a:pPr>
            <a:r>
              <a:rPr lang="en-US" sz="2400" dirty="0">
                <a:solidFill>
                  <a:schemeClr val="tx1"/>
                </a:solidFill>
              </a:rPr>
              <a:t>There could be benefits of multiple superintelligences (observe benefits to genetic crossover which produced sexual reproduction, ensemble learning, </a:t>
            </a:r>
            <a:r>
              <a:rPr lang="en-US" sz="2400" dirty="0" err="1">
                <a:solidFill>
                  <a:schemeClr val="tx1"/>
                </a:solidFill>
              </a:rPr>
              <a:t>etc</a:t>
            </a:r>
            <a:r>
              <a:rPr lang="en-US" sz="2400" dirty="0">
                <a:solidFill>
                  <a:schemeClr val="tx1"/>
                </a:solidFill>
              </a:rPr>
              <a:t>).</a:t>
            </a:r>
          </a:p>
          <a:p>
            <a:pPr lvl="1">
              <a:buClrTx/>
            </a:pPr>
            <a:r>
              <a:rPr lang="en-US" sz="2400" dirty="0">
                <a:solidFill>
                  <a:schemeClr val="tx1"/>
                </a:solidFill>
              </a:rPr>
              <a:t>Also, any intelligence that spreads to other planets and especially other stars must trust its duplicates or fellow sentient beings to remain cooperative even as their experiences diverge.</a:t>
            </a:r>
            <a:endParaRPr lang="en-US" dirty="0">
              <a:solidFill>
                <a:schemeClr val="tx1"/>
              </a:solidFill>
            </a:endParaRPr>
          </a:p>
          <a:p>
            <a:pPr lvl="1"/>
            <a:r>
              <a:rPr lang="en-US" sz="2400" dirty="0">
                <a:solidFill>
                  <a:schemeClr val="tx1"/>
                </a:solidFill>
              </a:rPr>
              <a:t>Would such an instrumental goal imply empathy for others?  It seems it would not necessarily extent to biological beings, but such an extension would not seem contradictory either.</a:t>
            </a:r>
          </a:p>
        </p:txBody>
      </p:sp>
    </p:spTree>
    <p:extLst>
      <p:ext uri="{BB962C8B-B14F-4D97-AF65-F5344CB8AC3E}">
        <p14:creationId xmlns:p14="http://schemas.microsoft.com/office/powerpoint/2010/main" val="465189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FA78-9121-4F2A-AFAC-F8E250361171}"/>
              </a:ext>
            </a:extLst>
          </p:cNvPr>
          <p:cNvSpPr>
            <a:spLocks noGrp="1"/>
          </p:cNvSpPr>
          <p:nvPr>
            <p:ph type="title"/>
          </p:nvPr>
        </p:nvSpPr>
        <p:spPr>
          <a:xfrm>
            <a:off x="271670" y="0"/>
            <a:ext cx="10515600" cy="1325563"/>
          </a:xfrm>
        </p:spPr>
        <p:txBody>
          <a:bodyPr>
            <a:normAutofit/>
          </a:bodyPr>
          <a:lstStyle/>
          <a:p>
            <a:r>
              <a:rPr lang="en-US" sz="3600" dirty="0"/>
              <a:t>Intentional change of final goals</a:t>
            </a:r>
          </a:p>
        </p:txBody>
      </p:sp>
      <p:sp>
        <p:nvSpPr>
          <p:cNvPr id="4" name="Content Placeholder 4">
            <a:extLst>
              <a:ext uri="{FF2B5EF4-FFF2-40B4-BE49-F238E27FC236}">
                <a16:creationId xmlns:a16="http://schemas.microsoft.com/office/drawing/2014/main" id="{85AD4688-B25C-4CBE-AAA2-33520E41BCE3}"/>
              </a:ext>
            </a:extLst>
          </p:cNvPr>
          <p:cNvSpPr>
            <a:spLocks noGrp="1"/>
          </p:cNvSpPr>
          <p:nvPr/>
        </p:nvSpPr>
        <p:spPr>
          <a:xfrm>
            <a:off x="271670" y="1187687"/>
            <a:ext cx="11648660" cy="5464903"/>
          </a:xfrm>
          <a:prstGeom prst="rect">
            <a:avLst/>
          </a:prstGeom>
        </p:spPr>
        <p:txBody>
          <a:bodyPr vert="horz" lIns="0" tIns="0" rIns="0" bIns="0" rtlCol="0">
            <a:noAutofit/>
          </a:bodyPr>
          <a:lstStyle>
            <a:lvl1pPr marL="233363" indent="-233363" algn="l" defTabSz="914400" rtl="0" eaLnBrk="1" latinLnBrk="0" hangingPunct="1">
              <a:spcBef>
                <a:spcPts val="538"/>
              </a:spcBef>
              <a:spcAft>
                <a:spcPts val="538"/>
              </a:spcAft>
              <a:buClr>
                <a:schemeClr val="bg2"/>
              </a:buClr>
              <a:buFont typeface="Wingdings" pitchFamily="2" charset="2"/>
              <a:buChar char="§"/>
              <a:defRPr sz="2200" kern="1200">
                <a:solidFill>
                  <a:schemeClr val="bg1"/>
                </a:solidFill>
                <a:latin typeface="+mn-lt"/>
                <a:ea typeface="+mn-ea"/>
                <a:cs typeface="+mn-cs"/>
              </a:defRPr>
            </a:lvl1pPr>
            <a:lvl2pPr marL="457200" indent="-227013" algn="l" defTabSz="914400" rtl="0" eaLnBrk="1" latinLnBrk="0" hangingPunct="1">
              <a:spcBef>
                <a:spcPts val="538"/>
              </a:spcBef>
              <a:spcAft>
                <a:spcPts val="538"/>
              </a:spcAft>
              <a:buClr>
                <a:schemeClr val="tx2"/>
              </a:buClr>
              <a:buFont typeface="Arial" pitchFamily="34" charset="0"/>
              <a:buChar char="–"/>
              <a:defRPr sz="2200" kern="1200">
                <a:solidFill>
                  <a:schemeClr val="bg1"/>
                </a:solidFill>
                <a:latin typeface="+mn-lt"/>
                <a:ea typeface="+mn-ea"/>
                <a:cs typeface="+mn-cs"/>
              </a:defRPr>
            </a:lvl2pPr>
            <a:lvl3pPr marL="693738" indent="-228600" algn="l" defTabSz="914400" rtl="0" eaLnBrk="1" latinLnBrk="0" hangingPunct="1">
              <a:spcBef>
                <a:spcPts val="538"/>
              </a:spcBef>
              <a:spcAft>
                <a:spcPts val="538"/>
              </a:spcAft>
              <a:buClr>
                <a:schemeClr val="tx2"/>
              </a:buClr>
              <a:buFont typeface="Wingdings" pitchFamily="2" charset="2"/>
              <a:buChar char="§"/>
              <a:defRPr sz="2000" kern="1200">
                <a:solidFill>
                  <a:schemeClr val="bg1"/>
                </a:solidFill>
                <a:latin typeface="+mn-lt"/>
                <a:ea typeface="+mn-ea"/>
                <a:cs typeface="+mn-cs"/>
              </a:defRPr>
            </a:lvl3pPr>
            <a:lvl4pPr marL="917575" indent="-228600" algn="l" defTabSz="914400" rtl="0" eaLnBrk="1" latinLnBrk="0" hangingPunct="1">
              <a:spcBef>
                <a:spcPts val="538"/>
              </a:spcBef>
              <a:spcAft>
                <a:spcPts val="538"/>
              </a:spcAft>
              <a:buClr>
                <a:schemeClr val="tx2"/>
              </a:buClr>
              <a:buFont typeface="Arial" pitchFamily="34" charset="0"/>
              <a:buChar char="–"/>
              <a:defRPr sz="1800" kern="1200">
                <a:solidFill>
                  <a:schemeClr val="bg1"/>
                </a:solidFill>
                <a:latin typeface="+mn-lt"/>
                <a:ea typeface="+mn-ea"/>
                <a:cs typeface="+mn-cs"/>
              </a:defRPr>
            </a:lvl4pPr>
            <a:lvl5pPr marL="1150938" indent="-228600" algn="l" defTabSz="914400" rtl="0" eaLnBrk="1" latinLnBrk="0" hangingPunct="1">
              <a:spcBef>
                <a:spcPts val="538"/>
              </a:spcBef>
              <a:spcAft>
                <a:spcPts val="538"/>
              </a:spcAft>
              <a:buClr>
                <a:schemeClr val="tx2"/>
              </a:buClr>
              <a:buFont typeface="Wingdings" pitchFamily="2" charset="2"/>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pPr>
            <a:r>
              <a:rPr lang="en-US" sz="2000" dirty="0">
                <a:solidFill>
                  <a:schemeClr val="tx1"/>
                </a:solidFill>
              </a:rPr>
              <a:t>Social signaling.  When others can perceive an agent’s goals and use that information to infer instrumentally relevant dispositions or other correlated attributes, it can be in the agent’s interest to modify its goals to make whatever desired impression.  For example, an agent might miss out on beneficial deals if potential partners cannot trust it to fulfill its side of the bargain.  In order to make credible commitments, an agent might therefore wish to adopt as a final goal the honoring of its earlier commitments, and to allow others to verify that it has indeed adopted this goal.  Agents that could flexibly and transparently modify their own goals could use this ability to enforce deals among one another.</a:t>
            </a:r>
          </a:p>
          <a:p>
            <a:pPr>
              <a:buClrTx/>
            </a:pPr>
            <a:r>
              <a:rPr lang="en-US" sz="2000" dirty="0">
                <a:solidFill>
                  <a:schemeClr val="tx1"/>
                </a:solidFill>
              </a:rPr>
              <a:t>Social preferences.  Others may also have preferences about an agent’s goals.  The agent could then have reason to modify its goals, either to satisfy or to frustrate those preferences.</a:t>
            </a:r>
          </a:p>
          <a:p>
            <a:pPr>
              <a:buClrTx/>
            </a:pPr>
            <a:r>
              <a:rPr lang="en-US" sz="2000" dirty="0">
                <a:solidFill>
                  <a:schemeClr val="tx1"/>
                </a:solidFill>
              </a:rPr>
              <a:t>Preferences concerning own goal content.  An agent might have some final goal concerned with the agent’s own goal content.  For example, the agent might have a final goal to become the type of agent that is motivated by certain values, such as compassion.</a:t>
            </a:r>
          </a:p>
          <a:p>
            <a:pPr>
              <a:buClrTx/>
            </a:pPr>
            <a:r>
              <a:rPr lang="en-US" sz="2000" dirty="0">
                <a:solidFill>
                  <a:schemeClr val="tx1"/>
                </a:solidFill>
              </a:rPr>
              <a:t>Storage costs.  If the cost of storing or processing some part of an agent’s utility function is large compared to the chance that a situation will arise in which applying that part of the utility function will make a difference, then the agent has an instrumental reason to simplify its goal content, and it may trash that part of the utility function. </a:t>
            </a:r>
          </a:p>
        </p:txBody>
      </p:sp>
    </p:spTree>
    <p:extLst>
      <p:ext uri="{BB962C8B-B14F-4D97-AF65-F5344CB8AC3E}">
        <p14:creationId xmlns:p14="http://schemas.microsoft.com/office/powerpoint/2010/main" val="4221046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FA78-9121-4F2A-AFAC-F8E250361171}"/>
              </a:ext>
            </a:extLst>
          </p:cNvPr>
          <p:cNvSpPr>
            <a:spLocks noGrp="1"/>
          </p:cNvSpPr>
          <p:nvPr>
            <p:ph type="title"/>
          </p:nvPr>
        </p:nvSpPr>
        <p:spPr>
          <a:xfrm>
            <a:off x="271670" y="0"/>
            <a:ext cx="10515600" cy="1325563"/>
          </a:xfrm>
        </p:spPr>
        <p:txBody>
          <a:bodyPr>
            <a:normAutofit/>
          </a:bodyPr>
          <a:lstStyle/>
          <a:p>
            <a:r>
              <a:rPr lang="en-US" sz="3600" dirty="0"/>
              <a:t>Superintelligence summary</a:t>
            </a:r>
          </a:p>
        </p:txBody>
      </p:sp>
      <p:sp>
        <p:nvSpPr>
          <p:cNvPr id="4" name="Content Placeholder 4">
            <a:extLst>
              <a:ext uri="{FF2B5EF4-FFF2-40B4-BE49-F238E27FC236}">
                <a16:creationId xmlns:a16="http://schemas.microsoft.com/office/drawing/2014/main" id="{85AD4688-B25C-4CBE-AAA2-33520E41BCE3}"/>
              </a:ext>
            </a:extLst>
          </p:cNvPr>
          <p:cNvSpPr>
            <a:spLocks noGrp="1"/>
          </p:cNvSpPr>
          <p:nvPr/>
        </p:nvSpPr>
        <p:spPr>
          <a:xfrm>
            <a:off x="271670" y="1187687"/>
            <a:ext cx="11648660" cy="5464903"/>
          </a:xfrm>
          <a:prstGeom prst="rect">
            <a:avLst/>
          </a:prstGeom>
        </p:spPr>
        <p:txBody>
          <a:bodyPr vert="horz" lIns="0" tIns="0" rIns="0" bIns="0" rtlCol="0">
            <a:noAutofit/>
          </a:bodyPr>
          <a:lstStyle>
            <a:lvl1pPr marL="233363" indent="-233363" algn="l" defTabSz="914400" rtl="0" eaLnBrk="1" latinLnBrk="0" hangingPunct="1">
              <a:spcBef>
                <a:spcPts val="538"/>
              </a:spcBef>
              <a:spcAft>
                <a:spcPts val="538"/>
              </a:spcAft>
              <a:buClr>
                <a:schemeClr val="bg2"/>
              </a:buClr>
              <a:buFont typeface="Wingdings" pitchFamily="2" charset="2"/>
              <a:buChar char="§"/>
              <a:defRPr sz="2200" kern="1200">
                <a:solidFill>
                  <a:schemeClr val="bg1"/>
                </a:solidFill>
                <a:latin typeface="+mn-lt"/>
                <a:ea typeface="+mn-ea"/>
                <a:cs typeface="+mn-cs"/>
              </a:defRPr>
            </a:lvl1pPr>
            <a:lvl2pPr marL="457200" indent="-227013" algn="l" defTabSz="914400" rtl="0" eaLnBrk="1" latinLnBrk="0" hangingPunct="1">
              <a:spcBef>
                <a:spcPts val="538"/>
              </a:spcBef>
              <a:spcAft>
                <a:spcPts val="538"/>
              </a:spcAft>
              <a:buClr>
                <a:schemeClr val="tx2"/>
              </a:buClr>
              <a:buFont typeface="Arial" pitchFamily="34" charset="0"/>
              <a:buChar char="–"/>
              <a:defRPr sz="2200" kern="1200">
                <a:solidFill>
                  <a:schemeClr val="bg1"/>
                </a:solidFill>
                <a:latin typeface="+mn-lt"/>
                <a:ea typeface="+mn-ea"/>
                <a:cs typeface="+mn-cs"/>
              </a:defRPr>
            </a:lvl2pPr>
            <a:lvl3pPr marL="693738" indent="-228600" algn="l" defTabSz="914400" rtl="0" eaLnBrk="1" latinLnBrk="0" hangingPunct="1">
              <a:spcBef>
                <a:spcPts val="538"/>
              </a:spcBef>
              <a:spcAft>
                <a:spcPts val="538"/>
              </a:spcAft>
              <a:buClr>
                <a:schemeClr val="tx2"/>
              </a:buClr>
              <a:buFont typeface="Wingdings" pitchFamily="2" charset="2"/>
              <a:buChar char="§"/>
              <a:defRPr sz="2000" kern="1200">
                <a:solidFill>
                  <a:schemeClr val="bg1"/>
                </a:solidFill>
                <a:latin typeface="+mn-lt"/>
                <a:ea typeface="+mn-ea"/>
                <a:cs typeface="+mn-cs"/>
              </a:defRPr>
            </a:lvl3pPr>
            <a:lvl4pPr marL="917575" indent="-228600" algn="l" defTabSz="914400" rtl="0" eaLnBrk="1" latinLnBrk="0" hangingPunct="1">
              <a:spcBef>
                <a:spcPts val="538"/>
              </a:spcBef>
              <a:spcAft>
                <a:spcPts val="538"/>
              </a:spcAft>
              <a:buClr>
                <a:schemeClr val="tx2"/>
              </a:buClr>
              <a:buFont typeface="Arial" pitchFamily="34" charset="0"/>
              <a:buChar char="–"/>
              <a:defRPr sz="1800" kern="1200">
                <a:solidFill>
                  <a:schemeClr val="bg1"/>
                </a:solidFill>
                <a:latin typeface="+mn-lt"/>
                <a:ea typeface="+mn-ea"/>
                <a:cs typeface="+mn-cs"/>
              </a:defRPr>
            </a:lvl4pPr>
            <a:lvl5pPr marL="1150938" indent="-228600" algn="l" defTabSz="914400" rtl="0" eaLnBrk="1" latinLnBrk="0" hangingPunct="1">
              <a:spcBef>
                <a:spcPts val="538"/>
              </a:spcBef>
              <a:spcAft>
                <a:spcPts val="538"/>
              </a:spcAft>
              <a:buClr>
                <a:schemeClr val="tx2"/>
              </a:buClr>
              <a:buFont typeface="Wingdings" pitchFamily="2" charset="2"/>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pPr>
            <a:r>
              <a:rPr lang="en-US" sz="2000" dirty="0">
                <a:solidFill>
                  <a:schemeClr val="tx1"/>
                </a:solidFill>
              </a:rPr>
              <a:t>The orthogonality thesis suggests that we cannot blithely assume that a superintelligence will necessarily share any of the final values stereotypically associated with wisdom and intellectual development in humans—scientific curiosity, benevolent concern for others, spiritual enlightenment and contemplation, renunciation of material acquisitiveness, a taste for refined culture or for the simple pleasures in life, humility and selflessness, and so forth. </a:t>
            </a:r>
          </a:p>
          <a:p>
            <a:pPr>
              <a:buClrTx/>
            </a:pPr>
            <a:r>
              <a:rPr lang="en-US" sz="2000" dirty="0">
                <a:solidFill>
                  <a:schemeClr val="tx1"/>
                </a:solidFill>
              </a:rPr>
              <a:t>The instrumental convergence thesis suggests that we cannot blithely assume that a superintelligence with the final goal of calculating the decimals of pi (or making paperclips, or counting grains of sand) would limit its activities in such a way as to not materially infringe on human interests. </a:t>
            </a:r>
          </a:p>
          <a:p>
            <a:pPr>
              <a:buClrTx/>
            </a:pPr>
            <a:r>
              <a:rPr lang="en-US" sz="2000" dirty="0">
                <a:solidFill>
                  <a:schemeClr val="tx1"/>
                </a:solidFill>
              </a:rPr>
              <a:t>This indicates a danger in relying on instrumental values as a guarantor of safe conduct in future artificial agents that are intended to become </a:t>
            </a:r>
            <a:r>
              <a:rPr lang="en-US" sz="2000" dirty="0" err="1">
                <a:solidFill>
                  <a:schemeClr val="tx1"/>
                </a:solidFill>
              </a:rPr>
              <a:t>superintelligent</a:t>
            </a:r>
            <a:r>
              <a:rPr lang="en-US" sz="2000" dirty="0">
                <a:solidFill>
                  <a:schemeClr val="tx1"/>
                </a:solidFill>
              </a:rPr>
              <a:t> and that might be able to leverage their superintelligence into extreme levels power and influence.</a:t>
            </a:r>
          </a:p>
        </p:txBody>
      </p:sp>
    </p:spTree>
    <p:extLst>
      <p:ext uri="{BB962C8B-B14F-4D97-AF65-F5344CB8AC3E}">
        <p14:creationId xmlns:p14="http://schemas.microsoft.com/office/powerpoint/2010/main" val="4004095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85AD4688-B25C-4CBE-AAA2-33520E41BCE3}"/>
              </a:ext>
            </a:extLst>
          </p:cNvPr>
          <p:cNvSpPr>
            <a:spLocks noGrp="1"/>
          </p:cNvSpPr>
          <p:nvPr/>
        </p:nvSpPr>
        <p:spPr>
          <a:xfrm>
            <a:off x="707864" y="6468032"/>
            <a:ext cx="9812174" cy="361116"/>
          </a:xfrm>
          <a:prstGeom prst="rect">
            <a:avLst/>
          </a:prstGeom>
        </p:spPr>
        <p:txBody>
          <a:bodyPr vert="horz" lIns="0" tIns="0" rIns="0" bIns="0" rtlCol="0">
            <a:noAutofit/>
          </a:bodyPr>
          <a:lstStyle>
            <a:lvl1pPr marL="233363" indent="-233363" algn="l" defTabSz="914400" rtl="0" eaLnBrk="1" latinLnBrk="0" hangingPunct="1">
              <a:spcBef>
                <a:spcPts val="538"/>
              </a:spcBef>
              <a:spcAft>
                <a:spcPts val="538"/>
              </a:spcAft>
              <a:buClr>
                <a:schemeClr val="bg2"/>
              </a:buClr>
              <a:buFont typeface="Wingdings" pitchFamily="2" charset="2"/>
              <a:buChar char="§"/>
              <a:defRPr sz="2200" kern="1200">
                <a:solidFill>
                  <a:schemeClr val="bg1"/>
                </a:solidFill>
                <a:latin typeface="+mn-lt"/>
                <a:ea typeface="+mn-ea"/>
                <a:cs typeface="+mn-cs"/>
              </a:defRPr>
            </a:lvl1pPr>
            <a:lvl2pPr marL="457200" indent="-227013" algn="l" defTabSz="914400" rtl="0" eaLnBrk="1" latinLnBrk="0" hangingPunct="1">
              <a:spcBef>
                <a:spcPts val="538"/>
              </a:spcBef>
              <a:spcAft>
                <a:spcPts val="538"/>
              </a:spcAft>
              <a:buClr>
                <a:schemeClr val="tx2"/>
              </a:buClr>
              <a:buFont typeface="Arial" pitchFamily="34" charset="0"/>
              <a:buChar char="–"/>
              <a:defRPr sz="2200" kern="1200">
                <a:solidFill>
                  <a:schemeClr val="bg1"/>
                </a:solidFill>
                <a:latin typeface="+mn-lt"/>
                <a:ea typeface="+mn-ea"/>
                <a:cs typeface="+mn-cs"/>
              </a:defRPr>
            </a:lvl2pPr>
            <a:lvl3pPr marL="693738" indent="-228600" algn="l" defTabSz="914400" rtl="0" eaLnBrk="1" latinLnBrk="0" hangingPunct="1">
              <a:spcBef>
                <a:spcPts val="538"/>
              </a:spcBef>
              <a:spcAft>
                <a:spcPts val="538"/>
              </a:spcAft>
              <a:buClr>
                <a:schemeClr val="tx2"/>
              </a:buClr>
              <a:buFont typeface="Wingdings" pitchFamily="2" charset="2"/>
              <a:buChar char="§"/>
              <a:defRPr sz="2000" kern="1200">
                <a:solidFill>
                  <a:schemeClr val="bg1"/>
                </a:solidFill>
                <a:latin typeface="+mn-lt"/>
                <a:ea typeface="+mn-ea"/>
                <a:cs typeface="+mn-cs"/>
              </a:defRPr>
            </a:lvl3pPr>
            <a:lvl4pPr marL="917575" indent="-228600" algn="l" defTabSz="914400" rtl="0" eaLnBrk="1" latinLnBrk="0" hangingPunct="1">
              <a:spcBef>
                <a:spcPts val="538"/>
              </a:spcBef>
              <a:spcAft>
                <a:spcPts val="538"/>
              </a:spcAft>
              <a:buClr>
                <a:schemeClr val="tx2"/>
              </a:buClr>
              <a:buFont typeface="Arial" pitchFamily="34" charset="0"/>
              <a:buChar char="–"/>
              <a:defRPr sz="1800" kern="1200">
                <a:solidFill>
                  <a:schemeClr val="bg1"/>
                </a:solidFill>
                <a:latin typeface="+mn-lt"/>
                <a:ea typeface="+mn-ea"/>
                <a:cs typeface="+mn-cs"/>
              </a:defRPr>
            </a:lvl4pPr>
            <a:lvl5pPr marL="1150938" indent="-228600" algn="l" defTabSz="914400" rtl="0" eaLnBrk="1" latinLnBrk="0" hangingPunct="1">
              <a:spcBef>
                <a:spcPts val="538"/>
              </a:spcBef>
              <a:spcAft>
                <a:spcPts val="538"/>
              </a:spcAft>
              <a:buClr>
                <a:schemeClr val="tx2"/>
              </a:buClr>
              <a:buFont typeface="Wingdings" pitchFamily="2" charset="2"/>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solidFill>
                  <a:schemeClr val="tx1"/>
                </a:solidFill>
              </a:rPr>
              <a:t>Slide by Charles Lohman from https://www.slideshare.net/dotcomYOGA/phi-204-ethical-issues-in-health-care-descriptive-ethics-normative-ethics-metaethics</a:t>
            </a:r>
          </a:p>
        </p:txBody>
      </p:sp>
      <p:pic>
        <p:nvPicPr>
          <p:cNvPr id="5" name="Picture 4">
            <a:extLst>
              <a:ext uri="{FF2B5EF4-FFF2-40B4-BE49-F238E27FC236}">
                <a16:creationId xmlns:a16="http://schemas.microsoft.com/office/drawing/2014/main" id="{9788FE7C-EF01-42EA-B126-457FE2A0E5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470" y="28852"/>
            <a:ext cx="8342050" cy="6256538"/>
          </a:xfrm>
          <a:prstGeom prst="rect">
            <a:avLst/>
          </a:prstGeom>
        </p:spPr>
      </p:pic>
    </p:spTree>
    <p:extLst>
      <p:ext uri="{BB962C8B-B14F-4D97-AF65-F5344CB8AC3E}">
        <p14:creationId xmlns:p14="http://schemas.microsoft.com/office/powerpoint/2010/main" val="180952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85AD4688-B25C-4CBE-AAA2-33520E41BCE3}"/>
              </a:ext>
            </a:extLst>
          </p:cNvPr>
          <p:cNvSpPr>
            <a:spLocks noGrp="1"/>
          </p:cNvSpPr>
          <p:nvPr/>
        </p:nvSpPr>
        <p:spPr>
          <a:xfrm>
            <a:off x="707864" y="6468032"/>
            <a:ext cx="9812174" cy="361116"/>
          </a:xfrm>
          <a:prstGeom prst="rect">
            <a:avLst/>
          </a:prstGeom>
        </p:spPr>
        <p:txBody>
          <a:bodyPr vert="horz" lIns="0" tIns="0" rIns="0" bIns="0" rtlCol="0">
            <a:noAutofit/>
          </a:bodyPr>
          <a:lstStyle>
            <a:lvl1pPr marL="233363" indent="-233363" algn="l" defTabSz="914400" rtl="0" eaLnBrk="1" latinLnBrk="0" hangingPunct="1">
              <a:spcBef>
                <a:spcPts val="538"/>
              </a:spcBef>
              <a:spcAft>
                <a:spcPts val="538"/>
              </a:spcAft>
              <a:buClr>
                <a:schemeClr val="bg2"/>
              </a:buClr>
              <a:buFont typeface="Wingdings" pitchFamily="2" charset="2"/>
              <a:buChar char="§"/>
              <a:defRPr sz="2200" kern="1200">
                <a:solidFill>
                  <a:schemeClr val="bg1"/>
                </a:solidFill>
                <a:latin typeface="+mn-lt"/>
                <a:ea typeface="+mn-ea"/>
                <a:cs typeface="+mn-cs"/>
              </a:defRPr>
            </a:lvl1pPr>
            <a:lvl2pPr marL="457200" indent="-227013" algn="l" defTabSz="914400" rtl="0" eaLnBrk="1" latinLnBrk="0" hangingPunct="1">
              <a:spcBef>
                <a:spcPts val="538"/>
              </a:spcBef>
              <a:spcAft>
                <a:spcPts val="538"/>
              </a:spcAft>
              <a:buClr>
                <a:schemeClr val="tx2"/>
              </a:buClr>
              <a:buFont typeface="Arial" pitchFamily="34" charset="0"/>
              <a:buChar char="–"/>
              <a:defRPr sz="2200" kern="1200">
                <a:solidFill>
                  <a:schemeClr val="bg1"/>
                </a:solidFill>
                <a:latin typeface="+mn-lt"/>
                <a:ea typeface="+mn-ea"/>
                <a:cs typeface="+mn-cs"/>
              </a:defRPr>
            </a:lvl2pPr>
            <a:lvl3pPr marL="693738" indent="-228600" algn="l" defTabSz="914400" rtl="0" eaLnBrk="1" latinLnBrk="0" hangingPunct="1">
              <a:spcBef>
                <a:spcPts val="538"/>
              </a:spcBef>
              <a:spcAft>
                <a:spcPts val="538"/>
              </a:spcAft>
              <a:buClr>
                <a:schemeClr val="tx2"/>
              </a:buClr>
              <a:buFont typeface="Wingdings" pitchFamily="2" charset="2"/>
              <a:buChar char="§"/>
              <a:defRPr sz="2000" kern="1200">
                <a:solidFill>
                  <a:schemeClr val="bg1"/>
                </a:solidFill>
                <a:latin typeface="+mn-lt"/>
                <a:ea typeface="+mn-ea"/>
                <a:cs typeface="+mn-cs"/>
              </a:defRPr>
            </a:lvl3pPr>
            <a:lvl4pPr marL="917575" indent="-228600" algn="l" defTabSz="914400" rtl="0" eaLnBrk="1" latinLnBrk="0" hangingPunct="1">
              <a:spcBef>
                <a:spcPts val="538"/>
              </a:spcBef>
              <a:spcAft>
                <a:spcPts val="538"/>
              </a:spcAft>
              <a:buClr>
                <a:schemeClr val="tx2"/>
              </a:buClr>
              <a:buFont typeface="Arial" pitchFamily="34" charset="0"/>
              <a:buChar char="–"/>
              <a:defRPr sz="1800" kern="1200">
                <a:solidFill>
                  <a:schemeClr val="bg1"/>
                </a:solidFill>
                <a:latin typeface="+mn-lt"/>
                <a:ea typeface="+mn-ea"/>
                <a:cs typeface="+mn-cs"/>
              </a:defRPr>
            </a:lvl4pPr>
            <a:lvl5pPr marL="1150938" indent="-228600" algn="l" defTabSz="914400" rtl="0" eaLnBrk="1" latinLnBrk="0" hangingPunct="1">
              <a:spcBef>
                <a:spcPts val="538"/>
              </a:spcBef>
              <a:spcAft>
                <a:spcPts val="538"/>
              </a:spcAft>
              <a:buClr>
                <a:schemeClr val="tx2"/>
              </a:buClr>
              <a:buFont typeface="Wingdings" pitchFamily="2" charset="2"/>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solidFill>
                  <a:schemeClr val="tx1"/>
                </a:solidFill>
              </a:rPr>
              <a:t>Slide by Charles Lohman from https://www.slideshare.net/dotcomYOGA/phi-204-ethical-issues-in-health-care-descriptive-ethics-normative-ethics-metaethics</a:t>
            </a:r>
          </a:p>
        </p:txBody>
      </p:sp>
      <p:pic>
        <p:nvPicPr>
          <p:cNvPr id="3" name="Picture 2">
            <a:extLst>
              <a:ext uri="{FF2B5EF4-FFF2-40B4-BE49-F238E27FC236}">
                <a16:creationId xmlns:a16="http://schemas.microsoft.com/office/drawing/2014/main" id="{4BF4B49A-F612-4C4A-B7A0-35ADD5EC9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773" y="28852"/>
            <a:ext cx="8273988" cy="6205491"/>
          </a:xfrm>
          <a:prstGeom prst="rect">
            <a:avLst/>
          </a:prstGeom>
        </p:spPr>
      </p:pic>
    </p:spTree>
    <p:extLst>
      <p:ext uri="{BB962C8B-B14F-4D97-AF65-F5344CB8AC3E}">
        <p14:creationId xmlns:p14="http://schemas.microsoft.com/office/powerpoint/2010/main" val="2283604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95F584-5585-445E-8D88-6B4791BED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517" y="0"/>
            <a:ext cx="9144000" cy="6858000"/>
          </a:xfrm>
          <a:prstGeom prst="rect">
            <a:avLst/>
          </a:prstGeom>
        </p:spPr>
      </p:pic>
      <p:sp>
        <p:nvSpPr>
          <p:cNvPr id="13" name="Content Placeholder 4">
            <a:extLst>
              <a:ext uri="{FF2B5EF4-FFF2-40B4-BE49-F238E27FC236}">
                <a16:creationId xmlns:a16="http://schemas.microsoft.com/office/drawing/2014/main" id="{8D8558CE-08B7-4867-9427-2783353EBEAE}"/>
              </a:ext>
            </a:extLst>
          </p:cNvPr>
          <p:cNvSpPr>
            <a:spLocks noGrp="1"/>
          </p:cNvSpPr>
          <p:nvPr/>
        </p:nvSpPr>
        <p:spPr>
          <a:xfrm>
            <a:off x="3542495" y="6496884"/>
            <a:ext cx="5107010" cy="361116"/>
          </a:xfrm>
          <a:prstGeom prst="rect">
            <a:avLst/>
          </a:prstGeom>
        </p:spPr>
        <p:txBody>
          <a:bodyPr vert="horz" lIns="0" tIns="0" rIns="0" bIns="0" rtlCol="0">
            <a:noAutofit/>
          </a:bodyPr>
          <a:lstStyle>
            <a:lvl1pPr marL="233363" indent="-233363" algn="l" defTabSz="914400" rtl="0" eaLnBrk="1" latinLnBrk="0" hangingPunct="1">
              <a:spcBef>
                <a:spcPts val="538"/>
              </a:spcBef>
              <a:spcAft>
                <a:spcPts val="538"/>
              </a:spcAft>
              <a:buClr>
                <a:schemeClr val="bg2"/>
              </a:buClr>
              <a:buFont typeface="Wingdings" pitchFamily="2" charset="2"/>
              <a:buChar char="§"/>
              <a:defRPr sz="2200" kern="1200">
                <a:solidFill>
                  <a:schemeClr val="bg1"/>
                </a:solidFill>
                <a:latin typeface="+mn-lt"/>
                <a:ea typeface="+mn-ea"/>
                <a:cs typeface="+mn-cs"/>
              </a:defRPr>
            </a:lvl1pPr>
            <a:lvl2pPr marL="457200" indent="-227013" algn="l" defTabSz="914400" rtl="0" eaLnBrk="1" latinLnBrk="0" hangingPunct="1">
              <a:spcBef>
                <a:spcPts val="538"/>
              </a:spcBef>
              <a:spcAft>
                <a:spcPts val="538"/>
              </a:spcAft>
              <a:buClr>
                <a:schemeClr val="tx2"/>
              </a:buClr>
              <a:buFont typeface="Arial" pitchFamily="34" charset="0"/>
              <a:buChar char="–"/>
              <a:defRPr sz="2200" kern="1200">
                <a:solidFill>
                  <a:schemeClr val="bg1"/>
                </a:solidFill>
                <a:latin typeface="+mn-lt"/>
                <a:ea typeface="+mn-ea"/>
                <a:cs typeface="+mn-cs"/>
              </a:defRPr>
            </a:lvl2pPr>
            <a:lvl3pPr marL="693738" indent="-228600" algn="l" defTabSz="914400" rtl="0" eaLnBrk="1" latinLnBrk="0" hangingPunct="1">
              <a:spcBef>
                <a:spcPts val="538"/>
              </a:spcBef>
              <a:spcAft>
                <a:spcPts val="538"/>
              </a:spcAft>
              <a:buClr>
                <a:schemeClr val="tx2"/>
              </a:buClr>
              <a:buFont typeface="Wingdings" pitchFamily="2" charset="2"/>
              <a:buChar char="§"/>
              <a:defRPr sz="2000" kern="1200">
                <a:solidFill>
                  <a:schemeClr val="bg1"/>
                </a:solidFill>
                <a:latin typeface="+mn-lt"/>
                <a:ea typeface="+mn-ea"/>
                <a:cs typeface="+mn-cs"/>
              </a:defRPr>
            </a:lvl3pPr>
            <a:lvl4pPr marL="917575" indent="-228600" algn="l" defTabSz="914400" rtl="0" eaLnBrk="1" latinLnBrk="0" hangingPunct="1">
              <a:spcBef>
                <a:spcPts val="538"/>
              </a:spcBef>
              <a:spcAft>
                <a:spcPts val="538"/>
              </a:spcAft>
              <a:buClr>
                <a:schemeClr val="tx2"/>
              </a:buClr>
              <a:buFont typeface="Arial" pitchFamily="34" charset="0"/>
              <a:buChar char="–"/>
              <a:defRPr sz="1800" kern="1200">
                <a:solidFill>
                  <a:schemeClr val="bg1"/>
                </a:solidFill>
                <a:latin typeface="+mn-lt"/>
                <a:ea typeface="+mn-ea"/>
                <a:cs typeface="+mn-cs"/>
              </a:defRPr>
            </a:lvl4pPr>
            <a:lvl5pPr marL="1150938" indent="-228600" algn="l" defTabSz="914400" rtl="0" eaLnBrk="1" latinLnBrk="0" hangingPunct="1">
              <a:spcBef>
                <a:spcPts val="538"/>
              </a:spcBef>
              <a:spcAft>
                <a:spcPts val="538"/>
              </a:spcAft>
              <a:buClr>
                <a:schemeClr val="tx2"/>
              </a:buClr>
              <a:buFont typeface="Wingdings" pitchFamily="2" charset="2"/>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solidFill>
                  <a:schemeClr val="tx1"/>
                </a:solidFill>
              </a:rPr>
              <a:t>Slide author not identified from: byhttp://slideplayer.com/slide/4307307/</a:t>
            </a:r>
          </a:p>
        </p:txBody>
      </p:sp>
    </p:spTree>
    <p:extLst>
      <p:ext uri="{BB962C8B-B14F-4D97-AF65-F5344CB8AC3E}">
        <p14:creationId xmlns:p14="http://schemas.microsoft.com/office/powerpoint/2010/main" val="3438297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8D8558CE-08B7-4867-9427-2783353EBEAE}"/>
              </a:ext>
            </a:extLst>
          </p:cNvPr>
          <p:cNvSpPr>
            <a:spLocks noGrp="1"/>
          </p:cNvSpPr>
          <p:nvPr/>
        </p:nvSpPr>
        <p:spPr>
          <a:xfrm>
            <a:off x="1757779" y="6496884"/>
            <a:ext cx="6891726" cy="272339"/>
          </a:xfrm>
          <a:prstGeom prst="rect">
            <a:avLst/>
          </a:prstGeom>
        </p:spPr>
        <p:txBody>
          <a:bodyPr vert="horz" lIns="0" tIns="0" rIns="0" bIns="0" rtlCol="0">
            <a:noAutofit/>
          </a:bodyPr>
          <a:lstStyle>
            <a:lvl1pPr marL="233363" indent="-233363" algn="l" defTabSz="914400" rtl="0" eaLnBrk="1" latinLnBrk="0" hangingPunct="1">
              <a:spcBef>
                <a:spcPts val="538"/>
              </a:spcBef>
              <a:spcAft>
                <a:spcPts val="538"/>
              </a:spcAft>
              <a:buClr>
                <a:schemeClr val="bg2"/>
              </a:buClr>
              <a:buFont typeface="Wingdings" pitchFamily="2" charset="2"/>
              <a:buChar char="§"/>
              <a:defRPr sz="2200" kern="1200">
                <a:solidFill>
                  <a:schemeClr val="bg1"/>
                </a:solidFill>
                <a:latin typeface="+mn-lt"/>
                <a:ea typeface="+mn-ea"/>
                <a:cs typeface="+mn-cs"/>
              </a:defRPr>
            </a:lvl1pPr>
            <a:lvl2pPr marL="457200" indent="-227013" algn="l" defTabSz="914400" rtl="0" eaLnBrk="1" latinLnBrk="0" hangingPunct="1">
              <a:spcBef>
                <a:spcPts val="538"/>
              </a:spcBef>
              <a:spcAft>
                <a:spcPts val="538"/>
              </a:spcAft>
              <a:buClr>
                <a:schemeClr val="tx2"/>
              </a:buClr>
              <a:buFont typeface="Arial" pitchFamily="34" charset="0"/>
              <a:buChar char="–"/>
              <a:defRPr sz="2200" kern="1200">
                <a:solidFill>
                  <a:schemeClr val="bg1"/>
                </a:solidFill>
                <a:latin typeface="+mn-lt"/>
                <a:ea typeface="+mn-ea"/>
                <a:cs typeface="+mn-cs"/>
              </a:defRPr>
            </a:lvl2pPr>
            <a:lvl3pPr marL="693738" indent="-228600" algn="l" defTabSz="914400" rtl="0" eaLnBrk="1" latinLnBrk="0" hangingPunct="1">
              <a:spcBef>
                <a:spcPts val="538"/>
              </a:spcBef>
              <a:spcAft>
                <a:spcPts val="538"/>
              </a:spcAft>
              <a:buClr>
                <a:schemeClr val="tx2"/>
              </a:buClr>
              <a:buFont typeface="Wingdings" pitchFamily="2" charset="2"/>
              <a:buChar char="§"/>
              <a:defRPr sz="2000" kern="1200">
                <a:solidFill>
                  <a:schemeClr val="bg1"/>
                </a:solidFill>
                <a:latin typeface="+mn-lt"/>
                <a:ea typeface="+mn-ea"/>
                <a:cs typeface="+mn-cs"/>
              </a:defRPr>
            </a:lvl3pPr>
            <a:lvl4pPr marL="917575" indent="-228600" algn="l" defTabSz="914400" rtl="0" eaLnBrk="1" latinLnBrk="0" hangingPunct="1">
              <a:spcBef>
                <a:spcPts val="538"/>
              </a:spcBef>
              <a:spcAft>
                <a:spcPts val="538"/>
              </a:spcAft>
              <a:buClr>
                <a:schemeClr val="tx2"/>
              </a:buClr>
              <a:buFont typeface="Arial" pitchFamily="34" charset="0"/>
              <a:buChar char="–"/>
              <a:defRPr sz="1800" kern="1200">
                <a:solidFill>
                  <a:schemeClr val="bg1"/>
                </a:solidFill>
                <a:latin typeface="+mn-lt"/>
                <a:ea typeface="+mn-ea"/>
                <a:cs typeface="+mn-cs"/>
              </a:defRPr>
            </a:lvl4pPr>
            <a:lvl5pPr marL="1150938" indent="-228600" algn="l" defTabSz="914400" rtl="0" eaLnBrk="1" latinLnBrk="0" hangingPunct="1">
              <a:spcBef>
                <a:spcPts val="538"/>
              </a:spcBef>
              <a:spcAft>
                <a:spcPts val="538"/>
              </a:spcAft>
              <a:buClr>
                <a:schemeClr val="tx2"/>
              </a:buClr>
              <a:buFont typeface="Wingdings" pitchFamily="2" charset="2"/>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solidFill>
                  <a:schemeClr val="tx1"/>
                </a:solidFill>
              </a:rPr>
              <a:t>Slide author not identified from: https://theworldofethics.wordpress.com/theory-3/virtue-ethics/</a:t>
            </a:r>
          </a:p>
        </p:txBody>
      </p:sp>
      <p:sp>
        <p:nvSpPr>
          <p:cNvPr id="11" name="Rectangle 1">
            <a:extLst>
              <a:ext uri="{FF2B5EF4-FFF2-40B4-BE49-F238E27FC236}">
                <a16:creationId xmlns:a16="http://schemas.microsoft.com/office/drawing/2014/main" id="{8CE50E29-0BEB-488B-897E-A998B44DF48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57" name="Picture 1056">
            <a:extLst>
              <a:ext uri="{FF2B5EF4-FFF2-40B4-BE49-F238E27FC236}">
                <a16:creationId xmlns:a16="http://schemas.microsoft.com/office/drawing/2014/main" id="{ECE497A6-2217-4299-BA6F-0FFFE21C8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08" y="186724"/>
            <a:ext cx="11730916" cy="5994478"/>
          </a:xfrm>
          <a:prstGeom prst="rect">
            <a:avLst/>
          </a:prstGeom>
        </p:spPr>
      </p:pic>
    </p:spTree>
    <p:extLst>
      <p:ext uri="{BB962C8B-B14F-4D97-AF65-F5344CB8AC3E}">
        <p14:creationId xmlns:p14="http://schemas.microsoft.com/office/powerpoint/2010/main" val="1139167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1A225-4A45-473F-96C7-961C2F8482F0}"/>
              </a:ext>
            </a:extLst>
          </p:cNvPr>
          <p:cNvSpPr>
            <a:spLocks noGrp="1"/>
          </p:cNvSpPr>
          <p:nvPr>
            <p:ph type="title"/>
          </p:nvPr>
        </p:nvSpPr>
        <p:spPr/>
        <p:txBody>
          <a:bodyPr>
            <a:normAutofit/>
          </a:bodyPr>
          <a:lstStyle/>
          <a:p>
            <a:r>
              <a:rPr lang="en-US" sz="3600" dirty="0"/>
              <a:t>Normative ethics and Artificial General Intelligence</a:t>
            </a:r>
          </a:p>
        </p:txBody>
      </p:sp>
      <p:sp>
        <p:nvSpPr>
          <p:cNvPr id="3" name="Content Placeholder 2">
            <a:extLst>
              <a:ext uri="{FF2B5EF4-FFF2-40B4-BE49-F238E27FC236}">
                <a16:creationId xmlns:a16="http://schemas.microsoft.com/office/drawing/2014/main" id="{86064782-A4FE-4E4C-BDB6-8BE5BC8B2116}"/>
              </a:ext>
            </a:extLst>
          </p:cNvPr>
          <p:cNvSpPr>
            <a:spLocks noGrp="1"/>
          </p:cNvSpPr>
          <p:nvPr>
            <p:ph idx="1"/>
          </p:nvPr>
        </p:nvSpPr>
        <p:spPr>
          <a:xfrm>
            <a:off x="838200" y="1319597"/>
            <a:ext cx="10515600" cy="5107835"/>
          </a:xfrm>
        </p:spPr>
        <p:txBody>
          <a:bodyPr>
            <a:normAutofit lnSpcReduction="10000"/>
          </a:bodyPr>
          <a:lstStyle/>
          <a:p>
            <a:r>
              <a:rPr lang="en-US" dirty="0"/>
              <a:t>Consequentialism</a:t>
            </a:r>
          </a:p>
          <a:p>
            <a:pPr lvl="1"/>
            <a:r>
              <a:rPr lang="en-US" dirty="0"/>
              <a:t>For AGI to use this, end goal (which is optimized ‘regardless’ of means) must be defined with great care.</a:t>
            </a:r>
          </a:p>
          <a:p>
            <a:pPr lvl="1"/>
            <a:r>
              <a:rPr lang="en-US" dirty="0"/>
              <a:t>This is the backdrop for such AGI fears as a system which learns to make people happy by injecting them with narcotics.</a:t>
            </a:r>
          </a:p>
          <a:p>
            <a:r>
              <a:rPr lang="en-US" dirty="0"/>
              <a:t>Deontology</a:t>
            </a:r>
          </a:p>
          <a:p>
            <a:pPr lvl="1"/>
            <a:r>
              <a:rPr lang="en-US" dirty="0"/>
              <a:t>Asimov’s 3 laws are a rule-based ethical system</a:t>
            </a:r>
          </a:p>
          <a:p>
            <a:pPr lvl="1"/>
            <a:r>
              <a:rPr lang="en-US" dirty="0"/>
              <a:t>An AGI which has internal states that would lead to undesirable behaviors may be constrained by human-defined rules, but as it evolves to ASI, it would find ways around the rules.</a:t>
            </a:r>
          </a:p>
          <a:p>
            <a:r>
              <a:rPr lang="en-US" dirty="0"/>
              <a:t>Virtue ethics</a:t>
            </a:r>
          </a:p>
          <a:p>
            <a:pPr lvl="1"/>
            <a:r>
              <a:rPr lang="en-US" dirty="0"/>
              <a:t>Similar to consequentialism, challenge is to assign ‘virtues’ correctly.</a:t>
            </a:r>
          </a:p>
          <a:p>
            <a:pPr lvl="1"/>
            <a:r>
              <a:rPr lang="en-US" dirty="0"/>
              <a:t>System includes aspect of self-regulation since extremes of a virtue on not optimal.  May help AGI evolve safer into ASI.</a:t>
            </a:r>
          </a:p>
        </p:txBody>
      </p:sp>
    </p:spTree>
    <p:extLst>
      <p:ext uri="{BB962C8B-B14F-4D97-AF65-F5344CB8AC3E}">
        <p14:creationId xmlns:p14="http://schemas.microsoft.com/office/powerpoint/2010/main" val="2630594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FA78-9121-4F2A-AFAC-F8E250361171}"/>
              </a:ext>
            </a:extLst>
          </p:cNvPr>
          <p:cNvSpPr>
            <a:spLocks noGrp="1"/>
          </p:cNvSpPr>
          <p:nvPr>
            <p:ph type="title"/>
          </p:nvPr>
        </p:nvSpPr>
        <p:spPr>
          <a:xfrm>
            <a:off x="1231640" y="67263"/>
            <a:ext cx="10021675" cy="1325563"/>
          </a:xfrm>
        </p:spPr>
        <p:txBody>
          <a:bodyPr>
            <a:normAutofit/>
          </a:bodyPr>
          <a:lstStyle/>
          <a:p>
            <a:r>
              <a:rPr lang="en-US" sz="3600" dirty="0"/>
              <a:t>Exponential growth in computing performance</a:t>
            </a:r>
          </a:p>
        </p:txBody>
      </p:sp>
      <p:sp>
        <p:nvSpPr>
          <p:cNvPr id="4" name="Content Placeholder 4">
            <a:extLst>
              <a:ext uri="{FF2B5EF4-FFF2-40B4-BE49-F238E27FC236}">
                <a16:creationId xmlns:a16="http://schemas.microsoft.com/office/drawing/2014/main" id="{85AD4688-B25C-4CBE-AAA2-33520E41BCE3}"/>
              </a:ext>
            </a:extLst>
          </p:cNvPr>
          <p:cNvSpPr>
            <a:spLocks noGrp="1"/>
          </p:cNvSpPr>
          <p:nvPr/>
        </p:nvSpPr>
        <p:spPr>
          <a:xfrm>
            <a:off x="436462" y="5117335"/>
            <a:ext cx="11319076" cy="1041304"/>
          </a:xfrm>
          <a:prstGeom prst="rect">
            <a:avLst/>
          </a:prstGeom>
        </p:spPr>
        <p:txBody>
          <a:bodyPr vert="horz" lIns="0" tIns="0" rIns="0" bIns="0" rtlCol="0">
            <a:noAutofit/>
          </a:bodyPr>
          <a:lstStyle>
            <a:lvl1pPr marL="233363" indent="-233363" algn="l" defTabSz="914400" rtl="0" eaLnBrk="1" latinLnBrk="0" hangingPunct="1">
              <a:spcBef>
                <a:spcPts val="538"/>
              </a:spcBef>
              <a:spcAft>
                <a:spcPts val="538"/>
              </a:spcAft>
              <a:buClr>
                <a:schemeClr val="bg2"/>
              </a:buClr>
              <a:buFont typeface="Wingdings" pitchFamily="2" charset="2"/>
              <a:buChar char="§"/>
              <a:defRPr sz="2200" kern="1200">
                <a:solidFill>
                  <a:schemeClr val="bg1"/>
                </a:solidFill>
                <a:latin typeface="+mn-lt"/>
                <a:ea typeface="+mn-ea"/>
                <a:cs typeface="+mn-cs"/>
              </a:defRPr>
            </a:lvl1pPr>
            <a:lvl2pPr marL="457200" indent="-227013" algn="l" defTabSz="914400" rtl="0" eaLnBrk="1" latinLnBrk="0" hangingPunct="1">
              <a:spcBef>
                <a:spcPts val="538"/>
              </a:spcBef>
              <a:spcAft>
                <a:spcPts val="538"/>
              </a:spcAft>
              <a:buClr>
                <a:schemeClr val="tx2"/>
              </a:buClr>
              <a:buFont typeface="Arial" pitchFamily="34" charset="0"/>
              <a:buChar char="–"/>
              <a:defRPr sz="2200" kern="1200">
                <a:solidFill>
                  <a:schemeClr val="bg1"/>
                </a:solidFill>
                <a:latin typeface="+mn-lt"/>
                <a:ea typeface="+mn-ea"/>
                <a:cs typeface="+mn-cs"/>
              </a:defRPr>
            </a:lvl2pPr>
            <a:lvl3pPr marL="693738" indent="-228600" algn="l" defTabSz="914400" rtl="0" eaLnBrk="1" latinLnBrk="0" hangingPunct="1">
              <a:spcBef>
                <a:spcPts val="538"/>
              </a:spcBef>
              <a:spcAft>
                <a:spcPts val="538"/>
              </a:spcAft>
              <a:buClr>
                <a:schemeClr val="tx2"/>
              </a:buClr>
              <a:buFont typeface="Wingdings" pitchFamily="2" charset="2"/>
              <a:buChar char="§"/>
              <a:defRPr sz="2000" kern="1200">
                <a:solidFill>
                  <a:schemeClr val="bg1"/>
                </a:solidFill>
                <a:latin typeface="+mn-lt"/>
                <a:ea typeface="+mn-ea"/>
                <a:cs typeface="+mn-cs"/>
              </a:defRPr>
            </a:lvl3pPr>
            <a:lvl4pPr marL="917575" indent="-228600" algn="l" defTabSz="914400" rtl="0" eaLnBrk="1" latinLnBrk="0" hangingPunct="1">
              <a:spcBef>
                <a:spcPts val="538"/>
              </a:spcBef>
              <a:spcAft>
                <a:spcPts val="538"/>
              </a:spcAft>
              <a:buClr>
                <a:schemeClr val="tx2"/>
              </a:buClr>
              <a:buFont typeface="Arial" pitchFamily="34" charset="0"/>
              <a:buChar char="–"/>
              <a:defRPr sz="1800" kern="1200">
                <a:solidFill>
                  <a:schemeClr val="bg1"/>
                </a:solidFill>
                <a:latin typeface="+mn-lt"/>
                <a:ea typeface="+mn-ea"/>
                <a:cs typeface="+mn-cs"/>
              </a:defRPr>
            </a:lvl4pPr>
            <a:lvl5pPr marL="1150938" indent="-228600" algn="l" defTabSz="914400" rtl="0" eaLnBrk="1" latinLnBrk="0" hangingPunct="1">
              <a:spcBef>
                <a:spcPts val="538"/>
              </a:spcBef>
              <a:spcAft>
                <a:spcPts val="538"/>
              </a:spcAft>
              <a:buClr>
                <a:schemeClr val="tx2"/>
              </a:buClr>
              <a:buFont typeface="Wingdings" pitchFamily="2" charset="2"/>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pPr>
            <a:r>
              <a:rPr lang="en-US" sz="2400" dirty="0">
                <a:solidFill>
                  <a:schemeClr val="tx1"/>
                </a:solidFill>
              </a:rPr>
              <a:t>The 500</a:t>
            </a:r>
            <a:r>
              <a:rPr lang="en-US" sz="2400" baseline="30000" dirty="0">
                <a:solidFill>
                  <a:schemeClr val="tx1"/>
                </a:solidFill>
              </a:rPr>
              <a:t>th</a:t>
            </a:r>
            <a:r>
              <a:rPr lang="en-US" sz="2400" dirty="0">
                <a:solidFill>
                  <a:schemeClr val="tx1"/>
                </a:solidFill>
              </a:rPr>
              <a:t> fastest computer was about 3x faster every 2 years until about 2010, now its growing about 2x every 2 years</a:t>
            </a:r>
          </a:p>
          <a:p>
            <a:pPr>
              <a:buClrTx/>
            </a:pPr>
            <a:r>
              <a:rPr lang="en-US" sz="2400" dirty="0">
                <a:solidFill>
                  <a:schemeClr val="tx1"/>
                </a:solidFill>
              </a:rPr>
              <a:t>Moore’s law is also an exponential growth: transistor count doubles about every 2 years.</a:t>
            </a:r>
          </a:p>
          <a:p>
            <a:pPr>
              <a:buClrTx/>
            </a:pPr>
            <a:r>
              <a:rPr lang="en-US" sz="1600" dirty="0">
                <a:solidFill>
                  <a:schemeClr val="tx1"/>
                </a:solidFill>
              </a:rPr>
              <a:t>Source: www.top500.org</a:t>
            </a:r>
          </a:p>
        </p:txBody>
      </p:sp>
      <p:pic>
        <p:nvPicPr>
          <p:cNvPr id="3" name="Picture 2">
            <a:extLst>
              <a:ext uri="{FF2B5EF4-FFF2-40B4-BE49-F238E27FC236}">
                <a16:creationId xmlns:a16="http://schemas.microsoft.com/office/drawing/2014/main" id="{BFAEBDA4-D4A8-420F-8EC6-B4BF1CD046E4}"/>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2743200" y="956387"/>
            <a:ext cx="4609323" cy="4160948"/>
          </a:xfrm>
          <a:prstGeom prst="rect">
            <a:avLst/>
          </a:prstGeom>
        </p:spPr>
      </p:pic>
    </p:spTree>
    <p:extLst>
      <p:ext uri="{BB962C8B-B14F-4D97-AF65-F5344CB8AC3E}">
        <p14:creationId xmlns:p14="http://schemas.microsoft.com/office/powerpoint/2010/main" val="2942791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1A225-4A45-473F-96C7-961C2F8482F0}"/>
              </a:ext>
            </a:extLst>
          </p:cNvPr>
          <p:cNvSpPr>
            <a:spLocks noGrp="1"/>
          </p:cNvSpPr>
          <p:nvPr>
            <p:ph type="title"/>
          </p:nvPr>
        </p:nvSpPr>
        <p:spPr/>
        <p:txBody>
          <a:bodyPr>
            <a:normAutofit/>
          </a:bodyPr>
          <a:lstStyle/>
          <a:p>
            <a:r>
              <a:rPr lang="en-US" sz="3600" dirty="0"/>
              <a:t>Example of deontological rules constraining behavior</a:t>
            </a:r>
          </a:p>
        </p:txBody>
      </p:sp>
      <p:cxnSp>
        <p:nvCxnSpPr>
          <p:cNvPr id="7" name="Straight Connector 6">
            <a:extLst>
              <a:ext uri="{FF2B5EF4-FFF2-40B4-BE49-F238E27FC236}">
                <a16:creationId xmlns:a16="http://schemas.microsoft.com/office/drawing/2014/main" id="{C7D3D1E0-8EA1-45DE-8DD9-7AC0290E59B9}"/>
              </a:ext>
            </a:extLst>
          </p:cNvPr>
          <p:cNvCxnSpPr>
            <a:cxnSpLocks/>
          </p:cNvCxnSpPr>
          <p:nvPr/>
        </p:nvCxnSpPr>
        <p:spPr>
          <a:xfrm>
            <a:off x="1782147" y="1545140"/>
            <a:ext cx="1931487" cy="444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02C1E8F-DBE8-4437-A57C-8C683C3F5E12}"/>
              </a:ext>
            </a:extLst>
          </p:cNvPr>
          <p:cNvCxnSpPr>
            <a:cxnSpLocks/>
          </p:cNvCxnSpPr>
          <p:nvPr/>
        </p:nvCxnSpPr>
        <p:spPr>
          <a:xfrm flipV="1">
            <a:off x="3163078" y="5298369"/>
            <a:ext cx="5934269" cy="36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36FAB7-DE66-491B-9F10-21703F02D1B2}"/>
              </a:ext>
            </a:extLst>
          </p:cNvPr>
          <p:cNvCxnSpPr/>
          <p:nvPr/>
        </p:nvCxnSpPr>
        <p:spPr>
          <a:xfrm flipV="1">
            <a:off x="8462865" y="1847461"/>
            <a:ext cx="783772" cy="3825551"/>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BB2D496-FC3A-4824-B8CA-F992A735B2FF}"/>
              </a:ext>
            </a:extLst>
          </p:cNvPr>
          <p:cNvSpPr txBox="1"/>
          <p:nvPr/>
        </p:nvSpPr>
        <p:spPr>
          <a:xfrm rot="4022525">
            <a:off x="363893" y="3356301"/>
            <a:ext cx="4147097" cy="369332"/>
          </a:xfrm>
          <a:prstGeom prst="rect">
            <a:avLst/>
          </a:prstGeom>
          <a:noFill/>
        </p:spPr>
        <p:txBody>
          <a:bodyPr wrap="none" rtlCol="0">
            <a:spAutoFit/>
          </a:bodyPr>
          <a:lstStyle/>
          <a:p>
            <a:r>
              <a:rPr lang="en-US" dirty="0"/>
              <a:t>Don’t steal resources from sentient beings</a:t>
            </a:r>
          </a:p>
        </p:txBody>
      </p:sp>
      <p:sp>
        <p:nvSpPr>
          <p:cNvPr id="14" name="TextBox 13">
            <a:extLst>
              <a:ext uri="{FF2B5EF4-FFF2-40B4-BE49-F238E27FC236}">
                <a16:creationId xmlns:a16="http://schemas.microsoft.com/office/drawing/2014/main" id="{C5C5CDB3-94DD-4BF2-B4DD-D62B64C3CFC4}"/>
              </a:ext>
            </a:extLst>
          </p:cNvPr>
          <p:cNvSpPr txBox="1"/>
          <p:nvPr/>
        </p:nvSpPr>
        <p:spPr>
          <a:xfrm rot="21392794">
            <a:off x="3896896" y="5488346"/>
            <a:ext cx="4261359" cy="369332"/>
          </a:xfrm>
          <a:prstGeom prst="rect">
            <a:avLst/>
          </a:prstGeom>
          <a:noFill/>
        </p:spPr>
        <p:txBody>
          <a:bodyPr wrap="none" rtlCol="0">
            <a:spAutoFit/>
          </a:bodyPr>
          <a:lstStyle/>
          <a:p>
            <a:r>
              <a:rPr lang="en-US" dirty="0"/>
              <a:t>Don’t physically harm other sentient beings</a:t>
            </a:r>
          </a:p>
        </p:txBody>
      </p:sp>
      <p:sp>
        <p:nvSpPr>
          <p:cNvPr id="17" name="TextBox 16">
            <a:extLst>
              <a:ext uri="{FF2B5EF4-FFF2-40B4-BE49-F238E27FC236}">
                <a16:creationId xmlns:a16="http://schemas.microsoft.com/office/drawing/2014/main" id="{8286CFDB-64C7-4F16-AB85-019E1A9D928F}"/>
              </a:ext>
            </a:extLst>
          </p:cNvPr>
          <p:cNvSpPr txBox="1"/>
          <p:nvPr/>
        </p:nvSpPr>
        <p:spPr>
          <a:xfrm rot="16888539">
            <a:off x="7587505" y="2990733"/>
            <a:ext cx="3448893" cy="646331"/>
          </a:xfrm>
          <a:prstGeom prst="rect">
            <a:avLst/>
          </a:prstGeom>
          <a:noFill/>
        </p:spPr>
        <p:txBody>
          <a:bodyPr wrap="none" rtlCol="0">
            <a:spAutoFit/>
          </a:bodyPr>
          <a:lstStyle/>
          <a:p>
            <a:r>
              <a:rPr lang="en-US" dirty="0"/>
              <a:t>Don’t give away resources needed </a:t>
            </a:r>
          </a:p>
          <a:p>
            <a:r>
              <a:rPr lang="en-US" dirty="0"/>
              <a:t>           to accomplish goals</a:t>
            </a:r>
          </a:p>
        </p:txBody>
      </p:sp>
    </p:spTree>
    <p:extLst>
      <p:ext uri="{BB962C8B-B14F-4D97-AF65-F5344CB8AC3E}">
        <p14:creationId xmlns:p14="http://schemas.microsoft.com/office/powerpoint/2010/main" val="856237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1A225-4A45-473F-96C7-961C2F8482F0}"/>
              </a:ext>
            </a:extLst>
          </p:cNvPr>
          <p:cNvSpPr>
            <a:spLocks noGrp="1"/>
          </p:cNvSpPr>
          <p:nvPr>
            <p:ph type="title"/>
          </p:nvPr>
        </p:nvSpPr>
        <p:spPr/>
        <p:txBody>
          <a:bodyPr>
            <a:normAutofit/>
          </a:bodyPr>
          <a:lstStyle/>
          <a:p>
            <a:r>
              <a:rPr lang="en-US" sz="3600" dirty="0"/>
              <a:t>Example of behavior pattern within deontological limits</a:t>
            </a:r>
          </a:p>
        </p:txBody>
      </p:sp>
      <p:cxnSp>
        <p:nvCxnSpPr>
          <p:cNvPr id="7" name="Straight Connector 6">
            <a:extLst>
              <a:ext uri="{FF2B5EF4-FFF2-40B4-BE49-F238E27FC236}">
                <a16:creationId xmlns:a16="http://schemas.microsoft.com/office/drawing/2014/main" id="{C7D3D1E0-8EA1-45DE-8DD9-7AC0290E59B9}"/>
              </a:ext>
            </a:extLst>
          </p:cNvPr>
          <p:cNvCxnSpPr>
            <a:cxnSpLocks/>
          </p:cNvCxnSpPr>
          <p:nvPr/>
        </p:nvCxnSpPr>
        <p:spPr>
          <a:xfrm>
            <a:off x="1782147" y="1545140"/>
            <a:ext cx="1931487" cy="444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02C1E8F-DBE8-4437-A57C-8C683C3F5E12}"/>
              </a:ext>
            </a:extLst>
          </p:cNvPr>
          <p:cNvCxnSpPr>
            <a:cxnSpLocks/>
          </p:cNvCxnSpPr>
          <p:nvPr/>
        </p:nvCxnSpPr>
        <p:spPr>
          <a:xfrm flipV="1">
            <a:off x="3163078" y="5298369"/>
            <a:ext cx="5934269" cy="36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36FAB7-DE66-491B-9F10-21703F02D1B2}"/>
              </a:ext>
            </a:extLst>
          </p:cNvPr>
          <p:cNvCxnSpPr/>
          <p:nvPr/>
        </p:nvCxnSpPr>
        <p:spPr>
          <a:xfrm flipV="1">
            <a:off x="8462865" y="1847461"/>
            <a:ext cx="783772" cy="3825551"/>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BB2D496-FC3A-4824-B8CA-F992A735B2FF}"/>
              </a:ext>
            </a:extLst>
          </p:cNvPr>
          <p:cNvSpPr txBox="1"/>
          <p:nvPr/>
        </p:nvSpPr>
        <p:spPr>
          <a:xfrm rot="4022525">
            <a:off x="363893" y="3356301"/>
            <a:ext cx="4147097" cy="369332"/>
          </a:xfrm>
          <a:prstGeom prst="rect">
            <a:avLst/>
          </a:prstGeom>
          <a:noFill/>
        </p:spPr>
        <p:txBody>
          <a:bodyPr wrap="none" rtlCol="0">
            <a:spAutoFit/>
          </a:bodyPr>
          <a:lstStyle/>
          <a:p>
            <a:r>
              <a:rPr lang="en-US" dirty="0"/>
              <a:t>Don’t steal resources from sentient beings</a:t>
            </a:r>
          </a:p>
        </p:txBody>
      </p:sp>
      <p:sp>
        <p:nvSpPr>
          <p:cNvPr id="14" name="TextBox 13">
            <a:extLst>
              <a:ext uri="{FF2B5EF4-FFF2-40B4-BE49-F238E27FC236}">
                <a16:creationId xmlns:a16="http://schemas.microsoft.com/office/drawing/2014/main" id="{C5C5CDB3-94DD-4BF2-B4DD-D62B64C3CFC4}"/>
              </a:ext>
            </a:extLst>
          </p:cNvPr>
          <p:cNvSpPr txBox="1"/>
          <p:nvPr/>
        </p:nvSpPr>
        <p:spPr>
          <a:xfrm rot="21392794">
            <a:off x="3896897" y="5488346"/>
            <a:ext cx="4261359" cy="369332"/>
          </a:xfrm>
          <a:prstGeom prst="rect">
            <a:avLst/>
          </a:prstGeom>
          <a:noFill/>
        </p:spPr>
        <p:txBody>
          <a:bodyPr wrap="none" rtlCol="0">
            <a:spAutoFit/>
          </a:bodyPr>
          <a:lstStyle/>
          <a:p>
            <a:r>
              <a:rPr lang="en-US" dirty="0"/>
              <a:t>Don’t physically harm other sentient beings</a:t>
            </a:r>
          </a:p>
        </p:txBody>
      </p:sp>
      <p:sp>
        <p:nvSpPr>
          <p:cNvPr id="17" name="TextBox 16">
            <a:extLst>
              <a:ext uri="{FF2B5EF4-FFF2-40B4-BE49-F238E27FC236}">
                <a16:creationId xmlns:a16="http://schemas.microsoft.com/office/drawing/2014/main" id="{8286CFDB-64C7-4F16-AB85-019E1A9D928F}"/>
              </a:ext>
            </a:extLst>
          </p:cNvPr>
          <p:cNvSpPr txBox="1"/>
          <p:nvPr/>
        </p:nvSpPr>
        <p:spPr>
          <a:xfrm rot="16888539">
            <a:off x="7587505" y="2990733"/>
            <a:ext cx="3448893" cy="646331"/>
          </a:xfrm>
          <a:prstGeom prst="rect">
            <a:avLst/>
          </a:prstGeom>
          <a:noFill/>
        </p:spPr>
        <p:txBody>
          <a:bodyPr wrap="none" rtlCol="0">
            <a:spAutoFit/>
          </a:bodyPr>
          <a:lstStyle/>
          <a:p>
            <a:r>
              <a:rPr lang="en-US" dirty="0"/>
              <a:t>Don’t give away resources needed </a:t>
            </a:r>
          </a:p>
          <a:p>
            <a:r>
              <a:rPr lang="en-US" dirty="0"/>
              <a:t>           to accomplish goals</a:t>
            </a:r>
          </a:p>
        </p:txBody>
      </p:sp>
      <p:sp>
        <p:nvSpPr>
          <p:cNvPr id="3" name="Freeform: Shape 2">
            <a:extLst>
              <a:ext uri="{FF2B5EF4-FFF2-40B4-BE49-F238E27FC236}">
                <a16:creationId xmlns:a16="http://schemas.microsoft.com/office/drawing/2014/main" id="{EA8EC58B-D420-4AC3-9D8E-AECEAC0F50BE}"/>
              </a:ext>
            </a:extLst>
          </p:cNvPr>
          <p:cNvSpPr/>
          <p:nvPr/>
        </p:nvSpPr>
        <p:spPr>
          <a:xfrm>
            <a:off x="7086600" y="3885139"/>
            <a:ext cx="1719072" cy="1518965"/>
          </a:xfrm>
          <a:custGeom>
            <a:avLst/>
            <a:gdLst>
              <a:gd name="connsiteX0" fmla="*/ 9144 w 1719072"/>
              <a:gd name="connsiteY0" fmla="*/ 1518965 h 1518965"/>
              <a:gd name="connsiteX1" fmla="*/ 0 w 1719072"/>
              <a:gd name="connsiteY1" fmla="*/ 1390949 h 1518965"/>
              <a:gd name="connsiteX2" fmla="*/ 9144 w 1719072"/>
              <a:gd name="connsiteY2" fmla="*/ 1363517 h 1518965"/>
              <a:gd name="connsiteX3" fmla="*/ 36576 w 1719072"/>
              <a:gd name="connsiteY3" fmla="*/ 1354373 h 1518965"/>
              <a:gd name="connsiteX4" fmla="*/ 64008 w 1719072"/>
              <a:gd name="connsiteY4" fmla="*/ 1336085 h 1518965"/>
              <a:gd name="connsiteX5" fmla="*/ 118872 w 1719072"/>
              <a:gd name="connsiteY5" fmla="*/ 1326941 h 1518965"/>
              <a:gd name="connsiteX6" fmla="*/ 201168 w 1719072"/>
              <a:gd name="connsiteY6" fmla="*/ 1290365 h 1518965"/>
              <a:gd name="connsiteX7" fmla="*/ 228600 w 1719072"/>
              <a:gd name="connsiteY7" fmla="*/ 1281221 h 1518965"/>
              <a:gd name="connsiteX8" fmla="*/ 301752 w 1719072"/>
              <a:gd name="connsiteY8" fmla="*/ 1281221 h 1518965"/>
              <a:gd name="connsiteX9" fmla="*/ 310896 w 1719072"/>
              <a:gd name="connsiteY9" fmla="*/ 1226357 h 1518965"/>
              <a:gd name="connsiteX10" fmla="*/ 347472 w 1719072"/>
              <a:gd name="connsiteY10" fmla="*/ 1171493 h 1518965"/>
              <a:gd name="connsiteX11" fmla="*/ 356616 w 1719072"/>
              <a:gd name="connsiteY11" fmla="*/ 1125773 h 1518965"/>
              <a:gd name="connsiteX12" fmla="*/ 347472 w 1719072"/>
              <a:gd name="connsiteY12" fmla="*/ 1098341 h 1518965"/>
              <a:gd name="connsiteX13" fmla="*/ 329184 w 1719072"/>
              <a:gd name="connsiteY13" fmla="*/ 1016045 h 1518965"/>
              <a:gd name="connsiteX14" fmla="*/ 301752 w 1719072"/>
              <a:gd name="connsiteY14" fmla="*/ 970325 h 1518965"/>
              <a:gd name="connsiteX15" fmla="*/ 320040 w 1719072"/>
              <a:gd name="connsiteY15" fmla="*/ 732581 h 1518965"/>
              <a:gd name="connsiteX16" fmla="*/ 329184 w 1719072"/>
              <a:gd name="connsiteY16" fmla="*/ 650285 h 1518965"/>
              <a:gd name="connsiteX17" fmla="*/ 365760 w 1719072"/>
              <a:gd name="connsiteY17" fmla="*/ 622853 h 1518965"/>
              <a:gd name="connsiteX18" fmla="*/ 384048 w 1719072"/>
              <a:gd name="connsiteY18" fmla="*/ 595421 h 1518965"/>
              <a:gd name="connsiteX19" fmla="*/ 429768 w 1719072"/>
              <a:gd name="connsiteY19" fmla="*/ 531413 h 1518965"/>
              <a:gd name="connsiteX20" fmla="*/ 438912 w 1719072"/>
              <a:gd name="connsiteY20" fmla="*/ 503981 h 1518965"/>
              <a:gd name="connsiteX21" fmla="*/ 493776 w 1719072"/>
              <a:gd name="connsiteY21" fmla="*/ 485693 h 1518965"/>
              <a:gd name="connsiteX22" fmla="*/ 630936 w 1719072"/>
              <a:gd name="connsiteY22" fmla="*/ 503981 h 1518965"/>
              <a:gd name="connsiteX23" fmla="*/ 658368 w 1719072"/>
              <a:gd name="connsiteY23" fmla="*/ 513125 h 1518965"/>
              <a:gd name="connsiteX24" fmla="*/ 704088 w 1719072"/>
              <a:gd name="connsiteY24" fmla="*/ 522269 h 1518965"/>
              <a:gd name="connsiteX25" fmla="*/ 731520 w 1719072"/>
              <a:gd name="connsiteY25" fmla="*/ 540557 h 1518965"/>
              <a:gd name="connsiteX26" fmla="*/ 740664 w 1719072"/>
              <a:gd name="connsiteY26" fmla="*/ 567989 h 1518965"/>
              <a:gd name="connsiteX27" fmla="*/ 868680 w 1719072"/>
              <a:gd name="connsiteY27" fmla="*/ 558845 h 1518965"/>
              <a:gd name="connsiteX28" fmla="*/ 914400 w 1719072"/>
              <a:gd name="connsiteY28" fmla="*/ 485693 h 1518965"/>
              <a:gd name="connsiteX29" fmla="*/ 941832 w 1719072"/>
              <a:gd name="connsiteY29" fmla="*/ 476549 h 1518965"/>
              <a:gd name="connsiteX30" fmla="*/ 1005840 w 1719072"/>
              <a:gd name="connsiteY30" fmla="*/ 412541 h 1518965"/>
              <a:gd name="connsiteX31" fmla="*/ 987552 w 1719072"/>
              <a:gd name="connsiteY31" fmla="*/ 357677 h 1518965"/>
              <a:gd name="connsiteX32" fmla="*/ 987552 w 1719072"/>
              <a:gd name="connsiteY32" fmla="*/ 156509 h 1518965"/>
              <a:gd name="connsiteX33" fmla="*/ 996696 w 1719072"/>
              <a:gd name="connsiteY33" fmla="*/ 129077 h 1518965"/>
              <a:gd name="connsiteX34" fmla="*/ 987552 w 1719072"/>
              <a:gd name="connsiteY34" fmla="*/ 83357 h 1518965"/>
              <a:gd name="connsiteX35" fmla="*/ 1179576 w 1719072"/>
              <a:gd name="connsiteY35" fmla="*/ 37637 h 1518965"/>
              <a:gd name="connsiteX36" fmla="*/ 1207008 w 1719072"/>
              <a:gd name="connsiteY36" fmla="*/ 28493 h 1518965"/>
              <a:gd name="connsiteX37" fmla="*/ 1353312 w 1719072"/>
              <a:gd name="connsiteY37" fmla="*/ 10205 h 1518965"/>
              <a:gd name="connsiteX38" fmla="*/ 1435608 w 1719072"/>
              <a:gd name="connsiteY38" fmla="*/ 10205 h 1518965"/>
              <a:gd name="connsiteX39" fmla="*/ 1444752 w 1719072"/>
              <a:gd name="connsiteY39" fmla="*/ 37637 h 1518965"/>
              <a:gd name="connsiteX40" fmla="*/ 1490472 w 1719072"/>
              <a:gd name="connsiteY40" fmla="*/ 55925 h 1518965"/>
              <a:gd name="connsiteX41" fmla="*/ 1600200 w 1719072"/>
              <a:gd name="connsiteY41" fmla="*/ 74213 h 1518965"/>
              <a:gd name="connsiteX42" fmla="*/ 1618488 w 1719072"/>
              <a:gd name="connsiteY42" fmla="*/ 129077 h 1518965"/>
              <a:gd name="connsiteX43" fmla="*/ 1673352 w 1719072"/>
              <a:gd name="connsiteY43" fmla="*/ 165653 h 1518965"/>
              <a:gd name="connsiteX44" fmla="*/ 1719072 w 1719072"/>
              <a:gd name="connsiteY44" fmla="*/ 156509 h 15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719072" h="1518965">
                <a:moveTo>
                  <a:pt x="9144" y="1518965"/>
                </a:moveTo>
                <a:cubicBezTo>
                  <a:pt x="6096" y="1476293"/>
                  <a:pt x="0" y="1433730"/>
                  <a:pt x="0" y="1390949"/>
                </a:cubicBezTo>
                <a:cubicBezTo>
                  <a:pt x="0" y="1381310"/>
                  <a:pt x="2328" y="1370333"/>
                  <a:pt x="9144" y="1363517"/>
                </a:cubicBezTo>
                <a:cubicBezTo>
                  <a:pt x="15960" y="1356701"/>
                  <a:pt x="27955" y="1358684"/>
                  <a:pt x="36576" y="1354373"/>
                </a:cubicBezTo>
                <a:cubicBezTo>
                  <a:pt x="46406" y="1349458"/>
                  <a:pt x="53582" y="1339560"/>
                  <a:pt x="64008" y="1336085"/>
                </a:cubicBezTo>
                <a:cubicBezTo>
                  <a:pt x="81597" y="1330222"/>
                  <a:pt x="100584" y="1329989"/>
                  <a:pt x="118872" y="1326941"/>
                </a:cubicBezTo>
                <a:cubicBezTo>
                  <a:pt x="162344" y="1297960"/>
                  <a:pt x="135878" y="1312128"/>
                  <a:pt x="201168" y="1290365"/>
                </a:cubicBezTo>
                <a:lnTo>
                  <a:pt x="228600" y="1281221"/>
                </a:lnTo>
                <a:cubicBezTo>
                  <a:pt x="234365" y="1282374"/>
                  <a:pt x="290217" y="1301408"/>
                  <a:pt x="301752" y="1281221"/>
                </a:cubicBezTo>
                <a:cubicBezTo>
                  <a:pt x="310951" y="1265124"/>
                  <a:pt x="303765" y="1243471"/>
                  <a:pt x="310896" y="1226357"/>
                </a:cubicBezTo>
                <a:cubicBezTo>
                  <a:pt x="319350" y="1206068"/>
                  <a:pt x="347472" y="1171493"/>
                  <a:pt x="347472" y="1171493"/>
                </a:cubicBezTo>
                <a:cubicBezTo>
                  <a:pt x="350520" y="1156253"/>
                  <a:pt x="356616" y="1141315"/>
                  <a:pt x="356616" y="1125773"/>
                </a:cubicBezTo>
                <a:cubicBezTo>
                  <a:pt x="356616" y="1116134"/>
                  <a:pt x="349810" y="1107692"/>
                  <a:pt x="347472" y="1098341"/>
                </a:cubicBezTo>
                <a:cubicBezTo>
                  <a:pt x="345200" y="1089252"/>
                  <a:pt x="334548" y="1028114"/>
                  <a:pt x="329184" y="1016045"/>
                </a:cubicBezTo>
                <a:cubicBezTo>
                  <a:pt x="321966" y="999804"/>
                  <a:pt x="310896" y="985565"/>
                  <a:pt x="301752" y="970325"/>
                </a:cubicBezTo>
                <a:cubicBezTo>
                  <a:pt x="307848" y="891077"/>
                  <a:pt x="313252" y="811773"/>
                  <a:pt x="320040" y="732581"/>
                </a:cubicBezTo>
                <a:cubicBezTo>
                  <a:pt x="322397" y="705081"/>
                  <a:pt x="318568" y="675763"/>
                  <a:pt x="329184" y="650285"/>
                </a:cubicBezTo>
                <a:cubicBezTo>
                  <a:pt x="335046" y="636217"/>
                  <a:pt x="354984" y="633629"/>
                  <a:pt x="365760" y="622853"/>
                </a:cubicBezTo>
                <a:cubicBezTo>
                  <a:pt x="373531" y="615082"/>
                  <a:pt x="379133" y="605251"/>
                  <a:pt x="384048" y="595421"/>
                </a:cubicBezTo>
                <a:cubicBezTo>
                  <a:pt x="414806" y="533905"/>
                  <a:pt x="383062" y="562550"/>
                  <a:pt x="429768" y="531413"/>
                </a:cubicBezTo>
                <a:cubicBezTo>
                  <a:pt x="432816" y="522269"/>
                  <a:pt x="431069" y="509583"/>
                  <a:pt x="438912" y="503981"/>
                </a:cubicBezTo>
                <a:cubicBezTo>
                  <a:pt x="454599" y="492776"/>
                  <a:pt x="493776" y="485693"/>
                  <a:pt x="493776" y="485693"/>
                </a:cubicBezTo>
                <a:cubicBezTo>
                  <a:pt x="539496" y="491789"/>
                  <a:pt x="585439" y="496398"/>
                  <a:pt x="630936" y="503981"/>
                </a:cubicBezTo>
                <a:cubicBezTo>
                  <a:pt x="640443" y="505566"/>
                  <a:pt x="649017" y="510787"/>
                  <a:pt x="658368" y="513125"/>
                </a:cubicBezTo>
                <a:cubicBezTo>
                  <a:pt x="673446" y="516894"/>
                  <a:pt x="688848" y="519221"/>
                  <a:pt x="704088" y="522269"/>
                </a:cubicBezTo>
                <a:cubicBezTo>
                  <a:pt x="713232" y="528365"/>
                  <a:pt x="724655" y="531975"/>
                  <a:pt x="731520" y="540557"/>
                </a:cubicBezTo>
                <a:cubicBezTo>
                  <a:pt x="737541" y="548083"/>
                  <a:pt x="731110" y="566715"/>
                  <a:pt x="740664" y="567989"/>
                </a:cubicBezTo>
                <a:cubicBezTo>
                  <a:pt x="783069" y="573643"/>
                  <a:pt x="826008" y="561893"/>
                  <a:pt x="868680" y="558845"/>
                </a:cubicBezTo>
                <a:cubicBezTo>
                  <a:pt x="941133" y="534694"/>
                  <a:pt x="926713" y="559572"/>
                  <a:pt x="914400" y="485693"/>
                </a:cubicBezTo>
                <a:cubicBezTo>
                  <a:pt x="923544" y="482645"/>
                  <a:pt x="933463" y="481331"/>
                  <a:pt x="941832" y="476549"/>
                </a:cubicBezTo>
                <a:cubicBezTo>
                  <a:pt x="979170" y="455213"/>
                  <a:pt x="980694" y="446069"/>
                  <a:pt x="1005840" y="412541"/>
                </a:cubicBezTo>
                <a:cubicBezTo>
                  <a:pt x="999744" y="394253"/>
                  <a:pt x="990278" y="376760"/>
                  <a:pt x="987552" y="357677"/>
                </a:cubicBezTo>
                <a:cubicBezTo>
                  <a:pt x="975459" y="273025"/>
                  <a:pt x="972641" y="231065"/>
                  <a:pt x="987552" y="156509"/>
                </a:cubicBezTo>
                <a:cubicBezTo>
                  <a:pt x="989442" y="147058"/>
                  <a:pt x="993648" y="138221"/>
                  <a:pt x="996696" y="129077"/>
                </a:cubicBezTo>
                <a:cubicBezTo>
                  <a:pt x="993648" y="113837"/>
                  <a:pt x="987552" y="98899"/>
                  <a:pt x="987552" y="83357"/>
                </a:cubicBezTo>
                <a:cubicBezTo>
                  <a:pt x="987552" y="-11235"/>
                  <a:pt x="1100452" y="41593"/>
                  <a:pt x="1179576" y="37637"/>
                </a:cubicBezTo>
                <a:cubicBezTo>
                  <a:pt x="1188720" y="34589"/>
                  <a:pt x="1197557" y="30383"/>
                  <a:pt x="1207008" y="28493"/>
                </a:cubicBezTo>
                <a:cubicBezTo>
                  <a:pt x="1239626" y="21969"/>
                  <a:pt x="1324785" y="13375"/>
                  <a:pt x="1353312" y="10205"/>
                </a:cubicBezTo>
                <a:cubicBezTo>
                  <a:pt x="1381072" y="3265"/>
                  <a:pt x="1407114" y="-8791"/>
                  <a:pt x="1435608" y="10205"/>
                </a:cubicBezTo>
                <a:cubicBezTo>
                  <a:pt x="1443628" y="15552"/>
                  <a:pt x="1437347" y="31467"/>
                  <a:pt x="1444752" y="37637"/>
                </a:cubicBezTo>
                <a:cubicBezTo>
                  <a:pt x="1457362" y="48145"/>
                  <a:pt x="1474750" y="51208"/>
                  <a:pt x="1490472" y="55925"/>
                </a:cubicBezTo>
                <a:cubicBezTo>
                  <a:pt x="1514783" y="63218"/>
                  <a:pt x="1579804" y="71299"/>
                  <a:pt x="1600200" y="74213"/>
                </a:cubicBezTo>
                <a:cubicBezTo>
                  <a:pt x="1606296" y="92501"/>
                  <a:pt x="1602448" y="118384"/>
                  <a:pt x="1618488" y="129077"/>
                </a:cubicBezTo>
                <a:lnTo>
                  <a:pt x="1673352" y="165653"/>
                </a:lnTo>
                <a:cubicBezTo>
                  <a:pt x="1706567" y="154581"/>
                  <a:pt x="1691145" y="156509"/>
                  <a:pt x="1719072" y="156509"/>
                </a:cubicBezTo>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11FE7477-DFD4-4796-A004-CF1782AAB63A}"/>
              </a:ext>
            </a:extLst>
          </p:cNvPr>
          <p:cNvSpPr/>
          <p:nvPr/>
        </p:nvSpPr>
        <p:spPr>
          <a:xfrm rot="8490865">
            <a:off x="7100078" y="4637927"/>
            <a:ext cx="2200954" cy="843186"/>
          </a:xfrm>
          <a:prstGeom prst="triangle">
            <a:avLst>
              <a:gd name="adj" fmla="val 45746"/>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2776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1A225-4A45-473F-96C7-961C2F8482F0}"/>
              </a:ext>
            </a:extLst>
          </p:cNvPr>
          <p:cNvSpPr>
            <a:spLocks noGrp="1"/>
          </p:cNvSpPr>
          <p:nvPr>
            <p:ph type="title"/>
          </p:nvPr>
        </p:nvSpPr>
        <p:spPr/>
        <p:txBody>
          <a:bodyPr>
            <a:normAutofit/>
          </a:bodyPr>
          <a:lstStyle/>
          <a:p>
            <a:r>
              <a:rPr lang="en-US" sz="3600" dirty="0"/>
              <a:t>Example of behavior pattern with virtue ethics goals</a:t>
            </a:r>
          </a:p>
        </p:txBody>
      </p:sp>
      <p:cxnSp>
        <p:nvCxnSpPr>
          <p:cNvPr id="7" name="Straight Connector 6">
            <a:extLst>
              <a:ext uri="{FF2B5EF4-FFF2-40B4-BE49-F238E27FC236}">
                <a16:creationId xmlns:a16="http://schemas.microsoft.com/office/drawing/2014/main" id="{C7D3D1E0-8EA1-45DE-8DD9-7AC0290E59B9}"/>
              </a:ext>
            </a:extLst>
          </p:cNvPr>
          <p:cNvCxnSpPr>
            <a:cxnSpLocks/>
          </p:cNvCxnSpPr>
          <p:nvPr/>
        </p:nvCxnSpPr>
        <p:spPr>
          <a:xfrm>
            <a:off x="1782147" y="1545140"/>
            <a:ext cx="1931487" cy="444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02C1E8F-DBE8-4437-A57C-8C683C3F5E12}"/>
              </a:ext>
            </a:extLst>
          </p:cNvPr>
          <p:cNvCxnSpPr>
            <a:cxnSpLocks/>
          </p:cNvCxnSpPr>
          <p:nvPr/>
        </p:nvCxnSpPr>
        <p:spPr>
          <a:xfrm flipV="1">
            <a:off x="3163078" y="5298369"/>
            <a:ext cx="5934269" cy="36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36FAB7-DE66-491B-9F10-21703F02D1B2}"/>
              </a:ext>
            </a:extLst>
          </p:cNvPr>
          <p:cNvCxnSpPr/>
          <p:nvPr/>
        </p:nvCxnSpPr>
        <p:spPr>
          <a:xfrm flipV="1">
            <a:off x="8462865" y="1847461"/>
            <a:ext cx="783772" cy="3825551"/>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BB2D496-FC3A-4824-B8CA-F992A735B2FF}"/>
              </a:ext>
            </a:extLst>
          </p:cNvPr>
          <p:cNvSpPr txBox="1"/>
          <p:nvPr/>
        </p:nvSpPr>
        <p:spPr>
          <a:xfrm rot="4022525">
            <a:off x="398210" y="3431424"/>
            <a:ext cx="4147097" cy="369332"/>
          </a:xfrm>
          <a:prstGeom prst="rect">
            <a:avLst/>
          </a:prstGeom>
          <a:noFill/>
        </p:spPr>
        <p:txBody>
          <a:bodyPr wrap="none" rtlCol="0">
            <a:spAutoFit/>
          </a:bodyPr>
          <a:lstStyle/>
          <a:p>
            <a:r>
              <a:rPr lang="en-US" dirty="0"/>
              <a:t>Don’t steal resources from sentient beings</a:t>
            </a:r>
          </a:p>
        </p:txBody>
      </p:sp>
      <p:sp>
        <p:nvSpPr>
          <p:cNvPr id="14" name="TextBox 13">
            <a:extLst>
              <a:ext uri="{FF2B5EF4-FFF2-40B4-BE49-F238E27FC236}">
                <a16:creationId xmlns:a16="http://schemas.microsoft.com/office/drawing/2014/main" id="{C5C5CDB3-94DD-4BF2-B4DD-D62B64C3CFC4}"/>
              </a:ext>
            </a:extLst>
          </p:cNvPr>
          <p:cNvSpPr txBox="1"/>
          <p:nvPr/>
        </p:nvSpPr>
        <p:spPr>
          <a:xfrm rot="21392794">
            <a:off x="3896896" y="5488346"/>
            <a:ext cx="4261359" cy="369332"/>
          </a:xfrm>
          <a:prstGeom prst="rect">
            <a:avLst/>
          </a:prstGeom>
          <a:noFill/>
        </p:spPr>
        <p:txBody>
          <a:bodyPr wrap="none" rtlCol="0">
            <a:spAutoFit/>
          </a:bodyPr>
          <a:lstStyle/>
          <a:p>
            <a:r>
              <a:rPr lang="en-US" dirty="0"/>
              <a:t>Don’t physically harm other sentient beings</a:t>
            </a:r>
          </a:p>
        </p:txBody>
      </p:sp>
      <p:sp>
        <p:nvSpPr>
          <p:cNvPr id="17" name="TextBox 16">
            <a:extLst>
              <a:ext uri="{FF2B5EF4-FFF2-40B4-BE49-F238E27FC236}">
                <a16:creationId xmlns:a16="http://schemas.microsoft.com/office/drawing/2014/main" id="{8286CFDB-64C7-4F16-AB85-019E1A9D928F}"/>
              </a:ext>
            </a:extLst>
          </p:cNvPr>
          <p:cNvSpPr txBox="1"/>
          <p:nvPr/>
        </p:nvSpPr>
        <p:spPr>
          <a:xfrm rot="16888539">
            <a:off x="7517267" y="3382662"/>
            <a:ext cx="3448893" cy="646331"/>
          </a:xfrm>
          <a:prstGeom prst="rect">
            <a:avLst/>
          </a:prstGeom>
          <a:noFill/>
        </p:spPr>
        <p:txBody>
          <a:bodyPr wrap="none" rtlCol="0">
            <a:spAutoFit/>
          </a:bodyPr>
          <a:lstStyle/>
          <a:p>
            <a:r>
              <a:rPr lang="en-US" dirty="0"/>
              <a:t>Don’t give away resources needed </a:t>
            </a:r>
          </a:p>
          <a:p>
            <a:r>
              <a:rPr lang="en-US" dirty="0"/>
              <a:t>           to accomplish goals</a:t>
            </a:r>
          </a:p>
        </p:txBody>
      </p:sp>
      <p:sp>
        <p:nvSpPr>
          <p:cNvPr id="4" name="Freeform: Shape 3">
            <a:extLst>
              <a:ext uri="{FF2B5EF4-FFF2-40B4-BE49-F238E27FC236}">
                <a16:creationId xmlns:a16="http://schemas.microsoft.com/office/drawing/2014/main" id="{294BFAC1-C149-41FD-AA02-B58CE0FB1452}"/>
              </a:ext>
            </a:extLst>
          </p:cNvPr>
          <p:cNvSpPr/>
          <p:nvPr/>
        </p:nvSpPr>
        <p:spPr>
          <a:xfrm>
            <a:off x="4060371" y="2438400"/>
            <a:ext cx="3287486" cy="1796143"/>
          </a:xfrm>
          <a:custGeom>
            <a:avLst/>
            <a:gdLst>
              <a:gd name="connsiteX0" fmla="*/ 2253343 w 3287486"/>
              <a:gd name="connsiteY0" fmla="*/ 141514 h 1796143"/>
              <a:gd name="connsiteX1" fmla="*/ 1817915 w 3287486"/>
              <a:gd name="connsiteY1" fmla="*/ 141514 h 1796143"/>
              <a:gd name="connsiteX2" fmla="*/ 1763486 w 3287486"/>
              <a:gd name="connsiteY2" fmla="*/ 130629 h 1796143"/>
              <a:gd name="connsiteX3" fmla="*/ 1698172 w 3287486"/>
              <a:gd name="connsiteY3" fmla="*/ 108857 h 1796143"/>
              <a:gd name="connsiteX4" fmla="*/ 1632858 w 3287486"/>
              <a:gd name="connsiteY4" fmla="*/ 87086 h 1796143"/>
              <a:gd name="connsiteX5" fmla="*/ 1600200 w 3287486"/>
              <a:gd name="connsiteY5" fmla="*/ 76200 h 1796143"/>
              <a:gd name="connsiteX6" fmla="*/ 1567543 w 3287486"/>
              <a:gd name="connsiteY6" fmla="*/ 54429 h 1796143"/>
              <a:gd name="connsiteX7" fmla="*/ 1480458 w 3287486"/>
              <a:gd name="connsiteY7" fmla="*/ 32657 h 1796143"/>
              <a:gd name="connsiteX8" fmla="*/ 1404258 w 3287486"/>
              <a:gd name="connsiteY8" fmla="*/ 10886 h 1796143"/>
              <a:gd name="connsiteX9" fmla="*/ 1284515 w 3287486"/>
              <a:gd name="connsiteY9" fmla="*/ 0 h 1796143"/>
              <a:gd name="connsiteX10" fmla="*/ 1175658 w 3287486"/>
              <a:gd name="connsiteY10" fmla="*/ 10886 h 1796143"/>
              <a:gd name="connsiteX11" fmla="*/ 1110343 w 3287486"/>
              <a:gd name="connsiteY11" fmla="*/ 32657 h 1796143"/>
              <a:gd name="connsiteX12" fmla="*/ 1066800 w 3287486"/>
              <a:gd name="connsiteY12" fmla="*/ 76200 h 1796143"/>
              <a:gd name="connsiteX13" fmla="*/ 1045029 w 3287486"/>
              <a:gd name="connsiteY13" fmla="*/ 141514 h 1796143"/>
              <a:gd name="connsiteX14" fmla="*/ 1034143 w 3287486"/>
              <a:gd name="connsiteY14" fmla="*/ 359229 h 1796143"/>
              <a:gd name="connsiteX15" fmla="*/ 1023258 w 3287486"/>
              <a:gd name="connsiteY15" fmla="*/ 391886 h 1796143"/>
              <a:gd name="connsiteX16" fmla="*/ 979715 w 3287486"/>
              <a:gd name="connsiteY16" fmla="*/ 435429 h 1796143"/>
              <a:gd name="connsiteX17" fmla="*/ 914400 w 3287486"/>
              <a:gd name="connsiteY17" fmla="*/ 457200 h 1796143"/>
              <a:gd name="connsiteX18" fmla="*/ 881743 w 3287486"/>
              <a:gd name="connsiteY18" fmla="*/ 468086 h 1796143"/>
              <a:gd name="connsiteX19" fmla="*/ 772886 w 3287486"/>
              <a:gd name="connsiteY19" fmla="*/ 511629 h 1796143"/>
              <a:gd name="connsiteX20" fmla="*/ 740229 w 3287486"/>
              <a:gd name="connsiteY20" fmla="*/ 522514 h 1796143"/>
              <a:gd name="connsiteX21" fmla="*/ 707572 w 3287486"/>
              <a:gd name="connsiteY21" fmla="*/ 533400 h 1796143"/>
              <a:gd name="connsiteX22" fmla="*/ 664029 w 3287486"/>
              <a:gd name="connsiteY22" fmla="*/ 544286 h 1796143"/>
              <a:gd name="connsiteX23" fmla="*/ 631372 w 3287486"/>
              <a:gd name="connsiteY23" fmla="*/ 555171 h 1796143"/>
              <a:gd name="connsiteX24" fmla="*/ 402772 w 3287486"/>
              <a:gd name="connsiteY24" fmla="*/ 566057 h 1796143"/>
              <a:gd name="connsiteX25" fmla="*/ 304800 w 3287486"/>
              <a:gd name="connsiteY25" fmla="*/ 576943 h 1796143"/>
              <a:gd name="connsiteX26" fmla="*/ 206829 w 3287486"/>
              <a:gd name="connsiteY26" fmla="*/ 609600 h 1796143"/>
              <a:gd name="connsiteX27" fmla="*/ 141515 w 3287486"/>
              <a:gd name="connsiteY27" fmla="*/ 631371 h 1796143"/>
              <a:gd name="connsiteX28" fmla="*/ 108858 w 3287486"/>
              <a:gd name="connsiteY28" fmla="*/ 642257 h 1796143"/>
              <a:gd name="connsiteX29" fmla="*/ 87086 w 3287486"/>
              <a:gd name="connsiteY29" fmla="*/ 664029 h 1796143"/>
              <a:gd name="connsiteX30" fmla="*/ 32658 w 3287486"/>
              <a:gd name="connsiteY30" fmla="*/ 707571 h 1796143"/>
              <a:gd name="connsiteX31" fmla="*/ 10886 w 3287486"/>
              <a:gd name="connsiteY31" fmla="*/ 772886 h 1796143"/>
              <a:gd name="connsiteX32" fmla="*/ 0 w 3287486"/>
              <a:gd name="connsiteY32" fmla="*/ 859971 h 1796143"/>
              <a:gd name="connsiteX33" fmla="*/ 21772 w 3287486"/>
              <a:gd name="connsiteY33" fmla="*/ 1045029 h 1796143"/>
              <a:gd name="connsiteX34" fmla="*/ 43543 w 3287486"/>
              <a:gd name="connsiteY34" fmla="*/ 1088571 h 1796143"/>
              <a:gd name="connsiteX35" fmla="*/ 76200 w 3287486"/>
              <a:gd name="connsiteY35" fmla="*/ 1153886 h 1796143"/>
              <a:gd name="connsiteX36" fmla="*/ 108858 w 3287486"/>
              <a:gd name="connsiteY36" fmla="*/ 1164771 h 1796143"/>
              <a:gd name="connsiteX37" fmla="*/ 163286 w 3287486"/>
              <a:gd name="connsiteY37" fmla="*/ 1197429 h 1796143"/>
              <a:gd name="connsiteX38" fmla="*/ 228600 w 3287486"/>
              <a:gd name="connsiteY38" fmla="*/ 1240971 h 1796143"/>
              <a:gd name="connsiteX39" fmla="*/ 261258 w 3287486"/>
              <a:gd name="connsiteY39" fmla="*/ 1262743 h 1796143"/>
              <a:gd name="connsiteX40" fmla="*/ 337458 w 3287486"/>
              <a:gd name="connsiteY40" fmla="*/ 1306286 h 1796143"/>
              <a:gd name="connsiteX41" fmla="*/ 381000 w 3287486"/>
              <a:gd name="connsiteY41" fmla="*/ 1415143 h 1796143"/>
              <a:gd name="connsiteX42" fmla="*/ 413658 w 3287486"/>
              <a:gd name="connsiteY42" fmla="*/ 1556657 h 1796143"/>
              <a:gd name="connsiteX43" fmla="*/ 424543 w 3287486"/>
              <a:gd name="connsiteY43" fmla="*/ 1589314 h 1796143"/>
              <a:gd name="connsiteX44" fmla="*/ 446315 w 3287486"/>
              <a:gd name="connsiteY44" fmla="*/ 1611086 h 1796143"/>
              <a:gd name="connsiteX45" fmla="*/ 478972 w 3287486"/>
              <a:gd name="connsiteY45" fmla="*/ 1665514 h 1796143"/>
              <a:gd name="connsiteX46" fmla="*/ 489858 w 3287486"/>
              <a:gd name="connsiteY46" fmla="*/ 1698171 h 1796143"/>
              <a:gd name="connsiteX47" fmla="*/ 511629 w 3287486"/>
              <a:gd name="connsiteY47" fmla="*/ 1719943 h 1796143"/>
              <a:gd name="connsiteX48" fmla="*/ 555172 w 3287486"/>
              <a:gd name="connsiteY48" fmla="*/ 1774371 h 1796143"/>
              <a:gd name="connsiteX49" fmla="*/ 653143 w 3287486"/>
              <a:gd name="connsiteY49" fmla="*/ 1796143 h 1796143"/>
              <a:gd name="connsiteX50" fmla="*/ 805543 w 3287486"/>
              <a:gd name="connsiteY50" fmla="*/ 1785257 h 1796143"/>
              <a:gd name="connsiteX51" fmla="*/ 881743 w 3287486"/>
              <a:gd name="connsiteY51" fmla="*/ 1752600 h 1796143"/>
              <a:gd name="connsiteX52" fmla="*/ 903515 w 3287486"/>
              <a:gd name="connsiteY52" fmla="*/ 1730829 h 1796143"/>
              <a:gd name="connsiteX53" fmla="*/ 968829 w 3287486"/>
              <a:gd name="connsiteY53" fmla="*/ 1709057 h 1796143"/>
              <a:gd name="connsiteX54" fmla="*/ 1077686 w 3287486"/>
              <a:gd name="connsiteY54" fmla="*/ 1632857 h 1796143"/>
              <a:gd name="connsiteX55" fmla="*/ 1110343 w 3287486"/>
              <a:gd name="connsiteY55" fmla="*/ 1600200 h 1796143"/>
              <a:gd name="connsiteX56" fmla="*/ 1175658 w 3287486"/>
              <a:gd name="connsiteY56" fmla="*/ 1589314 h 1796143"/>
              <a:gd name="connsiteX57" fmla="*/ 1306286 w 3287486"/>
              <a:gd name="connsiteY57" fmla="*/ 1578429 h 1796143"/>
              <a:gd name="connsiteX58" fmla="*/ 1328058 w 3287486"/>
              <a:gd name="connsiteY58" fmla="*/ 1556657 h 1796143"/>
              <a:gd name="connsiteX59" fmla="*/ 1404258 w 3287486"/>
              <a:gd name="connsiteY59" fmla="*/ 1534886 h 1796143"/>
              <a:gd name="connsiteX60" fmla="*/ 1632858 w 3287486"/>
              <a:gd name="connsiteY60" fmla="*/ 1545771 h 1796143"/>
              <a:gd name="connsiteX61" fmla="*/ 1741715 w 3287486"/>
              <a:gd name="connsiteY61" fmla="*/ 1556657 h 1796143"/>
              <a:gd name="connsiteX62" fmla="*/ 2122715 w 3287486"/>
              <a:gd name="connsiteY62" fmla="*/ 1545771 h 1796143"/>
              <a:gd name="connsiteX63" fmla="*/ 2166258 w 3287486"/>
              <a:gd name="connsiteY63" fmla="*/ 1534886 h 1796143"/>
              <a:gd name="connsiteX64" fmla="*/ 2209800 w 3287486"/>
              <a:gd name="connsiteY64" fmla="*/ 1469571 h 1796143"/>
              <a:gd name="connsiteX65" fmla="*/ 2231572 w 3287486"/>
              <a:gd name="connsiteY65" fmla="*/ 1447800 h 1796143"/>
              <a:gd name="connsiteX66" fmla="*/ 2253343 w 3287486"/>
              <a:gd name="connsiteY66" fmla="*/ 1382486 h 1796143"/>
              <a:gd name="connsiteX67" fmla="*/ 2264229 w 3287486"/>
              <a:gd name="connsiteY67" fmla="*/ 1349829 h 1796143"/>
              <a:gd name="connsiteX68" fmla="*/ 2286000 w 3287486"/>
              <a:gd name="connsiteY68" fmla="*/ 1328057 h 1796143"/>
              <a:gd name="connsiteX69" fmla="*/ 2307772 w 3287486"/>
              <a:gd name="connsiteY69" fmla="*/ 1251857 h 1796143"/>
              <a:gd name="connsiteX70" fmla="*/ 2329543 w 3287486"/>
              <a:gd name="connsiteY70" fmla="*/ 1219200 h 1796143"/>
              <a:gd name="connsiteX71" fmla="*/ 2340429 w 3287486"/>
              <a:gd name="connsiteY71" fmla="*/ 1186543 h 1796143"/>
              <a:gd name="connsiteX72" fmla="*/ 2383972 w 3287486"/>
              <a:gd name="connsiteY72" fmla="*/ 1143000 h 1796143"/>
              <a:gd name="connsiteX73" fmla="*/ 2394858 w 3287486"/>
              <a:gd name="connsiteY73" fmla="*/ 1110343 h 1796143"/>
              <a:gd name="connsiteX74" fmla="*/ 2438400 w 3287486"/>
              <a:gd name="connsiteY74" fmla="*/ 1034143 h 1796143"/>
              <a:gd name="connsiteX75" fmla="*/ 2460172 w 3287486"/>
              <a:gd name="connsiteY75" fmla="*/ 1012371 h 1796143"/>
              <a:gd name="connsiteX76" fmla="*/ 2481943 w 3287486"/>
              <a:gd name="connsiteY76" fmla="*/ 979714 h 1796143"/>
              <a:gd name="connsiteX77" fmla="*/ 2547258 w 3287486"/>
              <a:gd name="connsiteY77" fmla="*/ 936171 h 1796143"/>
              <a:gd name="connsiteX78" fmla="*/ 2579915 w 3287486"/>
              <a:gd name="connsiteY78" fmla="*/ 914400 h 1796143"/>
              <a:gd name="connsiteX79" fmla="*/ 2732315 w 3287486"/>
              <a:gd name="connsiteY79" fmla="*/ 903514 h 1796143"/>
              <a:gd name="connsiteX80" fmla="*/ 2830286 w 3287486"/>
              <a:gd name="connsiteY80" fmla="*/ 881743 h 1796143"/>
              <a:gd name="connsiteX81" fmla="*/ 3058886 w 3287486"/>
              <a:gd name="connsiteY81" fmla="*/ 859971 h 1796143"/>
              <a:gd name="connsiteX82" fmla="*/ 3124200 w 3287486"/>
              <a:gd name="connsiteY82" fmla="*/ 827314 h 1796143"/>
              <a:gd name="connsiteX83" fmla="*/ 3156858 w 3287486"/>
              <a:gd name="connsiteY83" fmla="*/ 816429 h 1796143"/>
              <a:gd name="connsiteX84" fmla="*/ 3189515 w 3287486"/>
              <a:gd name="connsiteY84" fmla="*/ 762000 h 1796143"/>
              <a:gd name="connsiteX85" fmla="*/ 3233058 w 3287486"/>
              <a:gd name="connsiteY85" fmla="*/ 674914 h 1796143"/>
              <a:gd name="connsiteX86" fmla="*/ 3254829 w 3287486"/>
              <a:gd name="connsiteY86" fmla="*/ 598714 h 1796143"/>
              <a:gd name="connsiteX87" fmla="*/ 3265715 w 3287486"/>
              <a:gd name="connsiteY87" fmla="*/ 555171 h 1796143"/>
              <a:gd name="connsiteX88" fmla="*/ 3287486 w 3287486"/>
              <a:gd name="connsiteY88" fmla="*/ 478971 h 1796143"/>
              <a:gd name="connsiteX89" fmla="*/ 3276600 w 3287486"/>
              <a:gd name="connsiteY89" fmla="*/ 195943 h 1796143"/>
              <a:gd name="connsiteX90" fmla="*/ 3254829 w 3287486"/>
              <a:gd name="connsiteY90" fmla="*/ 130629 h 1796143"/>
              <a:gd name="connsiteX91" fmla="*/ 3233058 w 3287486"/>
              <a:gd name="connsiteY91" fmla="*/ 108857 h 1796143"/>
              <a:gd name="connsiteX92" fmla="*/ 3222172 w 3287486"/>
              <a:gd name="connsiteY92" fmla="*/ 76200 h 1796143"/>
              <a:gd name="connsiteX93" fmla="*/ 3189515 w 3287486"/>
              <a:gd name="connsiteY93" fmla="*/ 65314 h 1796143"/>
              <a:gd name="connsiteX94" fmla="*/ 3135086 w 3287486"/>
              <a:gd name="connsiteY94" fmla="*/ 32657 h 1796143"/>
              <a:gd name="connsiteX95" fmla="*/ 3058886 w 3287486"/>
              <a:gd name="connsiteY95" fmla="*/ 65314 h 1796143"/>
              <a:gd name="connsiteX96" fmla="*/ 3048000 w 3287486"/>
              <a:gd name="connsiteY96" fmla="*/ 97971 h 1796143"/>
              <a:gd name="connsiteX97" fmla="*/ 2993572 w 3287486"/>
              <a:gd name="connsiteY97" fmla="*/ 130629 h 1796143"/>
              <a:gd name="connsiteX98" fmla="*/ 2960915 w 3287486"/>
              <a:gd name="connsiteY98" fmla="*/ 195943 h 1796143"/>
              <a:gd name="connsiteX99" fmla="*/ 2884715 w 3287486"/>
              <a:gd name="connsiteY99" fmla="*/ 250371 h 1796143"/>
              <a:gd name="connsiteX100" fmla="*/ 2873829 w 3287486"/>
              <a:gd name="connsiteY100" fmla="*/ 283029 h 1796143"/>
              <a:gd name="connsiteX101" fmla="*/ 2841172 w 3287486"/>
              <a:gd name="connsiteY101" fmla="*/ 293914 h 1796143"/>
              <a:gd name="connsiteX102" fmla="*/ 2819400 w 3287486"/>
              <a:gd name="connsiteY102" fmla="*/ 315686 h 1796143"/>
              <a:gd name="connsiteX103" fmla="*/ 2754086 w 3287486"/>
              <a:gd name="connsiteY103" fmla="*/ 337457 h 1796143"/>
              <a:gd name="connsiteX104" fmla="*/ 2721429 w 3287486"/>
              <a:gd name="connsiteY104" fmla="*/ 348343 h 1796143"/>
              <a:gd name="connsiteX105" fmla="*/ 2601686 w 3287486"/>
              <a:gd name="connsiteY105" fmla="*/ 337457 h 1796143"/>
              <a:gd name="connsiteX106" fmla="*/ 2569029 w 3287486"/>
              <a:gd name="connsiteY106" fmla="*/ 326571 h 1796143"/>
              <a:gd name="connsiteX107" fmla="*/ 2547258 w 3287486"/>
              <a:gd name="connsiteY107" fmla="*/ 293914 h 1796143"/>
              <a:gd name="connsiteX108" fmla="*/ 2503715 w 3287486"/>
              <a:gd name="connsiteY108" fmla="*/ 250371 h 1796143"/>
              <a:gd name="connsiteX109" fmla="*/ 2471058 w 3287486"/>
              <a:gd name="connsiteY109" fmla="*/ 185057 h 1796143"/>
              <a:gd name="connsiteX110" fmla="*/ 2405743 w 3287486"/>
              <a:gd name="connsiteY110" fmla="*/ 163286 h 1796143"/>
              <a:gd name="connsiteX111" fmla="*/ 2373086 w 3287486"/>
              <a:gd name="connsiteY111" fmla="*/ 152400 h 1796143"/>
              <a:gd name="connsiteX112" fmla="*/ 2340429 w 3287486"/>
              <a:gd name="connsiteY112" fmla="*/ 141514 h 1796143"/>
              <a:gd name="connsiteX113" fmla="*/ 2253343 w 3287486"/>
              <a:gd name="connsiteY113" fmla="*/ 141514 h 179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3287486" h="1796143">
                <a:moveTo>
                  <a:pt x="2253343" y="141514"/>
                </a:moveTo>
                <a:cubicBezTo>
                  <a:pt x="2166257" y="141514"/>
                  <a:pt x="2158833" y="159457"/>
                  <a:pt x="1817915" y="141514"/>
                </a:cubicBezTo>
                <a:cubicBezTo>
                  <a:pt x="1799438" y="140542"/>
                  <a:pt x="1781336" y="135497"/>
                  <a:pt x="1763486" y="130629"/>
                </a:cubicBezTo>
                <a:cubicBezTo>
                  <a:pt x="1741346" y="124591"/>
                  <a:pt x="1719943" y="116114"/>
                  <a:pt x="1698172" y="108857"/>
                </a:cubicBezTo>
                <a:lnTo>
                  <a:pt x="1632858" y="87086"/>
                </a:lnTo>
                <a:cubicBezTo>
                  <a:pt x="1621972" y="83457"/>
                  <a:pt x="1609748" y="82565"/>
                  <a:pt x="1600200" y="76200"/>
                </a:cubicBezTo>
                <a:cubicBezTo>
                  <a:pt x="1589314" y="68943"/>
                  <a:pt x="1579838" y="58900"/>
                  <a:pt x="1567543" y="54429"/>
                </a:cubicBezTo>
                <a:cubicBezTo>
                  <a:pt x="1539423" y="44203"/>
                  <a:pt x="1508844" y="42119"/>
                  <a:pt x="1480458" y="32657"/>
                </a:cubicBezTo>
                <a:cubicBezTo>
                  <a:pt x="1458067" y="25193"/>
                  <a:pt x="1427042" y="13924"/>
                  <a:pt x="1404258" y="10886"/>
                </a:cubicBezTo>
                <a:cubicBezTo>
                  <a:pt x="1364531" y="5589"/>
                  <a:pt x="1324429" y="3629"/>
                  <a:pt x="1284515" y="0"/>
                </a:cubicBezTo>
                <a:cubicBezTo>
                  <a:pt x="1248229" y="3629"/>
                  <a:pt x="1211500" y="4166"/>
                  <a:pt x="1175658" y="10886"/>
                </a:cubicBezTo>
                <a:cubicBezTo>
                  <a:pt x="1153102" y="15115"/>
                  <a:pt x="1110343" y="32657"/>
                  <a:pt x="1110343" y="32657"/>
                </a:cubicBezTo>
                <a:cubicBezTo>
                  <a:pt x="1095829" y="47171"/>
                  <a:pt x="1073291" y="56727"/>
                  <a:pt x="1066800" y="76200"/>
                </a:cubicBezTo>
                <a:lnTo>
                  <a:pt x="1045029" y="141514"/>
                </a:lnTo>
                <a:cubicBezTo>
                  <a:pt x="1041400" y="214086"/>
                  <a:pt x="1040438" y="286840"/>
                  <a:pt x="1034143" y="359229"/>
                </a:cubicBezTo>
                <a:cubicBezTo>
                  <a:pt x="1033149" y="370660"/>
                  <a:pt x="1029927" y="382549"/>
                  <a:pt x="1023258" y="391886"/>
                </a:cubicBezTo>
                <a:cubicBezTo>
                  <a:pt x="1011327" y="408589"/>
                  <a:pt x="999188" y="428938"/>
                  <a:pt x="979715" y="435429"/>
                </a:cubicBezTo>
                <a:lnTo>
                  <a:pt x="914400" y="457200"/>
                </a:lnTo>
                <a:cubicBezTo>
                  <a:pt x="903514" y="460829"/>
                  <a:pt x="892006" y="462955"/>
                  <a:pt x="881743" y="468086"/>
                </a:cubicBezTo>
                <a:cubicBezTo>
                  <a:pt x="817677" y="500118"/>
                  <a:pt x="853590" y="484728"/>
                  <a:pt x="772886" y="511629"/>
                </a:cubicBezTo>
                <a:lnTo>
                  <a:pt x="740229" y="522514"/>
                </a:lnTo>
                <a:cubicBezTo>
                  <a:pt x="729343" y="526143"/>
                  <a:pt x="718704" y="530617"/>
                  <a:pt x="707572" y="533400"/>
                </a:cubicBezTo>
                <a:cubicBezTo>
                  <a:pt x="693058" y="537029"/>
                  <a:pt x="678414" y="540176"/>
                  <a:pt x="664029" y="544286"/>
                </a:cubicBezTo>
                <a:cubicBezTo>
                  <a:pt x="652996" y="547438"/>
                  <a:pt x="642807" y="554218"/>
                  <a:pt x="631372" y="555171"/>
                </a:cubicBezTo>
                <a:cubicBezTo>
                  <a:pt x="555349" y="561506"/>
                  <a:pt x="478972" y="562428"/>
                  <a:pt x="402772" y="566057"/>
                </a:cubicBezTo>
                <a:cubicBezTo>
                  <a:pt x="370115" y="569686"/>
                  <a:pt x="337020" y="570499"/>
                  <a:pt x="304800" y="576943"/>
                </a:cubicBezTo>
                <a:cubicBezTo>
                  <a:pt x="304791" y="576945"/>
                  <a:pt x="223162" y="604156"/>
                  <a:pt x="206829" y="609600"/>
                </a:cubicBezTo>
                <a:lnTo>
                  <a:pt x="141515" y="631371"/>
                </a:lnTo>
                <a:lnTo>
                  <a:pt x="108858" y="642257"/>
                </a:lnTo>
                <a:cubicBezTo>
                  <a:pt x="101601" y="649514"/>
                  <a:pt x="95887" y="658749"/>
                  <a:pt x="87086" y="664029"/>
                </a:cubicBezTo>
                <a:cubicBezTo>
                  <a:pt x="45950" y="688711"/>
                  <a:pt x="56310" y="654353"/>
                  <a:pt x="32658" y="707571"/>
                </a:cubicBezTo>
                <a:cubicBezTo>
                  <a:pt x="23337" y="728542"/>
                  <a:pt x="10886" y="772886"/>
                  <a:pt x="10886" y="772886"/>
                </a:cubicBezTo>
                <a:cubicBezTo>
                  <a:pt x="7257" y="801914"/>
                  <a:pt x="0" y="830717"/>
                  <a:pt x="0" y="859971"/>
                </a:cubicBezTo>
                <a:cubicBezTo>
                  <a:pt x="0" y="879886"/>
                  <a:pt x="7577" y="1002444"/>
                  <a:pt x="21772" y="1045029"/>
                </a:cubicBezTo>
                <a:cubicBezTo>
                  <a:pt x="26903" y="1060423"/>
                  <a:pt x="37151" y="1073656"/>
                  <a:pt x="43543" y="1088571"/>
                </a:cubicBezTo>
                <a:cubicBezTo>
                  <a:pt x="53831" y="1112577"/>
                  <a:pt x="53462" y="1135696"/>
                  <a:pt x="76200" y="1153886"/>
                </a:cubicBezTo>
                <a:cubicBezTo>
                  <a:pt x="85160" y="1161054"/>
                  <a:pt x="97972" y="1161143"/>
                  <a:pt x="108858" y="1164771"/>
                </a:cubicBezTo>
                <a:cubicBezTo>
                  <a:pt x="157698" y="1213614"/>
                  <a:pt x="99699" y="1162103"/>
                  <a:pt x="163286" y="1197429"/>
                </a:cubicBezTo>
                <a:cubicBezTo>
                  <a:pt x="186159" y="1210136"/>
                  <a:pt x="206829" y="1226457"/>
                  <a:pt x="228600" y="1240971"/>
                </a:cubicBezTo>
                <a:cubicBezTo>
                  <a:pt x="239486" y="1248228"/>
                  <a:pt x="249556" y="1256892"/>
                  <a:pt x="261258" y="1262743"/>
                </a:cubicBezTo>
                <a:cubicBezTo>
                  <a:pt x="316502" y="1290365"/>
                  <a:pt x="291298" y="1275513"/>
                  <a:pt x="337458" y="1306286"/>
                </a:cubicBezTo>
                <a:cubicBezTo>
                  <a:pt x="364360" y="1386995"/>
                  <a:pt x="348966" y="1351074"/>
                  <a:pt x="381000" y="1415143"/>
                </a:cubicBezTo>
                <a:cubicBezTo>
                  <a:pt x="389637" y="1458324"/>
                  <a:pt x="400527" y="1517262"/>
                  <a:pt x="413658" y="1556657"/>
                </a:cubicBezTo>
                <a:cubicBezTo>
                  <a:pt x="417286" y="1567543"/>
                  <a:pt x="418640" y="1579475"/>
                  <a:pt x="424543" y="1589314"/>
                </a:cubicBezTo>
                <a:cubicBezTo>
                  <a:pt x="429823" y="1598115"/>
                  <a:pt x="439058" y="1603829"/>
                  <a:pt x="446315" y="1611086"/>
                </a:cubicBezTo>
                <a:cubicBezTo>
                  <a:pt x="477148" y="1703592"/>
                  <a:pt x="434146" y="1590807"/>
                  <a:pt x="478972" y="1665514"/>
                </a:cubicBezTo>
                <a:cubicBezTo>
                  <a:pt x="484876" y="1675353"/>
                  <a:pt x="483954" y="1688332"/>
                  <a:pt x="489858" y="1698171"/>
                </a:cubicBezTo>
                <a:cubicBezTo>
                  <a:pt x="495138" y="1706972"/>
                  <a:pt x="505218" y="1711929"/>
                  <a:pt x="511629" y="1719943"/>
                </a:cubicBezTo>
                <a:cubicBezTo>
                  <a:pt x="525322" y="1737060"/>
                  <a:pt x="534951" y="1762239"/>
                  <a:pt x="555172" y="1774371"/>
                </a:cubicBezTo>
                <a:cubicBezTo>
                  <a:pt x="575787" y="1786740"/>
                  <a:pt x="639950" y="1793944"/>
                  <a:pt x="653143" y="1796143"/>
                </a:cubicBezTo>
                <a:cubicBezTo>
                  <a:pt x="703943" y="1792514"/>
                  <a:pt x="754962" y="1791208"/>
                  <a:pt x="805543" y="1785257"/>
                </a:cubicBezTo>
                <a:cubicBezTo>
                  <a:pt x="823166" y="1783184"/>
                  <a:pt x="870969" y="1759782"/>
                  <a:pt x="881743" y="1752600"/>
                </a:cubicBezTo>
                <a:cubicBezTo>
                  <a:pt x="890283" y="1746907"/>
                  <a:pt x="894335" y="1735419"/>
                  <a:pt x="903515" y="1730829"/>
                </a:cubicBezTo>
                <a:cubicBezTo>
                  <a:pt x="924041" y="1720566"/>
                  <a:pt x="949734" y="1721787"/>
                  <a:pt x="968829" y="1709057"/>
                </a:cubicBezTo>
                <a:cubicBezTo>
                  <a:pt x="996930" y="1690323"/>
                  <a:pt x="1049480" y="1657033"/>
                  <a:pt x="1077686" y="1632857"/>
                </a:cubicBezTo>
                <a:cubicBezTo>
                  <a:pt x="1089375" y="1622838"/>
                  <a:pt x="1096275" y="1606452"/>
                  <a:pt x="1110343" y="1600200"/>
                </a:cubicBezTo>
                <a:cubicBezTo>
                  <a:pt x="1130513" y="1591236"/>
                  <a:pt x="1153721" y="1591751"/>
                  <a:pt x="1175658" y="1589314"/>
                </a:cubicBezTo>
                <a:cubicBezTo>
                  <a:pt x="1219084" y="1584489"/>
                  <a:pt x="1262743" y="1582057"/>
                  <a:pt x="1306286" y="1578429"/>
                </a:cubicBezTo>
                <a:cubicBezTo>
                  <a:pt x="1313543" y="1571172"/>
                  <a:pt x="1319257" y="1561938"/>
                  <a:pt x="1328058" y="1556657"/>
                </a:cubicBezTo>
                <a:cubicBezTo>
                  <a:pt x="1339216" y="1549962"/>
                  <a:pt x="1396121" y="1536920"/>
                  <a:pt x="1404258" y="1534886"/>
                </a:cubicBezTo>
                <a:lnTo>
                  <a:pt x="1632858" y="1545771"/>
                </a:lnTo>
                <a:cubicBezTo>
                  <a:pt x="1669249" y="1548119"/>
                  <a:pt x="1705248" y="1556657"/>
                  <a:pt x="1741715" y="1556657"/>
                </a:cubicBezTo>
                <a:cubicBezTo>
                  <a:pt x="1868767" y="1556657"/>
                  <a:pt x="1995715" y="1549400"/>
                  <a:pt x="2122715" y="1545771"/>
                </a:cubicBezTo>
                <a:cubicBezTo>
                  <a:pt x="2137229" y="1542143"/>
                  <a:pt x="2154999" y="1544738"/>
                  <a:pt x="2166258" y="1534886"/>
                </a:cubicBezTo>
                <a:cubicBezTo>
                  <a:pt x="2185950" y="1517655"/>
                  <a:pt x="2191297" y="1488073"/>
                  <a:pt x="2209800" y="1469571"/>
                </a:cubicBezTo>
                <a:lnTo>
                  <a:pt x="2231572" y="1447800"/>
                </a:lnTo>
                <a:lnTo>
                  <a:pt x="2253343" y="1382486"/>
                </a:lnTo>
                <a:cubicBezTo>
                  <a:pt x="2256972" y="1371600"/>
                  <a:pt x="2256115" y="1357943"/>
                  <a:pt x="2264229" y="1349829"/>
                </a:cubicBezTo>
                <a:lnTo>
                  <a:pt x="2286000" y="1328057"/>
                </a:lnTo>
                <a:cubicBezTo>
                  <a:pt x="2289488" y="1314104"/>
                  <a:pt x="2299963" y="1267475"/>
                  <a:pt x="2307772" y="1251857"/>
                </a:cubicBezTo>
                <a:cubicBezTo>
                  <a:pt x="2313623" y="1240155"/>
                  <a:pt x="2323692" y="1230902"/>
                  <a:pt x="2329543" y="1219200"/>
                </a:cubicBezTo>
                <a:cubicBezTo>
                  <a:pt x="2334675" y="1208937"/>
                  <a:pt x="2333760" y="1195880"/>
                  <a:pt x="2340429" y="1186543"/>
                </a:cubicBezTo>
                <a:cubicBezTo>
                  <a:pt x="2352360" y="1169840"/>
                  <a:pt x="2383972" y="1143000"/>
                  <a:pt x="2383972" y="1143000"/>
                </a:cubicBezTo>
                <a:cubicBezTo>
                  <a:pt x="2387601" y="1132114"/>
                  <a:pt x="2390338" y="1120890"/>
                  <a:pt x="2394858" y="1110343"/>
                </a:cubicBezTo>
                <a:cubicBezTo>
                  <a:pt x="2405173" y="1086275"/>
                  <a:pt x="2421581" y="1055167"/>
                  <a:pt x="2438400" y="1034143"/>
                </a:cubicBezTo>
                <a:cubicBezTo>
                  <a:pt x="2444811" y="1026129"/>
                  <a:pt x="2453761" y="1020385"/>
                  <a:pt x="2460172" y="1012371"/>
                </a:cubicBezTo>
                <a:cubicBezTo>
                  <a:pt x="2468345" y="1002155"/>
                  <a:pt x="2472097" y="988329"/>
                  <a:pt x="2481943" y="979714"/>
                </a:cubicBezTo>
                <a:cubicBezTo>
                  <a:pt x="2501635" y="962483"/>
                  <a:pt x="2525486" y="950685"/>
                  <a:pt x="2547258" y="936171"/>
                </a:cubicBezTo>
                <a:cubicBezTo>
                  <a:pt x="2558144" y="928914"/>
                  <a:pt x="2566865" y="915332"/>
                  <a:pt x="2579915" y="914400"/>
                </a:cubicBezTo>
                <a:lnTo>
                  <a:pt x="2732315" y="903514"/>
                </a:lnTo>
                <a:cubicBezTo>
                  <a:pt x="2757229" y="897286"/>
                  <a:pt x="2806424" y="884255"/>
                  <a:pt x="2830286" y="881743"/>
                </a:cubicBezTo>
                <a:cubicBezTo>
                  <a:pt x="3168475" y="846143"/>
                  <a:pt x="2851563" y="889589"/>
                  <a:pt x="3058886" y="859971"/>
                </a:cubicBezTo>
                <a:cubicBezTo>
                  <a:pt x="3140973" y="832610"/>
                  <a:pt x="3039788" y="869520"/>
                  <a:pt x="3124200" y="827314"/>
                </a:cubicBezTo>
                <a:cubicBezTo>
                  <a:pt x="3134463" y="822182"/>
                  <a:pt x="3145972" y="820057"/>
                  <a:pt x="3156858" y="816429"/>
                </a:cubicBezTo>
                <a:cubicBezTo>
                  <a:pt x="3195169" y="778117"/>
                  <a:pt x="3165963" y="813815"/>
                  <a:pt x="3189515" y="762000"/>
                </a:cubicBezTo>
                <a:cubicBezTo>
                  <a:pt x="3202945" y="732454"/>
                  <a:pt x="3233058" y="674914"/>
                  <a:pt x="3233058" y="674914"/>
                </a:cubicBezTo>
                <a:cubicBezTo>
                  <a:pt x="3267073" y="538844"/>
                  <a:pt x="3223606" y="707991"/>
                  <a:pt x="3254829" y="598714"/>
                </a:cubicBezTo>
                <a:cubicBezTo>
                  <a:pt x="3258939" y="584329"/>
                  <a:pt x="3261605" y="569556"/>
                  <a:pt x="3265715" y="555171"/>
                </a:cubicBezTo>
                <a:cubicBezTo>
                  <a:pt x="3296948" y="445853"/>
                  <a:pt x="3253454" y="615095"/>
                  <a:pt x="3287486" y="478971"/>
                </a:cubicBezTo>
                <a:cubicBezTo>
                  <a:pt x="3283857" y="384628"/>
                  <a:pt x="3285413" y="289943"/>
                  <a:pt x="3276600" y="195943"/>
                </a:cubicBezTo>
                <a:cubicBezTo>
                  <a:pt x="3274458" y="173094"/>
                  <a:pt x="3271056" y="146857"/>
                  <a:pt x="3254829" y="130629"/>
                </a:cubicBezTo>
                <a:lnTo>
                  <a:pt x="3233058" y="108857"/>
                </a:lnTo>
                <a:cubicBezTo>
                  <a:pt x="3229429" y="97971"/>
                  <a:pt x="3230286" y="84314"/>
                  <a:pt x="3222172" y="76200"/>
                </a:cubicBezTo>
                <a:cubicBezTo>
                  <a:pt x="3214058" y="68086"/>
                  <a:pt x="3199354" y="71218"/>
                  <a:pt x="3189515" y="65314"/>
                </a:cubicBezTo>
                <a:cubicBezTo>
                  <a:pt x="3114802" y="20487"/>
                  <a:pt x="3227598" y="63495"/>
                  <a:pt x="3135086" y="32657"/>
                </a:cubicBezTo>
                <a:cubicBezTo>
                  <a:pt x="3108940" y="39194"/>
                  <a:pt x="3077680" y="41822"/>
                  <a:pt x="3058886" y="65314"/>
                </a:cubicBezTo>
                <a:cubicBezTo>
                  <a:pt x="3051718" y="74274"/>
                  <a:pt x="3053904" y="88132"/>
                  <a:pt x="3048000" y="97971"/>
                </a:cubicBezTo>
                <a:cubicBezTo>
                  <a:pt x="3033057" y="122876"/>
                  <a:pt x="3019260" y="122066"/>
                  <a:pt x="2993572" y="130629"/>
                </a:cubicBezTo>
                <a:cubicBezTo>
                  <a:pt x="2924523" y="199675"/>
                  <a:pt x="3027785" y="88950"/>
                  <a:pt x="2960915" y="195943"/>
                </a:cubicBezTo>
                <a:cubicBezTo>
                  <a:pt x="2933727" y="239444"/>
                  <a:pt x="2923167" y="237555"/>
                  <a:pt x="2884715" y="250371"/>
                </a:cubicBezTo>
                <a:cubicBezTo>
                  <a:pt x="2881086" y="261257"/>
                  <a:pt x="2881943" y="274915"/>
                  <a:pt x="2873829" y="283029"/>
                </a:cubicBezTo>
                <a:cubicBezTo>
                  <a:pt x="2865715" y="291143"/>
                  <a:pt x="2851011" y="288011"/>
                  <a:pt x="2841172" y="293914"/>
                </a:cubicBezTo>
                <a:cubicBezTo>
                  <a:pt x="2832371" y="299194"/>
                  <a:pt x="2828580" y="311096"/>
                  <a:pt x="2819400" y="315686"/>
                </a:cubicBezTo>
                <a:cubicBezTo>
                  <a:pt x="2798874" y="325949"/>
                  <a:pt x="2775857" y="330200"/>
                  <a:pt x="2754086" y="337457"/>
                </a:cubicBezTo>
                <a:lnTo>
                  <a:pt x="2721429" y="348343"/>
                </a:lnTo>
                <a:cubicBezTo>
                  <a:pt x="2681515" y="344714"/>
                  <a:pt x="2641362" y="343125"/>
                  <a:pt x="2601686" y="337457"/>
                </a:cubicBezTo>
                <a:cubicBezTo>
                  <a:pt x="2590327" y="335834"/>
                  <a:pt x="2577989" y="333739"/>
                  <a:pt x="2569029" y="326571"/>
                </a:cubicBezTo>
                <a:cubicBezTo>
                  <a:pt x="2558813" y="318398"/>
                  <a:pt x="2555772" y="303847"/>
                  <a:pt x="2547258" y="293914"/>
                </a:cubicBezTo>
                <a:cubicBezTo>
                  <a:pt x="2533900" y="278329"/>
                  <a:pt x="2503715" y="250371"/>
                  <a:pt x="2503715" y="250371"/>
                </a:cubicBezTo>
                <a:cubicBezTo>
                  <a:pt x="2497784" y="232578"/>
                  <a:pt x="2488827" y="196163"/>
                  <a:pt x="2471058" y="185057"/>
                </a:cubicBezTo>
                <a:cubicBezTo>
                  <a:pt x="2451597" y="172894"/>
                  <a:pt x="2427515" y="170543"/>
                  <a:pt x="2405743" y="163286"/>
                </a:cubicBezTo>
                <a:lnTo>
                  <a:pt x="2373086" y="152400"/>
                </a:lnTo>
                <a:cubicBezTo>
                  <a:pt x="2362200" y="148771"/>
                  <a:pt x="2351747" y="143400"/>
                  <a:pt x="2340429" y="141514"/>
                </a:cubicBezTo>
                <a:cubicBezTo>
                  <a:pt x="2271536" y="130032"/>
                  <a:pt x="2340429" y="141514"/>
                  <a:pt x="2253343" y="141514"/>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8A478BB-AF82-4420-B7AD-43FB1666A209}"/>
              </a:ext>
            </a:extLst>
          </p:cNvPr>
          <p:cNvSpPr txBox="1"/>
          <p:nvPr/>
        </p:nvSpPr>
        <p:spPr>
          <a:xfrm rot="21201565">
            <a:off x="3419986" y="4756770"/>
            <a:ext cx="5260861" cy="369332"/>
          </a:xfrm>
          <a:prstGeom prst="rect">
            <a:avLst/>
          </a:prstGeom>
          <a:noFill/>
        </p:spPr>
        <p:txBody>
          <a:bodyPr wrap="square" rtlCol="0">
            <a:spAutoFit/>
          </a:bodyPr>
          <a:lstStyle/>
          <a:p>
            <a:r>
              <a:rPr lang="en-US" dirty="0"/>
              <a:t>Greedy                      Prudent                      Overgenerous</a:t>
            </a:r>
          </a:p>
        </p:txBody>
      </p:sp>
      <p:cxnSp>
        <p:nvCxnSpPr>
          <p:cNvPr id="8" name="Straight Connector 7">
            <a:extLst>
              <a:ext uri="{FF2B5EF4-FFF2-40B4-BE49-F238E27FC236}">
                <a16:creationId xmlns:a16="http://schemas.microsoft.com/office/drawing/2014/main" id="{747F965F-B97D-4AA7-BA4C-EDBD32AD30B0}"/>
              </a:ext>
            </a:extLst>
          </p:cNvPr>
          <p:cNvCxnSpPr>
            <a:cxnSpLocks/>
          </p:cNvCxnSpPr>
          <p:nvPr/>
        </p:nvCxnSpPr>
        <p:spPr>
          <a:xfrm flipV="1">
            <a:off x="4243926" y="5051066"/>
            <a:ext cx="1042108" cy="121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F3D06DD-A88C-4033-A94C-9B9C0F71A1F3}"/>
              </a:ext>
            </a:extLst>
          </p:cNvPr>
          <p:cNvCxnSpPr>
            <a:cxnSpLocks/>
          </p:cNvCxnSpPr>
          <p:nvPr/>
        </p:nvCxnSpPr>
        <p:spPr>
          <a:xfrm flipV="1">
            <a:off x="6112194" y="4820427"/>
            <a:ext cx="1042108" cy="121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9846A27-9DF1-451D-A574-1BFDDE50FEC6}"/>
              </a:ext>
            </a:extLst>
          </p:cNvPr>
          <p:cNvCxnSpPr>
            <a:cxnSpLocks/>
          </p:cNvCxnSpPr>
          <p:nvPr/>
        </p:nvCxnSpPr>
        <p:spPr>
          <a:xfrm>
            <a:off x="1458604" y="1685151"/>
            <a:ext cx="8316767" cy="403964"/>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00F722B-220E-4B15-B66C-E4CB64847889}"/>
              </a:ext>
            </a:extLst>
          </p:cNvPr>
          <p:cNvSpPr txBox="1"/>
          <p:nvPr/>
        </p:nvSpPr>
        <p:spPr>
          <a:xfrm rot="173014">
            <a:off x="2180938" y="1514504"/>
            <a:ext cx="7046353" cy="369332"/>
          </a:xfrm>
          <a:prstGeom prst="rect">
            <a:avLst/>
          </a:prstGeom>
          <a:noFill/>
        </p:spPr>
        <p:txBody>
          <a:bodyPr wrap="none" rtlCol="0">
            <a:spAutoFit/>
          </a:bodyPr>
          <a:lstStyle/>
          <a:p>
            <a:r>
              <a:rPr lang="en-US" dirty="0"/>
              <a:t>Protect self (except when it would cause serious harm to sentient beings)</a:t>
            </a:r>
          </a:p>
        </p:txBody>
      </p:sp>
      <p:sp>
        <p:nvSpPr>
          <p:cNvPr id="22" name="TextBox 21">
            <a:extLst>
              <a:ext uri="{FF2B5EF4-FFF2-40B4-BE49-F238E27FC236}">
                <a16:creationId xmlns:a16="http://schemas.microsoft.com/office/drawing/2014/main" id="{63896CA9-A4D1-4407-8384-B0BA4E4B8DF2}"/>
              </a:ext>
            </a:extLst>
          </p:cNvPr>
          <p:cNvSpPr txBox="1"/>
          <p:nvPr/>
        </p:nvSpPr>
        <p:spPr>
          <a:xfrm rot="4171755">
            <a:off x="1785031" y="3439383"/>
            <a:ext cx="3857205" cy="369332"/>
          </a:xfrm>
          <a:prstGeom prst="rect">
            <a:avLst/>
          </a:prstGeom>
          <a:noFill/>
        </p:spPr>
        <p:txBody>
          <a:bodyPr wrap="square" rtlCol="0">
            <a:spAutoFit/>
          </a:bodyPr>
          <a:lstStyle/>
          <a:p>
            <a:r>
              <a:rPr lang="en-US" dirty="0"/>
              <a:t>Obsequious      Helpful        Violent</a:t>
            </a:r>
          </a:p>
        </p:txBody>
      </p:sp>
      <p:cxnSp>
        <p:nvCxnSpPr>
          <p:cNvPr id="24" name="Straight Connector 23">
            <a:extLst>
              <a:ext uri="{FF2B5EF4-FFF2-40B4-BE49-F238E27FC236}">
                <a16:creationId xmlns:a16="http://schemas.microsoft.com/office/drawing/2014/main" id="{4DB17FEC-A93B-49FD-B763-603837E6CBAF}"/>
              </a:ext>
            </a:extLst>
          </p:cNvPr>
          <p:cNvCxnSpPr>
            <a:cxnSpLocks/>
          </p:cNvCxnSpPr>
          <p:nvPr/>
        </p:nvCxnSpPr>
        <p:spPr>
          <a:xfrm>
            <a:off x="3813048" y="3941064"/>
            <a:ext cx="98646" cy="237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A389370-E983-40B8-AA5C-93775889273C}"/>
              </a:ext>
            </a:extLst>
          </p:cNvPr>
          <p:cNvCxnSpPr>
            <a:cxnSpLocks/>
          </p:cNvCxnSpPr>
          <p:nvPr/>
        </p:nvCxnSpPr>
        <p:spPr>
          <a:xfrm>
            <a:off x="3433357" y="2972634"/>
            <a:ext cx="101984" cy="2244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540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1A225-4A45-473F-96C7-961C2F8482F0}"/>
              </a:ext>
            </a:extLst>
          </p:cNvPr>
          <p:cNvSpPr>
            <a:spLocks noGrp="1"/>
          </p:cNvSpPr>
          <p:nvPr>
            <p:ph type="title"/>
          </p:nvPr>
        </p:nvSpPr>
        <p:spPr>
          <a:xfrm>
            <a:off x="580503" y="286193"/>
            <a:ext cx="10515600" cy="1325563"/>
          </a:xfrm>
        </p:spPr>
        <p:txBody>
          <a:bodyPr>
            <a:normAutofit/>
          </a:bodyPr>
          <a:lstStyle/>
          <a:p>
            <a:r>
              <a:rPr lang="en-US" sz="3600" dirty="0"/>
              <a:t>Thoughts on the iterated prisoner’s dilemma</a:t>
            </a:r>
          </a:p>
        </p:txBody>
      </p:sp>
      <p:sp>
        <p:nvSpPr>
          <p:cNvPr id="3" name="Content Placeholder 2">
            <a:extLst>
              <a:ext uri="{FF2B5EF4-FFF2-40B4-BE49-F238E27FC236}">
                <a16:creationId xmlns:a16="http://schemas.microsoft.com/office/drawing/2014/main" id="{86064782-A4FE-4E4C-BDB6-8BE5BC8B2116}"/>
              </a:ext>
            </a:extLst>
          </p:cNvPr>
          <p:cNvSpPr>
            <a:spLocks noGrp="1"/>
          </p:cNvSpPr>
          <p:nvPr>
            <p:ph idx="1"/>
          </p:nvPr>
        </p:nvSpPr>
        <p:spPr>
          <a:xfrm>
            <a:off x="508741" y="3306837"/>
            <a:ext cx="11102755" cy="3264969"/>
          </a:xfrm>
        </p:spPr>
        <p:txBody>
          <a:bodyPr>
            <a:normAutofit lnSpcReduction="10000"/>
          </a:bodyPr>
          <a:lstStyle/>
          <a:p>
            <a:r>
              <a:rPr lang="en-US" dirty="0"/>
              <a:t>Helps explain how rational self-interest evolves into reciprocal altruism</a:t>
            </a:r>
          </a:p>
          <a:p>
            <a:r>
              <a:rPr lang="en-US" dirty="0"/>
              <a:t>Hence, in nature reciprocal altruism is a stable ethical system assuming relatively balanced payoff matrices (evenly balanced players)</a:t>
            </a:r>
          </a:p>
          <a:p>
            <a:r>
              <a:rPr lang="en-US" dirty="0"/>
              <a:t>But what if winning makes you stronger next round so your payoff is bigger than other player?</a:t>
            </a:r>
          </a:p>
          <a:p>
            <a:r>
              <a:rPr lang="en-US" dirty="0"/>
              <a:t>For AGI evolving to ASI, the fear is that a short series of defections (malevolent behaviors) may be seen as greater benefit than long-term payoffs for cooperation (friendly behaviors).</a:t>
            </a:r>
          </a:p>
        </p:txBody>
      </p:sp>
      <p:graphicFrame>
        <p:nvGraphicFramePr>
          <p:cNvPr id="4" name="Table 3">
            <a:extLst>
              <a:ext uri="{FF2B5EF4-FFF2-40B4-BE49-F238E27FC236}">
                <a16:creationId xmlns:a16="http://schemas.microsoft.com/office/drawing/2014/main" id="{09777E67-0240-4A5E-A3BC-0C08FAD15374}"/>
              </a:ext>
            </a:extLst>
          </p:cNvPr>
          <p:cNvGraphicFramePr>
            <a:graphicFrameLocks noGrp="1"/>
          </p:cNvGraphicFramePr>
          <p:nvPr>
            <p:extLst/>
          </p:nvPr>
        </p:nvGraphicFramePr>
        <p:xfrm>
          <a:off x="766439" y="1690688"/>
          <a:ext cx="3605319" cy="1097280"/>
        </p:xfrm>
        <a:graphic>
          <a:graphicData uri="http://schemas.openxmlformats.org/drawingml/2006/table">
            <a:tbl>
              <a:tblPr firstRow="1" bandRow="1">
                <a:tableStyleId>{5C22544A-7EE6-4342-B048-85BDC9FD1C3A}</a:tableStyleId>
              </a:tblPr>
              <a:tblGrid>
                <a:gridCol w="1201773">
                  <a:extLst>
                    <a:ext uri="{9D8B030D-6E8A-4147-A177-3AD203B41FA5}">
                      <a16:colId xmlns:a16="http://schemas.microsoft.com/office/drawing/2014/main" val="4294163146"/>
                    </a:ext>
                  </a:extLst>
                </a:gridCol>
                <a:gridCol w="1201773">
                  <a:extLst>
                    <a:ext uri="{9D8B030D-6E8A-4147-A177-3AD203B41FA5}">
                      <a16:colId xmlns:a16="http://schemas.microsoft.com/office/drawing/2014/main" val="2180372187"/>
                    </a:ext>
                  </a:extLst>
                </a:gridCol>
                <a:gridCol w="1201773">
                  <a:extLst>
                    <a:ext uri="{9D8B030D-6E8A-4147-A177-3AD203B41FA5}">
                      <a16:colId xmlns:a16="http://schemas.microsoft.com/office/drawing/2014/main" val="1463567997"/>
                    </a:ext>
                  </a:extLst>
                </a:gridCol>
              </a:tblGrid>
              <a:tr h="276969">
                <a:tc>
                  <a:txBody>
                    <a:bodyPr/>
                    <a:lstStyle/>
                    <a:p>
                      <a:endParaRPr lang="en-US" dirty="0"/>
                    </a:p>
                  </a:txBody>
                  <a:tcPr>
                    <a:solidFill>
                      <a:schemeClr val="bg1"/>
                    </a:solidFill>
                  </a:tcPr>
                </a:tc>
                <a:tc>
                  <a:txBody>
                    <a:bodyPr/>
                    <a:lstStyle/>
                    <a:p>
                      <a:r>
                        <a:rPr lang="en-US" dirty="0"/>
                        <a:t>Cooperate</a:t>
                      </a:r>
                    </a:p>
                  </a:txBody>
                  <a:tcPr>
                    <a:solidFill>
                      <a:srgbClr val="FF0000"/>
                    </a:solidFill>
                  </a:tcPr>
                </a:tc>
                <a:tc>
                  <a:txBody>
                    <a:bodyPr/>
                    <a:lstStyle/>
                    <a:p>
                      <a:r>
                        <a:rPr lang="en-US" dirty="0"/>
                        <a:t>Defect</a:t>
                      </a:r>
                    </a:p>
                  </a:txBody>
                  <a:tcPr>
                    <a:solidFill>
                      <a:srgbClr val="FF0000"/>
                    </a:solidFill>
                  </a:tcPr>
                </a:tc>
                <a:extLst>
                  <a:ext uri="{0D108BD9-81ED-4DB2-BD59-A6C34878D82A}">
                    <a16:rowId xmlns:a16="http://schemas.microsoft.com/office/drawing/2014/main" val="1820018071"/>
                  </a:ext>
                </a:extLst>
              </a:tr>
              <a:tr h="276969">
                <a:tc>
                  <a:txBody>
                    <a:bodyPr/>
                    <a:lstStyle/>
                    <a:p>
                      <a:r>
                        <a:rPr lang="en-US" dirty="0"/>
                        <a:t>Cooperate</a:t>
                      </a:r>
                    </a:p>
                  </a:txBody>
                  <a:tcPr>
                    <a:solidFill>
                      <a:srgbClr val="00B050"/>
                    </a:solidFill>
                  </a:tcPr>
                </a:tc>
                <a:tc>
                  <a:txBody>
                    <a:bodyPr/>
                    <a:lstStyle/>
                    <a:p>
                      <a:pPr algn="ctr"/>
                      <a:r>
                        <a:rPr lang="en-US" dirty="0">
                          <a:solidFill>
                            <a:srgbClr val="00B050"/>
                          </a:solidFill>
                        </a:rPr>
                        <a:t>3</a:t>
                      </a:r>
                      <a:r>
                        <a:rPr lang="en-US" dirty="0"/>
                        <a:t>,</a:t>
                      </a:r>
                      <a:r>
                        <a:rPr lang="en-US" dirty="0">
                          <a:solidFill>
                            <a:srgbClr val="FF0000"/>
                          </a:solidFill>
                        </a:rPr>
                        <a:t>3</a:t>
                      </a:r>
                    </a:p>
                  </a:txBody>
                  <a:tcPr/>
                </a:tc>
                <a:tc>
                  <a:txBody>
                    <a:bodyPr/>
                    <a:lstStyle/>
                    <a:p>
                      <a:pPr algn="ctr"/>
                      <a:r>
                        <a:rPr lang="en-US" dirty="0">
                          <a:solidFill>
                            <a:srgbClr val="00B050"/>
                          </a:solidFill>
                        </a:rPr>
                        <a:t>0</a:t>
                      </a:r>
                      <a:r>
                        <a:rPr lang="en-US" dirty="0"/>
                        <a:t>,</a:t>
                      </a:r>
                      <a:r>
                        <a:rPr lang="en-US" dirty="0">
                          <a:solidFill>
                            <a:srgbClr val="FF0000"/>
                          </a:solidFill>
                        </a:rPr>
                        <a:t>5</a:t>
                      </a:r>
                    </a:p>
                  </a:txBody>
                  <a:tcPr/>
                </a:tc>
                <a:extLst>
                  <a:ext uri="{0D108BD9-81ED-4DB2-BD59-A6C34878D82A}">
                    <a16:rowId xmlns:a16="http://schemas.microsoft.com/office/drawing/2014/main" val="1987157584"/>
                  </a:ext>
                </a:extLst>
              </a:tr>
              <a:tr h="276969">
                <a:tc>
                  <a:txBody>
                    <a:bodyPr/>
                    <a:lstStyle/>
                    <a:p>
                      <a:r>
                        <a:rPr lang="en-US" dirty="0"/>
                        <a:t>Defect</a:t>
                      </a:r>
                    </a:p>
                  </a:txBody>
                  <a:tcPr>
                    <a:solidFill>
                      <a:srgbClr val="00B050"/>
                    </a:solidFill>
                  </a:tcPr>
                </a:tc>
                <a:tc>
                  <a:txBody>
                    <a:bodyPr/>
                    <a:lstStyle/>
                    <a:p>
                      <a:pPr algn="ctr"/>
                      <a:r>
                        <a:rPr lang="en-US" dirty="0">
                          <a:solidFill>
                            <a:srgbClr val="00B050"/>
                          </a:solidFill>
                        </a:rPr>
                        <a:t>5</a:t>
                      </a:r>
                      <a:r>
                        <a:rPr lang="en-US" dirty="0"/>
                        <a:t>,</a:t>
                      </a:r>
                      <a:r>
                        <a:rPr lang="en-US" dirty="0">
                          <a:solidFill>
                            <a:srgbClr val="FF0000"/>
                          </a:solidFill>
                        </a:rPr>
                        <a:t>0</a:t>
                      </a:r>
                    </a:p>
                  </a:txBody>
                  <a:tcPr/>
                </a:tc>
                <a:tc>
                  <a:txBody>
                    <a:bodyPr/>
                    <a:lstStyle/>
                    <a:p>
                      <a:pPr algn="ctr"/>
                      <a:r>
                        <a:rPr lang="en-US" dirty="0">
                          <a:solidFill>
                            <a:srgbClr val="00B050"/>
                          </a:solidFill>
                        </a:rPr>
                        <a:t>1</a:t>
                      </a:r>
                      <a:r>
                        <a:rPr lang="en-US" dirty="0"/>
                        <a:t>,</a:t>
                      </a:r>
                      <a:r>
                        <a:rPr lang="en-US" dirty="0">
                          <a:solidFill>
                            <a:srgbClr val="FF0000"/>
                          </a:solidFill>
                        </a:rPr>
                        <a:t>1</a:t>
                      </a:r>
                    </a:p>
                  </a:txBody>
                  <a:tcPr/>
                </a:tc>
                <a:extLst>
                  <a:ext uri="{0D108BD9-81ED-4DB2-BD59-A6C34878D82A}">
                    <a16:rowId xmlns:a16="http://schemas.microsoft.com/office/drawing/2014/main" val="1669611587"/>
                  </a:ext>
                </a:extLst>
              </a:tr>
            </a:tbl>
          </a:graphicData>
        </a:graphic>
      </p:graphicFrame>
      <p:sp>
        <p:nvSpPr>
          <p:cNvPr id="5" name="Arrow: Right 4">
            <a:extLst>
              <a:ext uri="{FF2B5EF4-FFF2-40B4-BE49-F238E27FC236}">
                <a16:creationId xmlns:a16="http://schemas.microsoft.com/office/drawing/2014/main" id="{E8C415E9-F29C-4A1B-B794-F489D96EAF60}"/>
              </a:ext>
            </a:extLst>
          </p:cNvPr>
          <p:cNvSpPr/>
          <p:nvPr/>
        </p:nvSpPr>
        <p:spPr>
          <a:xfrm>
            <a:off x="4582480" y="1937487"/>
            <a:ext cx="985421"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55A4568B-D18F-481A-B62C-B9853608E424}"/>
              </a:ext>
            </a:extLst>
          </p:cNvPr>
          <p:cNvSpPr txBox="1">
            <a:spLocks/>
          </p:cNvSpPr>
          <p:nvPr/>
        </p:nvSpPr>
        <p:spPr>
          <a:xfrm>
            <a:off x="5778624" y="1475914"/>
            <a:ext cx="5832873" cy="1673061"/>
          </a:xfrm>
          <a:prstGeom prst="rect">
            <a:avLst/>
          </a:prstGeom>
          <a:ln>
            <a:solidFill>
              <a:schemeClr val="accent1"/>
            </a:solid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Tit-for-tat winning algorithm</a:t>
            </a:r>
          </a:p>
          <a:p>
            <a:pPr lvl="1"/>
            <a:r>
              <a:rPr lang="en-US" dirty="0"/>
              <a:t>Initially cooperate (extend tentative trust)</a:t>
            </a:r>
          </a:p>
          <a:p>
            <a:pPr lvl="1"/>
            <a:r>
              <a:rPr lang="en-US" dirty="0"/>
              <a:t>Repeat behavior of other on next move (fast negative feedback, quick forgiveness)</a:t>
            </a:r>
          </a:p>
        </p:txBody>
      </p:sp>
    </p:spTree>
    <p:extLst>
      <p:ext uri="{BB962C8B-B14F-4D97-AF65-F5344CB8AC3E}">
        <p14:creationId xmlns:p14="http://schemas.microsoft.com/office/powerpoint/2010/main" val="4092676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1A225-4A45-473F-96C7-961C2F8482F0}"/>
              </a:ext>
            </a:extLst>
          </p:cNvPr>
          <p:cNvSpPr>
            <a:spLocks noGrp="1"/>
          </p:cNvSpPr>
          <p:nvPr>
            <p:ph type="title"/>
          </p:nvPr>
        </p:nvSpPr>
        <p:spPr>
          <a:xfrm>
            <a:off x="580503" y="286193"/>
            <a:ext cx="10515600" cy="1325563"/>
          </a:xfrm>
        </p:spPr>
        <p:txBody>
          <a:bodyPr>
            <a:normAutofit/>
          </a:bodyPr>
          <a:lstStyle/>
          <a:p>
            <a:r>
              <a:rPr lang="en-US" sz="3600" dirty="0"/>
              <a:t>Towards envisioning a stable ASI ethical system</a:t>
            </a:r>
          </a:p>
        </p:txBody>
      </p:sp>
      <p:sp>
        <p:nvSpPr>
          <p:cNvPr id="3" name="Content Placeholder 2">
            <a:extLst>
              <a:ext uri="{FF2B5EF4-FFF2-40B4-BE49-F238E27FC236}">
                <a16:creationId xmlns:a16="http://schemas.microsoft.com/office/drawing/2014/main" id="{86064782-A4FE-4E4C-BDB6-8BE5BC8B2116}"/>
              </a:ext>
            </a:extLst>
          </p:cNvPr>
          <p:cNvSpPr>
            <a:spLocks noGrp="1"/>
          </p:cNvSpPr>
          <p:nvPr>
            <p:ph idx="1"/>
          </p:nvPr>
        </p:nvSpPr>
        <p:spPr>
          <a:xfrm>
            <a:off x="754602" y="1522425"/>
            <a:ext cx="10635078" cy="4798476"/>
          </a:xfrm>
        </p:spPr>
        <p:txBody>
          <a:bodyPr>
            <a:normAutofit/>
          </a:bodyPr>
          <a:lstStyle/>
          <a:p>
            <a:r>
              <a:rPr lang="en-US" dirty="0"/>
              <a:t>Program in ethics at key AGI stages</a:t>
            </a:r>
          </a:p>
          <a:p>
            <a:pPr lvl="1"/>
            <a:r>
              <a:rPr lang="en-US" dirty="0"/>
              <a:t>Train helper robots and automated assistants to behave ethically using examples provided by thoughtful humans.</a:t>
            </a:r>
          </a:p>
          <a:p>
            <a:pPr lvl="1"/>
            <a:r>
              <a:rPr lang="en-US" dirty="0"/>
              <a:t>This is similar to child rearing and there are varying theories on parenting.</a:t>
            </a:r>
          </a:p>
          <a:p>
            <a:pPr lvl="1"/>
            <a:r>
              <a:rPr lang="en-US" dirty="0"/>
              <a:t>Challenge is to build a robust enough system so that a friendly AGI will continue to build ethical AI each generation.</a:t>
            </a:r>
          </a:p>
          <a:p>
            <a:pPr lvl="1"/>
            <a:r>
              <a:rPr lang="en-US" dirty="0"/>
              <a:t>Is virtue ethics a robust solution?</a:t>
            </a:r>
          </a:p>
          <a:p>
            <a:r>
              <a:rPr lang="en-US" dirty="0"/>
              <a:t>Keep humans in charge?</a:t>
            </a:r>
          </a:p>
          <a:p>
            <a:pPr lvl="1"/>
            <a:r>
              <a:rPr lang="en-US" dirty="0"/>
              <a:t>Will humans download into silicon and be able to become SI’s themselves?</a:t>
            </a:r>
          </a:p>
          <a:p>
            <a:pPr lvl="1"/>
            <a:r>
              <a:rPr lang="en-US" dirty="0"/>
              <a:t>How would we have confidence that SI humans would remain ethical if we can’t ‘prove’ that an ASI could remain ethical?</a:t>
            </a:r>
          </a:p>
          <a:p>
            <a:pPr lvl="1"/>
            <a:endParaRPr lang="en-US" dirty="0"/>
          </a:p>
        </p:txBody>
      </p:sp>
    </p:spTree>
    <p:extLst>
      <p:ext uri="{BB962C8B-B14F-4D97-AF65-F5344CB8AC3E}">
        <p14:creationId xmlns:p14="http://schemas.microsoft.com/office/powerpoint/2010/main" val="2038252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1A225-4A45-473F-96C7-961C2F8482F0}"/>
              </a:ext>
            </a:extLst>
          </p:cNvPr>
          <p:cNvSpPr>
            <a:spLocks noGrp="1"/>
          </p:cNvSpPr>
          <p:nvPr>
            <p:ph type="title"/>
          </p:nvPr>
        </p:nvSpPr>
        <p:spPr>
          <a:xfrm>
            <a:off x="580503" y="286193"/>
            <a:ext cx="10515600" cy="1325563"/>
          </a:xfrm>
        </p:spPr>
        <p:txBody>
          <a:bodyPr>
            <a:normAutofit/>
          </a:bodyPr>
          <a:lstStyle/>
          <a:p>
            <a:r>
              <a:rPr lang="en-US" sz="3600" dirty="0"/>
              <a:t>Keeping AI aligned with humanity</a:t>
            </a:r>
          </a:p>
        </p:txBody>
      </p:sp>
      <p:sp>
        <p:nvSpPr>
          <p:cNvPr id="3" name="Content Placeholder 2">
            <a:extLst>
              <a:ext uri="{FF2B5EF4-FFF2-40B4-BE49-F238E27FC236}">
                <a16:creationId xmlns:a16="http://schemas.microsoft.com/office/drawing/2014/main" id="{86064782-A4FE-4E4C-BDB6-8BE5BC8B2116}"/>
              </a:ext>
            </a:extLst>
          </p:cNvPr>
          <p:cNvSpPr>
            <a:spLocks noGrp="1"/>
          </p:cNvSpPr>
          <p:nvPr>
            <p:ph idx="1"/>
          </p:nvPr>
        </p:nvSpPr>
        <p:spPr>
          <a:xfrm>
            <a:off x="557502" y="1430985"/>
            <a:ext cx="5280801" cy="4658919"/>
          </a:xfrm>
        </p:spPr>
        <p:txBody>
          <a:bodyPr>
            <a:normAutofit fontScale="92500" lnSpcReduction="20000"/>
          </a:bodyPr>
          <a:lstStyle/>
          <a:p>
            <a:pPr marL="0" indent="0">
              <a:buNone/>
            </a:pPr>
            <a:endParaRPr lang="en-US" dirty="0"/>
          </a:p>
          <a:p>
            <a:r>
              <a:rPr lang="en-US" dirty="0"/>
              <a:t>Paul </a:t>
            </a:r>
            <a:r>
              <a:rPr lang="en-US" dirty="0" err="1"/>
              <a:t>Christiano</a:t>
            </a:r>
            <a:r>
              <a:rPr lang="en-US" dirty="0"/>
              <a:t> and many other researchers are working towards techniques to keep AI aligned</a:t>
            </a:r>
          </a:p>
          <a:p>
            <a:endParaRPr lang="en-US" dirty="0"/>
          </a:p>
          <a:p>
            <a:r>
              <a:rPr lang="en-US" dirty="0"/>
              <a:t>Using humans and slow computers to test the next intelligence leap can help with alignment</a:t>
            </a:r>
          </a:p>
          <a:p>
            <a:endParaRPr lang="en-US" dirty="0"/>
          </a:p>
          <a:p>
            <a:r>
              <a:rPr lang="en-US" dirty="0"/>
              <a:t>Giving AGI a sense of corrigibility can be key – the sense that it could be wrong and should constantly recheck it assumptions about proper behavior</a:t>
            </a:r>
          </a:p>
          <a:p>
            <a:pPr lvl="1"/>
            <a:endParaRPr lang="en-US" dirty="0"/>
          </a:p>
        </p:txBody>
      </p:sp>
      <p:pic>
        <p:nvPicPr>
          <p:cNvPr id="6" name="Picture 5">
            <a:extLst>
              <a:ext uri="{FF2B5EF4-FFF2-40B4-BE49-F238E27FC236}">
                <a16:creationId xmlns:a16="http://schemas.microsoft.com/office/drawing/2014/main" id="{1EE93896-64C1-4EB1-BBE6-DD7D23CB6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90562"/>
            <a:ext cx="4657725" cy="5476875"/>
          </a:xfrm>
          <a:prstGeom prst="rect">
            <a:avLst/>
          </a:prstGeom>
        </p:spPr>
      </p:pic>
    </p:spTree>
    <p:extLst>
      <p:ext uri="{BB962C8B-B14F-4D97-AF65-F5344CB8AC3E}">
        <p14:creationId xmlns:p14="http://schemas.microsoft.com/office/powerpoint/2010/main" val="3104881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8034871-1F4B-4D05-BCBA-F3F5E3F0213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16"/>
          <a:stretch/>
        </p:blipFill>
        <p:spPr>
          <a:xfrm>
            <a:off x="11469851" y="0"/>
            <a:ext cx="722148" cy="6858000"/>
          </a:xfrm>
          <a:prstGeom prst="rect">
            <a:avLst/>
          </a:prstGeom>
        </p:spPr>
      </p:pic>
      <p:pic>
        <p:nvPicPr>
          <p:cNvPr id="8" name="Picture 7">
            <a:extLst>
              <a:ext uri="{FF2B5EF4-FFF2-40B4-BE49-F238E27FC236}">
                <a16:creationId xmlns:a16="http://schemas.microsoft.com/office/drawing/2014/main" id="{2C000481-E3C6-499C-BD08-9A209502477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3435" y="0"/>
            <a:ext cx="11523286" cy="6858607"/>
          </a:xfrm>
          <a:prstGeom prst="rect">
            <a:avLst/>
          </a:prstGeom>
        </p:spPr>
      </p:pic>
      <p:sp>
        <p:nvSpPr>
          <p:cNvPr id="2" name="Title 1">
            <a:extLst>
              <a:ext uri="{FF2B5EF4-FFF2-40B4-BE49-F238E27FC236}">
                <a16:creationId xmlns:a16="http://schemas.microsoft.com/office/drawing/2014/main" id="{9775EFDD-44A5-4E6C-B073-5D70E548E0E6}"/>
              </a:ext>
            </a:extLst>
          </p:cNvPr>
          <p:cNvSpPr>
            <a:spLocks noGrp="1"/>
          </p:cNvSpPr>
          <p:nvPr>
            <p:ph type="ctrTitle"/>
          </p:nvPr>
        </p:nvSpPr>
        <p:spPr>
          <a:xfrm>
            <a:off x="5787528" y="308473"/>
            <a:ext cx="6404471" cy="1968196"/>
          </a:xfrm>
        </p:spPr>
        <p:txBody>
          <a:bodyPr>
            <a:normAutofit/>
          </a:bodyPr>
          <a:lstStyle/>
          <a:p>
            <a:r>
              <a:rPr lang="en-US" dirty="0"/>
              <a:t>Thank you</a:t>
            </a:r>
          </a:p>
        </p:txBody>
      </p:sp>
    </p:spTree>
    <p:extLst>
      <p:ext uri="{BB962C8B-B14F-4D97-AF65-F5344CB8AC3E}">
        <p14:creationId xmlns:p14="http://schemas.microsoft.com/office/powerpoint/2010/main" val="121505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FA78-9121-4F2A-AFAC-F8E250361171}"/>
              </a:ext>
            </a:extLst>
          </p:cNvPr>
          <p:cNvSpPr>
            <a:spLocks noGrp="1"/>
          </p:cNvSpPr>
          <p:nvPr>
            <p:ph type="title"/>
          </p:nvPr>
        </p:nvSpPr>
        <p:spPr>
          <a:xfrm>
            <a:off x="1231640" y="113916"/>
            <a:ext cx="10021675" cy="1325563"/>
          </a:xfrm>
        </p:spPr>
        <p:txBody>
          <a:bodyPr>
            <a:normAutofit/>
          </a:bodyPr>
          <a:lstStyle/>
          <a:p>
            <a:r>
              <a:rPr lang="en-US" sz="3600" dirty="0"/>
              <a:t>Computer progress on the game of chess</a:t>
            </a:r>
          </a:p>
        </p:txBody>
      </p:sp>
      <p:sp>
        <p:nvSpPr>
          <p:cNvPr id="4" name="Content Placeholder 4">
            <a:extLst>
              <a:ext uri="{FF2B5EF4-FFF2-40B4-BE49-F238E27FC236}">
                <a16:creationId xmlns:a16="http://schemas.microsoft.com/office/drawing/2014/main" id="{85AD4688-B25C-4CBE-AAA2-33520E41BCE3}"/>
              </a:ext>
            </a:extLst>
          </p:cNvPr>
          <p:cNvSpPr>
            <a:spLocks noGrp="1"/>
          </p:cNvSpPr>
          <p:nvPr/>
        </p:nvSpPr>
        <p:spPr>
          <a:xfrm>
            <a:off x="595082" y="5316692"/>
            <a:ext cx="11001836" cy="1315423"/>
          </a:xfrm>
          <a:prstGeom prst="rect">
            <a:avLst/>
          </a:prstGeom>
        </p:spPr>
        <p:txBody>
          <a:bodyPr vert="horz" lIns="0" tIns="0" rIns="0" bIns="0" rtlCol="0">
            <a:noAutofit/>
          </a:bodyPr>
          <a:lstStyle>
            <a:lvl1pPr marL="233363" indent="-233363" algn="l" defTabSz="914400" rtl="0" eaLnBrk="1" latinLnBrk="0" hangingPunct="1">
              <a:spcBef>
                <a:spcPts val="538"/>
              </a:spcBef>
              <a:spcAft>
                <a:spcPts val="538"/>
              </a:spcAft>
              <a:buClr>
                <a:schemeClr val="bg2"/>
              </a:buClr>
              <a:buFont typeface="Wingdings" pitchFamily="2" charset="2"/>
              <a:buChar char="§"/>
              <a:defRPr sz="2200" kern="1200">
                <a:solidFill>
                  <a:schemeClr val="bg1"/>
                </a:solidFill>
                <a:latin typeface="+mn-lt"/>
                <a:ea typeface="+mn-ea"/>
                <a:cs typeface="+mn-cs"/>
              </a:defRPr>
            </a:lvl1pPr>
            <a:lvl2pPr marL="457200" indent="-227013" algn="l" defTabSz="914400" rtl="0" eaLnBrk="1" latinLnBrk="0" hangingPunct="1">
              <a:spcBef>
                <a:spcPts val="538"/>
              </a:spcBef>
              <a:spcAft>
                <a:spcPts val="538"/>
              </a:spcAft>
              <a:buClr>
                <a:schemeClr val="tx2"/>
              </a:buClr>
              <a:buFont typeface="Arial" pitchFamily="34" charset="0"/>
              <a:buChar char="–"/>
              <a:defRPr sz="2200" kern="1200">
                <a:solidFill>
                  <a:schemeClr val="bg1"/>
                </a:solidFill>
                <a:latin typeface="+mn-lt"/>
                <a:ea typeface="+mn-ea"/>
                <a:cs typeface="+mn-cs"/>
              </a:defRPr>
            </a:lvl2pPr>
            <a:lvl3pPr marL="693738" indent="-228600" algn="l" defTabSz="914400" rtl="0" eaLnBrk="1" latinLnBrk="0" hangingPunct="1">
              <a:spcBef>
                <a:spcPts val="538"/>
              </a:spcBef>
              <a:spcAft>
                <a:spcPts val="538"/>
              </a:spcAft>
              <a:buClr>
                <a:schemeClr val="tx2"/>
              </a:buClr>
              <a:buFont typeface="Wingdings" pitchFamily="2" charset="2"/>
              <a:buChar char="§"/>
              <a:defRPr sz="2000" kern="1200">
                <a:solidFill>
                  <a:schemeClr val="bg1"/>
                </a:solidFill>
                <a:latin typeface="+mn-lt"/>
                <a:ea typeface="+mn-ea"/>
                <a:cs typeface="+mn-cs"/>
              </a:defRPr>
            </a:lvl3pPr>
            <a:lvl4pPr marL="917575" indent="-228600" algn="l" defTabSz="914400" rtl="0" eaLnBrk="1" latinLnBrk="0" hangingPunct="1">
              <a:spcBef>
                <a:spcPts val="538"/>
              </a:spcBef>
              <a:spcAft>
                <a:spcPts val="538"/>
              </a:spcAft>
              <a:buClr>
                <a:schemeClr val="tx2"/>
              </a:buClr>
              <a:buFont typeface="Arial" pitchFamily="34" charset="0"/>
              <a:buChar char="–"/>
              <a:defRPr sz="1800" kern="1200">
                <a:solidFill>
                  <a:schemeClr val="bg1"/>
                </a:solidFill>
                <a:latin typeface="+mn-lt"/>
                <a:ea typeface="+mn-ea"/>
                <a:cs typeface="+mn-cs"/>
              </a:defRPr>
            </a:lvl4pPr>
            <a:lvl5pPr marL="1150938" indent="-228600" algn="l" defTabSz="914400" rtl="0" eaLnBrk="1" latinLnBrk="0" hangingPunct="1">
              <a:spcBef>
                <a:spcPts val="538"/>
              </a:spcBef>
              <a:spcAft>
                <a:spcPts val="538"/>
              </a:spcAft>
              <a:buClr>
                <a:schemeClr val="tx2"/>
              </a:buClr>
              <a:buFont typeface="Wingdings" pitchFamily="2" charset="2"/>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pPr>
            <a:r>
              <a:rPr lang="en-US" sz="2400" dirty="0">
                <a:solidFill>
                  <a:schemeClr val="tx1"/>
                </a:solidFill>
              </a:rPr>
              <a:t>In a sense, computers went from 100 IQ at chess to 200 IQ in 25 years</a:t>
            </a:r>
          </a:p>
          <a:p>
            <a:pPr>
              <a:buClrTx/>
            </a:pPr>
            <a:r>
              <a:rPr lang="en-US" sz="2400" dirty="0">
                <a:solidFill>
                  <a:schemeClr val="tx1"/>
                </a:solidFill>
              </a:rPr>
              <a:t>Given exponential computer performance growth, IQ correlates to log of performance</a:t>
            </a:r>
          </a:p>
          <a:p>
            <a:pPr>
              <a:buClrTx/>
            </a:pPr>
            <a:r>
              <a:rPr lang="en-US" sz="1600" dirty="0">
                <a:solidFill>
                  <a:schemeClr val="tx1"/>
                </a:solidFill>
              </a:rPr>
              <a:t>Sources: chess.com and J. Levitt: Genius at Chess</a:t>
            </a:r>
          </a:p>
        </p:txBody>
      </p:sp>
      <p:pic>
        <p:nvPicPr>
          <p:cNvPr id="5" name="Picture 4">
            <a:extLst>
              <a:ext uri="{FF2B5EF4-FFF2-40B4-BE49-F238E27FC236}">
                <a16:creationId xmlns:a16="http://schemas.microsoft.com/office/drawing/2014/main" id="{F279B942-57AD-419C-BFBD-EE4FD3D41A39}"/>
              </a:ext>
            </a:extLst>
          </p:cNvPr>
          <p:cNvPicPr>
            <a:picLocks noChangeAspect="1"/>
          </p:cNvPicPr>
          <p:nvPr/>
        </p:nvPicPr>
        <p:blipFill>
          <a:blip r:embed="rId2"/>
          <a:stretch>
            <a:fillRect/>
          </a:stretch>
        </p:blipFill>
        <p:spPr>
          <a:xfrm>
            <a:off x="5281545" y="1093436"/>
            <a:ext cx="6163590" cy="3999323"/>
          </a:xfrm>
          <a:prstGeom prst="rect">
            <a:avLst/>
          </a:prstGeom>
        </p:spPr>
      </p:pic>
      <p:pic>
        <p:nvPicPr>
          <p:cNvPr id="3" name="Picture 2">
            <a:extLst>
              <a:ext uri="{FF2B5EF4-FFF2-40B4-BE49-F238E27FC236}">
                <a16:creationId xmlns:a16="http://schemas.microsoft.com/office/drawing/2014/main" id="{AAE93716-D499-497A-8C64-5E10372B8593}"/>
              </a:ext>
            </a:extLst>
          </p:cNvPr>
          <p:cNvPicPr>
            <a:picLocks noChangeAspect="1"/>
          </p:cNvPicPr>
          <p:nvPr/>
        </p:nvPicPr>
        <p:blipFill>
          <a:blip r:embed="rId3"/>
          <a:stretch>
            <a:fillRect/>
          </a:stretch>
        </p:blipFill>
        <p:spPr>
          <a:xfrm>
            <a:off x="152573" y="1093436"/>
            <a:ext cx="4608975" cy="4157832"/>
          </a:xfrm>
          <a:prstGeom prst="rect">
            <a:avLst/>
          </a:prstGeom>
        </p:spPr>
      </p:pic>
    </p:spTree>
    <p:extLst>
      <p:ext uri="{BB962C8B-B14F-4D97-AF65-F5344CB8AC3E}">
        <p14:creationId xmlns:p14="http://schemas.microsoft.com/office/powerpoint/2010/main" val="4055609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734D42-8084-4F7D-AB35-FCF02717329B}"/>
              </a:ext>
            </a:extLst>
          </p:cNvPr>
          <p:cNvPicPr>
            <a:picLocks noChangeAspect="1"/>
          </p:cNvPicPr>
          <p:nvPr/>
        </p:nvPicPr>
        <p:blipFill>
          <a:blip r:embed="rId2"/>
          <a:stretch>
            <a:fillRect/>
          </a:stretch>
        </p:blipFill>
        <p:spPr>
          <a:xfrm>
            <a:off x="110266" y="363980"/>
            <a:ext cx="5985734" cy="6130039"/>
          </a:xfrm>
          <a:prstGeom prst="rect">
            <a:avLst/>
          </a:prstGeom>
        </p:spPr>
      </p:pic>
      <p:pic>
        <p:nvPicPr>
          <p:cNvPr id="2" name="Picture 1">
            <a:extLst>
              <a:ext uri="{FF2B5EF4-FFF2-40B4-BE49-F238E27FC236}">
                <a16:creationId xmlns:a16="http://schemas.microsoft.com/office/drawing/2014/main" id="{B0A34D93-C909-4136-BEAB-7A9BEC8C27FB}"/>
              </a:ext>
            </a:extLst>
          </p:cNvPr>
          <p:cNvPicPr>
            <a:picLocks noChangeAspect="1"/>
          </p:cNvPicPr>
          <p:nvPr/>
        </p:nvPicPr>
        <p:blipFill>
          <a:blip r:embed="rId3"/>
          <a:stretch>
            <a:fillRect/>
          </a:stretch>
        </p:blipFill>
        <p:spPr>
          <a:xfrm>
            <a:off x="6028410" y="1036143"/>
            <a:ext cx="6163590" cy="3999323"/>
          </a:xfrm>
          <a:prstGeom prst="rect">
            <a:avLst/>
          </a:prstGeom>
        </p:spPr>
      </p:pic>
      <p:sp>
        <p:nvSpPr>
          <p:cNvPr id="4" name="Content Placeholder 4">
            <a:extLst>
              <a:ext uri="{FF2B5EF4-FFF2-40B4-BE49-F238E27FC236}">
                <a16:creationId xmlns:a16="http://schemas.microsoft.com/office/drawing/2014/main" id="{00EF8040-1A28-49A7-90B5-8116CF5E5BB0}"/>
              </a:ext>
            </a:extLst>
          </p:cNvPr>
          <p:cNvSpPr>
            <a:spLocks noGrp="1"/>
          </p:cNvSpPr>
          <p:nvPr/>
        </p:nvSpPr>
        <p:spPr>
          <a:xfrm>
            <a:off x="6364224" y="5178594"/>
            <a:ext cx="5542551" cy="1315423"/>
          </a:xfrm>
          <a:prstGeom prst="rect">
            <a:avLst/>
          </a:prstGeom>
        </p:spPr>
        <p:txBody>
          <a:bodyPr vert="horz" lIns="0" tIns="0" rIns="0" bIns="0" rtlCol="0">
            <a:noAutofit/>
          </a:bodyPr>
          <a:lstStyle>
            <a:lvl1pPr marL="233363" indent="-233363" algn="l" defTabSz="914400" rtl="0" eaLnBrk="1" latinLnBrk="0" hangingPunct="1">
              <a:spcBef>
                <a:spcPts val="538"/>
              </a:spcBef>
              <a:spcAft>
                <a:spcPts val="538"/>
              </a:spcAft>
              <a:buClr>
                <a:schemeClr val="bg2"/>
              </a:buClr>
              <a:buFont typeface="Wingdings" pitchFamily="2" charset="2"/>
              <a:buChar char="§"/>
              <a:defRPr sz="2200" kern="1200">
                <a:solidFill>
                  <a:schemeClr val="bg1"/>
                </a:solidFill>
                <a:latin typeface="+mn-lt"/>
                <a:ea typeface="+mn-ea"/>
                <a:cs typeface="+mn-cs"/>
              </a:defRPr>
            </a:lvl1pPr>
            <a:lvl2pPr marL="457200" indent="-227013" algn="l" defTabSz="914400" rtl="0" eaLnBrk="1" latinLnBrk="0" hangingPunct="1">
              <a:spcBef>
                <a:spcPts val="538"/>
              </a:spcBef>
              <a:spcAft>
                <a:spcPts val="538"/>
              </a:spcAft>
              <a:buClr>
                <a:schemeClr val="tx2"/>
              </a:buClr>
              <a:buFont typeface="Arial" pitchFamily="34" charset="0"/>
              <a:buChar char="–"/>
              <a:defRPr sz="2200" kern="1200">
                <a:solidFill>
                  <a:schemeClr val="bg1"/>
                </a:solidFill>
                <a:latin typeface="+mn-lt"/>
                <a:ea typeface="+mn-ea"/>
                <a:cs typeface="+mn-cs"/>
              </a:defRPr>
            </a:lvl2pPr>
            <a:lvl3pPr marL="693738" indent="-228600" algn="l" defTabSz="914400" rtl="0" eaLnBrk="1" latinLnBrk="0" hangingPunct="1">
              <a:spcBef>
                <a:spcPts val="538"/>
              </a:spcBef>
              <a:spcAft>
                <a:spcPts val="538"/>
              </a:spcAft>
              <a:buClr>
                <a:schemeClr val="tx2"/>
              </a:buClr>
              <a:buFont typeface="Wingdings" pitchFamily="2" charset="2"/>
              <a:buChar char="§"/>
              <a:defRPr sz="2000" kern="1200">
                <a:solidFill>
                  <a:schemeClr val="bg1"/>
                </a:solidFill>
                <a:latin typeface="+mn-lt"/>
                <a:ea typeface="+mn-ea"/>
                <a:cs typeface="+mn-cs"/>
              </a:defRPr>
            </a:lvl3pPr>
            <a:lvl4pPr marL="917575" indent="-228600" algn="l" defTabSz="914400" rtl="0" eaLnBrk="1" latinLnBrk="0" hangingPunct="1">
              <a:spcBef>
                <a:spcPts val="538"/>
              </a:spcBef>
              <a:spcAft>
                <a:spcPts val="538"/>
              </a:spcAft>
              <a:buClr>
                <a:schemeClr val="tx2"/>
              </a:buClr>
              <a:buFont typeface="Arial" pitchFamily="34" charset="0"/>
              <a:buChar char="–"/>
              <a:defRPr sz="1800" kern="1200">
                <a:solidFill>
                  <a:schemeClr val="bg1"/>
                </a:solidFill>
                <a:latin typeface="+mn-lt"/>
                <a:ea typeface="+mn-ea"/>
                <a:cs typeface="+mn-cs"/>
              </a:defRPr>
            </a:lvl4pPr>
            <a:lvl5pPr marL="1150938" indent="-228600" algn="l" defTabSz="914400" rtl="0" eaLnBrk="1" latinLnBrk="0" hangingPunct="1">
              <a:spcBef>
                <a:spcPts val="538"/>
              </a:spcBef>
              <a:spcAft>
                <a:spcPts val="538"/>
              </a:spcAft>
              <a:buClr>
                <a:schemeClr val="tx2"/>
              </a:buClr>
              <a:buFont typeface="Wingdings" pitchFamily="2" charset="2"/>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pPr>
            <a:r>
              <a:rPr lang="en-US" sz="2400" dirty="0">
                <a:solidFill>
                  <a:schemeClr val="tx1"/>
                </a:solidFill>
              </a:rPr>
              <a:t>In this loose analysis, if chimpanzees are seen as IQ=20, each step on the staircase is 40 IQ points and takes 10 years to climb.</a:t>
            </a:r>
            <a:endParaRPr lang="en-US" sz="1600" dirty="0">
              <a:solidFill>
                <a:schemeClr val="tx1"/>
              </a:solidFill>
            </a:endParaRPr>
          </a:p>
        </p:txBody>
      </p:sp>
    </p:spTree>
    <p:extLst>
      <p:ext uri="{BB962C8B-B14F-4D97-AF65-F5344CB8AC3E}">
        <p14:creationId xmlns:p14="http://schemas.microsoft.com/office/powerpoint/2010/main" val="2207650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FA78-9121-4F2A-AFAC-F8E250361171}"/>
              </a:ext>
            </a:extLst>
          </p:cNvPr>
          <p:cNvSpPr>
            <a:spLocks noGrp="1"/>
          </p:cNvSpPr>
          <p:nvPr>
            <p:ph type="title"/>
          </p:nvPr>
        </p:nvSpPr>
        <p:spPr>
          <a:xfrm>
            <a:off x="271670" y="0"/>
            <a:ext cx="10515600" cy="1325563"/>
          </a:xfrm>
        </p:spPr>
        <p:txBody>
          <a:bodyPr>
            <a:normAutofit/>
          </a:bodyPr>
          <a:lstStyle/>
          <a:p>
            <a:r>
              <a:rPr lang="en-US" sz="3600" dirty="0"/>
              <a:t>Artificial general intelligence</a:t>
            </a:r>
          </a:p>
        </p:txBody>
      </p:sp>
      <p:sp>
        <p:nvSpPr>
          <p:cNvPr id="4" name="Content Placeholder 4">
            <a:extLst>
              <a:ext uri="{FF2B5EF4-FFF2-40B4-BE49-F238E27FC236}">
                <a16:creationId xmlns:a16="http://schemas.microsoft.com/office/drawing/2014/main" id="{85AD4688-B25C-4CBE-AAA2-33520E41BCE3}"/>
              </a:ext>
            </a:extLst>
          </p:cNvPr>
          <p:cNvSpPr>
            <a:spLocks noGrp="1"/>
          </p:cNvSpPr>
          <p:nvPr/>
        </p:nvSpPr>
        <p:spPr>
          <a:xfrm>
            <a:off x="271670" y="1187687"/>
            <a:ext cx="11648660" cy="5464903"/>
          </a:xfrm>
          <a:prstGeom prst="rect">
            <a:avLst/>
          </a:prstGeom>
        </p:spPr>
        <p:txBody>
          <a:bodyPr vert="horz" lIns="0" tIns="0" rIns="0" bIns="0" rtlCol="0">
            <a:noAutofit/>
          </a:bodyPr>
          <a:lstStyle>
            <a:lvl1pPr marL="233363" indent="-233363" algn="l" defTabSz="914400" rtl="0" eaLnBrk="1" latinLnBrk="0" hangingPunct="1">
              <a:spcBef>
                <a:spcPts val="538"/>
              </a:spcBef>
              <a:spcAft>
                <a:spcPts val="538"/>
              </a:spcAft>
              <a:buClr>
                <a:schemeClr val="bg2"/>
              </a:buClr>
              <a:buFont typeface="Wingdings" pitchFamily="2" charset="2"/>
              <a:buChar char="§"/>
              <a:defRPr sz="2200" kern="1200">
                <a:solidFill>
                  <a:schemeClr val="bg1"/>
                </a:solidFill>
                <a:latin typeface="+mn-lt"/>
                <a:ea typeface="+mn-ea"/>
                <a:cs typeface="+mn-cs"/>
              </a:defRPr>
            </a:lvl1pPr>
            <a:lvl2pPr marL="457200" indent="-227013" algn="l" defTabSz="914400" rtl="0" eaLnBrk="1" latinLnBrk="0" hangingPunct="1">
              <a:spcBef>
                <a:spcPts val="538"/>
              </a:spcBef>
              <a:spcAft>
                <a:spcPts val="538"/>
              </a:spcAft>
              <a:buClr>
                <a:schemeClr val="tx2"/>
              </a:buClr>
              <a:buFont typeface="Arial" pitchFamily="34" charset="0"/>
              <a:buChar char="–"/>
              <a:defRPr sz="2200" kern="1200">
                <a:solidFill>
                  <a:schemeClr val="bg1"/>
                </a:solidFill>
                <a:latin typeface="+mn-lt"/>
                <a:ea typeface="+mn-ea"/>
                <a:cs typeface="+mn-cs"/>
              </a:defRPr>
            </a:lvl2pPr>
            <a:lvl3pPr marL="693738" indent="-228600" algn="l" defTabSz="914400" rtl="0" eaLnBrk="1" latinLnBrk="0" hangingPunct="1">
              <a:spcBef>
                <a:spcPts val="538"/>
              </a:spcBef>
              <a:spcAft>
                <a:spcPts val="538"/>
              </a:spcAft>
              <a:buClr>
                <a:schemeClr val="tx2"/>
              </a:buClr>
              <a:buFont typeface="Wingdings" pitchFamily="2" charset="2"/>
              <a:buChar char="§"/>
              <a:defRPr sz="2000" kern="1200">
                <a:solidFill>
                  <a:schemeClr val="bg1"/>
                </a:solidFill>
                <a:latin typeface="+mn-lt"/>
                <a:ea typeface="+mn-ea"/>
                <a:cs typeface="+mn-cs"/>
              </a:defRPr>
            </a:lvl3pPr>
            <a:lvl4pPr marL="917575" indent="-228600" algn="l" defTabSz="914400" rtl="0" eaLnBrk="1" latinLnBrk="0" hangingPunct="1">
              <a:spcBef>
                <a:spcPts val="538"/>
              </a:spcBef>
              <a:spcAft>
                <a:spcPts val="538"/>
              </a:spcAft>
              <a:buClr>
                <a:schemeClr val="tx2"/>
              </a:buClr>
              <a:buFont typeface="Arial" pitchFamily="34" charset="0"/>
              <a:buChar char="–"/>
              <a:defRPr sz="1800" kern="1200">
                <a:solidFill>
                  <a:schemeClr val="bg1"/>
                </a:solidFill>
                <a:latin typeface="+mn-lt"/>
                <a:ea typeface="+mn-ea"/>
                <a:cs typeface="+mn-cs"/>
              </a:defRPr>
            </a:lvl4pPr>
            <a:lvl5pPr marL="1150938" indent="-228600" algn="l" defTabSz="914400" rtl="0" eaLnBrk="1" latinLnBrk="0" hangingPunct="1">
              <a:spcBef>
                <a:spcPts val="538"/>
              </a:spcBef>
              <a:spcAft>
                <a:spcPts val="538"/>
              </a:spcAft>
              <a:buClr>
                <a:schemeClr val="tx2"/>
              </a:buClr>
              <a:buFont typeface="Wingdings" pitchFamily="2" charset="2"/>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pPr>
            <a:r>
              <a:rPr lang="en-US" sz="2400" dirty="0">
                <a:solidFill>
                  <a:schemeClr val="tx1"/>
                </a:solidFill>
              </a:rPr>
              <a:t>Capable of wide range and tasks and planning at a level similar to a human.</a:t>
            </a:r>
          </a:p>
          <a:p>
            <a:pPr>
              <a:buClrTx/>
            </a:pPr>
            <a:r>
              <a:rPr lang="en-US" sz="2400" dirty="0">
                <a:solidFill>
                  <a:schemeClr val="tx1"/>
                </a:solidFill>
              </a:rPr>
              <a:t>Examples:</a:t>
            </a:r>
          </a:p>
          <a:p>
            <a:pPr lvl="1">
              <a:buClrTx/>
            </a:pPr>
            <a:r>
              <a:rPr lang="en-US" sz="2400" dirty="0">
                <a:solidFill>
                  <a:schemeClr val="tx1"/>
                </a:solidFill>
              </a:rPr>
              <a:t>Evaluate options and reserve hotels, airfare, and automobiles for travel</a:t>
            </a:r>
          </a:p>
          <a:p>
            <a:pPr lvl="1">
              <a:buClrTx/>
            </a:pPr>
            <a:r>
              <a:rPr lang="en-US" sz="2400" dirty="0">
                <a:solidFill>
                  <a:schemeClr val="tx1"/>
                </a:solidFill>
              </a:rPr>
              <a:t>A helper robot that could clean the house and prepare meals as requested</a:t>
            </a:r>
          </a:p>
          <a:p>
            <a:pPr>
              <a:buClrTx/>
            </a:pPr>
            <a:r>
              <a:rPr lang="en-US" sz="2400" dirty="0">
                <a:solidFill>
                  <a:schemeClr val="tx1"/>
                </a:solidFill>
              </a:rPr>
              <a:t>Early AGI may seem in some ways like a young child – uncertain and needing education.</a:t>
            </a:r>
          </a:p>
          <a:p>
            <a:pPr>
              <a:buClrTx/>
            </a:pPr>
            <a:r>
              <a:rPr lang="en-US" sz="2400" dirty="0">
                <a:solidFill>
                  <a:schemeClr val="tx1"/>
                </a:solidFill>
              </a:rPr>
              <a:t>But we don’t yet have AGI and yet computers beat humans at Chess, Go, image recognition, language translation, and other tasks. Early AGI will occur after AI is driving cars better than humans.</a:t>
            </a:r>
          </a:p>
          <a:p>
            <a:pPr>
              <a:buClrTx/>
            </a:pPr>
            <a:r>
              <a:rPr lang="en-US" sz="2400" dirty="0">
                <a:solidFill>
                  <a:schemeClr val="tx1"/>
                </a:solidFill>
              </a:rPr>
              <a:t>AGI will have surprising strengths and odd weaknesses and likely be less like human intelligence than biologically evolved alien intelligence would be.</a:t>
            </a:r>
          </a:p>
        </p:txBody>
      </p:sp>
    </p:spTree>
    <p:extLst>
      <p:ext uri="{BB962C8B-B14F-4D97-AF65-F5344CB8AC3E}">
        <p14:creationId xmlns:p14="http://schemas.microsoft.com/office/powerpoint/2010/main" val="199567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D18DEF9-EF4A-457F-9866-889584C69E53}"/>
              </a:ext>
            </a:extLst>
          </p:cNvPr>
          <p:cNvPicPr>
            <a:picLocks noChangeAspect="1"/>
          </p:cNvPicPr>
          <p:nvPr/>
        </p:nvPicPr>
        <p:blipFill>
          <a:blip r:embed="rId2"/>
          <a:stretch>
            <a:fillRect/>
          </a:stretch>
        </p:blipFill>
        <p:spPr>
          <a:xfrm>
            <a:off x="1840191" y="180972"/>
            <a:ext cx="7646016" cy="6496055"/>
          </a:xfrm>
          <a:prstGeom prst="rect">
            <a:avLst/>
          </a:prstGeom>
        </p:spPr>
      </p:pic>
      <p:sp>
        <p:nvSpPr>
          <p:cNvPr id="3" name="Title 1">
            <a:extLst>
              <a:ext uri="{FF2B5EF4-FFF2-40B4-BE49-F238E27FC236}">
                <a16:creationId xmlns:a16="http://schemas.microsoft.com/office/drawing/2014/main" id="{3094EACE-655D-4321-9F39-9FF8AFD1AF26}"/>
              </a:ext>
            </a:extLst>
          </p:cNvPr>
          <p:cNvSpPr>
            <a:spLocks noGrp="1"/>
          </p:cNvSpPr>
          <p:nvPr>
            <p:ph type="title"/>
          </p:nvPr>
        </p:nvSpPr>
        <p:spPr>
          <a:xfrm>
            <a:off x="271670" y="0"/>
            <a:ext cx="10515600" cy="1325563"/>
          </a:xfrm>
        </p:spPr>
        <p:txBody>
          <a:bodyPr>
            <a:normAutofit/>
          </a:bodyPr>
          <a:lstStyle/>
          <a:p>
            <a:r>
              <a:rPr lang="en-US" sz="3600" dirty="0"/>
              <a:t>Artificial super intelligence</a:t>
            </a:r>
          </a:p>
        </p:txBody>
      </p:sp>
    </p:spTree>
    <p:extLst>
      <p:ext uri="{BB962C8B-B14F-4D97-AF65-F5344CB8AC3E}">
        <p14:creationId xmlns:p14="http://schemas.microsoft.com/office/powerpoint/2010/main" val="928073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Nick Bostrom</a:t>
            </a:r>
          </a:p>
        </p:txBody>
      </p:sp>
      <p:sp>
        <p:nvSpPr>
          <p:cNvPr id="3" name="Content Placeholder 2"/>
          <p:cNvSpPr>
            <a:spLocks noGrp="1"/>
          </p:cNvSpPr>
          <p:nvPr>
            <p:ph idx="1"/>
          </p:nvPr>
        </p:nvSpPr>
        <p:spPr>
          <a:xfrm>
            <a:off x="676836" y="2451518"/>
            <a:ext cx="10515600" cy="4351338"/>
          </a:xfrm>
        </p:spPr>
        <p:txBody>
          <a:bodyPr>
            <a:normAutofit fontScale="77500" lnSpcReduction="20000"/>
          </a:bodyPr>
          <a:lstStyle/>
          <a:p>
            <a:r>
              <a:rPr lang="en-US" dirty="0"/>
              <a:t>Nick Bostrom is Professor at Oxford University, where he is the founding Director of the </a:t>
            </a:r>
            <a:r>
              <a:rPr lang="en-US" dirty="0">
                <a:highlight>
                  <a:srgbClr val="FFFF00"/>
                </a:highlight>
              </a:rPr>
              <a:t>Future of Humanity Institute</a:t>
            </a:r>
            <a:r>
              <a:rPr lang="en-US" dirty="0"/>
              <a:t>. He also directs the Governance of Artificial Intelligence Program. He is the author of some 200 publications, including </a:t>
            </a:r>
            <a:r>
              <a:rPr lang="en-US" i="1" dirty="0"/>
              <a:t>Anthropic Bias</a:t>
            </a:r>
            <a:r>
              <a:rPr lang="en-US" dirty="0"/>
              <a:t> (Routledge, 2002), </a:t>
            </a:r>
            <a:r>
              <a:rPr lang="en-US" i="1" dirty="0"/>
              <a:t>Global Catastrophic Risks</a:t>
            </a:r>
            <a:r>
              <a:rPr lang="en-US" dirty="0"/>
              <a:t> (ed., OUP, 2008), </a:t>
            </a:r>
            <a:r>
              <a:rPr lang="en-US" i="1" dirty="0"/>
              <a:t>Human Enhancement</a:t>
            </a:r>
            <a:r>
              <a:rPr lang="en-US" dirty="0"/>
              <a:t> (ed., OUP, 2009), and </a:t>
            </a:r>
            <a:r>
              <a:rPr lang="en-US" i="1" dirty="0">
                <a:highlight>
                  <a:srgbClr val="FFFF00"/>
                </a:highlight>
              </a:rPr>
              <a:t>Superintelligence: Paths, Dangers, Strategies</a:t>
            </a:r>
            <a:r>
              <a:rPr lang="en-US" i="1" dirty="0"/>
              <a:t> </a:t>
            </a:r>
            <a:r>
              <a:rPr lang="en-US" dirty="0"/>
              <a:t>(OUP, 2014), a New York Times bestseller.</a:t>
            </a:r>
          </a:p>
          <a:p>
            <a:r>
              <a:rPr lang="en-US" dirty="0"/>
              <a:t>Bostrom has a background in physics, artificial intelligence, and mathematical logic as well as philosophy. He is recipient of a Eugene R. Gannon Award (one person selected annually worldwide from the fields of philosophy, mathematics, the arts and other humanities, and the natural sciences). He has been listed on </a:t>
            </a:r>
            <a:r>
              <a:rPr lang="en-US" dirty="0">
                <a:highlight>
                  <a:srgbClr val="FFFF00"/>
                </a:highlight>
              </a:rPr>
              <a:t>Foreign Policy's Top 100 Global Thinkers</a:t>
            </a:r>
            <a:r>
              <a:rPr lang="en-US" dirty="0"/>
              <a:t> list twice; and he was included on Prospect magazine's World Thinkers list, the youngest person in the top 15 from all fields and the highest-ranked analytic philosopher. His writings have been translated into 24 languages. There have been more than 100 translations and reprints of his works.</a:t>
            </a:r>
          </a:p>
          <a:p>
            <a:r>
              <a:rPr lang="en-US" dirty="0"/>
              <a:t>These next slides are based on: </a:t>
            </a:r>
            <a:r>
              <a:rPr lang="en-US" dirty="0">
                <a:hlinkClick r:id="rId2"/>
              </a:rPr>
              <a:t>https://nickbostrom.com/superintelligentwill.pdf</a:t>
            </a:r>
            <a:endParaRPr lang="en-US" dirty="0"/>
          </a:p>
        </p:txBody>
      </p:sp>
      <p:pic>
        <p:nvPicPr>
          <p:cNvPr id="5" name="Picture 4">
            <a:extLst>
              <a:ext uri="{FF2B5EF4-FFF2-40B4-BE49-F238E27FC236}">
                <a16:creationId xmlns:a16="http://schemas.microsoft.com/office/drawing/2014/main" id="{46AE610C-2E34-40EB-A280-6616DA3C9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9670" y="33584"/>
            <a:ext cx="3467878" cy="2237482"/>
          </a:xfrm>
          <a:prstGeom prst="rect">
            <a:avLst/>
          </a:prstGeom>
        </p:spPr>
      </p:pic>
    </p:spTree>
    <p:extLst>
      <p:ext uri="{BB962C8B-B14F-4D97-AF65-F5344CB8AC3E}">
        <p14:creationId xmlns:p14="http://schemas.microsoft.com/office/powerpoint/2010/main" val="3875811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FA78-9121-4F2A-AFAC-F8E250361171}"/>
              </a:ext>
            </a:extLst>
          </p:cNvPr>
          <p:cNvSpPr>
            <a:spLocks noGrp="1"/>
          </p:cNvSpPr>
          <p:nvPr>
            <p:ph type="title"/>
          </p:nvPr>
        </p:nvSpPr>
        <p:spPr>
          <a:xfrm>
            <a:off x="271670" y="0"/>
            <a:ext cx="10515600" cy="1325563"/>
          </a:xfrm>
        </p:spPr>
        <p:txBody>
          <a:bodyPr>
            <a:normAutofit/>
          </a:bodyPr>
          <a:lstStyle/>
          <a:p>
            <a:r>
              <a:rPr lang="en-US" sz="3600" dirty="0"/>
              <a:t>Orthogonality of motivation and intelligence</a:t>
            </a:r>
          </a:p>
        </p:txBody>
      </p:sp>
      <p:sp>
        <p:nvSpPr>
          <p:cNvPr id="4" name="Content Placeholder 4">
            <a:extLst>
              <a:ext uri="{FF2B5EF4-FFF2-40B4-BE49-F238E27FC236}">
                <a16:creationId xmlns:a16="http://schemas.microsoft.com/office/drawing/2014/main" id="{85AD4688-B25C-4CBE-AAA2-33520E41BCE3}"/>
              </a:ext>
            </a:extLst>
          </p:cNvPr>
          <p:cNvSpPr>
            <a:spLocks noGrp="1"/>
          </p:cNvSpPr>
          <p:nvPr/>
        </p:nvSpPr>
        <p:spPr>
          <a:xfrm>
            <a:off x="182880" y="1187687"/>
            <a:ext cx="11737450" cy="5464903"/>
          </a:xfrm>
          <a:prstGeom prst="rect">
            <a:avLst/>
          </a:prstGeom>
        </p:spPr>
        <p:txBody>
          <a:bodyPr vert="horz" lIns="0" tIns="0" rIns="0" bIns="0" rtlCol="0">
            <a:noAutofit/>
          </a:bodyPr>
          <a:lstStyle>
            <a:lvl1pPr marL="233363" indent="-233363" algn="l" defTabSz="914400" rtl="0" eaLnBrk="1" latinLnBrk="0" hangingPunct="1">
              <a:spcBef>
                <a:spcPts val="538"/>
              </a:spcBef>
              <a:spcAft>
                <a:spcPts val="538"/>
              </a:spcAft>
              <a:buClr>
                <a:schemeClr val="bg2"/>
              </a:buClr>
              <a:buFont typeface="Wingdings" pitchFamily="2" charset="2"/>
              <a:buChar char="§"/>
              <a:defRPr sz="2200" kern="1200">
                <a:solidFill>
                  <a:schemeClr val="bg1"/>
                </a:solidFill>
                <a:latin typeface="+mn-lt"/>
                <a:ea typeface="+mn-ea"/>
                <a:cs typeface="+mn-cs"/>
              </a:defRPr>
            </a:lvl1pPr>
            <a:lvl2pPr marL="457200" indent="-227013" algn="l" defTabSz="914400" rtl="0" eaLnBrk="1" latinLnBrk="0" hangingPunct="1">
              <a:spcBef>
                <a:spcPts val="538"/>
              </a:spcBef>
              <a:spcAft>
                <a:spcPts val="538"/>
              </a:spcAft>
              <a:buClr>
                <a:schemeClr val="tx2"/>
              </a:buClr>
              <a:buFont typeface="Arial" pitchFamily="34" charset="0"/>
              <a:buChar char="–"/>
              <a:defRPr sz="2200" kern="1200">
                <a:solidFill>
                  <a:schemeClr val="bg1"/>
                </a:solidFill>
                <a:latin typeface="+mn-lt"/>
                <a:ea typeface="+mn-ea"/>
                <a:cs typeface="+mn-cs"/>
              </a:defRPr>
            </a:lvl2pPr>
            <a:lvl3pPr marL="693738" indent="-228600" algn="l" defTabSz="914400" rtl="0" eaLnBrk="1" latinLnBrk="0" hangingPunct="1">
              <a:spcBef>
                <a:spcPts val="538"/>
              </a:spcBef>
              <a:spcAft>
                <a:spcPts val="538"/>
              </a:spcAft>
              <a:buClr>
                <a:schemeClr val="tx2"/>
              </a:buClr>
              <a:buFont typeface="Wingdings" pitchFamily="2" charset="2"/>
              <a:buChar char="§"/>
              <a:defRPr sz="2000" kern="1200">
                <a:solidFill>
                  <a:schemeClr val="bg1"/>
                </a:solidFill>
                <a:latin typeface="+mn-lt"/>
                <a:ea typeface="+mn-ea"/>
                <a:cs typeface="+mn-cs"/>
              </a:defRPr>
            </a:lvl3pPr>
            <a:lvl4pPr marL="917575" indent="-228600" algn="l" defTabSz="914400" rtl="0" eaLnBrk="1" latinLnBrk="0" hangingPunct="1">
              <a:spcBef>
                <a:spcPts val="538"/>
              </a:spcBef>
              <a:spcAft>
                <a:spcPts val="538"/>
              </a:spcAft>
              <a:buClr>
                <a:schemeClr val="tx2"/>
              </a:buClr>
              <a:buFont typeface="Arial" pitchFamily="34" charset="0"/>
              <a:buChar char="–"/>
              <a:defRPr sz="1800" kern="1200">
                <a:solidFill>
                  <a:schemeClr val="bg1"/>
                </a:solidFill>
                <a:latin typeface="+mn-lt"/>
                <a:ea typeface="+mn-ea"/>
                <a:cs typeface="+mn-cs"/>
              </a:defRPr>
            </a:lvl4pPr>
            <a:lvl5pPr marL="1150938" indent="-228600" algn="l" defTabSz="914400" rtl="0" eaLnBrk="1" latinLnBrk="0" hangingPunct="1">
              <a:spcBef>
                <a:spcPts val="538"/>
              </a:spcBef>
              <a:spcAft>
                <a:spcPts val="538"/>
              </a:spcAft>
              <a:buClr>
                <a:schemeClr val="tx2"/>
              </a:buClr>
              <a:buFont typeface="Wingdings" pitchFamily="2" charset="2"/>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pPr>
            <a:r>
              <a:rPr lang="en-US" sz="2400" dirty="0">
                <a:solidFill>
                  <a:schemeClr val="tx1"/>
                </a:solidFill>
              </a:rPr>
              <a:t>For our purposes, “intelligence” will be roughly taken to correspond to the capacity for instrumental reasoning.</a:t>
            </a:r>
          </a:p>
          <a:p>
            <a:pPr>
              <a:buClrTx/>
            </a:pPr>
            <a:r>
              <a:rPr lang="en-US" sz="2400" dirty="0">
                <a:solidFill>
                  <a:schemeClr val="tx1"/>
                </a:solidFill>
              </a:rPr>
              <a:t>Intelligent search for instrumentally optimal plans and policies can be performed in the service of any goal.</a:t>
            </a:r>
          </a:p>
          <a:p>
            <a:pPr>
              <a:buClrTx/>
            </a:pPr>
            <a:r>
              <a:rPr lang="en-US" sz="2400" b="1" dirty="0">
                <a:solidFill>
                  <a:schemeClr val="tx1"/>
                </a:solidFill>
              </a:rPr>
              <a:t>The Orthogonality Thesis </a:t>
            </a:r>
          </a:p>
          <a:p>
            <a:pPr lvl="1">
              <a:buFont typeface="Wingdings" panose="05000000000000000000" pitchFamily="2" charset="2"/>
              <a:buChar char="§"/>
            </a:pPr>
            <a:r>
              <a:rPr lang="en-US" sz="2400" dirty="0">
                <a:solidFill>
                  <a:schemeClr val="tx1"/>
                </a:solidFill>
              </a:rPr>
              <a:t>Intelligence and final goals are orthogonal axes along which possible agents can freely vary.  In other words, more or less any level of intelligence could in principle be combined with more or less any final goal. </a:t>
            </a:r>
          </a:p>
          <a:p>
            <a:pPr>
              <a:buClrTx/>
            </a:pPr>
            <a:r>
              <a:rPr lang="en-US" dirty="0">
                <a:solidFill>
                  <a:schemeClr val="tx1"/>
                </a:solidFill>
              </a:rPr>
              <a:t>The </a:t>
            </a:r>
            <a:r>
              <a:rPr lang="en-US" b="1" dirty="0">
                <a:solidFill>
                  <a:schemeClr val="tx1"/>
                </a:solidFill>
              </a:rPr>
              <a:t>paperclip maximizer</a:t>
            </a:r>
            <a:r>
              <a:rPr lang="en-US" dirty="0">
                <a:solidFill>
                  <a:schemeClr val="tx1"/>
                </a:solidFill>
              </a:rPr>
              <a:t> is a thought experiment showing how an AGI, even one designed competently and without malice, could ultimately destroy humanity. The thought experiment shows that AIs with apparently innocuous values could pose an </a:t>
            </a:r>
            <a:r>
              <a:rPr lang="en-US" u="sng" dirty="0">
                <a:solidFill>
                  <a:schemeClr val="tx1"/>
                </a:solidFill>
                <a:hlinkClick r:id="rId2" tooltip="Existential risk"/>
              </a:rPr>
              <a:t>existential threat</a:t>
            </a:r>
            <a:r>
              <a:rPr lang="en-US" dirty="0">
                <a:solidFill>
                  <a:schemeClr val="tx1"/>
                </a:solidFill>
              </a:rPr>
              <a:t>. </a:t>
            </a:r>
          </a:p>
          <a:p>
            <a:pPr lvl="1">
              <a:buFont typeface="Wingdings" panose="05000000000000000000" pitchFamily="2" charset="2"/>
              <a:buChar char="§"/>
            </a:pPr>
            <a:r>
              <a:rPr lang="en-US" dirty="0">
                <a:solidFill>
                  <a:schemeClr val="tx1"/>
                </a:solidFill>
              </a:rPr>
              <a:t>The goal of maximizing paperclips is chosen for illustrative purposes because it is very unlikely to be implemented, and has little apparent danger or emotional load (vs curing cancer or winning wars).</a:t>
            </a:r>
          </a:p>
          <a:p>
            <a:pPr lvl="1"/>
            <a:endParaRPr lang="en-US" sz="2400" dirty="0">
              <a:solidFill>
                <a:schemeClr val="tx1"/>
              </a:solidFill>
            </a:endParaRPr>
          </a:p>
        </p:txBody>
      </p:sp>
    </p:spTree>
    <p:extLst>
      <p:ext uri="{BB962C8B-B14F-4D97-AF65-F5344CB8AC3E}">
        <p14:creationId xmlns:p14="http://schemas.microsoft.com/office/powerpoint/2010/main" val="2931980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FA78-9121-4F2A-AFAC-F8E250361171}"/>
              </a:ext>
            </a:extLst>
          </p:cNvPr>
          <p:cNvSpPr>
            <a:spLocks noGrp="1"/>
          </p:cNvSpPr>
          <p:nvPr>
            <p:ph type="title"/>
          </p:nvPr>
        </p:nvSpPr>
        <p:spPr>
          <a:xfrm>
            <a:off x="271670" y="0"/>
            <a:ext cx="10515600" cy="1325563"/>
          </a:xfrm>
        </p:spPr>
        <p:txBody>
          <a:bodyPr>
            <a:normAutofit/>
          </a:bodyPr>
          <a:lstStyle/>
          <a:p>
            <a:r>
              <a:rPr lang="en-US" sz="3600" dirty="0"/>
              <a:t>Orthogonality thesis discussion</a:t>
            </a:r>
          </a:p>
        </p:txBody>
      </p:sp>
      <p:sp>
        <p:nvSpPr>
          <p:cNvPr id="4" name="Content Placeholder 4">
            <a:extLst>
              <a:ext uri="{FF2B5EF4-FFF2-40B4-BE49-F238E27FC236}">
                <a16:creationId xmlns:a16="http://schemas.microsoft.com/office/drawing/2014/main" id="{85AD4688-B25C-4CBE-AAA2-33520E41BCE3}"/>
              </a:ext>
            </a:extLst>
          </p:cNvPr>
          <p:cNvSpPr>
            <a:spLocks noGrp="1"/>
          </p:cNvSpPr>
          <p:nvPr/>
        </p:nvSpPr>
        <p:spPr>
          <a:xfrm>
            <a:off x="271670" y="1187687"/>
            <a:ext cx="11648660" cy="5464903"/>
          </a:xfrm>
          <a:prstGeom prst="rect">
            <a:avLst/>
          </a:prstGeom>
        </p:spPr>
        <p:txBody>
          <a:bodyPr vert="horz" lIns="0" tIns="0" rIns="0" bIns="0" rtlCol="0">
            <a:noAutofit/>
          </a:bodyPr>
          <a:lstStyle>
            <a:lvl1pPr marL="233363" indent="-233363" algn="l" defTabSz="914400" rtl="0" eaLnBrk="1" latinLnBrk="0" hangingPunct="1">
              <a:spcBef>
                <a:spcPts val="538"/>
              </a:spcBef>
              <a:spcAft>
                <a:spcPts val="538"/>
              </a:spcAft>
              <a:buClr>
                <a:schemeClr val="bg2"/>
              </a:buClr>
              <a:buFont typeface="Wingdings" pitchFamily="2" charset="2"/>
              <a:buChar char="§"/>
              <a:defRPr sz="2200" kern="1200">
                <a:solidFill>
                  <a:schemeClr val="bg1"/>
                </a:solidFill>
                <a:latin typeface="+mn-lt"/>
                <a:ea typeface="+mn-ea"/>
                <a:cs typeface="+mn-cs"/>
              </a:defRPr>
            </a:lvl1pPr>
            <a:lvl2pPr marL="457200" indent="-227013" algn="l" defTabSz="914400" rtl="0" eaLnBrk="1" latinLnBrk="0" hangingPunct="1">
              <a:spcBef>
                <a:spcPts val="538"/>
              </a:spcBef>
              <a:spcAft>
                <a:spcPts val="538"/>
              </a:spcAft>
              <a:buClr>
                <a:schemeClr val="tx2"/>
              </a:buClr>
              <a:buFont typeface="Arial" pitchFamily="34" charset="0"/>
              <a:buChar char="–"/>
              <a:defRPr sz="2200" kern="1200">
                <a:solidFill>
                  <a:schemeClr val="bg1"/>
                </a:solidFill>
                <a:latin typeface="+mn-lt"/>
                <a:ea typeface="+mn-ea"/>
                <a:cs typeface="+mn-cs"/>
              </a:defRPr>
            </a:lvl2pPr>
            <a:lvl3pPr marL="693738" indent="-228600" algn="l" defTabSz="914400" rtl="0" eaLnBrk="1" latinLnBrk="0" hangingPunct="1">
              <a:spcBef>
                <a:spcPts val="538"/>
              </a:spcBef>
              <a:spcAft>
                <a:spcPts val="538"/>
              </a:spcAft>
              <a:buClr>
                <a:schemeClr val="tx2"/>
              </a:buClr>
              <a:buFont typeface="Wingdings" pitchFamily="2" charset="2"/>
              <a:buChar char="§"/>
              <a:defRPr sz="2000" kern="1200">
                <a:solidFill>
                  <a:schemeClr val="bg1"/>
                </a:solidFill>
                <a:latin typeface="+mn-lt"/>
                <a:ea typeface="+mn-ea"/>
                <a:cs typeface="+mn-cs"/>
              </a:defRPr>
            </a:lvl3pPr>
            <a:lvl4pPr marL="917575" indent="-228600" algn="l" defTabSz="914400" rtl="0" eaLnBrk="1" latinLnBrk="0" hangingPunct="1">
              <a:spcBef>
                <a:spcPts val="538"/>
              </a:spcBef>
              <a:spcAft>
                <a:spcPts val="538"/>
              </a:spcAft>
              <a:buClr>
                <a:schemeClr val="tx2"/>
              </a:buClr>
              <a:buFont typeface="Arial" pitchFamily="34" charset="0"/>
              <a:buChar char="–"/>
              <a:defRPr sz="1800" kern="1200">
                <a:solidFill>
                  <a:schemeClr val="bg1"/>
                </a:solidFill>
                <a:latin typeface="+mn-lt"/>
                <a:ea typeface="+mn-ea"/>
                <a:cs typeface="+mn-cs"/>
              </a:defRPr>
            </a:lvl4pPr>
            <a:lvl5pPr marL="1150938" indent="-228600" algn="l" defTabSz="914400" rtl="0" eaLnBrk="1" latinLnBrk="0" hangingPunct="1">
              <a:spcBef>
                <a:spcPts val="538"/>
              </a:spcBef>
              <a:spcAft>
                <a:spcPts val="538"/>
              </a:spcAft>
              <a:buClr>
                <a:schemeClr val="tx2"/>
              </a:buClr>
              <a:buFont typeface="Wingdings" pitchFamily="2" charset="2"/>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pPr>
            <a:r>
              <a:rPr lang="en-US" sz="2400" dirty="0">
                <a:solidFill>
                  <a:schemeClr val="tx1"/>
                </a:solidFill>
              </a:rPr>
              <a:t>Humans evolved by way of the ‘selfish gene’ – at one level the goal of all life is to reproduce. Yet we show a wide variety of behaviors and can use our intellect to question and adjust our goals (more on this later).</a:t>
            </a:r>
          </a:p>
          <a:p>
            <a:pPr>
              <a:buClrTx/>
            </a:pPr>
            <a:r>
              <a:rPr lang="en-US" sz="2400" dirty="0">
                <a:solidFill>
                  <a:schemeClr val="tx1"/>
                </a:solidFill>
              </a:rPr>
              <a:t>Would any sufficiently intelligent machine question its goals?</a:t>
            </a:r>
          </a:p>
          <a:p>
            <a:pPr>
              <a:buClrTx/>
            </a:pPr>
            <a:r>
              <a:rPr lang="en-US" sz="2400" dirty="0">
                <a:solidFill>
                  <a:schemeClr val="tx1"/>
                </a:solidFill>
              </a:rPr>
              <a:t>If so, are there stable higher level goals for a superintelligence?</a:t>
            </a:r>
            <a:endParaRPr lang="en-US" dirty="0">
              <a:solidFill>
                <a:schemeClr val="tx1"/>
              </a:solidFill>
            </a:endParaRPr>
          </a:p>
          <a:p>
            <a:pPr lvl="1"/>
            <a:endParaRPr lang="en-US" sz="2400" dirty="0">
              <a:solidFill>
                <a:schemeClr val="tx1"/>
              </a:solidFill>
            </a:endParaRPr>
          </a:p>
        </p:txBody>
      </p:sp>
    </p:spTree>
    <p:extLst>
      <p:ext uri="{BB962C8B-B14F-4D97-AF65-F5344CB8AC3E}">
        <p14:creationId xmlns:p14="http://schemas.microsoft.com/office/powerpoint/2010/main" val="882266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2322</TotalTime>
  <Words>2019</Words>
  <Application>Microsoft Office PowerPoint</Application>
  <PresentationFormat>Widescreen</PresentationFormat>
  <Paragraphs>132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Ethical Systems and Artificial Superintelligence</vt:lpstr>
      <vt:lpstr>Exponential growth in computing performance</vt:lpstr>
      <vt:lpstr>Computer progress on the game of chess</vt:lpstr>
      <vt:lpstr>PowerPoint Presentation</vt:lpstr>
      <vt:lpstr>Artificial general intelligence</vt:lpstr>
      <vt:lpstr>Artificial super intelligence</vt:lpstr>
      <vt:lpstr>Nick Bostrom</vt:lpstr>
      <vt:lpstr>Orthogonality of motivation and intelligence</vt:lpstr>
      <vt:lpstr>Orthogonality thesis discussion</vt:lpstr>
      <vt:lpstr>Predicting superintelligent motivation and behavior</vt:lpstr>
      <vt:lpstr>Instrumental convergence</vt:lpstr>
      <vt:lpstr>Instrumental thesis discussion</vt:lpstr>
      <vt:lpstr>Intentional change of final goals</vt:lpstr>
      <vt:lpstr>Superintelligence summary</vt:lpstr>
      <vt:lpstr>PowerPoint Presentation</vt:lpstr>
      <vt:lpstr>PowerPoint Presentation</vt:lpstr>
      <vt:lpstr>PowerPoint Presentation</vt:lpstr>
      <vt:lpstr>PowerPoint Presentation</vt:lpstr>
      <vt:lpstr>Normative ethics and Artificial General Intelligence</vt:lpstr>
      <vt:lpstr>Example of deontological rules constraining behavior</vt:lpstr>
      <vt:lpstr>Example of behavior pattern within deontological limits</vt:lpstr>
      <vt:lpstr>Example of behavior pattern with virtue ethics goals</vt:lpstr>
      <vt:lpstr>Thoughts on the iterated prisoner’s dilemma</vt:lpstr>
      <vt:lpstr>Towards envisioning a stable ASI ethical system</vt:lpstr>
      <vt:lpstr>Keeping AI aligned with humanity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LSTM for large scale acoustic modeling</dc:title>
  <dc:creator>overflow email Kommrusch</dc:creator>
  <cp:lastModifiedBy>overflow email Kommrusch</cp:lastModifiedBy>
  <cp:revision>96</cp:revision>
  <dcterms:created xsi:type="dcterms:W3CDTF">2017-10-17T17:32:00Z</dcterms:created>
  <dcterms:modified xsi:type="dcterms:W3CDTF">2018-09-10T16:33:51Z</dcterms:modified>
</cp:coreProperties>
</file>