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6" r:id="rId6"/>
    <p:sldId id="272" r:id="rId7"/>
    <p:sldId id="273" r:id="rId8"/>
    <p:sldId id="277"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72" d="100"/>
          <a:sy n="72" d="100"/>
        </p:scale>
        <p:origin x="9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7412-5A88-44F6-A164-78D848EB4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46FF6-59C1-47C8-AD1C-F51879C1D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6EBF67-C245-46B7-864A-1BFE05678555}"/>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5" name="Footer Placeholder 4">
            <a:extLst>
              <a:ext uri="{FF2B5EF4-FFF2-40B4-BE49-F238E27FC236}">
                <a16:creationId xmlns:a16="http://schemas.microsoft.com/office/drawing/2014/main" id="{FFC9B4BE-01B0-4811-851E-582AFBF59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DF440-1CC6-44E6-985C-95AA073B3AE5}"/>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418546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CDD8-F1DD-4D17-AC80-19DA97D0BF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586C4B-1C81-4687-A7DA-141D258E10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86CD8-4E03-43E7-B324-A70DFCB8F45F}"/>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5" name="Footer Placeholder 4">
            <a:extLst>
              <a:ext uri="{FF2B5EF4-FFF2-40B4-BE49-F238E27FC236}">
                <a16:creationId xmlns:a16="http://schemas.microsoft.com/office/drawing/2014/main" id="{4066046A-7FDF-4AA5-86CF-9F746AF3F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ED113-3325-441B-B62D-D7BE32880D3B}"/>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281872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4F6A0-3937-441B-A4ED-99B2CF20B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A24129-33CA-43F4-933C-5A3694E24F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94859-2466-4709-8463-C6148D5EEB66}"/>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5" name="Footer Placeholder 4">
            <a:extLst>
              <a:ext uri="{FF2B5EF4-FFF2-40B4-BE49-F238E27FC236}">
                <a16:creationId xmlns:a16="http://schemas.microsoft.com/office/drawing/2014/main" id="{3D205B5E-8BB9-4DD3-B322-0B4DEC98D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24FE-C0E7-4C12-9A33-9A82AE8F6B60}"/>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167720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035D-F864-444F-BFBE-237A4EC7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72369C-BDFF-49B1-B1DB-936C410FC5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B4E1D-6F61-41F0-82AE-A944651D030D}"/>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5" name="Footer Placeholder 4">
            <a:extLst>
              <a:ext uri="{FF2B5EF4-FFF2-40B4-BE49-F238E27FC236}">
                <a16:creationId xmlns:a16="http://schemas.microsoft.com/office/drawing/2014/main" id="{A467EEA5-0E08-4AA2-BB1E-C72274348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F6DCF-CCE5-4D50-8A14-9A36893DE88E}"/>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2222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D7FD-6812-489B-88DF-FA07CA058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E443C-3462-411C-A5FF-8FA3BB40E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B56541-EA9B-41D3-BA2B-FBF4DFC9DEA6}"/>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5" name="Footer Placeholder 4">
            <a:extLst>
              <a:ext uri="{FF2B5EF4-FFF2-40B4-BE49-F238E27FC236}">
                <a16:creationId xmlns:a16="http://schemas.microsoft.com/office/drawing/2014/main" id="{D36D7E63-9C8C-4444-B62E-4BD2680DB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6CDF5-0959-4441-AEBA-00210B8C8FA2}"/>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13049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6912-929E-47F8-8768-8FD6EA9DA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EA6C3-2D77-4057-882F-2634080053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5F990C-6DD1-466F-BF09-B4859A5C10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775AC-0B51-4D77-AF91-703827958E64}"/>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6" name="Footer Placeholder 5">
            <a:extLst>
              <a:ext uri="{FF2B5EF4-FFF2-40B4-BE49-F238E27FC236}">
                <a16:creationId xmlns:a16="http://schemas.microsoft.com/office/drawing/2014/main" id="{7B81C956-01DA-45BA-80EF-D20C07617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36C3F-19DA-47BF-B5E1-4739A89A31E7}"/>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84197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02A3-8021-4180-8174-C61DF95971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96F8EF-8977-4C22-8B4C-CF7CEAE1A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ECC0AA-84DF-452D-BD0B-B5301B5A00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777C12-BE73-4A8E-B842-238D25D1E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12AF08-037F-4369-A6D0-4AD38B0B41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DCA741-405D-48CF-ABB5-35F5F3BB8C3C}"/>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8" name="Footer Placeholder 7">
            <a:extLst>
              <a:ext uri="{FF2B5EF4-FFF2-40B4-BE49-F238E27FC236}">
                <a16:creationId xmlns:a16="http://schemas.microsoft.com/office/drawing/2014/main" id="{8CC7CFF2-2179-40D4-81A6-F8F8A9CD7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8806BA-979E-4D1C-B774-139A79DDC900}"/>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255670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F8D9-23A8-48F3-B7F2-69F71AA59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A891F-675E-4C70-8F54-D25319FA56B0}"/>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4" name="Footer Placeholder 3">
            <a:extLst>
              <a:ext uri="{FF2B5EF4-FFF2-40B4-BE49-F238E27FC236}">
                <a16:creationId xmlns:a16="http://schemas.microsoft.com/office/drawing/2014/main" id="{37E5A069-00A2-45E6-8FA8-DC9B08E76D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49D1F-0ADF-49B5-B56D-799DFF9EE271}"/>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417576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AA4B6-B20A-4705-9CE8-0CD6726B6568}"/>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3" name="Footer Placeholder 2">
            <a:extLst>
              <a:ext uri="{FF2B5EF4-FFF2-40B4-BE49-F238E27FC236}">
                <a16:creationId xmlns:a16="http://schemas.microsoft.com/office/drawing/2014/main" id="{5B6600C0-A9D1-4E1C-83DC-11E089B492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6B8D8-0D83-4810-9C83-DB4852392B7A}"/>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173801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B29A-769B-47CD-8DE6-629072AD4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3A3759-FC0B-4EFC-B3C4-EECBCD56F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0769EA-FB10-4D9E-803A-A493B2F87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7074EE-9268-4B55-91FB-E7A2C4B92B3C}"/>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6" name="Footer Placeholder 5">
            <a:extLst>
              <a:ext uri="{FF2B5EF4-FFF2-40B4-BE49-F238E27FC236}">
                <a16:creationId xmlns:a16="http://schemas.microsoft.com/office/drawing/2014/main" id="{F7969F63-27E7-4A5B-9670-82106FA42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5EB5F-9273-4B2F-BEBF-EB7E819482E6}"/>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210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144C-4E16-475A-A13D-5DC0ED3FC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1207DE-B40F-4C85-8B84-ACE524AB3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2FA442-E57E-4867-8AC1-982CFF678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8A1713-5F53-415D-9A0B-94552DC8DB4B}"/>
              </a:ext>
            </a:extLst>
          </p:cNvPr>
          <p:cNvSpPr>
            <a:spLocks noGrp="1"/>
          </p:cNvSpPr>
          <p:nvPr>
            <p:ph type="dt" sz="half" idx="10"/>
          </p:nvPr>
        </p:nvSpPr>
        <p:spPr/>
        <p:txBody>
          <a:bodyPr/>
          <a:lstStyle/>
          <a:p>
            <a:fld id="{917719DE-49CF-4C63-B272-001C31A84806}" type="datetimeFigureOut">
              <a:rPr lang="en-US" smtClean="0"/>
              <a:t>2/28/2018</a:t>
            </a:fld>
            <a:endParaRPr lang="en-US"/>
          </a:p>
        </p:txBody>
      </p:sp>
      <p:sp>
        <p:nvSpPr>
          <p:cNvPr id="6" name="Footer Placeholder 5">
            <a:extLst>
              <a:ext uri="{FF2B5EF4-FFF2-40B4-BE49-F238E27FC236}">
                <a16:creationId xmlns:a16="http://schemas.microsoft.com/office/drawing/2014/main" id="{5AD82DAA-2385-45EB-BEF2-9D766D937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E9417-0E29-4562-94DB-928CDB46E9F0}"/>
              </a:ext>
            </a:extLst>
          </p:cNvPr>
          <p:cNvSpPr>
            <a:spLocks noGrp="1"/>
          </p:cNvSpPr>
          <p:nvPr>
            <p:ph type="sldNum" sz="quarter" idx="12"/>
          </p:nvPr>
        </p:nvSpPr>
        <p:spPr/>
        <p:txBody>
          <a:bodyPr/>
          <a:lstStyle/>
          <a:p>
            <a:fld id="{F3EDC020-CE8A-43FA-B50E-DEE190BF2A95}" type="slidenum">
              <a:rPr lang="en-US" smtClean="0"/>
              <a:t>‹#›</a:t>
            </a:fld>
            <a:endParaRPr lang="en-US"/>
          </a:p>
        </p:txBody>
      </p:sp>
    </p:spTree>
    <p:extLst>
      <p:ext uri="{BB962C8B-B14F-4D97-AF65-F5344CB8AC3E}">
        <p14:creationId xmlns:p14="http://schemas.microsoft.com/office/powerpoint/2010/main" val="3551696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C58BF-6F48-433F-809E-1B9377279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75B94E-6BC4-49FD-8375-24D1B7EA3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A82A6-5827-437F-B2BD-67A474AC8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719DE-49CF-4C63-B272-001C31A84806}" type="datetimeFigureOut">
              <a:rPr lang="en-US" smtClean="0"/>
              <a:t>2/28/2018</a:t>
            </a:fld>
            <a:endParaRPr lang="en-US"/>
          </a:p>
        </p:txBody>
      </p:sp>
      <p:sp>
        <p:nvSpPr>
          <p:cNvPr id="5" name="Footer Placeholder 4">
            <a:extLst>
              <a:ext uri="{FF2B5EF4-FFF2-40B4-BE49-F238E27FC236}">
                <a16:creationId xmlns:a16="http://schemas.microsoft.com/office/drawing/2014/main" id="{33009B28-F810-430A-9443-C9AA1A924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F4A73-1D84-4E7A-A556-AE8BDE38D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DC020-CE8A-43FA-B50E-DEE190BF2A95}" type="slidenum">
              <a:rPr lang="en-US" smtClean="0"/>
              <a:t>‹#›</a:t>
            </a:fld>
            <a:endParaRPr lang="en-US"/>
          </a:p>
        </p:txBody>
      </p:sp>
    </p:spTree>
    <p:extLst>
      <p:ext uri="{BB962C8B-B14F-4D97-AF65-F5344CB8AC3E}">
        <p14:creationId xmlns:p14="http://schemas.microsoft.com/office/powerpoint/2010/main" val="171375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nickbostrom.com/superintelligentwill.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iki.lesswrong.com/wiki/Existential_ris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EFDD-44A5-4E6C-B073-5D70E548E0E6}"/>
              </a:ext>
            </a:extLst>
          </p:cNvPr>
          <p:cNvSpPr>
            <a:spLocks noGrp="1"/>
          </p:cNvSpPr>
          <p:nvPr>
            <p:ph type="ctrTitle"/>
          </p:nvPr>
        </p:nvSpPr>
        <p:spPr/>
        <p:txBody>
          <a:bodyPr/>
          <a:lstStyle/>
          <a:p>
            <a:r>
              <a:rPr lang="en-US" dirty="0"/>
              <a:t>Superintelligence</a:t>
            </a:r>
          </a:p>
        </p:txBody>
      </p:sp>
      <p:sp>
        <p:nvSpPr>
          <p:cNvPr id="3" name="Subtitle 2">
            <a:extLst>
              <a:ext uri="{FF2B5EF4-FFF2-40B4-BE49-F238E27FC236}">
                <a16:creationId xmlns:a16="http://schemas.microsoft.com/office/drawing/2014/main" id="{A0E41C22-9DF3-463D-93BF-15DA20F5A88C}"/>
              </a:ext>
            </a:extLst>
          </p:cNvPr>
          <p:cNvSpPr>
            <a:spLocks noGrp="1"/>
          </p:cNvSpPr>
          <p:nvPr>
            <p:ph type="subTitle" idx="1"/>
          </p:nvPr>
        </p:nvSpPr>
        <p:spPr/>
        <p:txBody>
          <a:bodyPr/>
          <a:lstStyle/>
          <a:p>
            <a:r>
              <a:rPr lang="en-US" dirty="0"/>
              <a:t>Discussion slides by Steve Kommrusch</a:t>
            </a:r>
          </a:p>
        </p:txBody>
      </p:sp>
    </p:spTree>
    <p:extLst>
      <p:ext uri="{BB962C8B-B14F-4D97-AF65-F5344CB8AC3E}">
        <p14:creationId xmlns:p14="http://schemas.microsoft.com/office/powerpoint/2010/main" val="344075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Conclusion</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000" dirty="0">
                <a:solidFill>
                  <a:schemeClr val="tx1"/>
                </a:solidFill>
              </a:rPr>
              <a:t>The orthogonality thesis suggests that we cannot blithely assume that a superintelligence will necessarily share any of the final values stereotypically associated with wisdom and intellectual development in humans—scientific curiosity, benevolent concern for others, spiritual enlightenment and contemplation, renunciation of material acquisitiveness, a taste for refined culture or for the simple pleasures in life, humility and selflessness, and so forth. </a:t>
            </a:r>
          </a:p>
          <a:p>
            <a:pPr>
              <a:buClrTx/>
            </a:pPr>
            <a:r>
              <a:rPr lang="en-US" sz="2000" dirty="0">
                <a:solidFill>
                  <a:schemeClr val="tx1"/>
                </a:solidFill>
              </a:rPr>
              <a:t>The instrumental convergence thesis suggests that we cannot blithely assume that a superintelligence with the final goal of calculating the decimals of pi (or making paperclips, or counting grains of sand) would limit its activities in such a way as to not materially infringe on human interests. </a:t>
            </a:r>
          </a:p>
          <a:p>
            <a:pPr>
              <a:buClrTx/>
            </a:pPr>
            <a:r>
              <a:rPr lang="en-US" sz="2000" dirty="0">
                <a:solidFill>
                  <a:schemeClr val="tx1"/>
                </a:solidFill>
              </a:rPr>
              <a:t>This indicates a danger in relying on instrumental values as a guarantor of safe conduct in future artificial agents that are intended to become </a:t>
            </a:r>
            <a:r>
              <a:rPr lang="en-US" sz="2000" dirty="0" err="1">
                <a:solidFill>
                  <a:schemeClr val="tx1"/>
                </a:solidFill>
              </a:rPr>
              <a:t>superintelligent</a:t>
            </a:r>
            <a:r>
              <a:rPr lang="en-US" sz="2000" dirty="0">
                <a:solidFill>
                  <a:schemeClr val="tx1"/>
                </a:solidFill>
              </a:rPr>
              <a:t> and that might be able to leverage their superintelligence into extreme levels power and influence.</a:t>
            </a:r>
          </a:p>
        </p:txBody>
      </p:sp>
    </p:spTree>
    <p:extLst>
      <p:ext uri="{BB962C8B-B14F-4D97-AF65-F5344CB8AC3E}">
        <p14:creationId xmlns:p14="http://schemas.microsoft.com/office/powerpoint/2010/main" val="400409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737716" y="113916"/>
            <a:ext cx="10515600" cy="1325563"/>
          </a:xfrm>
        </p:spPr>
        <p:txBody>
          <a:bodyPr>
            <a:normAutofit/>
          </a:bodyPr>
          <a:lstStyle/>
          <a:p>
            <a:r>
              <a:rPr lang="en-US" sz="3600" dirty="0"/>
              <a:t>Slide organization</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938684" y="1532593"/>
            <a:ext cx="9445840" cy="4481927"/>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Nick Bostrom bio</a:t>
            </a:r>
          </a:p>
          <a:p>
            <a:pPr>
              <a:buClrTx/>
            </a:pPr>
            <a:r>
              <a:rPr lang="en-US" sz="2400" dirty="0">
                <a:solidFill>
                  <a:schemeClr val="tx1"/>
                </a:solidFill>
              </a:rPr>
              <a:t>Orthogonality of motivation and intelligence	</a:t>
            </a:r>
          </a:p>
          <a:p>
            <a:pPr lvl="1"/>
            <a:r>
              <a:rPr lang="en-US" sz="2400" dirty="0">
                <a:solidFill>
                  <a:schemeClr val="tx1"/>
                </a:solidFill>
              </a:rPr>
              <a:t>Paperclip optimizer</a:t>
            </a:r>
          </a:p>
          <a:p>
            <a:pPr>
              <a:buClrTx/>
            </a:pPr>
            <a:r>
              <a:rPr lang="en-US" sz="2400" dirty="0">
                <a:solidFill>
                  <a:schemeClr val="tx1"/>
                </a:solidFill>
              </a:rPr>
              <a:t>Orthogonality thesis discussion</a:t>
            </a:r>
          </a:p>
          <a:p>
            <a:pPr>
              <a:buClrTx/>
            </a:pPr>
            <a:r>
              <a:rPr lang="en-US" sz="2400" dirty="0">
                <a:solidFill>
                  <a:schemeClr val="tx1"/>
                </a:solidFill>
              </a:rPr>
              <a:t>Predicting </a:t>
            </a:r>
            <a:r>
              <a:rPr lang="en-US" sz="2400" dirty="0" err="1">
                <a:solidFill>
                  <a:schemeClr val="tx1"/>
                </a:solidFill>
              </a:rPr>
              <a:t>superintelligent</a:t>
            </a:r>
            <a:r>
              <a:rPr lang="en-US" sz="2400" dirty="0">
                <a:solidFill>
                  <a:schemeClr val="tx1"/>
                </a:solidFill>
              </a:rPr>
              <a:t> motivation and behavior</a:t>
            </a:r>
          </a:p>
          <a:p>
            <a:pPr>
              <a:buClrTx/>
            </a:pPr>
            <a:r>
              <a:rPr lang="en-US" sz="2400" dirty="0">
                <a:solidFill>
                  <a:schemeClr val="tx1"/>
                </a:solidFill>
              </a:rPr>
              <a:t>Instrumental convergence</a:t>
            </a:r>
          </a:p>
          <a:p>
            <a:pPr>
              <a:buClrTx/>
            </a:pPr>
            <a:r>
              <a:rPr lang="en-US" sz="2400" dirty="0">
                <a:solidFill>
                  <a:schemeClr val="tx1"/>
                </a:solidFill>
              </a:rPr>
              <a:t>Instrumental thesis discussion</a:t>
            </a:r>
          </a:p>
          <a:p>
            <a:pPr>
              <a:buClrTx/>
            </a:pPr>
            <a:r>
              <a:rPr lang="en-US" sz="2400" dirty="0">
                <a:solidFill>
                  <a:schemeClr val="tx1"/>
                </a:solidFill>
              </a:rPr>
              <a:t>Intentional change of final goals</a:t>
            </a:r>
          </a:p>
          <a:p>
            <a:pPr>
              <a:buClrTx/>
            </a:pPr>
            <a:r>
              <a:rPr lang="en-US" sz="2400" dirty="0">
                <a:solidFill>
                  <a:schemeClr val="tx1"/>
                </a:solidFill>
              </a:rPr>
              <a:t>Conclusion</a:t>
            </a:r>
          </a:p>
        </p:txBody>
      </p:sp>
    </p:spTree>
    <p:extLst>
      <p:ext uri="{BB962C8B-B14F-4D97-AF65-F5344CB8AC3E}">
        <p14:creationId xmlns:p14="http://schemas.microsoft.com/office/powerpoint/2010/main" val="405560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Nick Bostrom</a:t>
            </a:r>
          </a:p>
        </p:txBody>
      </p:sp>
      <p:sp>
        <p:nvSpPr>
          <p:cNvPr id="3" name="Content Placeholder 2"/>
          <p:cNvSpPr>
            <a:spLocks noGrp="1"/>
          </p:cNvSpPr>
          <p:nvPr>
            <p:ph idx="1"/>
          </p:nvPr>
        </p:nvSpPr>
        <p:spPr>
          <a:xfrm>
            <a:off x="676836" y="2451518"/>
            <a:ext cx="10515600" cy="4351338"/>
          </a:xfrm>
        </p:spPr>
        <p:txBody>
          <a:bodyPr>
            <a:normAutofit fontScale="77500" lnSpcReduction="20000"/>
          </a:bodyPr>
          <a:lstStyle/>
          <a:p>
            <a:r>
              <a:rPr lang="en-US" dirty="0"/>
              <a:t>Nick Bostrom is Professor at Oxford University, where he is the founding Director of the </a:t>
            </a:r>
            <a:r>
              <a:rPr lang="en-US" dirty="0">
                <a:highlight>
                  <a:srgbClr val="FFFF00"/>
                </a:highlight>
              </a:rPr>
              <a:t>Future of Humanity Institute</a:t>
            </a:r>
            <a:r>
              <a:rPr lang="en-US" dirty="0"/>
              <a:t>. He also directs the Governance of Artificial Intelligence Program. He is the author of some 200 publications, including </a:t>
            </a:r>
            <a:r>
              <a:rPr lang="en-US" i="1" dirty="0"/>
              <a:t>Anthropic Bias</a:t>
            </a:r>
            <a:r>
              <a:rPr lang="en-US" dirty="0"/>
              <a:t> (Routledge, 2002), </a:t>
            </a:r>
            <a:r>
              <a:rPr lang="en-US" i="1" dirty="0"/>
              <a:t>Global Catastrophic Risks</a:t>
            </a:r>
            <a:r>
              <a:rPr lang="en-US" dirty="0"/>
              <a:t> (ed., OUP, 2008), </a:t>
            </a:r>
            <a:r>
              <a:rPr lang="en-US" i="1" dirty="0"/>
              <a:t>Human Enhancement</a:t>
            </a:r>
            <a:r>
              <a:rPr lang="en-US" dirty="0"/>
              <a:t> (ed., OUP, 2009), and </a:t>
            </a:r>
            <a:r>
              <a:rPr lang="en-US" i="1" dirty="0">
                <a:highlight>
                  <a:srgbClr val="FFFF00"/>
                </a:highlight>
              </a:rPr>
              <a:t>Superintelligence: Paths, Dangers, Strategies</a:t>
            </a:r>
            <a:r>
              <a:rPr lang="en-US" i="1" dirty="0"/>
              <a:t> </a:t>
            </a:r>
            <a:r>
              <a:rPr lang="en-US" dirty="0"/>
              <a:t>(OUP, 2014), a New York Times bestseller.</a:t>
            </a:r>
          </a:p>
          <a:p>
            <a:r>
              <a:rPr lang="en-US" dirty="0"/>
              <a:t>Bostrom has a background in physics, artificial intelligence, and mathematical logic as well as philosophy. He is recipient of a Eugene R. Gannon Award (one person selected annually worldwide from the fields of philosophy, mathematics, the arts and other humanities, and the natural sciences). He has been listed on </a:t>
            </a:r>
            <a:r>
              <a:rPr lang="en-US" dirty="0">
                <a:highlight>
                  <a:srgbClr val="FFFF00"/>
                </a:highlight>
              </a:rPr>
              <a:t>Foreign Policy's Top 100 Global Thinkers</a:t>
            </a:r>
            <a:r>
              <a:rPr lang="en-US" dirty="0"/>
              <a:t> list twice; and he was included on Prospect magazine's World Thinkers list, the youngest person in the top 15 from all fields and the highest-ranked analytic philosopher. His writings have been translated into 24 languages. There have been more than 100 translations and reprints of his works.</a:t>
            </a:r>
          </a:p>
          <a:p>
            <a:r>
              <a:rPr lang="en-US" dirty="0"/>
              <a:t>These slides are based on: </a:t>
            </a:r>
            <a:r>
              <a:rPr lang="en-US" dirty="0">
                <a:hlinkClick r:id="rId2"/>
              </a:rPr>
              <a:t>https://nickbostrom.com/superintelligentwill.pdf</a:t>
            </a:r>
            <a:endParaRPr lang="en-US" dirty="0"/>
          </a:p>
        </p:txBody>
      </p:sp>
      <p:pic>
        <p:nvPicPr>
          <p:cNvPr id="5" name="Picture 4">
            <a:extLst>
              <a:ext uri="{FF2B5EF4-FFF2-40B4-BE49-F238E27FC236}">
                <a16:creationId xmlns:a16="http://schemas.microsoft.com/office/drawing/2014/main" id="{46AE610C-2E34-40EB-A280-6616DA3C9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670" y="33584"/>
            <a:ext cx="3467878" cy="2237482"/>
          </a:xfrm>
          <a:prstGeom prst="rect">
            <a:avLst/>
          </a:prstGeom>
        </p:spPr>
      </p:pic>
    </p:spTree>
    <p:extLst>
      <p:ext uri="{BB962C8B-B14F-4D97-AF65-F5344CB8AC3E}">
        <p14:creationId xmlns:p14="http://schemas.microsoft.com/office/powerpoint/2010/main" val="387581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Orthogonality of motivation and intelligence</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For our purposes, “intelligence” will be roughly taken to correspond to the capacity for instrumental reasoning.</a:t>
            </a:r>
          </a:p>
          <a:p>
            <a:pPr>
              <a:buClrTx/>
            </a:pPr>
            <a:r>
              <a:rPr lang="en-US" sz="2400" dirty="0">
                <a:solidFill>
                  <a:schemeClr val="tx1"/>
                </a:solidFill>
              </a:rPr>
              <a:t>Intelligent search for instrumentally optimal plans and policies can be performed in the service of any goal.</a:t>
            </a:r>
          </a:p>
          <a:p>
            <a:pPr>
              <a:buClrTx/>
            </a:pPr>
            <a:r>
              <a:rPr lang="en-US" sz="2400" b="1" dirty="0">
                <a:solidFill>
                  <a:schemeClr val="tx1"/>
                </a:solidFill>
              </a:rPr>
              <a:t>The Orthogonality Thesis </a:t>
            </a:r>
          </a:p>
          <a:p>
            <a:pPr lvl="1">
              <a:buFont typeface="Wingdings" panose="05000000000000000000" pitchFamily="2" charset="2"/>
              <a:buChar char="§"/>
            </a:pPr>
            <a:r>
              <a:rPr lang="en-US" sz="2400" dirty="0">
                <a:solidFill>
                  <a:schemeClr val="tx1"/>
                </a:solidFill>
              </a:rPr>
              <a:t>Intelligence and final goals are orthogonal axes along which possible agents can freely vary.  In other words, more or less any level of intelligence could in principle be combined with more or less any final goal. </a:t>
            </a:r>
          </a:p>
          <a:p>
            <a:pPr>
              <a:buClrTx/>
            </a:pPr>
            <a:r>
              <a:rPr lang="en-US" dirty="0">
                <a:solidFill>
                  <a:schemeClr val="tx1"/>
                </a:solidFill>
              </a:rPr>
              <a:t>The </a:t>
            </a:r>
            <a:r>
              <a:rPr lang="en-US" b="1" dirty="0">
                <a:solidFill>
                  <a:schemeClr val="tx1"/>
                </a:solidFill>
              </a:rPr>
              <a:t>paperclip maximizer</a:t>
            </a:r>
            <a:r>
              <a:rPr lang="en-US" dirty="0">
                <a:solidFill>
                  <a:schemeClr val="tx1"/>
                </a:solidFill>
              </a:rPr>
              <a:t> is a thought experiment showing how an AGI, even one designed competently and without malice, could ultimately destroy humanity. The thought experiment shows that AIs with apparently innocuous values could pose an </a:t>
            </a:r>
            <a:r>
              <a:rPr lang="en-US" u="sng" dirty="0">
                <a:solidFill>
                  <a:schemeClr val="tx1"/>
                </a:solidFill>
                <a:hlinkClick r:id="rId2" tooltip="Existential risk"/>
              </a:rPr>
              <a:t>existential threat</a:t>
            </a:r>
            <a:r>
              <a:rPr lang="en-US" dirty="0">
                <a:solidFill>
                  <a:schemeClr val="tx1"/>
                </a:solidFill>
              </a:rPr>
              <a:t>. </a:t>
            </a:r>
          </a:p>
          <a:p>
            <a:pPr lvl="1">
              <a:buFont typeface="Wingdings" panose="05000000000000000000" pitchFamily="2" charset="2"/>
              <a:buChar char="§"/>
            </a:pPr>
            <a:r>
              <a:rPr lang="en-US" dirty="0">
                <a:solidFill>
                  <a:schemeClr val="tx1"/>
                </a:solidFill>
              </a:rPr>
              <a:t>The goal of maximizing paperclips is chosen for illustrative purposes because it is very unlikely to be implemented, and has little apparent danger or emotional load (curing cancer or winning wars).</a:t>
            </a:r>
          </a:p>
          <a:p>
            <a:pPr lvl="1"/>
            <a:endParaRPr lang="en-US" sz="2400" dirty="0">
              <a:solidFill>
                <a:schemeClr val="tx1"/>
              </a:solidFill>
            </a:endParaRPr>
          </a:p>
        </p:txBody>
      </p:sp>
    </p:spTree>
    <p:extLst>
      <p:ext uri="{BB962C8B-B14F-4D97-AF65-F5344CB8AC3E}">
        <p14:creationId xmlns:p14="http://schemas.microsoft.com/office/powerpoint/2010/main" val="293198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Orthogonality thesis discussion</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Humans evolved by way of the ‘selfish gene’ – at one level the goal of all life is to reproduce. Yet we show a wide variety of behaviors and can use our intellect to question and adjust our goals (more on this later).</a:t>
            </a:r>
          </a:p>
          <a:p>
            <a:pPr>
              <a:buClrTx/>
            </a:pPr>
            <a:r>
              <a:rPr lang="en-US" sz="2400" dirty="0">
                <a:solidFill>
                  <a:schemeClr val="tx1"/>
                </a:solidFill>
              </a:rPr>
              <a:t>Would any sufficiently intelligent machine question its goals?</a:t>
            </a:r>
          </a:p>
          <a:p>
            <a:pPr>
              <a:buClrTx/>
            </a:pPr>
            <a:r>
              <a:rPr lang="en-US" sz="2400" dirty="0">
                <a:solidFill>
                  <a:schemeClr val="tx1"/>
                </a:solidFill>
              </a:rPr>
              <a:t>If so, are there stable higher level goals for a superintelligence?</a:t>
            </a:r>
            <a:endParaRPr lang="en-US" dirty="0">
              <a:solidFill>
                <a:schemeClr val="tx1"/>
              </a:solidFill>
            </a:endParaRPr>
          </a:p>
          <a:p>
            <a:pPr lvl="1"/>
            <a:endParaRPr lang="en-US" sz="2400" dirty="0">
              <a:solidFill>
                <a:schemeClr val="tx1"/>
              </a:solidFill>
            </a:endParaRPr>
          </a:p>
        </p:txBody>
      </p:sp>
    </p:spTree>
    <p:extLst>
      <p:ext uri="{BB962C8B-B14F-4D97-AF65-F5344CB8AC3E}">
        <p14:creationId xmlns:p14="http://schemas.microsoft.com/office/powerpoint/2010/main" val="19956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Predicting </a:t>
            </a:r>
            <a:r>
              <a:rPr lang="en-US" sz="3600" dirty="0" err="1"/>
              <a:t>superintelligent</a:t>
            </a:r>
            <a:r>
              <a:rPr lang="en-US" sz="3600" dirty="0"/>
              <a:t> motivation and behavior</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There are at least three directions from which one can approach the problem of predicting </a:t>
            </a:r>
            <a:r>
              <a:rPr lang="en-US" sz="2400" dirty="0" err="1">
                <a:solidFill>
                  <a:schemeClr val="tx1"/>
                </a:solidFill>
              </a:rPr>
              <a:t>superintelligent</a:t>
            </a:r>
            <a:r>
              <a:rPr lang="en-US" sz="2400" dirty="0">
                <a:solidFill>
                  <a:schemeClr val="tx1"/>
                </a:solidFill>
              </a:rPr>
              <a:t> motivation: </a:t>
            </a:r>
          </a:p>
          <a:p>
            <a:pPr marL="681037" lvl="1" indent="-457200">
              <a:buClrTx/>
              <a:buFont typeface="+mj-lt"/>
              <a:buAutoNum type="arabicPeriod"/>
            </a:pPr>
            <a:r>
              <a:rPr lang="en-US" sz="2400" dirty="0">
                <a:solidFill>
                  <a:schemeClr val="tx1"/>
                </a:solidFill>
              </a:rPr>
              <a:t>Predictability through design competence. </a:t>
            </a:r>
          </a:p>
          <a:p>
            <a:pPr marL="223837" lvl="1" indent="0">
              <a:buClrTx/>
              <a:buNone/>
            </a:pPr>
            <a:r>
              <a:rPr lang="en-US" sz="2400" dirty="0">
                <a:solidFill>
                  <a:schemeClr val="tx1"/>
                </a:solidFill>
              </a:rPr>
              <a:t>    - The agent would stably pursue goal set by programmers</a:t>
            </a:r>
          </a:p>
          <a:p>
            <a:pPr marL="681037" lvl="1" indent="-457200">
              <a:buClrTx/>
              <a:buAutoNum type="arabicPeriod" startAt="2"/>
            </a:pPr>
            <a:r>
              <a:rPr lang="en-US" sz="2400" dirty="0">
                <a:solidFill>
                  <a:schemeClr val="tx1"/>
                </a:solidFill>
              </a:rPr>
              <a:t>Predictability through inheritance </a:t>
            </a:r>
          </a:p>
          <a:p>
            <a:pPr marL="223837" lvl="1" indent="0">
              <a:buClrTx/>
              <a:buNone/>
            </a:pPr>
            <a:r>
              <a:rPr lang="en-US" sz="2400" dirty="0">
                <a:solidFill>
                  <a:schemeClr val="tx1"/>
                </a:solidFill>
              </a:rPr>
              <a:t>    - A downloaded human template might inherit motivations of the original human</a:t>
            </a:r>
          </a:p>
          <a:p>
            <a:pPr marL="681037" lvl="1" indent="-457200">
              <a:buClrTx/>
              <a:buAutoNum type="arabicPeriod" startAt="3"/>
            </a:pPr>
            <a:r>
              <a:rPr lang="en-US" sz="2400" dirty="0">
                <a:solidFill>
                  <a:schemeClr val="tx1"/>
                </a:solidFill>
              </a:rPr>
              <a:t>Predictability through convergent instrumental reasons</a:t>
            </a:r>
          </a:p>
          <a:p>
            <a:pPr marL="223837" lvl="1" indent="0">
              <a:buClrTx/>
              <a:buNone/>
            </a:pPr>
            <a:r>
              <a:rPr lang="en-US" sz="2400" dirty="0">
                <a:solidFill>
                  <a:schemeClr val="tx1"/>
                </a:solidFill>
              </a:rPr>
              <a:t>    - Immediate objectives may be similar for a wide range of final goals</a:t>
            </a:r>
          </a:p>
          <a:p>
            <a:pPr marL="223837" lvl="1" indent="0">
              <a:buClrTx/>
              <a:buNone/>
            </a:pPr>
            <a:r>
              <a:rPr lang="en-US" sz="2400" dirty="0">
                <a:solidFill>
                  <a:schemeClr val="tx1"/>
                </a:solidFill>
              </a:rPr>
              <a:t>    - Leads into the Instrumental </a:t>
            </a:r>
            <a:r>
              <a:rPr lang="en-US" sz="2400" dirty="0" err="1">
                <a:solidFill>
                  <a:schemeClr val="tx1"/>
                </a:solidFill>
              </a:rPr>
              <a:t>Convegence</a:t>
            </a:r>
            <a:r>
              <a:rPr lang="en-US" sz="2400" dirty="0">
                <a:solidFill>
                  <a:schemeClr val="tx1"/>
                </a:solidFill>
              </a:rPr>
              <a:t> Thesis</a:t>
            </a:r>
          </a:p>
          <a:p>
            <a:pPr marL="457200" indent="-457200">
              <a:buFont typeface="+mj-lt"/>
              <a:buAutoNum type="arabicPeriod"/>
            </a:pPr>
            <a:endParaRPr lang="en-US" sz="2400" dirty="0">
              <a:solidFill>
                <a:schemeClr val="tx1"/>
              </a:solidFill>
            </a:endParaRPr>
          </a:p>
        </p:txBody>
      </p:sp>
    </p:spTree>
    <p:extLst>
      <p:ext uri="{BB962C8B-B14F-4D97-AF65-F5344CB8AC3E}">
        <p14:creationId xmlns:p14="http://schemas.microsoft.com/office/powerpoint/2010/main" val="74885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Instrumental convergence</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The Instrumental Convergence Thesis </a:t>
            </a:r>
          </a:p>
          <a:p>
            <a:pPr lvl="1">
              <a:buClrTx/>
            </a:pPr>
            <a:r>
              <a:rPr lang="en-US" sz="2400" dirty="0">
                <a:solidFill>
                  <a:schemeClr val="tx1"/>
                </a:solidFill>
              </a:rPr>
              <a:t>Several instrumental values can be identified which are convergent in the sense that their attainment would increase the chances of the agent’s goal being realized for a wide range of final goals and a wide range of situations, implying that these instrumental values are likely to be pursued by many intelligent agents. </a:t>
            </a:r>
          </a:p>
          <a:p>
            <a:pPr>
              <a:buClrTx/>
            </a:pPr>
            <a:r>
              <a:rPr lang="en-US" sz="2400" dirty="0">
                <a:solidFill>
                  <a:schemeClr val="tx1"/>
                </a:solidFill>
              </a:rPr>
              <a:t>Self-preservation</a:t>
            </a:r>
          </a:p>
          <a:p>
            <a:pPr>
              <a:buClrTx/>
            </a:pPr>
            <a:r>
              <a:rPr lang="en-US" sz="2400" dirty="0">
                <a:solidFill>
                  <a:schemeClr val="tx1"/>
                </a:solidFill>
              </a:rPr>
              <a:t>Goal-content integrity</a:t>
            </a:r>
          </a:p>
          <a:p>
            <a:pPr lvl="1">
              <a:buClrTx/>
            </a:pPr>
            <a:r>
              <a:rPr lang="en-US" sz="2400" dirty="0">
                <a:solidFill>
                  <a:schemeClr val="tx1"/>
                </a:solidFill>
              </a:rPr>
              <a:t>Achieving final goal relies on final goal not being modified</a:t>
            </a:r>
          </a:p>
          <a:p>
            <a:pPr>
              <a:buClrTx/>
            </a:pPr>
            <a:r>
              <a:rPr lang="en-US" sz="2400" dirty="0">
                <a:solidFill>
                  <a:schemeClr val="tx1"/>
                </a:solidFill>
              </a:rPr>
              <a:t>Cognitive enhancement</a:t>
            </a:r>
          </a:p>
          <a:p>
            <a:pPr>
              <a:buClrTx/>
            </a:pPr>
            <a:r>
              <a:rPr lang="en-US" sz="2400" dirty="0">
                <a:solidFill>
                  <a:schemeClr val="tx1"/>
                </a:solidFill>
              </a:rPr>
              <a:t>Technological perfection</a:t>
            </a:r>
          </a:p>
          <a:p>
            <a:pPr>
              <a:buClrTx/>
            </a:pPr>
            <a:r>
              <a:rPr lang="en-US" sz="2400" dirty="0">
                <a:solidFill>
                  <a:schemeClr val="tx1"/>
                </a:solidFill>
              </a:rPr>
              <a:t>Resource acquisition</a:t>
            </a:r>
          </a:p>
        </p:txBody>
      </p:sp>
    </p:spTree>
    <p:extLst>
      <p:ext uri="{BB962C8B-B14F-4D97-AF65-F5344CB8AC3E}">
        <p14:creationId xmlns:p14="http://schemas.microsoft.com/office/powerpoint/2010/main" val="309152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Instrumental thesis discussion</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400" dirty="0">
                <a:solidFill>
                  <a:schemeClr val="tx1"/>
                </a:solidFill>
              </a:rPr>
              <a:t>Is creating a community an instrumental goal?</a:t>
            </a:r>
          </a:p>
          <a:p>
            <a:pPr lvl="1">
              <a:buClrTx/>
            </a:pPr>
            <a:r>
              <a:rPr lang="en-US" sz="2400" dirty="0">
                <a:solidFill>
                  <a:schemeClr val="tx1"/>
                </a:solidFill>
              </a:rPr>
              <a:t>We’ve discussed the potential benefits of multiple superintelligences (observe benefits to genetic crossover which produced sexual reproduction, ensemble learning, </a:t>
            </a:r>
            <a:r>
              <a:rPr lang="en-US" sz="2400" dirty="0" err="1">
                <a:solidFill>
                  <a:schemeClr val="tx1"/>
                </a:solidFill>
              </a:rPr>
              <a:t>etc</a:t>
            </a:r>
            <a:r>
              <a:rPr lang="en-US" sz="2400" dirty="0">
                <a:solidFill>
                  <a:schemeClr val="tx1"/>
                </a:solidFill>
              </a:rPr>
              <a:t>).</a:t>
            </a:r>
          </a:p>
          <a:p>
            <a:pPr lvl="1">
              <a:buClrTx/>
            </a:pPr>
            <a:r>
              <a:rPr lang="en-US" sz="2400" dirty="0">
                <a:solidFill>
                  <a:schemeClr val="tx1"/>
                </a:solidFill>
              </a:rPr>
              <a:t>Also, any intelligence that spreads to other planets and especially other stars must trust its duplicates or fellow sentient beings to remain cooperative even as their experiences diverge.</a:t>
            </a:r>
            <a:endParaRPr lang="en-US" dirty="0">
              <a:solidFill>
                <a:schemeClr val="tx1"/>
              </a:solidFill>
            </a:endParaRPr>
          </a:p>
          <a:p>
            <a:pPr lvl="1"/>
            <a:r>
              <a:rPr lang="en-US" sz="2400" dirty="0">
                <a:solidFill>
                  <a:schemeClr val="tx1"/>
                </a:solidFill>
              </a:rPr>
              <a:t>Would such an instrumental goal imply empathy for others?  It seems it would not necessarily extent to biological beings, but such an extension would not seem contradictory either.</a:t>
            </a:r>
          </a:p>
        </p:txBody>
      </p:sp>
    </p:spTree>
    <p:extLst>
      <p:ext uri="{BB962C8B-B14F-4D97-AF65-F5344CB8AC3E}">
        <p14:creationId xmlns:p14="http://schemas.microsoft.com/office/powerpoint/2010/main" val="465189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FA78-9121-4F2A-AFAC-F8E250361171}"/>
              </a:ext>
            </a:extLst>
          </p:cNvPr>
          <p:cNvSpPr>
            <a:spLocks noGrp="1"/>
          </p:cNvSpPr>
          <p:nvPr>
            <p:ph type="title"/>
          </p:nvPr>
        </p:nvSpPr>
        <p:spPr>
          <a:xfrm>
            <a:off x="271670" y="0"/>
            <a:ext cx="10515600" cy="1325563"/>
          </a:xfrm>
        </p:spPr>
        <p:txBody>
          <a:bodyPr>
            <a:normAutofit/>
          </a:bodyPr>
          <a:lstStyle/>
          <a:p>
            <a:r>
              <a:rPr lang="en-US" sz="3600" dirty="0"/>
              <a:t>Intentional change of final goals</a:t>
            </a:r>
          </a:p>
        </p:txBody>
      </p:sp>
      <p:sp>
        <p:nvSpPr>
          <p:cNvPr id="4" name="Content Placeholder 4">
            <a:extLst>
              <a:ext uri="{FF2B5EF4-FFF2-40B4-BE49-F238E27FC236}">
                <a16:creationId xmlns:a16="http://schemas.microsoft.com/office/drawing/2014/main" id="{85AD4688-B25C-4CBE-AAA2-33520E41BCE3}"/>
              </a:ext>
            </a:extLst>
          </p:cNvPr>
          <p:cNvSpPr>
            <a:spLocks noGrp="1"/>
          </p:cNvSpPr>
          <p:nvPr/>
        </p:nvSpPr>
        <p:spPr>
          <a:xfrm>
            <a:off x="271670" y="1187687"/>
            <a:ext cx="11648660" cy="5464903"/>
          </a:xfrm>
          <a:prstGeom prst="rect">
            <a:avLst/>
          </a:prstGeom>
        </p:spPr>
        <p:txBody>
          <a:bodyPr vert="horz" lIns="0" tIns="0" rIns="0" bIns="0" rtlCol="0">
            <a:noAutofit/>
          </a:bodyPr>
          <a:lstStyle>
            <a:lvl1pPr marL="233363" indent="-233363" algn="l" defTabSz="914400" rtl="0" eaLnBrk="1" latinLnBrk="0" hangingPunct="1">
              <a:spcBef>
                <a:spcPts val="538"/>
              </a:spcBef>
              <a:spcAft>
                <a:spcPts val="538"/>
              </a:spcAft>
              <a:buClr>
                <a:schemeClr val="bg2"/>
              </a:buClr>
              <a:buFont typeface="Wingdings" pitchFamily="2" charset="2"/>
              <a:buChar char="§"/>
              <a:defRPr sz="2200" kern="1200">
                <a:solidFill>
                  <a:schemeClr val="bg1"/>
                </a:solidFill>
                <a:latin typeface="+mn-lt"/>
                <a:ea typeface="+mn-ea"/>
                <a:cs typeface="+mn-cs"/>
              </a:defRPr>
            </a:lvl1pPr>
            <a:lvl2pPr marL="457200" indent="-227013" algn="l" defTabSz="914400" rtl="0" eaLnBrk="1" latinLnBrk="0" hangingPunct="1">
              <a:spcBef>
                <a:spcPts val="538"/>
              </a:spcBef>
              <a:spcAft>
                <a:spcPts val="538"/>
              </a:spcAft>
              <a:buClr>
                <a:schemeClr val="tx2"/>
              </a:buClr>
              <a:buFont typeface="Arial" pitchFamily="34" charset="0"/>
              <a:buChar char="–"/>
              <a:defRPr sz="2200" kern="1200">
                <a:solidFill>
                  <a:schemeClr val="bg1"/>
                </a:solidFill>
                <a:latin typeface="+mn-lt"/>
                <a:ea typeface="+mn-ea"/>
                <a:cs typeface="+mn-cs"/>
              </a:defRPr>
            </a:lvl2pPr>
            <a:lvl3pPr marL="693738" indent="-228600" algn="l" defTabSz="914400" rtl="0" eaLnBrk="1" latinLnBrk="0" hangingPunct="1">
              <a:spcBef>
                <a:spcPts val="538"/>
              </a:spcBef>
              <a:spcAft>
                <a:spcPts val="538"/>
              </a:spcAft>
              <a:buClr>
                <a:schemeClr val="tx2"/>
              </a:buClr>
              <a:buFont typeface="Wingdings" pitchFamily="2" charset="2"/>
              <a:buChar char="§"/>
              <a:defRPr sz="2000" kern="1200">
                <a:solidFill>
                  <a:schemeClr val="bg1"/>
                </a:solidFill>
                <a:latin typeface="+mn-lt"/>
                <a:ea typeface="+mn-ea"/>
                <a:cs typeface="+mn-cs"/>
              </a:defRPr>
            </a:lvl3pPr>
            <a:lvl4pPr marL="917575" indent="-228600" algn="l" defTabSz="914400" rtl="0" eaLnBrk="1" latinLnBrk="0" hangingPunct="1">
              <a:spcBef>
                <a:spcPts val="538"/>
              </a:spcBef>
              <a:spcAft>
                <a:spcPts val="538"/>
              </a:spcAft>
              <a:buClr>
                <a:schemeClr val="tx2"/>
              </a:buClr>
              <a:buFont typeface="Arial" pitchFamily="34" charset="0"/>
              <a:buChar char="–"/>
              <a:defRPr sz="1800" kern="1200">
                <a:solidFill>
                  <a:schemeClr val="bg1"/>
                </a:solidFill>
                <a:latin typeface="+mn-lt"/>
                <a:ea typeface="+mn-ea"/>
                <a:cs typeface="+mn-cs"/>
              </a:defRPr>
            </a:lvl4pPr>
            <a:lvl5pPr marL="1150938" indent="-228600" algn="l" defTabSz="914400" rtl="0" eaLnBrk="1" latinLnBrk="0" hangingPunct="1">
              <a:spcBef>
                <a:spcPts val="538"/>
              </a:spcBef>
              <a:spcAft>
                <a:spcPts val="538"/>
              </a:spcAft>
              <a:buClr>
                <a:schemeClr val="tx2"/>
              </a:buClr>
              <a:buFont typeface="Wingdings" pitchFamily="2" charset="2"/>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pPr>
            <a:r>
              <a:rPr lang="en-US" sz="2000" dirty="0">
                <a:solidFill>
                  <a:schemeClr val="tx1"/>
                </a:solidFill>
              </a:rPr>
              <a:t>Social signaling.  When others can perceive an agent’s goals and use that information to infer instrumentally relevant dispositions or other correlated attributes, it can be in the agent’s interest to modify its goals to make whatever desired impression.  For example, an agent might miss out on beneficial deals if potential partners cannot trust it to fulfill its side of the bargain.  In order to make credible commitments, an agent might therefore wish to adopt as a final goal the honoring of its earlier commitments, and to allow others to verify that it has indeed adopted this goal.  Agents that could flexibly and transparently modify their own goals could use this ability to enforce deals among one another.</a:t>
            </a:r>
          </a:p>
          <a:p>
            <a:pPr>
              <a:buClrTx/>
            </a:pPr>
            <a:r>
              <a:rPr lang="en-US" sz="2000" dirty="0">
                <a:solidFill>
                  <a:schemeClr val="tx1"/>
                </a:solidFill>
              </a:rPr>
              <a:t>Social preferences.  Others may also have preferences about an agent’s goals.  The agent could then have reason to modify its goals, either to satisfy or to frustrate those preferences.</a:t>
            </a:r>
          </a:p>
          <a:p>
            <a:pPr>
              <a:buClrTx/>
            </a:pPr>
            <a:r>
              <a:rPr lang="en-US" sz="2000" dirty="0">
                <a:solidFill>
                  <a:schemeClr val="tx1"/>
                </a:solidFill>
              </a:rPr>
              <a:t>Preferences concerning own goal content.  An agent might have some final goal concerned with the agent’s own goal content.  For example, the agent might have a final goal to become the type of agent that is motivated by certain values, such as compassion.</a:t>
            </a:r>
          </a:p>
          <a:p>
            <a:pPr>
              <a:buClrTx/>
            </a:pPr>
            <a:r>
              <a:rPr lang="en-US" sz="2000" dirty="0">
                <a:solidFill>
                  <a:schemeClr val="tx1"/>
                </a:solidFill>
              </a:rPr>
              <a:t>Storage costs.  If the cost of storing or processing some part of an agent’s utility function is large compared to the chance that a situation will arise in which applying that part of the utility function will make a difference, then the agent has an instrumental reason to simplify its goal content, and it may trash that part of the utility function. </a:t>
            </a:r>
          </a:p>
        </p:txBody>
      </p:sp>
    </p:spTree>
    <p:extLst>
      <p:ext uri="{BB962C8B-B14F-4D97-AF65-F5344CB8AC3E}">
        <p14:creationId xmlns:p14="http://schemas.microsoft.com/office/powerpoint/2010/main" val="4221046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2065</TotalTime>
  <Words>1165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Superintelligence</vt:lpstr>
      <vt:lpstr>Slide organization</vt:lpstr>
      <vt:lpstr>Nick Bostrom</vt:lpstr>
      <vt:lpstr>Orthogonality of motivation and intelligence</vt:lpstr>
      <vt:lpstr>Orthogonality thesis discussion</vt:lpstr>
      <vt:lpstr>Predicting superintelligent motivation and behavior</vt:lpstr>
      <vt:lpstr>Instrumental convergence</vt:lpstr>
      <vt:lpstr>Instrumental thesis discussion</vt:lpstr>
      <vt:lpstr>Intentional change of final goals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for large scale acoustic modeling</dc:title>
  <dc:creator>overflow email Kommrusch</dc:creator>
  <cp:lastModifiedBy>overflow email Kommrusch</cp:lastModifiedBy>
  <cp:revision>71</cp:revision>
  <dcterms:created xsi:type="dcterms:W3CDTF">2017-10-17T17:32:00Z</dcterms:created>
  <dcterms:modified xsi:type="dcterms:W3CDTF">2018-02-28T18:09:16Z</dcterms:modified>
</cp:coreProperties>
</file>