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EA7AF7-826F-4FA0-BA30-EBB2CB40A89E}">
  <a:tblStyle styleId="{DAEA7AF7-826F-4FA0-BA30-EBB2CB40A8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f412f8a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26f412f8a3e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e6db1912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2ce6db1912e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e6db1912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2ce6db1912e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f412f8a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26f412f8a3e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e6db191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2ce6db1912e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f412f8a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26f412f8a3e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f412f8a3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26f412f8a3e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f412f8a3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26f412f8a3e_1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f412f8a3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26f412f8a3e_1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f412f8a3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26f412f8a3e_1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f412f8a3e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26f412f8a3e_1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e6db1912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2ce6db1912e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e6db1912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2ce6db1912e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e6db1912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2ce6db1912e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e6db1912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2ce6db1912e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e6db1912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g2ce6db1912e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ce6db1912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2ce6db1912e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e6db1912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2ce6db1912e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e6db1912e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2ce6db1912e_3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e6db1912e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g2ce6db1912e_3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ce6db1912e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g2ce6db1912e_3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f412f8a3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g26f412f8a3e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e6db1912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g2ce6db1912e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e6db1912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g2ce6db1912e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ce6db1912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" name="Google Shape;350;g2ce6db1912e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e6db1912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2ce6db1912e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e6db191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2ce6db1912e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e6db1912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2ce6db1912e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e6db1912e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2ce6db1912e_3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f412f8a3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26f412f8a3e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e6db1912e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ce6db1912e_3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0" sz="15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2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2"/>
          <p:cNvSpPr txBox="1"/>
          <p:nvPr>
            <p:ph idx="3" type="body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4" type="body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9" name="Google Shape;29;p3"/>
          <p:cNvGrpSpPr/>
          <p:nvPr/>
        </p:nvGrpSpPr>
        <p:grpSpPr>
          <a:xfrm>
            <a:off x="1107688" y="1500183"/>
            <a:ext cx="10145030" cy="3253087"/>
            <a:chOff x="899998" y="1500182"/>
            <a:chExt cx="5513502" cy="3253087"/>
          </a:xfrm>
        </p:grpSpPr>
        <p:sp>
          <p:nvSpPr>
            <p:cNvPr id="30" name="Google Shape;30;p3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3"/>
            <p:cNvGrpSpPr/>
            <p:nvPr/>
          </p:nvGrpSpPr>
          <p:grpSpPr>
            <a:xfrm>
              <a:off x="899998" y="1500182"/>
              <a:ext cx="5513502" cy="3253087"/>
              <a:chOff x="899998" y="1500182"/>
              <a:chExt cx="5513502" cy="3253087"/>
            </a:xfrm>
          </p:grpSpPr>
          <p:grpSp>
            <p:nvGrpSpPr>
              <p:cNvPr id="32" name="Google Shape;32;p3"/>
              <p:cNvGrpSpPr/>
              <p:nvPr/>
            </p:nvGrpSpPr>
            <p:grpSpPr>
              <a:xfrm>
                <a:off x="899998" y="1500182"/>
                <a:ext cx="5513502" cy="3253087"/>
                <a:chOff x="899999" y="1500182"/>
                <a:chExt cx="3240002" cy="3253087"/>
              </a:xfrm>
            </p:grpSpPr>
            <p:sp>
              <p:nvSpPr>
                <p:cNvPr id="33" name="Google Shape;33;p3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3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" name="Google Shape;40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50.png"/><Relationship Id="rId6" Type="http://schemas.openxmlformats.org/officeDocument/2006/relationships/image" Target="../media/image4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49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Relationship Id="rId5" Type="http://schemas.openxmlformats.org/officeDocument/2006/relationships/image" Target="../media/image19.png"/><Relationship Id="rId6" Type="http://schemas.openxmlformats.org/officeDocument/2006/relationships/image" Target="../media/image27.png"/><Relationship Id="rId7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2.png"/><Relationship Id="rId4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Relationship Id="rId4" Type="http://schemas.openxmlformats.org/officeDocument/2006/relationships/image" Target="../media/image5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Relationship Id="rId5" Type="http://schemas.openxmlformats.org/officeDocument/2006/relationships/image" Target="../media/image5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김완석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양승원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이승기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이형준</a:t>
            </a:r>
            <a:endParaRPr/>
          </a:p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E팀 : Enhancement</a:t>
            </a:r>
            <a:endParaRPr/>
          </a:p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ko-KR"/>
              <a:t>SSD Project</a:t>
            </a:r>
            <a:endParaRPr/>
          </a:p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ko-KR"/>
              <a:t>2024-04-23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6940749" y="1304150"/>
            <a:ext cx="48615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Run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CreateCommand로 CMD생성 및 실행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CreateCommand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사용자 입력 받은 뒤 </a:t>
            </a:r>
            <a:r>
              <a:rPr lang="ko-KR"/>
              <a:t>cmdfactory로 cmd 생성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생성된 cmd는 각자에 구현된 parsing 기능 수행</a:t>
            </a:r>
            <a:endParaRPr/>
          </a:p>
        </p:txBody>
      </p:sp>
      <p:sp>
        <p:nvSpPr>
          <p:cNvPr id="133" name="Google Shape;133;p15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기능 구현 소개 - TestShell</a:t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00" y="1053650"/>
            <a:ext cx="2849325" cy="19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00" y="3106250"/>
            <a:ext cx="4861428" cy="37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기능 구현 소개 - </a:t>
            </a:r>
            <a:r>
              <a:rPr lang="ko-KR"/>
              <a:t>TestShell</a:t>
            </a:r>
            <a:endParaRPr/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6652625" y="1316375"/>
            <a:ext cx="54834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ICommand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ShellCMD의 Interface class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각각 사용될 Parsing, Run 정의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CommandFactory::</a:t>
            </a:r>
            <a:br>
              <a:rPr lang="ko-KR"/>
            </a:br>
            <a:r>
              <a:rPr lang="ko-KR"/>
              <a:t>CreateCommand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사용자 입력에 따라</a:t>
            </a:r>
            <a:br>
              <a:rPr lang="ko-KR"/>
            </a:br>
            <a:r>
              <a:rPr lang="ko-KR"/>
              <a:t>알맞은 CMD 생성</a:t>
            </a:r>
            <a:endParaRPr/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00" y="1087906"/>
            <a:ext cx="5720850" cy="209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100" y="3245525"/>
            <a:ext cx="3761350" cy="361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6025650" y="1316375"/>
            <a:ext cx="50958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ISSDApp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SSD app의 Interface class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기본 기능 정의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SSD_Aaptor</a:t>
            </a:r>
            <a:r>
              <a:rPr lang="ko-KR" sz="2800"/>
              <a:t> </a:t>
            </a:r>
            <a:endParaRPr sz="2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2400"/>
              <a:t>SSD</a:t>
            </a:r>
            <a:r>
              <a:rPr lang="ko-KR"/>
              <a:t>_</a:t>
            </a:r>
            <a:r>
              <a:rPr lang="ko-KR" sz="2400"/>
              <a:t>app.exe</a:t>
            </a:r>
            <a:r>
              <a:rPr lang="ko-KR"/>
              <a:t>을 사용하여, ISSDApp 실제 기능 구현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system 함수를 통해 exe 실행 및 인자 전달</a:t>
            </a:r>
            <a:endParaRPr/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175" y="2563074"/>
            <a:ext cx="4867953" cy="22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기능 구현 소개 - </a:t>
            </a:r>
            <a:r>
              <a:rPr lang="ko-KR"/>
              <a:t>TestShell</a:t>
            </a:r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175" y="1157475"/>
            <a:ext cx="4851249" cy="13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175" y="4914297"/>
            <a:ext cx="4851249" cy="1943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기능 구현 소개 - TestShell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5870250" y="1316375"/>
            <a:ext cx="6234600" cy="27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Reader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ICommand의 실제 기능을</a:t>
            </a:r>
            <a:br>
              <a:rPr lang="ko-KR"/>
            </a:br>
            <a:r>
              <a:rPr lang="ko-KR"/>
              <a:t>Read에 맞추어 구현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Read/FullRead에 해당하는 인자 파싱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Read/FullRead에 </a:t>
            </a:r>
            <a:r>
              <a:rPr lang="ko-KR"/>
              <a:t>해당하는 Run 동작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00" y="3513891"/>
            <a:ext cx="5095800" cy="334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6525" y="6918413"/>
            <a:ext cx="2708975" cy="167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650" y="1043112"/>
            <a:ext cx="3636297" cy="23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0397" y="4272100"/>
            <a:ext cx="4668150" cy="25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TDD 활용 예시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TDD 활용 예시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5850802" y="1316375"/>
            <a:ext cx="52707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5555"/>
              <a:buNone/>
            </a:pPr>
            <a:r>
              <a:t/>
            </a:r>
            <a:endParaRPr b="1"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5555"/>
              <a:buNone/>
            </a:pPr>
            <a:r>
              <a:t/>
            </a:r>
            <a:endParaRPr b="1"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5555"/>
              <a:buNone/>
            </a:pPr>
            <a:r>
              <a:t/>
            </a:r>
            <a:endParaRPr b="1"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5555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5555"/>
              <a:buNone/>
            </a:pPr>
            <a:r>
              <a:t/>
            </a:r>
            <a:endParaRPr b="1"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None/>
            </a:pPr>
            <a:r>
              <a:t/>
            </a:r>
            <a:endParaRPr b="1" sz="20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None/>
            </a:pPr>
            <a:r>
              <a:t/>
            </a:r>
            <a:endParaRPr b="1" sz="20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None/>
            </a:pPr>
            <a:r>
              <a:t/>
            </a:r>
            <a:endParaRPr b="1" sz="20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None/>
            </a:pPr>
            <a:r>
              <a:rPr b="1" lang="ko-KR" sz="2000"/>
              <a:t>Method : </a:t>
            </a:r>
            <a:r>
              <a:rPr lang="ko-KR" sz="2000"/>
              <a:t>void SSD::Read(uint32_t address)</a:t>
            </a:r>
            <a:endParaRPr sz="20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None/>
            </a:pPr>
            <a:r>
              <a:t/>
            </a:r>
            <a:endParaRPr b="1" sz="20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None/>
            </a:pPr>
            <a:r>
              <a:rPr b="1" lang="ko-KR" sz="2000"/>
              <a:t>ToDo : </a:t>
            </a:r>
            <a:r>
              <a:rPr lang="ko-KR" sz="2000"/>
              <a:t>원하는 LBA 영역에 있는 데이터를 nand.txt 파일로부터 읽어와서 result.txt 파일에 저장한다. 한번도 안적은 곳을 읽으면 result.txt 파일에 0x00000000가 저장된다.</a:t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5555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5555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5555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5555"/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20"/>
          <p:cNvSpPr txBox="1"/>
          <p:nvPr/>
        </p:nvSpPr>
        <p:spPr>
          <a:xfrm>
            <a:off x="9552875" y="1316375"/>
            <a:ext cx="1568700" cy="7563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endParaRPr sz="2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00" y="1475563"/>
            <a:ext cx="4799001" cy="46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400" y="1014350"/>
            <a:ext cx="5514175" cy="227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2762" y="2287050"/>
            <a:ext cx="5226774" cy="8850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TDD 활용 예시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5916177" y="1316375"/>
            <a:ext cx="52053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None/>
            </a:pPr>
            <a:r>
              <a:t/>
            </a:r>
            <a:endParaRPr b="1" sz="20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None/>
            </a:pPr>
            <a:r>
              <a:t/>
            </a:r>
            <a:endParaRPr b="1" sz="20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None/>
            </a:pPr>
            <a:r>
              <a:rPr b="1" lang="ko-KR" sz="2000"/>
              <a:t>Production Code : </a:t>
            </a:r>
            <a:r>
              <a:rPr lang="ko-KR" sz="2000"/>
              <a:t>0x00000000을 출력해 일단 Pass 될 정도로 구현하기</a:t>
            </a:r>
            <a:endParaRPr sz="2000"/>
          </a:p>
          <a:p>
            <a:pPr indent="-50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None/>
            </a:pPr>
            <a:r>
              <a:t/>
            </a:r>
            <a:endParaRPr b="1" sz="20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9552875" y="1316375"/>
            <a:ext cx="1568700" cy="756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endParaRPr sz="2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025" y="5707612"/>
            <a:ext cx="2390803" cy="2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6900" y="1021688"/>
            <a:ext cx="2524665" cy="2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138" y="1865750"/>
            <a:ext cx="5019675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2762" y="2287050"/>
            <a:ext cx="5226774" cy="8850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메서드 추상화하기</a:t>
            </a:r>
            <a:endParaRPr/>
          </a:p>
        </p:txBody>
      </p:sp>
      <p:sp>
        <p:nvSpPr>
          <p:cNvPr id="194" name="Google Shape;194;p2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TDD 활용 예시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9552875" y="1316375"/>
            <a:ext cx="1568700" cy="756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REFACTOR</a:t>
            </a:r>
            <a:endParaRPr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150" y="2113750"/>
            <a:ext cx="4739424" cy="291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2150" y="5066490"/>
            <a:ext cx="4739424" cy="148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0325" y="1001025"/>
            <a:ext cx="1741250" cy="27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725" y="2337438"/>
            <a:ext cx="4739426" cy="36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/>
          <p:nvPr/>
        </p:nvSpPr>
        <p:spPr>
          <a:xfrm>
            <a:off x="5650751" y="4091025"/>
            <a:ext cx="547800" cy="46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6025" y="5952726"/>
            <a:ext cx="138112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/>
          <p:nvPr/>
        </p:nvSpPr>
        <p:spPr>
          <a:xfrm>
            <a:off x="984900" y="3645075"/>
            <a:ext cx="4373400" cy="75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3" name="Google Shape;203;p22"/>
          <p:cNvCxnSpPr>
            <a:stCxn id="202" idx="3"/>
            <a:endCxn id="204" idx="1"/>
          </p:cNvCxnSpPr>
          <p:nvPr/>
        </p:nvCxnSpPr>
        <p:spPr>
          <a:xfrm>
            <a:off x="5358300" y="4023225"/>
            <a:ext cx="1340700" cy="195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2"/>
          <p:cNvSpPr/>
          <p:nvPr/>
        </p:nvSpPr>
        <p:spPr>
          <a:xfrm>
            <a:off x="6699100" y="5489800"/>
            <a:ext cx="4373400" cy="98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메서드 추상화하기2</a:t>
            </a:r>
            <a:endParaRPr/>
          </a:p>
        </p:txBody>
      </p:sp>
      <p:sp>
        <p:nvSpPr>
          <p:cNvPr id="210" name="Google Shape;210;p2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TDD 활용 예시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9552875" y="1316375"/>
            <a:ext cx="1568700" cy="756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REFACTOR</a:t>
            </a:r>
            <a:endParaRPr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0325" y="1001025"/>
            <a:ext cx="1741250" cy="27426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/>
          <p:nvPr/>
        </p:nvSpPr>
        <p:spPr>
          <a:xfrm>
            <a:off x="5650751" y="4091025"/>
            <a:ext cx="547800" cy="46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4350" y="2113750"/>
            <a:ext cx="3688350" cy="15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50" y="2105712"/>
            <a:ext cx="4616800" cy="4434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4350" y="3688773"/>
            <a:ext cx="4350599" cy="30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2363" y="6558718"/>
            <a:ext cx="138112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/>
          <p:nvPr/>
        </p:nvSpPr>
        <p:spPr>
          <a:xfrm>
            <a:off x="899275" y="2982475"/>
            <a:ext cx="4350600" cy="110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9" name="Google Shape;219;p23"/>
          <p:cNvCxnSpPr>
            <a:stCxn id="218" idx="3"/>
            <a:endCxn id="220" idx="1"/>
          </p:cNvCxnSpPr>
          <p:nvPr/>
        </p:nvCxnSpPr>
        <p:spPr>
          <a:xfrm>
            <a:off x="5249875" y="3536725"/>
            <a:ext cx="1377600" cy="83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3"/>
          <p:cNvSpPr/>
          <p:nvPr/>
        </p:nvSpPr>
        <p:spPr>
          <a:xfrm>
            <a:off x="6627350" y="3688775"/>
            <a:ext cx="4225800" cy="136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6564350" y="5179375"/>
            <a:ext cx="2494200" cy="1517100"/>
          </a:xfrm>
          <a:prstGeom prst="rect">
            <a:avLst/>
          </a:prstGeom>
          <a:noFill/>
          <a:ln cap="flat" cmpd="sng" w="19050">
            <a:solidFill>
              <a:srgbClr val="005A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2" name="Google Shape;222;p23"/>
          <p:cNvCxnSpPr>
            <a:stCxn id="223" idx="3"/>
            <a:endCxn id="221" idx="1"/>
          </p:cNvCxnSpPr>
          <p:nvPr/>
        </p:nvCxnSpPr>
        <p:spPr>
          <a:xfrm>
            <a:off x="3555175" y="5463725"/>
            <a:ext cx="3009300" cy="474300"/>
          </a:xfrm>
          <a:prstGeom prst="straightConnector1">
            <a:avLst/>
          </a:prstGeom>
          <a:noFill/>
          <a:ln cap="flat" cmpd="sng" w="19050">
            <a:solidFill>
              <a:srgbClr val="005A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3"/>
          <p:cNvSpPr/>
          <p:nvPr/>
        </p:nvSpPr>
        <p:spPr>
          <a:xfrm>
            <a:off x="899275" y="4940375"/>
            <a:ext cx="2655900" cy="1046700"/>
          </a:xfrm>
          <a:prstGeom prst="rect">
            <a:avLst/>
          </a:prstGeom>
          <a:noFill/>
          <a:ln cap="flat" cmpd="sng" w="19050">
            <a:solidFill>
              <a:srgbClr val="005A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TDD Cycle 반복하여 Clean 코드 작성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/>
          </a:p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TDD 활용 예시</a:t>
            </a:r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9552875" y="1316375"/>
            <a:ext cx="1568700" cy="756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REFACTOR</a:t>
            </a:r>
            <a:endParaRPr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825" y="2307326"/>
            <a:ext cx="4378724" cy="204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825" y="4391443"/>
            <a:ext cx="4378724" cy="12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 txBox="1"/>
          <p:nvPr/>
        </p:nvSpPr>
        <p:spPr>
          <a:xfrm>
            <a:off x="3893176" y="5647675"/>
            <a:ext cx="14070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Unittests for Read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5750" y="2307325"/>
            <a:ext cx="4757925" cy="338649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 txBox="1"/>
          <p:nvPr/>
        </p:nvSpPr>
        <p:spPr>
          <a:xfrm>
            <a:off x="9552874" y="5687900"/>
            <a:ext cx="1141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결과물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idx="1" type="body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조원 소개 및 역할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TDD 활용 예시</a:t>
            </a:r>
            <a:endParaRPr/>
          </a:p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아래와 같이 UnitTest 작성하여 TDD로 개발 </a:t>
            </a:r>
            <a:endParaRPr/>
          </a:p>
        </p:txBody>
      </p:sp>
      <p:graphicFrame>
        <p:nvGraphicFramePr>
          <p:cNvPr id="242" name="Google Shape;242;p25"/>
          <p:cNvGraphicFramePr/>
          <p:nvPr/>
        </p:nvGraphicFramePr>
        <p:xfrm>
          <a:off x="952500" y="179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{DAEA7AF7-826F-4FA0-BA30-EBB2CB40A89E}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2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ThrowExceptionWhenInvalidMode</a:t>
                      </a:r>
                      <a:endParaRPr b="1" sz="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ThrowExceptionWhenRangeIsZeroWhileErase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WriteTest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TestApp1TestWithSSD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2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ThrowExceptionWhenInvalidArgsNumWhileRead</a:t>
                      </a:r>
                      <a:endParaRPr b="1" sz="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ThrowExceptionWhenRangeOverTenWhileErase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FullWriteTest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TestApp2TestWithSSD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2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ThrowExceptionWhenInvalidHexWhileRead</a:t>
                      </a:r>
                      <a:endParaRPr b="1" sz="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ThrowExceptionWhenInvalidAddressWhileErase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ReadTest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SSDReadTest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2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ThrowExceptionWhenInvalidAddressWhileRead</a:t>
                      </a:r>
                      <a:endParaRPr b="1" sz="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EraseData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EraseTest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SSDEraseTest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2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ReadDefaultValue</a:t>
                      </a:r>
                      <a:endParaRPr b="1" sz="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EraseAfterWrite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EraseRangeTest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SSDFullWriteTest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2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ReadWrittenValueFrom0</a:t>
                      </a:r>
                      <a:endParaRPr b="1" sz="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ThrowLengthErrorFromReadBinaryFile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HelpTest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SSDFullReadTest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2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ReadWrittenValueFromOtherAddress</a:t>
                      </a:r>
                      <a:endParaRPr b="1" sz="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CreateNewFileInReadWhenNotExist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ExitTest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SSDEraseRangeTest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2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ResetNandDataWhenFileIsInvalid</a:t>
                      </a:r>
                      <a:endParaRPr b="1" sz="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ReadBinaryFileFromFirst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InputNormalWrite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SSDWriteTestWithoutFlush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2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ThrowExceptionWhenInvalidAddressWhileWrite</a:t>
                      </a:r>
                      <a:endParaRPr b="1" sz="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ReadBinaryFileFromMiddle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InputNormalRead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SSDReadTestWithoutFlush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2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ThrowExceptionWhenInvalidArgsNumWhileWrite</a:t>
                      </a:r>
                      <a:endParaRPr b="1" sz="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CreateNewFileInWriteWhenNotExist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InputInvalidWrite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SSDEraseTestWithoutFlush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2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WriteFirstTime</a:t>
                      </a:r>
                      <a:endParaRPr b="1" sz="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WriteBinaryFileFromFirst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InputInvalidRead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SSDReadTestAfterEraseWithoutFlush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2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OverWrite</a:t>
                      </a:r>
                      <a:endParaRPr b="1" sz="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WriteBinaryFileFromMiddle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InputInvalidCMD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SSDFullWriteTestWithoutFlush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2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ReadWriteTest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WriteTextFile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TestApp1TestWithMock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SSDFullReadTestWithoutFlush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</a:tr>
              <a:tr h="32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ThrowExceptionWhenInvalidStartAddressWhileErase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RunnerTest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TestApp2TestWithMock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SSDEraseRangeTestWithoutFlush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2E9"/>
                    </a:solidFill>
                  </a:tcPr>
                </a:tc>
              </a:tr>
              <a:tr h="32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</a:rPr>
                        <a:t>ThrowExceptionWhenInvalidArgsNumWhileErase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OutputToFile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TestApp1TestWithSSD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3" name="Google Shape;243;p25"/>
          <p:cNvGraphicFramePr/>
          <p:nvPr/>
        </p:nvGraphicFramePr>
        <p:xfrm>
          <a:off x="10769950" y="582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{DAEA7AF7-826F-4FA0-BA30-EBB2CB40A89E}</a:tableStyleId>
              </a:tblPr>
              <a:tblGrid>
                <a:gridCol w="1355000"/>
              </a:tblGrid>
              <a:tr h="3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SSD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FileManager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Test</a:t>
                      </a:r>
                      <a:r>
                        <a:rPr b="1" lang="ko-KR" sz="1200"/>
                        <a:t>Shell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Mocking 활용 예시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Mocking 활용 예시</a:t>
            </a:r>
            <a:endParaRPr/>
          </a:p>
        </p:txBody>
      </p:sp>
      <p:sp>
        <p:nvSpPr>
          <p:cNvPr id="254" name="Google Shape;254;p27"/>
          <p:cNvSpPr txBox="1"/>
          <p:nvPr>
            <p:ph idx="1" type="body"/>
          </p:nvPr>
        </p:nvSpPr>
        <p:spPr>
          <a:xfrm>
            <a:off x="6713749" y="2086525"/>
            <a:ext cx="52887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실제 SSD app </a:t>
            </a:r>
            <a:r>
              <a:rPr lang="ko-KR"/>
              <a:t>대용으로</a:t>
            </a:r>
            <a:endParaRPr/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ISSDApp을 상속받는</a:t>
            </a:r>
            <a:endParaRPr/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MockSSDApp을 활용</a:t>
            </a:r>
            <a:endParaRPr/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5" name="Google Shape;2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5" y="3816300"/>
            <a:ext cx="5508775" cy="14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874" y="1927600"/>
            <a:ext cx="52886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Mocking 활용 예시 - Write</a:t>
            </a:r>
            <a:endParaRPr/>
          </a:p>
        </p:txBody>
      </p:sp>
      <p:pic>
        <p:nvPicPr>
          <p:cNvPr id="262" name="Google Shape;2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438" y="1316375"/>
            <a:ext cx="4200525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6688" y="1316375"/>
            <a:ext cx="6315075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Mocking 활용 예시 - Read</a:t>
            </a:r>
            <a:endParaRPr/>
          </a:p>
        </p:txBody>
      </p:sp>
      <p:pic>
        <p:nvPicPr>
          <p:cNvPr id="269" name="Google Shape;2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25" y="1630750"/>
            <a:ext cx="5658200" cy="445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2000" y="1594088"/>
            <a:ext cx="5760000" cy="45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Mocking 활용 예시 - Erase</a:t>
            </a:r>
            <a:endParaRPr/>
          </a:p>
        </p:txBody>
      </p:sp>
      <p:pic>
        <p:nvPicPr>
          <p:cNvPr id="276" name="Google Shape;2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75" y="1430801"/>
            <a:ext cx="6055650" cy="472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6025" y="1304846"/>
            <a:ext cx="6055650" cy="4756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Mocking 활용 예시 - TestApp1/2</a:t>
            </a:r>
            <a:endParaRPr/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50" y="1194125"/>
            <a:ext cx="4476750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425" y="992100"/>
            <a:ext cx="4456475" cy="586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리팩토링을 통한 클린코드 전후 결과 비교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SSD</a:t>
            </a:r>
            <a:endParaRPr/>
          </a:p>
        </p:txBody>
      </p:sp>
      <p:sp>
        <p:nvSpPr>
          <p:cNvPr id="295" name="Google Shape;295;p33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File Access 관련 기능을 FileManager에 위임 (SRP)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파일의 특정 위치에 access, 예외처리 등의 책임을 분리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713" y="2335575"/>
            <a:ext cx="75533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SSD</a:t>
            </a:r>
            <a:endParaRPr/>
          </a:p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함수로 분리하여 가독성 향상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34"/>
          <p:cNvPicPr preferRelativeResize="0"/>
          <p:nvPr/>
        </p:nvPicPr>
        <p:blipFill rotWithShape="1">
          <a:blip r:embed="rId3">
            <a:alphaModFix/>
          </a:blip>
          <a:srcRect b="9934" l="0" r="0" t="0"/>
          <a:stretch/>
        </p:blipFill>
        <p:spPr>
          <a:xfrm>
            <a:off x="605975" y="1931074"/>
            <a:ext cx="5067300" cy="46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5238" y="2194250"/>
            <a:ext cx="54006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4"/>
          <p:cNvSpPr/>
          <p:nvPr/>
        </p:nvSpPr>
        <p:spPr>
          <a:xfrm>
            <a:off x="1599650" y="3824150"/>
            <a:ext cx="3726000" cy="57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6" name="Google Shape;306;p34"/>
          <p:cNvCxnSpPr>
            <a:stCxn id="305" idx="3"/>
            <a:endCxn id="307" idx="1"/>
          </p:cNvCxnSpPr>
          <p:nvPr/>
        </p:nvCxnSpPr>
        <p:spPr>
          <a:xfrm flipH="1" rot="10800000">
            <a:off x="5325650" y="2853800"/>
            <a:ext cx="1409400" cy="126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4"/>
          <p:cNvSpPr/>
          <p:nvPr/>
        </p:nvSpPr>
        <p:spPr>
          <a:xfrm>
            <a:off x="6734900" y="2963775"/>
            <a:ext cx="5031000" cy="219900"/>
          </a:xfrm>
          <a:prstGeom prst="rect">
            <a:avLst/>
          </a:prstGeom>
          <a:noFill/>
          <a:ln cap="flat" cmpd="sng" w="19050">
            <a:solidFill>
              <a:srgbClr val="005A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9" name="Google Shape;309;p34"/>
          <p:cNvCxnSpPr>
            <a:stCxn id="310" idx="3"/>
            <a:endCxn id="308" idx="1"/>
          </p:cNvCxnSpPr>
          <p:nvPr/>
        </p:nvCxnSpPr>
        <p:spPr>
          <a:xfrm flipH="1" rot="10800000">
            <a:off x="5325525" y="3073850"/>
            <a:ext cx="1409400" cy="2009400"/>
          </a:xfrm>
          <a:prstGeom prst="straightConnector1">
            <a:avLst/>
          </a:prstGeom>
          <a:noFill/>
          <a:ln cap="flat" cmpd="sng" w="19050">
            <a:solidFill>
              <a:srgbClr val="005A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4"/>
          <p:cNvSpPr/>
          <p:nvPr/>
        </p:nvSpPr>
        <p:spPr>
          <a:xfrm>
            <a:off x="6734900" y="2743875"/>
            <a:ext cx="5031000" cy="21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34"/>
          <p:cNvSpPr/>
          <p:nvPr/>
        </p:nvSpPr>
        <p:spPr>
          <a:xfrm>
            <a:off x="1599525" y="4473950"/>
            <a:ext cx="3726000" cy="1218600"/>
          </a:xfrm>
          <a:prstGeom prst="rect">
            <a:avLst/>
          </a:prstGeom>
          <a:noFill/>
          <a:ln cap="flat" cmpd="sng" w="19050">
            <a:solidFill>
              <a:srgbClr val="005A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조원 소개 및 역할</a:t>
            </a:r>
            <a:endParaRPr/>
          </a:p>
        </p:txBody>
      </p:sp>
      <p:grpSp>
        <p:nvGrpSpPr>
          <p:cNvPr id="60" name="Google Shape;60;p8"/>
          <p:cNvGrpSpPr/>
          <p:nvPr/>
        </p:nvGrpSpPr>
        <p:grpSpPr>
          <a:xfrm>
            <a:off x="715080" y="1528888"/>
            <a:ext cx="9215070" cy="885300"/>
            <a:chOff x="715080" y="1481075"/>
            <a:chExt cx="9215070" cy="885300"/>
          </a:xfrm>
        </p:grpSpPr>
        <p:pic>
          <p:nvPicPr>
            <p:cNvPr id="61" name="Google Shape;61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5080" y="1529544"/>
              <a:ext cx="765620" cy="788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8"/>
            <p:cNvSpPr txBox="1"/>
            <p:nvPr/>
          </p:nvSpPr>
          <p:spPr>
            <a:xfrm>
              <a:off x="5167650" y="1481075"/>
              <a:ext cx="4762500" cy="8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SSD 설계 / 구현</a:t>
              </a:r>
              <a:endPara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63;p8"/>
            <p:cNvSpPr txBox="1"/>
            <p:nvPr/>
          </p:nvSpPr>
          <p:spPr>
            <a:xfrm>
              <a:off x="1711275" y="1481075"/>
              <a:ext cx="1605000" cy="8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김완석</a:t>
              </a:r>
              <a:endParaRPr b="1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4" name="Google Shape;64;p8"/>
          <p:cNvGrpSpPr/>
          <p:nvPr/>
        </p:nvGrpSpPr>
        <p:grpSpPr>
          <a:xfrm>
            <a:off x="715080" y="2754529"/>
            <a:ext cx="9215070" cy="885300"/>
            <a:chOff x="715080" y="1481075"/>
            <a:chExt cx="9215070" cy="885300"/>
          </a:xfrm>
        </p:grpSpPr>
        <p:pic>
          <p:nvPicPr>
            <p:cNvPr id="65" name="Google Shape;65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5080" y="1529544"/>
              <a:ext cx="765620" cy="788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8"/>
            <p:cNvSpPr txBox="1"/>
            <p:nvPr/>
          </p:nvSpPr>
          <p:spPr>
            <a:xfrm>
              <a:off x="5167650" y="1481075"/>
              <a:ext cx="4762500" cy="8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Test Shell 설계 / 구현</a:t>
              </a:r>
              <a:endPara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8"/>
            <p:cNvSpPr txBox="1"/>
            <p:nvPr/>
          </p:nvSpPr>
          <p:spPr>
            <a:xfrm>
              <a:off x="1711275" y="1481075"/>
              <a:ext cx="1605000" cy="8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양승원</a:t>
              </a:r>
              <a:endParaRPr b="1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8" name="Google Shape;68;p8"/>
          <p:cNvGrpSpPr/>
          <p:nvPr/>
        </p:nvGrpSpPr>
        <p:grpSpPr>
          <a:xfrm>
            <a:off x="715080" y="3980171"/>
            <a:ext cx="9215070" cy="885300"/>
            <a:chOff x="715080" y="1481075"/>
            <a:chExt cx="9215070" cy="885300"/>
          </a:xfrm>
        </p:grpSpPr>
        <p:pic>
          <p:nvPicPr>
            <p:cNvPr id="69" name="Google Shape;69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5080" y="1529544"/>
              <a:ext cx="765620" cy="788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8"/>
            <p:cNvSpPr txBox="1"/>
            <p:nvPr/>
          </p:nvSpPr>
          <p:spPr>
            <a:xfrm>
              <a:off x="5167650" y="1481075"/>
              <a:ext cx="4762500" cy="8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Test Shell 설계 / 구현</a:t>
              </a:r>
              <a:endPara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71;p8"/>
            <p:cNvSpPr txBox="1"/>
            <p:nvPr/>
          </p:nvSpPr>
          <p:spPr>
            <a:xfrm>
              <a:off x="1711275" y="1481075"/>
              <a:ext cx="1605000" cy="8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이승기</a:t>
              </a:r>
              <a:endParaRPr b="1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2" name="Google Shape;72;p8"/>
          <p:cNvGrpSpPr/>
          <p:nvPr/>
        </p:nvGrpSpPr>
        <p:grpSpPr>
          <a:xfrm>
            <a:off x="715080" y="5205813"/>
            <a:ext cx="9215070" cy="885300"/>
            <a:chOff x="715080" y="1481075"/>
            <a:chExt cx="9215070" cy="885300"/>
          </a:xfrm>
        </p:grpSpPr>
        <p:pic>
          <p:nvPicPr>
            <p:cNvPr id="73" name="Google Shape;73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5080" y="1529544"/>
              <a:ext cx="765620" cy="788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8"/>
            <p:cNvSpPr txBox="1"/>
            <p:nvPr/>
          </p:nvSpPr>
          <p:spPr>
            <a:xfrm>
              <a:off x="5167650" y="1481075"/>
              <a:ext cx="4762500" cy="8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SSD 설계 / 구현</a:t>
              </a:r>
              <a:endPara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75;p8"/>
            <p:cNvSpPr txBox="1"/>
            <p:nvPr/>
          </p:nvSpPr>
          <p:spPr>
            <a:xfrm>
              <a:off x="1711275" y="1481075"/>
              <a:ext cx="1605000" cy="8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이형준</a:t>
              </a:r>
              <a:endParaRPr b="1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SSD</a:t>
            </a:r>
            <a:endParaRPr/>
          </a:p>
        </p:txBody>
      </p:sp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디자인패턴 사용으로  OCP 준수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138" y="2398900"/>
            <a:ext cx="4581525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275" y="1889325"/>
            <a:ext cx="41529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5"/>
          <p:cNvSpPr/>
          <p:nvPr/>
        </p:nvSpPr>
        <p:spPr>
          <a:xfrm>
            <a:off x="899275" y="1947175"/>
            <a:ext cx="3726000" cy="232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0" name="Google Shape;320;p35"/>
          <p:cNvCxnSpPr>
            <a:stCxn id="319" idx="3"/>
            <a:endCxn id="321" idx="1"/>
          </p:cNvCxnSpPr>
          <p:nvPr/>
        </p:nvCxnSpPr>
        <p:spPr>
          <a:xfrm>
            <a:off x="4625275" y="3111175"/>
            <a:ext cx="2655900" cy="54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5"/>
          <p:cNvSpPr/>
          <p:nvPr/>
        </p:nvSpPr>
        <p:spPr>
          <a:xfrm>
            <a:off x="7281175" y="4275175"/>
            <a:ext cx="3840300" cy="219900"/>
          </a:xfrm>
          <a:prstGeom prst="rect">
            <a:avLst/>
          </a:prstGeom>
          <a:noFill/>
          <a:ln cap="flat" cmpd="sng" w="19050">
            <a:solidFill>
              <a:srgbClr val="005A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3" name="Google Shape;323;p35"/>
          <p:cNvCxnSpPr>
            <a:stCxn id="324" idx="3"/>
            <a:endCxn id="322" idx="1"/>
          </p:cNvCxnSpPr>
          <p:nvPr/>
        </p:nvCxnSpPr>
        <p:spPr>
          <a:xfrm flipH="1" rot="10800000">
            <a:off x="4625275" y="4385125"/>
            <a:ext cx="2655900" cy="1068000"/>
          </a:xfrm>
          <a:prstGeom prst="straightConnector1">
            <a:avLst/>
          </a:prstGeom>
          <a:noFill/>
          <a:ln cap="flat" cmpd="sng" w="19050">
            <a:solidFill>
              <a:srgbClr val="005A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35"/>
          <p:cNvSpPr/>
          <p:nvPr/>
        </p:nvSpPr>
        <p:spPr>
          <a:xfrm>
            <a:off x="7281175" y="3542300"/>
            <a:ext cx="3840300" cy="21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899275" y="4431925"/>
            <a:ext cx="3726000" cy="2042400"/>
          </a:xfrm>
          <a:prstGeom prst="rect">
            <a:avLst/>
          </a:prstGeom>
          <a:noFill/>
          <a:ln cap="flat" cmpd="sng" w="19050">
            <a:solidFill>
              <a:srgbClr val="005A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SSDShell</a:t>
            </a:r>
            <a:endParaRPr/>
          </a:p>
        </p:txBody>
      </p:sp>
      <p:sp>
        <p:nvSpPr>
          <p:cNvPr id="330" name="Google Shape;330;p36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디자인패턴 사용으로  OCP 준수(분리)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438" y="1045075"/>
            <a:ext cx="328612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00" y="1985075"/>
            <a:ext cx="5619750" cy="5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6"/>
          <p:cNvSpPr/>
          <p:nvPr/>
        </p:nvSpPr>
        <p:spPr>
          <a:xfrm>
            <a:off x="513925" y="3593200"/>
            <a:ext cx="5049900" cy="2166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4" name="Google Shape;33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5450" y="4757688"/>
            <a:ext cx="3352800" cy="225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36"/>
          <p:cNvCxnSpPr>
            <a:stCxn id="336" idx="3"/>
            <a:endCxn id="331" idx="1"/>
          </p:cNvCxnSpPr>
          <p:nvPr/>
        </p:nvCxnSpPr>
        <p:spPr>
          <a:xfrm flipH="1" rot="10800000">
            <a:off x="5508325" y="2769175"/>
            <a:ext cx="2327100" cy="1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6"/>
          <p:cNvCxnSpPr>
            <a:stCxn id="333" idx="3"/>
            <a:endCxn id="334" idx="1"/>
          </p:cNvCxnSpPr>
          <p:nvPr/>
        </p:nvCxnSpPr>
        <p:spPr>
          <a:xfrm>
            <a:off x="5563825" y="4676350"/>
            <a:ext cx="2271600" cy="1210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6"/>
          <p:cNvSpPr/>
          <p:nvPr/>
        </p:nvSpPr>
        <p:spPr>
          <a:xfrm>
            <a:off x="513925" y="2326825"/>
            <a:ext cx="4994400" cy="90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시연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소감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소감</a:t>
            </a:r>
            <a:endParaRPr/>
          </a:p>
        </p:txBody>
      </p:sp>
      <p:grpSp>
        <p:nvGrpSpPr>
          <p:cNvPr id="353" name="Google Shape;353;p39"/>
          <p:cNvGrpSpPr/>
          <p:nvPr/>
        </p:nvGrpSpPr>
        <p:grpSpPr>
          <a:xfrm>
            <a:off x="276958" y="1354150"/>
            <a:ext cx="8774110" cy="866775"/>
            <a:chOff x="741825" y="1409788"/>
            <a:chExt cx="5867400" cy="866775"/>
          </a:xfrm>
        </p:grpSpPr>
        <p:pic>
          <p:nvPicPr>
            <p:cNvPr id="354" name="Google Shape;354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1825" y="1409788"/>
              <a:ext cx="5867400" cy="866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p39"/>
            <p:cNvSpPr txBox="1"/>
            <p:nvPr/>
          </p:nvSpPr>
          <p:spPr>
            <a:xfrm>
              <a:off x="1171275" y="1535750"/>
              <a:ext cx="5188800" cy="5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ko-KR" sz="2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차근차근 쌓아둔 Unittest가 든든하게 느껴졌다 </a:t>
              </a:r>
              <a:endPara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56" name="Google Shape;356;p39"/>
          <p:cNvGrpSpPr/>
          <p:nvPr/>
        </p:nvGrpSpPr>
        <p:grpSpPr>
          <a:xfrm>
            <a:off x="276958" y="2301425"/>
            <a:ext cx="10303741" cy="866775"/>
            <a:chOff x="700102" y="1409788"/>
            <a:chExt cx="5867400" cy="866775"/>
          </a:xfrm>
        </p:grpSpPr>
        <p:pic>
          <p:nvPicPr>
            <p:cNvPr id="357" name="Google Shape;357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0102" y="1409788"/>
              <a:ext cx="5867400" cy="866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39"/>
            <p:cNvSpPr txBox="1"/>
            <p:nvPr/>
          </p:nvSpPr>
          <p:spPr>
            <a:xfrm>
              <a:off x="1107335" y="1535763"/>
              <a:ext cx="5220600" cy="5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Refactoring과 CleanCode가 무엇인지 알게되었다</a:t>
              </a:r>
              <a:endPara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59" name="Google Shape;359;p39"/>
          <p:cNvGrpSpPr/>
          <p:nvPr/>
        </p:nvGrpSpPr>
        <p:grpSpPr>
          <a:xfrm>
            <a:off x="276958" y="3248700"/>
            <a:ext cx="8774110" cy="866775"/>
            <a:chOff x="741825" y="1409788"/>
            <a:chExt cx="5867400" cy="866775"/>
          </a:xfrm>
        </p:grpSpPr>
        <p:pic>
          <p:nvPicPr>
            <p:cNvPr id="360" name="Google Shape;360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1825" y="1409788"/>
              <a:ext cx="5867400" cy="866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p39"/>
            <p:cNvSpPr txBox="1"/>
            <p:nvPr/>
          </p:nvSpPr>
          <p:spPr>
            <a:xfrm>
              <a:off x="1171275" y="1535750"/>
              <a:ext cx="5188800" cy="5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가독성 있는 코드에 대한 기준이 생겼다</a:t>
              </a:r>
              <a:r>
                <a:rPr lang="ko-KR" sz="2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62" name="Google Shape;362;p39"/>
          <p:cNvGrpSpPr/>
          <p:nvPr/>
        </p:nvGrpSpPr>
        <p:grpSpPr>
          <a:xfrm>
            <a:off x="276958" y="4195975"/>
            <a:ext cx="10303741" cy="866775"/>
            <a:chOff x="741825" y="1409788"/>
            <a:chExt cx="5867400" cy="866775"/>
          </a:xfrm>
        </p:grpSpPr>
        <p:pic>
          <p:nvPicPr>
            <p:cNvPr id="363" name="Google Shape;363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1825" y="1409788"/>
              <a:ext cx="5867400" cy="866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39"/>
            <p:cNvSpPr txBox="1"/>
            <p:nvPr/>
          </p:nvSpPr>
          <p:spPr>
            <a:xfrm>
              <a:off x="1171275" y="1535750"/>
              <a:ext cx="5188800" cy="5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현업에 가서도 리펙토링을 할 수 있는 자신감이 생겼다</a:t>
              </a:r>
              <a:r>
                <a:rPr lang="ko-KR" sz="2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65" name="Google Shape;365;p39"/>
          <p:cNvGrpSpPr/>
          <p:nvPr/>
        </p:nvGrpSpPr>
        <p:grpSpPr>
          <a:xfrm>
            <a:off x="276985" y="5143250"/>
            <a:ext cx="9683557" cy="866775"/>
            <a:chOff x="741825" y="1409788"/>
            <a:chExt cx="5867400" cy="866775"/>
          </a:xfrm>
        </p:grpSpPr>
        <p:pic>
          <p:nvPicPr>
            <p:cNvPr id="366" name="Google Shape;366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1825" y="1409788"/>
              <a:ext cx="5867400" cy="866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39"/>
            <p:cNvSpPr txBox="1"/>
            <p:nvPr/>
          </p:nvSpPr>
          <p:spPr>
            <a:xfrm>
              <a:off x="1171275" y="1535750"/>
              <a:ext cx="5188800" cy="5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TDD가 오히려 효율적이라는 것을 체감할 수 있었다</a:t>
              </a:r>
              <a:r>
                <a:rPr lang="ko-KR" sz="2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기능 구현 소개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기능 구현 소개 - SSD Class Diagram</a:t>
            </a:r>
            <a:endParaRPr/>
          </a:p>
        </p:txBody>
      </p:sp>
      <p:pic>
        <p:nvPicPr>
          <p:cNvPr id="86" name="Google Shape;8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00" y="1084643"/>
            <a:ext cx="8059018" cy="559325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/>
          <p:nvPr/>
        </p:nvSpPr>
        <p:spPr>
          <a:xfrm>
            <a:off x="2429050" y="1161513"/>
            <a:ext cx="5841000" cy="295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8682425" y="1650450"/>
            <a:ext cx="3338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 Pattern</a:t>
            </a:r>
            <a:endParaRPr sz="2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lang="ko-KR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iTask : Command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lang="ko-KR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 : Invoker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lang="ko-KR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FileManager : Receiver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" name="Google Shape;89;p10"/>
          <p:cNvCxnSpPr>
            <a:stCxn id="87" idx="3"/>
            <a:endCxn id="88" idx="1"/>
          </p:cNvCxnSpPr>
          <p:nvPr/>
        </p:nvCxnSpPr>
        <p:spPr>
          <a:xfrm flipH="1" rot="10800000">
            <a:off x="8270050" y="2420013"/>
            <a:ext cx="412500" cy="21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0"/>
          <p:cNvSpPr/>
          <p:nvPr/>
        </p:nvSpPr>
        <p:spPr>
          <a:xfrm>
            <a:off x="1110750" y="4319875"/>
            <a:ext cx="5960400" cy="2409300"/>
          </a:xfrm>
          <a:prstGeom prst="rect">
            <a:avLst/>
          </a:prstGeom>
          <a:noFill/>
          <a:ln cap="flat" cmpd="sng" w="19050">
            <a:solidFill>
              <a:srgbClr val="005A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0"/>
          <p:cNvSpPr txBox="1"/>
          <p:nvPr/>
        </p:nvSpPr>
        <p:spPr>
          <a:xfrm>
            <a:off x="8682425" y="4785775"/>
            <a:ext cx="333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다형성을 위해 SSD 명령어를 class로 분리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2" name="Google Shape;92;p10"/>
          <p:cNvCxnSpPr>
            <a:stCxn id="90" idx="3"/>
            <a:endCxn id="91" idx="1"/>
          </p:cNvCxnSpPr>
          <p:nvPr/>
        </p:nvCxnSpPr>
        <p:spPr>
          <a:xfrm>
            <a:off x="7071150" y="5524525"/>
            <a:ext cx="1611300" cy="0"/>
          </a:xfrm>
          <a:prstGeom prst="straightConnector1">
            <a:avLst/>
          </a:prstGeom>
          <a:noFill/>
          <a:ln cap="flat" cmpd="sng" w="19050">
            <a:solidFill>
              <a:srgbClr val="005AB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기능 구현 소개 - SSD</a:t>
            </a:r>
            <a:endParaRPr/>
          </a:p>
        </p:txBody>
      </p:sp>
      <p:sp>
        <p:nvSpPr>
          <p:cNvPr id="98" name="Google Shape;98;p11"/>
          <p:cNvSpPr txBox="1"/>
          <p:nvPr>
            <p:ph idx="1" type="body"/>
          </p:nvPr>
        </p:nvSpPr>
        <p:spPr>
          <a:xfrm>
            <a:off x="6025650" y="1316375"/>
            <a:ext cx="50958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Read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FastRead 시도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실패시 nand access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Write / Erase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Buffer가 full이면 flush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Buffer에 cmd 추가</a:t>
            </a:r>
            <a:endParaRPr/>
          </a:p>
        </p:txBody>
      </p:sp>
      <p:pic>
        <p:nvPicPr>
          <p:cNvPr id="99" name="Google Shape;9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63" y="1316363"/>
            <a:ext cx="5095875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75" y="4387413"/>
            <a:ext cx="31051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기능 구현 소개 - SSD</a:t>
            </a:r>
            <a:endParaRPr/>
          </a:p>
        </p:txBody>
      </p:sp>
      <p:sp>
        <p:nvSpPr>
          <p:cNvPr id="106" name="Google Shape;106;p12"/>
          <p:cNvSpPr txBox="1"/>
          <p:nvPr>
            <p:ph idx="1" type="body"/>
          </p:nvPr>
        </p:nvSpPr>
        <p:spPr>
          <a:xfrm>
            <a:off x="6025650" y="1316375"/>
            <a:ext cx="50958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Flush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Fast Write를 위한 최적화된  Cmd를 구함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각 Cmd에 맞는 task 생성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각 task를 Run</a:t>
            </a:r>
            <a:endParaRPr/>
          </a:p>
        </p:txBody>
      </p:sp>
      <p:pic>
        <p:nvPicPr>
          <p:cNvPr id="107" name="Google Shape;10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5" y="1127556"/>
            <a:ext cx="5172075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기능 구현 소개 - SSD</a:t>
            </a:r>
            <a:endParaRPr/>
          </a:p>
        </p:txBody>
      </p:sp>
      <p:sp>
        <p:nvSpPr>
          <p:cNvPr id="113" name="Google Shape;113;p13"/>
          <p:cNvSpPr txBox="1"/>
          <p:nvPr>
            <p:ph idx="1" type="body"/>
          </p:nvPr>
        </p:nvSpPr>
        <p:spPr>
          <a:xfrm>
            <a:off x="6025650" y="1316375"/>
            <a:ext cx="54912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Fast Read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address를 key로 갖는 map을 사용하여 update 여부를 파악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Fast Write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불필요한 write 삭제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연속된 Erase 머지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Erase -&gt; Write 순서로 재배치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5" y="1316368"/>
            <a:ext cx="52578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 rotWithShape="1">
          <a:blip r:embed="rId4">
            <a:alphaModFix/>
          </a:blip>
          <a:srcRect b="0" l="0" r="8096" t="0"/>
          <a:stretch/>
        </p:blipFill>
        <p:spPr>
          <a:xfrm>
            <a:off x="605975" y="4644600"/>
            <a:ext cx="5257800" cy="18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기능 구현 소개 - TestShell Class Diagram</a:t>
            </a:r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63" y="1100118"/>
            <a:ext cx="8410575" cy="55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/>
          <p:nvPr/>
        </p:nvSpPr>
        <p:spPr>
          <a:xfrm>
            <a:off x="344775" y="4785775"/>
            <a:ext cx="8410500" cy="1943400"/>
          </a:xfrm>
          <a:prstGeom prst="rect">
            <a:avLst/>
          </a:prstGeom>
          <a:noFill/>
          <a:ln cap="flat" cmpd="sng" w="19050">
            <a:solidFill>
              <a:srgbClr val="005A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9016575" y="4785775"/>
            <a:ext cx="333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다형성을 위해</a:t>
            </a:r>
            <a:endParaRPr sz="2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latin typeface="Malgun Gothic"/>
                <a:ea typeface="Malgun Gothic"/>
                <a:cs typeface="Malgun Gothic"/>
                <a:sym typeface="Malgun Gothic"/>
              </a:rPr>
              <a:t>Interface 사용 및</a:t>
            </a: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class로 분리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" name="Google Shape;124;p14"/>
          <p:cNvCxnSpPr>
            <a:stCxn id="122" idx="3"/>
            <a:endCxn id="123" idx="1"/>
          </p:cNvCxnSpPr>
          <p:nvPr/>
        </p:nvCxnSpPr>
        <p:spPr>
          <a:xfrm flipH="1" rot="10800000">
            <a:off x="8755275" y="5524675"/>
            <a:ext cx="261300" cy="232800"/>
          </a:xfrm>
          <a:prstGeom prst="straightConnector1">
            <a:avLst/>
          </a:prstGeom>
          <a:noFill/>
          <a:ln cap="flat" cmpd="sng" w="19050">
            <a:solidFill>
              <a:srgbClr val="005A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3871550" y="1100123"/>
            <a:ext cx="2402100" cy="115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8071200" y="1405975"/>
            <a:ext cx="3813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latin typeface="Malgun Gothic"/>
                <a:ea typeface="Malgun Gothic"/>
                <a:cs typeface="Malgun Gothic"/>
                <a:sym typeface="Malgun Gothic"/>
              </a:rPr>
              <a:t>Singleton</a:t>
            </a:r>
            <a:r>
              <a:rPr lang="ko-KR" sz="2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Pattern</a:t>
            </a:r>
            <a:endParaRPr sz="2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파일입출력이 혼재되지 않도록 Logger를 singleton으로 사용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" name="Google Shape;127;p14"/>
          <p:cNvCxnSpPr>
            <a:stCxn id="125" idx="3"/>
            <a:endCxn id="126" idx="1"/>
          </p:cNvCxnSpPr>
          <p:nvPr/>
        </p:nvCxnSpPr>
        <p:spPr>
          <a:xfrm>
            <a:off x="6273650" y="1677173"/>
            <a:ext cx="1797600" cy="34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