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8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89" r:id="rId3"/>
    <p:sldId id="281" r:id="rId4"/>
    <p:sldId id="282" r:id="rId5"/>
    <p:sldId id="290" r:id="rId6"/>
    <p:sldId id="283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90" d="100"/>
          <a:sy n="90" d="100"/>
        </p:scale>
        <p:origin x="188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D290-A0C9-4084-A394-02D74892F66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926014"/>
            <a:ext cx="567944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491E8-DDC2-49EE-B782-B70BD8855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7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D64C-A557-4364-A5CE-E3C9C8960B9F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337-1918-42D5-8030-F46C64078707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B69-ACB5-4BAD-B682-EC75B59CE74C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DEA-A769-49DF-A572-5208C35290C1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981-3984-4636-937B-9CC7C02581FE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B027-7AAB-4DA7-B16A-D8447049A3F9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AAC-25C9-42F1-9CEC-2C219ADCF093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97E-B8E2-42EE-A5C6-E844EA9ADE7E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623383" y="1105118"/>
            <a:ext cx="78867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303" y="1105117"/>
            <a:ext cx="8504583" cy="502353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69875" y="201613"/>
            <a:ext cx="6632575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24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9D7710-9088-488D-8035-EFC1583E61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공간정보시스템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5C07-B434-472A-9FDE-E0BC3EB783ED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2757-BEEA-4385-85A0-057320853F04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0D61-3903-41DD-9C12-3A157C733026}" type="datetime1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1410724" y="1640783"/>
            <a:ext cx="6633302" cy="148256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3825" y="2225284"/>
            <a:ext cx="4227119" cy="488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3529" b="1" dirty="0" smtClean="0">
                <a:solidFill>
                  <a:schemeClr val="bg1"/>
                </a:solidFill>
                <a:latin typeface="+mn-ea"/>
              </a:rPr>
              <a:t>우리나라의 수치지도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50114"/>
            <a:ext cx="3475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참고 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en-US" altLang="ko-KR" sz="1000" dirty="0" smtClean="0">
                <a:solidFill>
                  <a:prstClr val="black"/>
                </a:solidFill>
              </a:rPr>
              <a:t>2015</a:t>
            </a:r>
          </a:p>
          <a:p>
            <a:r>
              <a:rPr lang="ko-KR" altLang="en-US" sz="1000" dirty="0" smtClean="0">
                <a:solidFill>
                  <a:prstClr val="black"/>
                </a:solidFill>
              </a:rPr>
              <a:t>신성웅 외 </a:t>
            </a:r>
            <a:r>
              <a:rPr lang="en-US" altLang="ko-KR" sz="1000" dirty="0" smtClean="0">
                <a:solidFill>
                  <a:prstClr val="black"/>
                </a:solidFill>
              </a:rPr>
              <a:t>5</a:t>
            </a:r>
            <a:r>
              <a:rPr lang="ko-KR" altLang="en-US" sz="1000" dirty="0" smtClean="0">
                <a:solidFill>
                  <a:prstClr val="black"/>
                </a:solidFill>
              </a:rPr>
              <a:t>명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</a:rPr>
              <a:t>훤히 보이는 공간정보기술</a:t>
            </a:r>
            <a:r>
              <a:rPr lang="en-US" altLang="ko-KR" sz="1000" dirty="0" smtClean="0">
                <a:solidFill>
                  <a:prstClr val="black"/>
                </a:solidFill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</a:rPr>
              <a:t>전자신문사</a:t>
            </a:r>
            <a:r>
              <a:rPr lang="en-US" altLang="ko-KR" sz="1000" dirty="0" smtClean="0">
                <a:solidFill>
                  <a:prstClr val="black"/>
                </a:solidFill>
              </a:rPr>
              <a:t> ,2010</a:t>
            </a:r>
          </a:p>
          <a:p>
            <a:r>
              <a:rPr lang="ko-KR" altLang="en-US" sz="1000" dirty="0" smtClean="0"/>
              <a:t>이현직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상지대학교</a:t>
            </a:r>
            <a:r>
              <a:rPr lang="ko-KR" altLang="en-US" sz="1000" dirty="0" smtClean="0"/>
              <a:t> 지형정보공학 및 실습 강의자료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664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도엽 번호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137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68420" y="1608055"/>
            <a:ext cx="5905500" cy="4720843"/>
            <a:chOff x="1468420" y="1608055"/>
            <a:chExt cx="5905500" cy="47208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233" y="1608055"/>
              <a:ext cx="5857875" cy="3048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8420" y="1842623"/>
              <a:ext cx="5905500" cy="448627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97017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도엽 번호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138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564081" y="2485217"/>
            <a:ext cx="5915025" cy="2504858"/>
            <a:chOff x="1463657" y="1608055"/>
            <a:chExt cx="5915025" cy="25048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233" y="1608055"/>
              <a:ext cx="5857875" cy="3048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3657" y="1912638"/>
              <a:ext cx="5915025" cy="220027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405329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63525" algn="l"/>
              </a:tabLst>
            </a:pPr>
            <a:r>
              <a:rPr lang="ko-KR" altLang="en-US" dirty="0" smtClean="0"/>
              <a:t>수치지도 </a:t>
            </a:r>
            <a:r>
              <a:rPr lang="ko-KR" altLang="en-US" dirty="0" err="1" smtClean="0"/>
              <a:t>도엽코드</a:t>
            </a:r>
            <a:r>
              <a:rPr lang="en-US" altLang="ko-KR" dirty="0" smtClean="0"/>
              <a:t>(1:50,000)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139</a:t>
            </a:fld>
            <a:endParaRPr lang="ko-KR" altLang="en-US" dirty="0"/>
          </a:p>
        </p:txBody>
      </p:sp>
      <p:pic>
        <p:nvPicPr>
          <p:cNvPr id="1026" name="Picture 2" descr="1:50,000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77" y="1680159"/>
            <a:ext cx="6132102" cy="49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630968"/>
            <a:ext cx="1498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http://gis.seoul.go.kr</a:t>
            </a:r>
          </a:p>
        </p:txBody>
      </p:sp>
    </p:spTree>
    <p:extLst>
      <p:ext uri="{BB962C8B-B14F-4D97-AF65-F5344CB8AC3E}">
        <p14:creationId xmlns:p14="http://schemas.microsoft.com/office/powerpoint/2010/main" val="65796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</a:t>
            </a:r>
            <a:r>
              <a:rPr lang="ko-KR" altLang="en-US" dirty="0" err="1" smtClean="0"/>
              <a:t>도엽코드</a:t>
            </a:r>
            <a:r>
              <a:rPr lang="en-US" altLang="ko-KR" dirty="0" smtClean="0"/>
              <a:t>(1:25,000)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140</a:t>
            </a:fld>
            <a:endParaRPr lang="ko-KR" altLang="en-US" dirty="0"/>
          </a:p>
        </p:txBody>
      </p:sp>
      <p:pic>
        <p:nvPicPr>
          <p:cNvPr id="2050" name="Picture 2" descr="1:25,000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27" y="1773124"/>
            <a:ext cx="5676812" cy="45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630968"/>
            <a:ext cx="1498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http://gis.seoul.go.kr</a:t>
            </a:r>
          </a:p>
        </p:txBody>
      </p:sp>
    </p:spTree>
    <p:extLst>
      <p:ext uri="{BB962C8B-B14F-4D97-AF65-F5344CB8AC3E}">
        <p14:creationId xmlns:p14="http://schemas.microsoft.com/office/powerpoint/2010/main" val="129593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</a:t>
            </a:r>
            <a:r>
              <a:rPr lang="ko-KR" altLang="en-US" dirty="0" err="1" smtClean="0"/>
              <a:t>도엽코드</a:t>
            </a:r>
            <a:r>
              <a:rPr lang="en-US" altLang="ko-KR" dirty="0" smtClean="0"/>
              <a:t>(1:10,000)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141</a:t>
            </a:fld>
            <a:endParaRPr lang="ko-KR" altLang="en-US" dirty="0"/>
          </a:p>
        </p:txBody>
      </p:sp>
      <p:pic>
        <p:nvPicPr>
          <p:cNvPr id="3074" name="Picture 2" descr="1:10,000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532" y="1791977"/>
            <a:ext cx="5653461" cy="45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630968"/>
            <a:ext cx="1498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http://gis.seoul.go.kr</a:t>
            </a:r>
          </a:p>
        </p:txBody>
      </p:sp>
    </p:spTree>
    <p:extLst>
      <p:ext uri="{BB962C8B-B14F-4D97-AF65-F5344CB8AC3E}">
        <p14:creationId xmlns:p14="http://schemas.microsoft.com/office/powerpoint/2010/main" val="104677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</a:t>
            </a:r>
            <a:r>
              <a:rPr lang="ko-KR" altLang="en-US" dirty="0" err="1" smtClean="0"/>
              <a:t>도엽코드</a:t>
            </a:r>
            <a:r>
              <a:rPr lang="en-US" altLang="ko-KR" dirty="0" smtClean="0"/>
              <a:t>(1:5,000)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142</a:t>
            </a:fld>
            <a:endParaRPr lang="ko-KR" altLang="en-US" dirty="0"/>
          </a:p>
        </p:txBody>
      </p:sp>
      <p:pic>
        <p:nvPicPr>
          <p:cNvPr id="4098" name="Picture 2" descr="1:5,000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52" y="1751585"/>
            <a:ext cx="5785223" cy="467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630968"/>
            <a:ext cx="1498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http://gis.seoul.go.kr</a:t>
            </a:r>
          </a:p>
        </p:txBody>
      </p:sp>
    </p:spTree>
    <p:extLst>
      <p:ext uri="{BB962C8B-B14F-4D97-AF65-F5344CB8AC3E}">
        <p14:creationId xmlns:p14="http://schemas.microsoft.com/office/powerpoint/2010/main" val="258272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</a:t>
            </a:r>
            <a:r>
              <a:rPr lang="ko-KR" altLang="en-US" dirty="0" err="1" smtClean="0"/>
              <a:t>도엽코드</a:t>
            </a:r>
            <a:r>
              <a:rPr lang="en-US" altLang="ko-KR" dirty="0" smtClean="0"/>
              <a:t>(1:1,000)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143</a:t>
            </a:fld>
            <a:endParaRPr lang="ko-KR" altLang="en-US" dirty="0"/>
          </a:p>
        </p:txBody>
      </p:sp>
      <p:pic>
        <p:nvPicPr>
          <p:cNvPr id="5122" name="Picture 2" descr="1:1,000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80" y="1831648"/>
            <a:ext cx="5830446" cy="470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630968"/>
            <a:ext cx="1498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http://gis.seoul.go.kr</a:t>
            </a:r>
          </a:p>
        </p:txBody>
      </p:sp>
    </p:spTree>
    <p:extLst>
      <p:ext uri="{BB962C8B-B14F-4D97-AF65-F5344CB8AC3E}">
        <p14:creationId xmlns:p14="http://schemas.microsoft.com/office/powerpoint/2010/main" val="271185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</a:t>
            </a:r>
            <a:r>
              <a:rPr lang="ko-KR" altLang="en-US" dirty="0" err="1" smtClean="0"/>
              <a:t>도엽코드</a:t>
            </a:r>
            <a:r>
              <a:rPr lang="en-US" altLang="ko-KR" dirty="0" smtClean="0"/>
              <a:t>(1:500) </a:t>
            </a:r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144</a:t>
            </a:fld>
            <a:endParaRPr lang="ko-KR" altLang="en-US" dirty="0"/>
          </a:p>
        </p:txBody>
      </p:sp>
      <p:pic>
        <p:nvPicPr>
          <p:cNvPr id="6146" name="Picture 2" descr="1:500 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65" y="1546716"/>
            <a:ext cx="5957242" cy="48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630968"/>
            <a:ext cx="1498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http://gis.seoul.go.kr</a:t>
            </a:r>
          </a:p>
        </p:txBody>
      </p:sp>
    </p:spTree>
    <p:extLst>
      <p:ext uri="{BB962C8B-B14F-4D97-AF65-F5344CB8AC3E}">
        <p14:creationId xmlns:p14="http://schemas.microsoft.com/office/powerpoint/2010/main" val="188316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303" y="1009421"/>
            <a:ext cx="8504583" cy="56163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400" dirty="0" smtClean="0"/>
              <a:t>국토지리정보원 수치지도의 의미</a:t>
            </a:r>
            <a:endParaRPr lang="en-US" altLang="ko-KR" sz="2400" dirty="0" smtClean="0"/>
          </a:p>
          <a:p>
            <a:pPr lvl="1">
              <a:lnSpc>
                <a:spcPct val="160000"/>
              </a:lnSpc>
            </a:pPr>
            <a:r>
              <a:rPr lang="ko-KR" altLang="en-US" sz="2000" dirty="0" smtClean="0"/>
              <a:t>우리나라에서 제작되는 모든 지도의 원천 자료</a:t>
            </a:r>
            <a:endParaRPr lang="en-US" altLang="ko-KR" sz="2000" dirty="0" smtClean="0"/>
          </a:p>
          <a:p>
            <a:pPr lvl="2">
              <a:lnSpc>
                <a:spcPct val="160000"/>
              </a:lnSpc>
            </a:pPr>
            <a:r>
              <a:rPr lang="ko-KR" altLang="en-US" sz="1800" b="1" dirty="0" smtClean="0"/>
              <a:t>각 포털 사이트의 지도</a:t>
            </a:r>
            <a:r>
              <a:rPr lang="en-US" altLang="ko-KR" sz="1800" b="1" dirty="0" smtClean="0"/>
              <a:t>, </a:t>
            </a:r>
            <a:r>
              <a:rPr lang="ko-KR" altLang="en-US" sz="1800" b="1" dirty="0" err="1" smtClean="0"/>
              <a:t>네비게이션</a:t>
            </a:r>
            <a:r>
              <a:rPr lang="ko-KR" altLang="en-US" sz="1800" b="1" dirty="0" smtClean="0"/>
              <a:t> 지도 역시 국가 </a:t>
            </a:r>
            <a:r>
              <a:rPr lang="ko-KR" altLang="en-US" sz="1800" b="1" dirty="0" err="1" smtClean="0"/>
              <a:t>기본도를</a:t>
            </a:r>
            <a:r>
              <a:rPr lang="ko-KR" altLang="en-US" sz="1800" b="1" dirty="0" smtClean="0"/>
              <a:t> 구매한 후 편집하여 제작</a:t>
            </a:r>
            <a:endParaRPr lang="en-US" altLang="ko-KR" sz="1800" b="1" dirty="0" smtClean="0"/>
          </a:p>
          <a:p>
            <a:pPr lvl="2">
              <a:lnSpc>
                <a:spcPct val="160000"/>
              </a:lnSpc>
            </a:pPr>
            <a:endParaRPr lang="en-US" altLang="ko-KR" sz="1000" dirty="0" smtClean="0"/>
          </a:p>
          <a:p>
            <a:pPr>
              <a:lnSpc>
                <a:spcPct val="160000"/>
              </a:lnSpc>
            </a:pPr>
            <a:r>
              <a:rPr lang="ko-KR" altLang="en-US" sz="2400" dirty="0" smtClean="0"/>
              <a:t>지도의 국외 반출 규정</a:t>
            </a:r>
            <a:endParaRPr lang="en-US" altLang="ko-KR" sz="2400" dirty="0" smtClean="0"/>
          </a:p>
          <a:p>
            <a:pPr lvl="1">
              <a:lnSpc>
                <a:spcPct val="160000"/>
              </a:lnSpc>
            </a:pPr>
            <a:r>
              <a:rPr lang="ko-KR" altLang="en-US" sz="2000" b="1" dirty="0"/>
              <a:t>국토교통부장관의 허가 없이 기본측량성과 및 공공측량성과 중 </a:t>
            </a:r>
            <a:r>
              <a:rPr lang="ko-KR" altLang="en-US" sz="2000" b="1" dirty="0" smtClean="0"/>
              <a:t>지도 또는 </a:t>
            </a:r>
            <a:r>
              <a:rPr lang="ko-KR" altLang="en-US" sz="2000" b="1" dirty="0"/>
              <a:t>측량용 사진을 국외로 반출할 수 없음</a:t>
            </a:r>
            <a:r>
              <a:rPr lang="en-US" altLang="ko-KR" sz="2000" b="1" dirty="0"/>
              <a:t>(｢</a:t>
            </a:r>
            <a:r>
              <a:rPr lang="ko-KR" altLang="en-US" sz="2000" b="1" dirty="0"/>
              <a:t>공간정보의 구축 및 </a:t>
            </a:r>
            <a:r>
              <a:rPr lang="ko-KR" altLang="en-US" sz="2000" b="1" dirty="0" smtClean="0"/>
              <a:t>관리 </a:t>
            </a:r>
            <a:r>
              <a:rPr lang="ko-KR" altLang="en-US" sz="2000" b="1" dirty="0"/>
              <a:t>등에 관한 법률</a:t>
            </a:r>
            <a:r>
              <a:rPr lang="en-US" altLang="ko-KR" sz="2000" b="1" dirty="0"/>
              <a:t>｣(</a:t>
            </a:r>
            <a:r>
              <a:rPr lang="ko-KR" altLang="en-US" sz="2000" b="1" dirty="0"/>
              <a:t>이하 ‘</a:t>
            </a:r>
            <a:r>
              <a:rPr lang="en-US" altLang="ko-KR" sz="2000" b="1" dirty="0"/>
              <a:t>｢</a:t>
            </a:r>
            <a:r>
              <a:rPr lang="ko-KR" altLang="en-US" sz="2000" b="1" dirty="0" err="1"/>
              <a:t>공간정보법</a:t>
            </a:r>
            <a:r>
              <a:rPr lang="ko-KR" altLang="en-US" sz="2000" b="1" dirty="0"/>
              <a:t>’</a:t>
            </a:r>
            <a:r>
              <a:rPr lang="en-US" altLang="ko-KR" sz="2000" b="1" dirty="0"/>
              <a:t>｣) </a:t>
            </a:r>
            <a:r>
              <a:rPr lang="ko-KR" altLang="en-US" sz="2000" b="1" dirty="0"/>
              <a:t>제</a:t>
            </a:r>
            <a:r>
              <a:rPr lang="en-US" altLang="ko-KR" sz="2000" b="1" dirty="0"/>
              <a:t>16</a:t>
            </a:r>
            <a:r>
              <a:rPr lang="ko-KR" altLang="en-US" sz="2000" b="1" dirty="0"/>
              <a:t>조 및 제</a:t>
            </a:r>
            <a:r>
              <a:rPr lang="en-US" altLang="ko-KR" sz="2000" b="1" dirty="0"/>
              <a:t>21</a:t>
            </a:r>
            <a:r>
              <a:rPr lang="ko-KR" altLang="en-US" sz="2000" b="1" dirty="0"/>
              <a:t>조</a:t>
            </a:r>
            <a:r>
              <a:rPr lang="en-US" altLang="ko-KR" sz="2000" b="1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ko-KR" altLang="en-US" sz="1800" dirty="0" smtClean="0"/>
              <a:t>예외규정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다만</a:t>
            </a:r>
            <a:r>
              <a:rPr lang="en-US" altLang="ko-KR" sz="1800" dirty="0"/>
              <a:t>, </a:t>
            </a:r>
            <a:r>
              <a:rPr lang="ko-KR" altLang="en-US" sz="1800" dirty="0"/>
              <a:t>대한민국 정부와 외국 정부 간에 체결된 협정 또는 합의에 </a:t>
            </a:r>
            <a:r>
              <a:rPr lang="ko-KR" altLang="en-US" sz="1800" dirty="0" smtClean="0"/>
              <a:t>따라 기본측량성과를 </a:t>
            </a:r>
            <a:r>
              <a:rPr lang="ko-KR" altLang="en-US" sz="1800" dirty="0"/>
              <a:t>상호 교환하는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관광객 유치와 관광시설 홍보를 </a:t>
            </a:r>
            <a:r>
              <a:rPr lang="ko-KR" altLang="en-US" sz="1800" dirty="0" smtClean="0"/>
              <a:t>목적으로 </a:t>
            </a:r>
            <a:r>
              <a:rPr lang="ko-KR" altLang="en-US" sz="1800" dirty="0"/>
              <a:t>지도 또는 </a:t>
            </a:r>
            <a:r>
              <a:rPr lang="ko-KR" altLang="en-US" sz="1800" dirty="0" err="1"/>
              <a:t>측량용사진을</a:t>
            </a:r>
            <a:r>
              <a:rPr lang="ko-KR" altLang="en-US" sz="1800" dirty="0"/>
              <a:t> 제작하여 반출하는 경우 등에는 </a:t>
            </a:r>
            <a:r>
              <a:rPr lang="ko-KR" altLang="en-US" sz="1800" dirty="0" smtClean="0"/>
              <a:t>가능함</a:t>
            </a:r>
            <a:r>
              <a:rPr lang="en-US" altLang="ko-KR" sz="1800" dirty="0" smtClean="0"/>
              <a:t>(</a:t>
            </a:r>
            <a:r>
              <a:rPr lang="ko-KR" altLang="en-US" sz="1800" dirty="0"/>
              <a:t>동법 시행령 제</a:t>
            </a:r>
            <a:r>
              <a:rPr lang="en-US" altLang="ko-KR" sz="1800" dirty="0"/>
              <a:t>16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2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303" y="1009420"/>
            <a:ext cx="8504583" cy="502353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각 국가 기관에서 필요에 의해 지도 제작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국가 공간정보 유통 시스템을 통하여 유무상 공급</a:t>
            </a:r>
            <a:endParaRPr lang="en-US" altLang="ko-KR" sz="2000" dirty="0" smtClean="0"/>
          </a:p>
          <a:p>
            <a:pPr lvl="2"/>
            <a:r>
              <a:rPr lang="en-US" altLang="ko-KR" dirty="0"/>
              <a:t>www.nsic.go.kr</a:t>
            </a:r>
            <a:endParaRPr lang="en-US" altLang="ko-KR" dirty="0" smtClean="0"/>
          </a:p>
          <a:p>
            <a:pPr lvl="1"/>
            <a:endParaRPr lang="en-US" altLang="ko-KR" sz="20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기타 수치 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146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11" y="2136281"/>
            <a:ext cx="5094942" cy="43938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0074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우리나라 수치지도의 시작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90</a:t>
            </a:r>
            <a:r>
              <a:rPr lang="ko-KR" altLang="en-US" sz="2000" dirty="0" smtClean="0"/>
              <a:t>년대 중반 </a:t>
            </a:r>
            <a:r>
              <a:rPr lang="en-US" altLang="ko-KR" sz="2000" dirty="0" smtClean="0"/>
              <a:t>: CAD </a:t>
            </a:r>
            <a:r>
              <a:rPr lang="ko-KR" altLang="en-US" sz="2000" dirty="0" smtClean="0"/>
              <a:t>시스템과 연동되는 수치지도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종이지도와 비교한 수치지도의 장점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레이어</a:t>
            </a:r>
            <a:r>
              <a:rPr lang="ko-KR" altLang="en-US" sz="2000" dirty="0" smtClean="0"/>
              <a:t> 단위 기록에 의한 지도의 활용성과 효율성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CAD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GIS</a:t>
            </a:r>
            <a:r>
              <a:rPr lang="ko-KR" altLang="en-US" sz="2000" dirty="0" smtClean="0"/>
              <a:t>를 이용한 특정 필요 </a:t>
            </a:r>
            <a:r>
              <a:rPr lang="ko-KR" altLang="en-US" sz="2000" dirty="0" err="1" smtClean="0"/>
              <a:t>레이어</a:t>
            </a:r>
            <a:r>
              <a:rPr lang="ko-KR" altLang="en-US" sz="2000" dirty="0" smtClean="0"/>
              <a:t> 선택 추출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인접 도엽을 병합하거나 축척이 다른 지도를 병합 가능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공간상의 위치를 바탕으로 다양한 연산 기능 수행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능동적이고 효율적인 지도 사용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수치 지도의 특성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52949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지리 정보의 구성과 수치지도의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수치 지도의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5" y="1993045"/>
            <a:ext cx="8760475" cy="386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782" y="6015693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축척에 따른 </a:t>
            </a:r>
            <a:r>
              <a:rPr lang="ko-KR" altLang="en-US" sz="1400" dirty="0" err="1" smtClean="0"/>
              <a:t>레이어</a:t>
            </a:r>
            <a:r>
              <a:rPr lang="ko-KR" altLang="en-US" sz="1400" dirty="0" smtClean="0"/>
              <a:t> 코드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아파트 </a:t>
            </a:r>
            <a:r>
              <a:rPr lang="en-US" altLang="ko-KR" sz="1400" dirty="0" smtClean="0"/>
              <a:t>1:5,000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4115, 1:1,000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AAA003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78579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도엽을 병합한 수치지도와 도로만을 추출한 지도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수치 지도의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5" y="1787406"/>
            <a:ext cx="3918965" cy="49340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053" y="1674284"/>
            <a:ext cx="4006861" cy="4934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14872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303" y="1105117"/>
            <a:ext cx="8504583" cy="534281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국토지리정보원의 수치지도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1:5,000 </a:t>
            </a:r>
            <a:r>
              <a:rPr lang="ko-KR" altLang="en-US" sz="2000" dirty="0" smtClean="0"/>
              <a:t>지형도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기본지도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전국 대상 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1:25,000 </a:t>
            </a:r>
            <a:r>
              <a:rPr lang="ko-KR" altLang="en-US" sz="2000" dirty="0" smtClean="0"/>
              <a:t>지형도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1:5,000</a:t>
            </a:r>
            <a:r>
              <a:rPr lang="ko-KR" altLang="en-US" sz="1800" dirty="0" smtClean="0"/>
              <a:t>을 축소 편집하여 제작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1:50,000 </a:t>
            </a:r>
            <a:r>
              <a:rPr lang="ko-KR" altLang="en-US" sz="2000" dirty="0" smtClean="0"/>
              <a:t>지형도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수치지도 없음</a:t>
            </a:r>
            <a:r>
              <a:rPr lang="en-US" altLang="ko-KR" sz="1800" dirty="0" smtClean="0"/>
              <a:t>. 1:25,000</a:t>
            </a:r>
            <a:r>
              <a:rPr lang="ko-KR" altLang="en-US" sz="1800" dirty="0" smtClean="0"/>
              <a:t>을 </a:t>
            </a:r>
            <a:r>
              <a:rPr lang="ko-KR" altLang="en-US" sz="1800" dirty="0" smtClean="0"/>
              <a:t>축소 편집하여 </a:t>
            </a:r>
            <a:r>
              <a:rPr lang="ko-KR" altLang="en-US" sz="1800" dirty="0" smtClean="0"/>
              <a:t>종이지도만 제작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1:1,000  </a:t>
            </a:r>
            <a:r>
              <a:rPr lang="ko-KR" altLang="en-US" sz="2000" dirty="0" smtClean="0"/>
              <a:t>지형도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국토지리정보원과 </a:t>
            </a:r>
            <a:r>
              <a:rPr lang="ko-KR" altLang="en-US" sz="1800" dirty="0" smtClean="0"/>
              <a:t>각 시에서 </a:t>
            </a:r>
            <a:r>
              <a:rPr lang="ko-KR" altLang="en-US" sz="1800" dirty="0" smtClean="0"/>
              <a:t>제작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항공기를 낮게 띄워 대축척 사진 촬영 후 제작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도시 지역 중 건물이 밀집한 지역만 제작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수치 지도의 수정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4</a:t>
            </a:r>
            <a:r>
              <a:rPr lang="ko-KR" altLang="en-US" sz="1800" dirty="0" smtClean="0"/>
              <a:t>년 주기였으나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현재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년 주기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연속 수치지도의 경우 </a:t>
            </a:r>
            <a:r>
              <a:rPr lang="ko-KR" altLang="en-US" sz="1800" dirty="0" smtClean="0"/>
              <a:t>수시 </a:t>
            </a:r>
            <a:r>
              <a:rPr lang="ko-KR" altLang="en-US" sz="1800" dirty="0" smtClean="0"/>
              <a:t>수정</a:t>
            </a:r>
            <a:endParaRPr lang="ko-KR" altLang="en-US" sz="1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국토지리정보원 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8136" y="6208749"/>
            <a:ext cx="714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연속 수치 지도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행정업무의 효율화를 위하여 수치지도 도엽을 병합하여 사용의 편의성을 증대시킨 지도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62966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국토지리정보원 발행의 종이지도와 수치 지도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수치지도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6" y="1841501"/>
            <a:ext cx="7800975" cy="4514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26101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국토지리정보원 수치지도 포맷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DXF </a:t>
            </a:r>
            <a:r>
              <a:rPr lang="ko-KR" altLang="en-US" b="1" dirty="0" smtClean="0"/>
              <a:t>포맷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CAD</a:t>
            </a:r>
            <a:r>
              <a:rPr lang="ko-KR" altLang="en-US" dirty="0" smtClean="0"/>
              <a:t>의 벡터 포맷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위치정보와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심볼의 형태와 색상에 대한 정보만 포함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속성 및 위상 구조를 갖지 </a:t>
            </a:r>
            <a:r>
              <a:rPr lang="ko-KR" altLang="en-US" b="1" dirty="0" smtClean="0"/>
              <a:t>못함</a:t>
            </a:r>
            <a:endParaRPr lang="en-US" altLang="ko-KR" b="1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 smtClean="0"/>
              <a:t>NGI </a:t>
            </a:r>
            <a:r>
              <a:rPr lang="ko-KR" altLang="en-US" b="1" dirty="0" smtClean="0"/>
              <a:t>포맷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NGI(National Geographic Institute) </a:t>
            </a:r>
            <a:r>
              <a:rPr lang="ko-KR" altLang="en-US" dirty="0" smtClean="0"/>
              <a:t>파일 포맷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속성정보까지를 포함하도록 국토지리정보원이 제작한 포맷</a:t>
            </a:r>
            <a:endParaRPr lang="en-US" altLang="ko-KR" b="1" dirty="0" smtClean="0"/>
          </a:p>
          <a:p>
            <a:pPr lvl="3"/>
            <a:r>
              <a:rPr lang="ko-KR" altLang="en-US" dirty="0" smtClean="0"/>
              <a:t>공간 데이터를 위한 </a:t>
            </a:r>
            <a:r>
              <a:rPr lang="en-US" altLang="ko-KR" dirty="0" smtClean="0"/>
              <a:t>*.NGI, *.NBI</a:t>
            </a:r>
          </a:p>
          <a:p>
            <a:pPr lvl="3"/>
            <a:r>
              <a:rPr lang="ko-KR" altLang="en-US" dirty="0" smtClean="0"/>
              <a:t>속성 데이터를 위한 </a:t>
            </a:r>
            <a:r>
              <a:rPr lang="en-US" altLang="ko-KR" dirty="0" smtClean="0"/>
              <a:t>*NDA, *.NDB</a:t>
            </a:r>
          </a:p>
          <a:p>
            <a:pPr lvl="2"/>
            <a:r>
              <a:rPr lang="ko-KR" altLang="en-US" dirty="0" smtClean="0"/>
              <a:t>공간 데이터와 속성 데이터를 연결하기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UID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87847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수치지도 도엽 번호의 자릿수와 의미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1" y="2058115"/>
            <a:ext cx="7791450" cy="3400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94403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수치지도 도엽 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국토지리정보원 </a:t>
            </a:r>
            <a:r>
              <a:rPr lang="ko-KR" altLang="en-US" dirty="0" smtClean="0"/>
              <a:t>수치지도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136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70" y="1781813"/>
            <a:ext cx="5848350" cy="40862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11779"/>
            <a:ext cx="3028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2053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2452</TotalTime>
  <Words>600</Words>
  <Application>Microsoft Office PowerPoint</Application>
  <PresentationFormat>화면 슬라이드 쇼(4:3)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김민수</cp:lastModifiedBy>
  <cp:revision>160</cp:revision>
  <cp:lastPrinted>2017-02-01T13:20:42Z</cp:lastPrinted>
  <dcterms:created xsi:type="dcterms:W3CDTF">2016-03-23T02:14:12Z</dcterms:created>
  <dcterms:modified xsi:type="dcterms:W3CDTF">2017-09-15T02:40:10Z</dcterms:modified>
</cp:coreProperties>
</file>