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72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60" r:id="rId18"/>
    <p:sldId id="275" r:id="rId19"/>
    <p:sldId id="28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4" r:id="rId49"/>
    <p:sldId id="30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2387" userDrawn="1">
          <p15:clr>
            <a:srgbClr val="A4A3A4"/>
          </p15:clr>
        </p15:guide>
        <p15:guide id="5" pos="4362" userDrawn="1">
          <p15:clr>
            <a:srgbClr val="A4A3A4"/>
          </p15:clr>
        </p15:guide>
        <p15:guide id="6" pos="4203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pos="4725" userDrawn="1">
          <p15:clr>
            <a:srgbClr val="A4A3A4"/>
          </p15:clr>
        </p15:guide>
        <p15:guide id="11" orient="horz" pos="1797" userDrawn="1">
          <p15:clr>
            <a:srgbClr val="A4A3A4"/>
          </p15:clr>
        </p15:guide>
        <p15:guide id="1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E2"/>
    <a:srgbClr val="9FCBE3"/>
    <a:srgbClr val="A0ACB0"/>
    <a:srgbClr val="FF6681"/>
    <a:srgbClr val="FEFF88"/>
    <a:srgbClr val="00CEDA"/>
    <a:srgbClr val="FE9018"/>
    <a:srgbClr val="FCE5FD"/>
    <a:srgbClr val="FFDF03"/>
    <a:srgbClr val="07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2"/>
      </p:cViewPr>
      <p:guideLst>
        <p:guide orient="horz" pos="2137"/>
        <p:guide pos="3840"/>
        <p:guide pos="551"/>
        <p:guide orient="horz" pos="2387"/>
        <p:guide pos="4362"/>
        <p:guide pos="4203"/>
        <p:guide orient="horz" pos="1253"/>
        <p:guide orient="horz" pos="867"/>
        <p:guide pos="4725"/>
        <p:guide orient="horz" pos="1797"/>
        <p:guide orient="horz"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7D2DA3-E201-43BE-8A10-715F5518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3973501-9558-4C24-985D-506BE7C0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9B4A889-4745-46BA-9863-EC5B4CF0F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D8CC5A6-A2F3-4CFC-BEBD-8D009197A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1627112-AC17-4DA8-AB2D-C1542A6C8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9F95465A-1F87-4974-8BEE-C89C154B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4A764F-65DF-4191-A93D-F0DEC625D282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AA08C15-4CAC-475B-8C25-EEBDD305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5F17C86C-2B43-4DA0-9F27-D0A717C0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B4CA1-8D47-4D7A-8F93-700BA3EE64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7" name="그림 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A97A9BEB-21DD-4849-80B8-2B838DB10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D6F1A0-B580-4A2F-A494-71CDAB2F0590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861EE7-191F-4E32-A9DA-632928580E2B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BFB9974-951C-4F41-AF0F-0F3709012534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SVN</a:t>
            </a: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en-US" altLang="ko-KR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Jeus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Webtob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BDC3AF8-FD97-4844-8390-5ED346463AE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B6E32A-BE69-4AC6-AA2E-5116ED03DEFC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00EE9-0D55-460E-93FB-7F81EB3471D0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8" name="그림 7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A7FFC323-14DA-4374-94F0-97CEF6A5D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386A16-A56F-46D1-B45B-CE8D0561B766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891100-3E88-40AB-8DA9-EDF7F4F6A2DF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DA6CE6-DF61-4CAE-A8CE-CDE9F0C586C4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샘플소스 배포</a:t>
            </a:r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430D01E-C01A-4645-9A99-3750E33D80C2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039361-1C22-4AD9-B5BD-36E8EE51F918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8CCB1D-2E85-4C8A-8789-2C84C3BE8960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D5FC4B1-D536-4766-A6F1-BFA7FF726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47AE77-069B-4EF6-B2A9-3F749E1D963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0EE2E8-04F4-4A7B-8225-3D02D0EB001E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AE6D0B-ABDB-4D3E-812D-3E8BD862499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DB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C37E90-8D81-4667-A98F-A72AF32D942B}"/>
              </a:ext>
            </a:extLst>
          </p:cNvPr>
          <p:cNvSpPr/>
          <p:nvPr userDrawn="1"/>
        </p:nvSpPr>
        <p:spPr>
          <a:xfrm>
            <a:off x="4585422" y="1849044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098BCB-E4D3-44D6-BEAD-7DD82684D57D}"/>
              </a:ext>
            </a:extLst>
          </p:cNvPr>
          <p:cNvSpPr/>
          <p:nvPr userDrawn="1"/>
        </p:nvSpPr>
        <p:spPr>
          <a:xfrm>
            <a:off x="4019724" y="1849044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2B6DDD-B1FE-4A7F-AFC3-3501CC60D98B}"/>
              </a:ext>
            </a:extLst>
          </p:cNvPr>
          <p:cNvSpPr/>
          <p:nvPr userDrawn="1"/>
        </p:nvSpPr>
        <p:spPr>
          <a:xfrm>
            <a:off x="4585422" y="3190202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A667EC-756D-4912-8616-6AEFFE2A00A1}"/>
              </a:ext>
            </a:extLst>
          </p:cNvPr>
          <p:cNvSpPr/>
          <p:nvPr userDrawn="1"/>
        </p:nvSpPr>
        <p:spPr>
          <a:xfrm>
            <a:off x="4019724" y="3190202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2DBE912-CA43-44FC-B44C-CEB0ADF189C6}"/>
              </a:ext>
            </a:extLst>
          </p:cNvPr>
          <p:cNvSpPr/>
          <p:nvPr userDrawn="1"/>
        </p:nvSpPr>
        <p:spPr>
          <a:xfrm>
            <a:off x="4585422" y="4498354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8A573F-B83F-45D9-BF99-DF747E6B6D60}"/>
              </a:ext>
            </a:extLst>
          </p:cNvPr>
          <p:cNvSpPr/>
          <p:nvPr userDrawn="1"/>
        </p:nvSpPr>
        <p:spPr>
          <a:xfrm>
            <a:off x="4019724" y="4498354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B9953-37CE-434C-A7B9-0233E866A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24041DB-963A-4846-9FC1-A206195D5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005CD-6156-4488-A02D-C4F8DDC090C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0791B7-46FA-4626-9C20-C646C780C70B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CDBB101-EEF8-4536-897F-81E2B788D7E5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2D25F1A-E955-42E9-8D8C-0D6FFA29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B86EAD-DA34-4454-A9AF-D2240042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946D575-47D4-4AF3-8304-B523E684D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83DB78-D089-445D-B36B-78165FFC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AD19020-AC94-47C6-81D2-1FC94C9CA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7DE42098-A3CE-4C97-9168-A9563F97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4A764F-65DF-4191-A93D-F0DEC625D282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9BE2079C-46AF-4DD1-B6BA-CA2862E5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ECFB5E4-F5FA-41BC-950D-F14D4A5F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F0F560-9224-486E-8B3C-60B438B4EA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5" name="그림 1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C95C1EE4-CDB8-4A94-B207-6CBCE65B5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036EB6-19FD-4BA2-90B5-CF6B14308DFB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CF2016-CA34-4844-A37C-8574B2A9C42F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91AE3153-4E51-43F3-8019-4088F9E0B406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80" r:id="rId4"/>
    <p:sldLayoutId id="2147483682" r:id="rId5"/>
    <p:sldLayoutId id="2147483677" r:id="rId6"/>
    <p:sldLayoutId id="2147483685" r:id="rId7"/>
    <p:sldLayoutId id="2147483678" r:id="rId8"/>
    <p:sldLayoutId id="2147483679" r:id="rId9"/>
    <p:sldLayoutId id="2147483681" r:id="rId10"/>
    <p:sldLayoutId id="2147483683" r:id="rId11"/>
    <p:sldLayoutId id="2147483684" r:id="rId12"/>
    <p:sldLayoutId id="2147483664" r:id="rId13"/>
    <p:sldLayoutId id="214748365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7735B-B518-4CEB-AFD6-C3BD6EA630BF}"/>
              </a:ext>
            </a:extLst>
          </p:cNvPr>
          <p:cNvSpPr txBox="1"/>
          <p:nvPr/>
        </p:nvSpPr>
        <p:spPr>
          <a:xfrm>
            <a:off x="3606247" y="2554565"/>
            <a:ext cx="49795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샘플소스 개발 및 배포</a:t>
            </a:r>
            <a:endParaRPr lang="en-US" altLang="ko-KR" sz="4800" dirty="0"/>
          </a:p>
          <a:p>
            <a:pPr algn="ctr"/>
            <a:r>
              <a:rPr lang="en-US" altLang="ko-KR" dirty="0"/>
              <a:t>DEV-20-30-01_</a:t>
            </a:r>
            <a:r>
              <a:rPr lang="ko-KR" altLang="en-US" dirty="0"/>
              <a:t>이재윤</a:t>
            </a:r>
          </a:p>
        </p:txBody>
      </p:sp>
    </p:spTree>
    <p:extLst>
      <p:ext uri="{BB962C8B-B14F-4D97-AF65-F5344CB8AC3E}">
        <p14:creationId xmlns:p14="http://schemas.microsoft.com/office/powerpoint/2010/main" val="211938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81C1296-B779-409A-A1AD-FC601915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3692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3F461-42A8-449A-9DBF-1F0405D12DDF}"/>
              </a:ext>
            </a:extLst>
          </p:cNvPr>
          <p:cNvSpPr txBox="1"/>
          <p:nvPr/>
        </p:nvSpPr>
        <p:spPr>
          <a:xfrm>
            <a:off x="7500938" y="1989138"/>
            <a:ext cx="3816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우분투에 설치한 </a:t>
            </a:r>
            <a:r>
              <a:rPr lang="en-US" altLang="ko-KR" dirty="0"/>
              <a:t>SVN</a:t>
            </a:r>
            <a:r>
              <a:rPr lang="ko-KR" altLang="en-US" dirty="0"/>
              <a:t>과 연동하여 프로젝트 관리를 우분투에서도 할 수 있게 만드는 과정이다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team -&gt; share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SVN</a:t>
            </a:r>
            <a:r>
              <a:rPr lang="ko-KR" altLang="en-US" dirty="0"/>
              <a:t>을 선택하고 다음 설정화면으로 넘어간다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98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D028A10-DED4-4268-96B5-11CED44A8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376362"/>
            <a:ext cx="6049963" cy="457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13A129-D379-4791-8CCA-03959024BB57}"/>
              </a:ext>
            </a:extLst>
          </p:cNvPr>
          <p:cNvSpPr txBox="1"/>
          <p:nvPr/>
        </p:nvSpPr>
        <p:spPr>
          <a:xfrm>
            <a:off x="7500938" y="1989138"/>
            <a:ext cx="3816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</a:t>
            </a:r>
            <a:r>
              <a:rPr lang="en-US" altLang="ko-KR" dirty="0"/>
              <a:t>SVN</a:t>
            </a:r>
            <a:r>
              <a:rPr lang="ko-KR" altLang="en-US" dirty="0"/>
              <a:t>이 설치가 되어 있지 않으면 </a:t>
            </a:r>
            <a:r>
              <a:rPr lang="en-US" altLang="ko-KR" sz="1600" spc="-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help</a:t>
            </a:r>
            <a:r>
              <a:rPr lang="ko-KR" altLang="en-US" sz="1600" spc="-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spc="-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-&gt;</a:t>
            </a:r>
            <a:r>
              <a:rPr lang="ko-KR" altLang="en-US" sz="1600" spc="-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spc="-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Eclipse</a:t>
            </a:r>
            <a:r>
              <a:rPr lang="ko-KR" altLang="en-US" sz="1600" spc="-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spc="-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Marketplace</a:t>
            </a:r>
            <a:r>
              <a:rPr lang="ko-KR" altLang="en-US" dirty="0"/>
              <a:t>를 누르고 </a:t>
            </a:r>
            <a:r>
              <a:rPr lang="en-US" altLang="ko-KR" dirty="0" err="1"/>
              <a:t>svn</a:t>
            </a:r>
            <a:r>
              <a:rPr lang="ko-KR" altLang="en-US" dirty="0"/>
              <a:t>을 검색해 빨간 박스의 플러그인을 설치한다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3D7AEB-1016-40B2-A346-2778382F98BE}"/>
              </a:ext>
            </a:extLst>
          </p:cNvPr>
          <p:cNvSpPr/>
          <p:nvPr/>
        </p:nvSpPr>
        <p:spPr>
          <a:xfrm>
            <a:off x="1013791" y="2335696"/>
            <a:ext cx="5496339" cy="964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0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F6601CB-1FD8-41B0-A424-F1C705D1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289088"/>
            <a:ext cx="6049962" cy="4756904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E68FF9D-9694-4970-9CDC-2D9BC16B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44" y="2762435"/>
            <a:ext cx="3604572" cy="3360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3BDCF-BC69-4355-9BFC-88C1E0C81EA7}"/>
              </a:ext>
            </a:extLst>
          </p:cNvPr>
          <p:cNvSpPr txBox="1"/>
          <p:nvPr/>
        </p:nvSpPr>
        <p:spPr>
          <a:xfrm>
            <a:off x="7500938" y="1989138"/>
            <a:ext cx="3816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URL</a:t>
            </a:r>
            <a:r>
              <a:rPr lang="ko-KR" altLang="en-US" dirty="0"/>
              <a:t>에 우분투의 </a:t>
            </a:r>
            <a:r>
              <a:rPr lang="en-US" altLang="ko-KR" dirty="0"/>
              <a:t>SVN</a:t>
            </a:r>
            <a:r>
              <a:rPr lang="ko-KR" altLang="en-US" dirty="0"/>
              <a:t> 주소를 입력한다</a:t>
            </a:r>
            <a:r>
              <a:rPr lang="en-US" altLang="ko-KR" dirty="0"/>
              <a:t>.</a:t>
            </a:r>
          </a:p>
          <a:p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svn://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자신의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IP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주소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:SVN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포트번호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폴더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우분투 </a:t>
            </a:r>
            <a:r>
              <a:rPr lang="en-US" altLang="ko-KR" dirty="0">
                <a:latin typeface="+mn-ea"/>
              </a:rPr>
              <a:t>SVN</a:t>
            </a:r>
            <a:r>
              <a:rPr lang="ko-KR" altLang="en-US" dirty="0">
                <a:latin typeface="+mn-ea"/>
              </a:rPr>
              <a:t>의 계정정보를 입력한다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002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4E3F21B-2F48-492A-92D2-193060DDA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3688400" cy="3162574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C430BA9-79FF-4BE4-95ED-033F001F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70" y="1989138"/>
            <a:ext cx="3531706" cy="4133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2BC3D-CC9E-4382-A559-8D4E4E666EED}"/>
              </a:ext>
            </a:extLst>
          </p:cNvPr>
          <p:cNvSpPr txBox="1"/>
          <p:nvPr/>
        </p:nvSpPr>
        <p:spPr>
          <a:xfrm>
            <a:off x="7500938" y="1989138"/>
            <a:ext cx="3816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연결할 </a:t>
            </a:r>
            <a:r>
              <a:rPr lang="ko-KR" altLang="en-US" dirty="0" err="1"/>
              <a:t>레퍼지토리를</a:t>
            </a:r>
            <a:r>
              <a:rPr lang="ko-KR" altLang="en-US" dirty="0"/>
              <a:t> 선택하고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OK</a:t>
            </a:r>
            <a:r>
              <a:rPr lang="ko-KR" altLang="en-US" dirty="0"/>
              <a:t>를 누른다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자신이 어떤 작업을 </a:t>
            </a:r>
            <a:r>
              <a:rPr lang="ko-KR" altLang="en-US" dirty="0" err="1"/>
              <a:t>수행했는지의</a:t>
            </a:r>
            <a:r>
              <a:rPr lang="ko-KR" altLang="en-US" dirty="0"/>
              <a:t> 대한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commit message</a:t>
            </a:r>
            <a:r>
              <a:rPr lang="en-US" altLang="ko-KR" dirty="0"/>
              <a:t> </a:t>
            </a:r>
            <a:r>
              <a:rPr lang="ko-KR" altLang="en-US" dirty="0"/>
              <a:t>입력 후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Finish</a:t>
            </a:r>
            <a:r>
              <a:rPr lang="ko-KR" altLang="en-US" dirty="0"/>
              <a:t>를                </a:t>
            </a:r>
            <a:r>
              <a:rPr lang="en-US" altLang="ko-KR" dirty="0"/>
              <a:t>                          </a:t>
            </a:r>
            <a:r>
              <a:rPr lang="ko-KR" altLang="en-US" dirty="0"/>
              <a:t> 눌러 마무리한다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81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077F429-2263-493B-840A-1177E3ABC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206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A05CE1-71CE-4AB1-BC0A-162135F2AE74}"/>
              </a:ext>
            </a:extLst>
          </p:cNvPr>
          <p:cNvSpPr txBox="1"/>
          <p:nvPr/>
        </p:nvSpPr>
        <p:spPr>
          <a:xfrm>
            <a:off x="7500938" y="1989138"/>
            <a:ext cx="3816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SVN</a:t>
            </a:r>
            <a:r>
              <a:rPr lang="ko-KR" altLang="en-US" dirty="0"/>
              <a:t>에 내 프로젝트를 등록하고 </a:t>
            </a:r>
            <a:r>
              <a:rPr lang="en-US" altLang="ko-KR" dirty="0"/>
              <a:t>commit </a:t>
            </a:r>
            <a:r>
              <a:rPr lang="en-US" altLang="ko-KR" dirty="0" err="1"/>
              <a:t>messag</a:t>
            </a:r>
            <a:r>
              <a:rPr lang="ko-KR" altLang="en-US" dirty="0"/>
              <a:t>와 함께 변경 내용들을 </a:t>
            </a:r>
            <a:r>
              <a:rPr lang="en-US" altLang="ko-KR" dirty="0"/>
              <a:t>commit</a:t>
            </a:r>
            <a:r>
              <a:rPr lang="ko-KR" altLang="en-US" dirty="0"/>
              <a:t>해 </a:t>
            </a:r>
            <a:r>
              <a:rPr lang="en-US" altLang="ko-KR" dirty="0"/>
              <a:t>SVN</a:t>
            </a:r>
            <a:r>
              <a:rPr lang="ko-KR" altLang="en-US" dirty="0"/>
              <a:t>에 등록한다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64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0B82677-4ACE-4E51-AF23-8B274D0EC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86"/>
          <a:stretch/>
        </p:blipFill>
        <p:spPr>
          <a:xfrm>
            <a:off x="874713" y="1376363"/>
            <a:ext cx="5797550" cy="3483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4932E-550D-4A7D-BC95-D04626A70F1B}"/>
              </a:ext>
            </a:extLst>
          </p:cNvPr>
          <p:cNvSpPr txBox="1"/>
          <p:nvPr/>
        </p:nvSpPr>
        <p:spPr>
          <a:xfrm>
            <a:off x="7500938" y="1989138"/>
            <a:ext cx="3816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완료하면 </a:t>
            </a:r>
            <a:r>
              <a:rPr lang="en-US" altLang="ko-KR" dirty="0"/>
              <a:t>SVN Repositories</a:t>
            </a:r>
            <a:r>
              <a:rPr lang="ko-KR" altLang="en-US" dirty="0"/>
              <a:t>가 생기고 그 안에 연결된 프로젝트의 정보를 관리할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6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2901774-D678-4B53-8E07-62863107D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91706"/>
            <a:ext cx="5797550" cy="2469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FB5CED-A134-49A8-A3D2-16E209A11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4143609"/>
            <a:ext cx="5797550" cy="320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FB261-EC0D-408D-AEB7-CB8D10817399}"/>
              </a:ext>
            </a:extLst>
          </p:cNvPr>
          <p:cNvSpPr txBox="1"/>
          <p:nvPr/>
        </p:nvSpPr>
        <p:spPr>
          <a:xfrm>
            <a:off x="7500938" y="1989138"/>
            <a:ext cx="3816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전에 </a:t>
            </a:r>
            <a:r>
              <a:rPr lang="ko-KR" altLang="en-US" dirty="0" err="1"/>
              <a:t>만들어둔</a:t>
            </a:r>
            <a:r>
              <a:rPr lang="ko-KR" altLang="en-US" dirty="0"/>
              <a:t> </a:t>
            </a:r>
            <a:r>
              <a:rPr lang="en-US" altLang="ko-KR" dirty="0"/>
              <a:t>SVN </a:t>
            </a:r>
            <a:r>
              <a:rPr lang="ko-KR" altLang="en-US" dirty="0" err="1"/>
              <a:t>저장폴더에</a:t>
            </a:r>
            <a:r>
              <a:rPr lang="ko-KR" altLang="en-US" dirty="0"/>
              <a:t> 이클립스에서 올린 프로젝트를 </a:t>
            </a:r>
            <a:r>
              <a:rPr lang="en-US" altLang="ko-KR" dirty="0"/>
              <a:t>SVN</a:t>
            </a:r>
            <a:r>
              <a:rPr lang="ko-KR" altLang="en-US" dirty="0"/>
              <a:t>을 통해 가져온다</a:t>
            </a:r>
            <a:r>
              <a:rPr lang="en-US" altLang="ko-KR" dirty="0"/>
              <a:t>.</a:t>
            </a:r>
          </a:p>
          <a:p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sudo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co svn://IP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주소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저장할 폴더경로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all4land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레퍼지토리</a:t>
            </a:r>
            <a:r>
              <a:rPr lang="ko-KR" altLang="en-US" dirty="0">
                <a:latin typeface="+mn-ea"/>
              </a:rPr>
              <a:t> 안에 이클립스에서 만든 </a:t>
            </a:r>
            <a:r>
              <a:rPr lang="en-US" altLang="ko-KR" dirty="0" err="1">
                <a:latin typeface="+mn-ea"/>
              </a:rPr>
              <a:t>egov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를 확인할 수 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5ACC0E-D660-4C2B-B964-31FBEE8C4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4590262"/>
            <a:ext cx="5797550" cy="3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CE0B1F-5527-42AB-AC80-499A215F9CB1}"/>
              </a:ext>
            </a:extLst>
          </p:cNvPr>
          <p:cNvSpPr txBox="1"/>
          <p:nvPr/>
        </p:nvSpPr>
        <p:spPr>
          <a:xfrm>
            <a:off x="4671392" y="2752804"/>
            <a:ext cx="6440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Jeus</a:t>
            </a:r>
            <a:r>
              <a:rPr lang="en-US" altLang="ko-KR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+ </a:t>
            </a:r>
            <a:r>
              <a:rPr lang="en-US" altLang="ko-KR" sz="6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Webtob</a:t>
            </a:r>
            <a:endParaRPr lang="ko-KR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9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D2530E-ACC8-4EA5-BE12-8B15280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5797550" cy="4424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0A928F-FDF2-43C2-ACD1-1C96D8DD4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009016"/>
            <a:ext cx="5797550" cy="19737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C5FE3BD-AEEE-4396-9CE0-0398E0C9431F}"/>
              </a:ext>
            </a:extLst>
          </p:cNvPr>
          <p:cNvSpPr/>
          <p:nvPr/>
        </p:nvSpPr>
        <p:spPr>
          <a:xfrm>
            <a:off x="2375452" y="3830983"/>
            <a:ext cx="1451113" cy="121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검은색, 앉아있는, 테이블, 모니터이(가) 표시된 사진&#10;&#10;자동 생성된 설명">
            <a:extLst>
              <a:ext uri="{FF2B5EF4-FFF2-40B4-BE49-F238E27FC236}">
                <a16:creationId xmlns:a16="http://schemas.microsoft.com/office/drawing/2014/main" id="{A9064B88-09D4-45C8-96F8-298A5A957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982767"/>
            <a:ext cx="5797550" cy="14326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B4467A-14A1-4147-859F-38D4CA94A884}"/>
              </a:ext>
            </a:extLst>
          </p:cNvPr>
          <p:cNvSpPr/>
          <p:nvPr/>
        </p:nvSpPr>
        <p:spPr>
          <a:xfrm>
            <a:off x="874713" y="4581939"/>
            <a:ext cx="2365444" cy="178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366E0-7AD5-4E49-A2C0-EE7D4C2DA7FF}"/>
              </a:ext>
            </a:extLst>
          </p:cNvPr>
          <p:cNvSpPr/>
          <p:nvPr/>
        </p:nvSpPr>
        <p:spPr>
          <a:xfrm>
            <a:off x="874713" y="5237922"/>
            <a:ext cx="4661383" cy="157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902B0-A81B-4306-AB3B-79FE5533AE1C}"/>
              </a:ext>
            </a:extLst>
          </p:cNvPr>
          <p:cNvSpPr txBox="1"/>
          <p:nvPr/>
        </p:nvSpPr>
        <p:spPr>
          <a:xfrm>
            <a:off x="7500938" y="1989138"/>
            <a:ext cx="3816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Webtob</a:t>
            </a:r>
            <a:r>
              <a:rPr lang="ko-KR" altLang="en-US" dirty="0">
                <a:latin typeface="+mn-ea"/>
              </a:rPr>
              <a:t>의 설정파일 </a:t>
            </a:r>
            <a:r>
              <a:rPr lang="en-US" altLang="ko-KR" dirty="0" err="1">
                <a:latin typeface="+mn-ea"/>
              </a:rPr>
              <a:t>http.m</a:t>
            </a:r>
            <a:r>
              <a:rPr lang="ko-KR" altLang="en-US" dirty="0">
                <a:latin typeface="+mn-ea"/>
              </a:rPr>
              <a:t>을 에디터로 연다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빨간박스의</a:t>
            </a:r>
            <a:r>
              <a:rPr lang="ko-KR" altLang="en-US" dirty="0">
                <a:latin typeface="+mn-ea"/>
              </a:rPr>
              <a:t> 내용들을 주석을 해제하거나 추가 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JSV</a:t>
            </a:r>
            <a:r>
              <a:rPr lang="ko-KR" altLang="en-US" dirty="0">
                <a:latin typeface="+mn-ea"/>
              </a:rPr>
              <a:t>는 제우스를 뜻하고 </a:t>
            </a:r>
            <a:r>
              <a:rPr lang="en-US" altLang="ko-KR" dirty="0">
                <a:latin typeface="+mn-ea"/>
              </a:rPr>
              <a:t>JSVPORT</a:t>
            </a:r>
            <a:r>
              <a:rPr lang="ko-KR" altLang="en-US" dirty="0">
                <a:latin typeface="+mn-ea"/>
              </a:rPr>
              <a:t>를 제우스와 똑같이 </a:t>
            </a:r>
            <a:r>
              <a:rPr lang="en-US" altLang="ko-KR" dirty="0">
                <a:latin typeface="+mn-ea"/>
              </a:rPr>
              <a:t>9900</a:t>
            </a:r>
            <a:r>
              <a:rPr lang="ko-KR" altLang="en-US" dirty="0">
                <a:latin typeface="+mn-ea"/>
              </a:rPr>
              <a:t>으로 맞춘다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20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모니터, 검은색, 쥐고있는, 대형이(가) 표시된 사진&#10;&#10;자동 생성된 설명">
            <a:extLst>
              <a:ext uri="{FF2B5EF4-FFF2-40B4-BE49-F238E27FC236}">
                <a16:creationId xmlns:a16="http://schemas.microsoft.com/office/drawing/2014/main" id="{95F8F9F7-F4DF-44D4-B2D0-A3DCE191C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89138"/>
            <a:ext cx="5797550" cy="2384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3A015-70D5-4412-8DC3-02FF55DE18CA}"/>
              </a:ext>
            </a:extLst>
          </p:cNvPr>
          <p:cNvSpPr txBox="1"/>
          <p:nvPr/>
        </p:nvSpPr>
        <p:spPr>
          <a:xfrm>
            <a:off x="7500938" y="1989138"/>
            <a:ext cx="381634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Webtob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(WS)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jeus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(WAS) </a:t>
            </a:r>
            <a:r>
              <a:rPr lang="ko-KR" altLang="en-US" dirty="0">
                <a:latin typeface="+mn-ea"/>
              </a:rPr>
              <a:t>를 분산해 처리하기 위해 설정한다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EXT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HTML 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webtob</a:t>
            </a:r>
            <a:r>
              <a:rPr lang="ko-KR" altLang="en-US" dirty="0">
                <a:latin typeface="+mn-ea"/>
              </a:rPr>
              <a:t> 가 처리 </a:t>
            </a:r>
            <a:r>
              <a:rPr lang="en-US" altLang="ko-KR" dirty="0" err="1">
                <a:latin typeface="+mn-ea"/>
              </a:rPr>
              <a:t>jsp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jeus</a:t>
            </a:r>
            <a:r>
              <a:rPr lang="ko-KR" altLang="en-US" dirty="0">
                <a:latin typeface="+mn-ea"/>
              </a:rPr>
              <a:t>가 처리 하도록 설정한다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URI</a:t>
            </a:r>
            <a:r>
              <a:rPr lang="ko-KR" altLang="en-US" dirty="0">
                <a:latin typeface="+mn-ea"/>
              </a:rPr>
              <a:t>에서는 확장자 매핑 후 남는 것들을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Jeus</a:t>
            </a:r>
            <a:r>
              <a:rPr lang="ko-KR" altLang="en-US" dirty="0">
                <a:latin typeface="+mn-ea"/>
              </a:rPr>
              <a:t>가 처리한다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2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2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index.html</a:t>
            </a: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Jeus</a:t>
            </a: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에서 처리되는 것을 방지하기 위해 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match </a:t>
            </a: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속성으로 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URI</a:t>
            </a: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규칙을 더 상세화 한다</a:t>
            </a:r>
          </a:p>
        </p:txBody>
      </p:sp>
    </p:spTree>
    <p:extLst>
      <p:ext uri="{BB962C8B-B14F-4D97-AF65-F5344CB8AC3E}">
        <p14:creationId xmlns:p14="http://schemas.microsoft.com/office/powerpoint/2010/main" val="375932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54571-027B-4EAB-8BC2-78D283817120}"/>
              </a:ext>
            </a:extLst>
          </p:cNvPr>
          <p:cNvSpPr txBox="1"/>
          <p:nvPr/>
        </p:nvSpPr>
        <p:spPr>
          <a:xfrm>
            <a:off x="5585791" y="1994578"/>
            <a:ext cx="395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SVN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C6489-0955-4167-BFAF-85A44F509E88}"/>
              </a:ext>
            </a:extLst>
          </p:cNvPr>
          <p:cNvSpPr txBox="1"/>
          <p:nvPr/>
        </p:nvSpPr>
        <p:spPr>
          <a:xfrm>
            <a:off x="5585791" y="3324541"/>
            <a:ext cx="4760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Jeus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+ </a:t>
            </a:r>
            <a:r>
              <a:rPr lang="en-US" altLang="ko-KR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Webtob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1EAC8-8C84-42B0-A8B5-A552675A1DDF}"/>
              </a:ext>
            </a:extLst>
          </p:cNvPr>
          <p:cNvSpPr txBox="1"/>
          <p:nvPr/>
        </p:nvSpPr>
        <p:spPr>
          <a:xfrm>
            <a:off x="5120516" y="4654504"/>
            <a:ext cx="4760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샘플소스 배포</a:t>
            </a:r>
          </a:p>
        </p:txBody>
      </p:sp>
    </p:spTree>
    <p:extLst>
      <p:ext uri="{BB962C8B-B14F-4D97-AF65-F5344CB8AC3E}">
        <p14:creationId xmlns:p14="http://schemas.microsoft.com/office/powerpoint/2010/main" val="4068614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앉아있는, 테이블, 빨간색이(가) 표시된 사진&#10;&#10;자동 생성된 설명">
            <a:extLst>
              <a:ext uri="{FF2B5EF4-FFF2-40B4-BE49-F238E27FC236}">
                <a16:creationId xmlns:a16="http://schemas.microsoft.com/office/drawing/2014/main" id="{DCC3EE76-520E-409D-9B66-1DBC21E48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89138"/>
            <a:ext cx="5797550" cy="1476375"/>
          </a:xfrm>
          <a:prstGeom prst="rect">
            <a:avLst/>
          </a:prstGeom>
        </p:spPr>
      </p:pic>
      <p:pic>
        <p:nvPicPr>
          <p:cNvPr id="5" name="그림 4" descr="사진, 오렌지, 사람들, 빨간색이(가) 표시된 사진&#10;&#10;자동 생성된 설명">
            <a:extLst>
              <a:ext uri="{FF2B5EF4-FFF2-40B4-BE49-F238E27FC236}">
                <a16:creationId xmlns:a16="http://schemas.microsoft.com/office/drawing/2014/main" id="{849E52E8-4322-49E9-85BA-44CA82E59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584576"/>
            <a:ext cx="5797550" cy="8790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F86750-C891-47C0-8CDE-48DBCBB1A1D8}"/>
              </a:ext>
            </a:extLst>
          </p:cNvPr>
          <p:cNvSpPr txBox="1"/>
          <p:nvPr/>
        </p:nvSpPr>
        <p:spPr>
          <a:xfrm>
            <a:off x="7500938" y="1989138"/>
            <a:ext cx="3816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설정한 </a:t>
            </a:r>
            <a:r>
              <a:rPr lang="en-US" altLang="ko-KR" dirty="0" err="1">
                <a:latin typeface="+mn-ea"/>
              </a:rPr>
              <a:t>http.m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파일을 등록한다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 err="1">
                <a:latin typeface="+mn-ea"/>
              </a:rPr>
              <a:t>wscfl</a:t>
            </a:r>
            <a:r>
              <a:rPr lang="en-US" altLang="ko-KR" dirty="0">
                <a:latin typeface="+mn-ea"/>
              </a:rPr>
              <a:t> –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http.m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Wsadmin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명령어를 입력 후 </a:t>
            </a:r>
            <a:r>
              <a:rPr lang="en-US" altLang="ko-KR" dirty="0" err="1">
                <a:latin typeface="+mn-ea"/>
              </a:rPr>
              <a:t>si</a:t>
            </a:r>
            <a:r>
              <a:rPr lang="ko-KR" altLang="en-US" dirty="0">
                <a:latin typeface="+mn-ea"/>
              </a:rPr>
              <a:t>를 입력해 현재상태를 확인 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현재는 </a:t>
            </a:r>
            <a:r>
              <a:rPr lang="en-US" altLang="ko-KR" dirty="0" err="1">
                <a:latin typeface="+mn-ea"/>
              </a:rPr>
              <a:t>MyGroup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NRDY </a:t>
            </a:r>
            <a:r>
              <a:rPr lang="ko-KR" altLang="en-US" dirty="0">
                <a:latin typeface="+mn-ea"/>
              </a:rPr>
              <a:t>상태로 되어있다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454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A5280A-AE24-4B63-89F3-C959F8BD1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49962" cy="432559"/>
          </a:xfrm>
          <a:prstGeom prst="rect">
            <a:avLst/>
          </a:prstGeom>
        </p:spPr>
      </p:pic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7FEF6422-CEFB-486F-8DBC-04D78538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26116"/>
            <a:ext cx="6049962" cy="1429923"/>
          </a:xfrm>
          <a:prstGeom prst="rect">
            <a:avLst/>
          </a:prstGeom>
        </p:spPr>
      </p:pic>
      <p:pic>
        <p:nvPicPr>
          <p:cNvPr id="7" name="그림 6" descr="스크린샷, 모니터, 도로, 화면이(가) 표시된 사진&#10;&#10;자동 생성된 설명">
            <a:extLst>
              <a:ext uri="{FF2B5EF4-FFF2-40B4-BE49-F238E27FC236}">
                <a16:creationId xmlns:a16="http://schemas.microsoft.com/office/drawing/2014/main" id="{B927B167-0B06-4815-89FE-24F654E58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" y="3473235"/>
            <a:ext cx="6049962" cy="2476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8F97A0-6DAF-4469-A370-FC0496282ED6}"/>
              </a:ext>
            </a:extLst>
          </p:cNvPr>
          <p:cNvSpPr txBox="1"/>
          <p:nvPr/>
        </p:nvSpPr>
        <p:spPr>
          <a:xfrm>
            <a:off x="7500938" y="1989138"/>
            <a:ext cx="3816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제우스를 실행한다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startDomainAdministrator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–u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유저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ID –p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비밀번호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제우스의 </a:t>
            </a:r>
            <a:r>
              <a:rPr lang="en-US" altLang="ko-KR" dirty="0" err="1">
                <a:latin typeface="+mn-ea"/>
              </a:rPr>
              <a:t>webadmin</a:t>
            </a:r>
            <a:r>
              <a:rPr lang="ko-KR" altLang="en-US" dirty="0">
                <a:latin typeface="+mn-ea"/>
              </a:rPr>
              <a:t>을 접속한다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jeusadmin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–u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유저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ID –p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비밀번호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현재 우리가 사용할 </a:t>
            </a:r>
            <a:r>
              <a:rPr lang="en-US" altLang="ko-KR" dirty="0">
                <a:latin typeface="+mn-ea"/>
              </a:rPr>
              <a:t>server1</a:t>
            </a:r>
            <a:r>
              <a:rPr lang="ko-KR" altLang="en-US" dirty="0">
                <a:latin typeface="+mn-ea"/>
              </a:rPr>
              <a:t>이 </a:t>
            </a:r>
            <a:r>
              <a:rPr lang="ko-KR" altLang="en-US" dirty="0" err="1">
                <a:latin typeface="+mn-ea"/>
              </a:rPr>
              <a:t>꺼져있어</a:t>
            </a:r>
            <a:r>
              <a:rPr lang="ko-KR" altLang="en-US" dirty="0">
                <a:latin typeface="+mn-ea"/>
              </a:rPr>
              <a:t> 실행시킨다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81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회로이(가) 표시된 사진&#10;&#10;자동 생성된 설명">
            <a:extLst>
              <a:ext uri="{FF2B5EF4-FFF2-40B4-BE49-F238E27FC236}">
                <a16:creationId xmlns:a16="http://schemas.microsoft.com/office/drawing/2014/main" id="{D19ED2C0-8EBF-47ED-856D-B3E9979A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1476375"/>
          </a:xfrm>
          <a:prstGeom prst="rect">
            <a:avLst/>
          </a:prstGeom>
        </p:spPr>
      </p:pic>
      <p:pic>
        <p:nvPicPr>
          <p:cNvPr id="5" name="그림 4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F4768C63-2A56-4726-9956-A850959E8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" y="3061252"/>
            <a:ext cx="6049962" cy="2333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AD8FA-6246-40CC-BDEA-7172C8571705}"/>
              </a:ext>
            </a:extLst>
          </p:cNvPr>
          <p:cNvSpPr txBox="1"/>
          <p:nvPr/>
        </p:nvSpPr>
        <p:spPr>
          <a:xfrm>
            <a:off x="7500938" y="1989138"/>
            <a:ext cx="38163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server1</a:t>
            </a:r>
            <a:r>
              <a:rPr lang="ko-KR" altLang="en-US" dirty="0">
                <a:latin typeface="+mn-ea"/>
              </a:rPr>
              <a:t>을 실행시킨다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startManagerServer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–domain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도메인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–u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유저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ID –server </a:t>
            </a:r>
            <a:r>
              <a:rPr lang="ko-KR" altLang="en-US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서버명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–p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3138256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모니터, 컴퓨터, 자동차이(가) 표시된 사진&#10;&#10;자동 생성된 설명">
            <a:extLst>
              <a:ext uri="{FF2B5EF4-FFF2-40B4-BE49-F238E27FC236}">
                <a16:creationId xmlns:a16="http://schemas.microsoft.com/office/drawing/2014/main" id="{6ED6CB99-C9EE-41F3-A07D-2CED4A352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6181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7C163E-B4BB-4341-BFE3-5F2E44E5607E}"/>
              </a:ext>
            </a:extLst>
          </p:cNvPr>
          <p:cNvSpPr/>
          <p:nvPr/>
        </p:nvSpPr>
        <p:spPr>
          <a:xfrm>
            <a:off x="954157" y="5416826"/>
            <a:ext cx="904460" cy="3180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B93-B266-4D71-B0CD-353E2547376A}"/>
              </a:ext>
            </a:extLst>
          </p:cNvPr>
          <p:cNvSpPr txBox="1"/>
          <p:nvPr/>
        </p:nvSpPr>
        <p:spPr>
          <a:xfrm>
            <a:off x="7500938" y="1989138"/>
            <a:ext cx="381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빨간박스의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Lock &amp; Edit</a:t>
            </a:r>
            <a:r>
              <a:rPr lang="ko-KR" altLang="en-US" dirty="0">
                <a:latin typeface="+mn-ea"/>
              </a:rPr>
              <a:t>를 클릭한다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986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A20D88C-49DA-4ED2-8BFD-6136BDCA1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5797550" cy="929515"/>
          </a:xfrm>
          <a:prstGeom prst="rect">
            <a:avLst/>
          </a:prstGeom>
        </p:spPr>
      </p:pic>
      <p:pic>
        <p:nvPicPr>
          <p:cNvPr id="5" name="그림 4" descr="스크린샷, 실내, 컴퓨터, 노트북이(가) 표시된 사진&#10;&#10;자동 생성된 설명">
            <a:extLst>
              <a:ext uri="{FF2B5EF4-FFF2-40B4-BE49-F238E27FC236}">
                <a16:creationId xmlns:a16="http://schemas.microsoft.com/office/drawing/2014/main" id="{0FE67D0F-8877-4F40-BF84-6185B97AC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5" y="2866490"/>
            <a:ext cx="6228740" cy="30834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F106ED-86BF-4EEB-AB55-E95A4B232CA5}"/>
              </a:ext>
            </a:extLst>
          </p:cNvPr>
          <p:cNvSpPr/>
          <p:nvPr/>
        </p:nvSpPr>
        <p:spPr>
          <a:xfrm>
            <a:off x="2753139" y="1376363"/>
            <a:ext cx="576470" cy="16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B8F700-2911-4F5A-BEF4-FC66BCF0F953}"/>
              </a:ext>
            </a:extLst>
          </p:cNvPr>
          <p:cNvSpPr/>
          <p:nvPr/>
        </p:nvSpPr>
        <p:spPr>
          <a:xfrm>
            <a:off x="4303643" y="1989138"/>
            <a:ext cx="695740" cy="316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EB2C4-BDA9-4C41-ADCA-59DC261464B9}"/>
              </a:ext>
            </a:extLst>
          </p:cNvPr>
          <p:cNvSpPr txBox="1"/>
          <p:nvPr/>
        </p:nvSpPr>
        <p:spPr>
          <a:xfrm>
            <a:off x="7500938" y="1989138"/>
            <a:ext cx="3816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왼쪽의 </a:t>
            </a:r>
            <a:r>
              <a:rPr lang="en-US" altLang="ko-KR" dirty="0">
                <a:latin typeface="+mn-ea"/>
              </a:rPr>
              <a:t>servers </a:t>
            </a:r>
            <a:r>
              <a:rPr lang="ko-KR" altLang="en-US" dirty="0">
                <a:latin typeface="+mn-ea"/>
              </a:rPr>
              <a:t>클릭 후 </a:t>
            </a:r>
            <a:r>
              <a:rPr lang="en-US" altLang="ko-KR" dirty="0">
                <a:latin typeface="+mn-ea"/>
              </a:rPr>
              <a:t>Engine </a:t>
            </a:r>
            <a:r>
              <a:rPr lang="ko-KR" altLang="en-US" dirty="0">
                <a:latin typeface="+mn-ea"/>
              </a:rPr>
              <a:t>탭의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Web Engine -&gt; Web Connections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를 클릭해 </a:t>
            </a:r>
            <a:r>
              <a:rPr lang="ko-KR" altLang="en-US" dirty="0" err="1">
                <a:latin typeface="+mn-ea"/>
              </a:rPr>
              <a:t>빨간박스의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webtob</a:t>
            </a:r>
            <a:r>
              <a:rPr lang="ko-KR" altLang="en-US" dirty="0">
                <a:latin typeface="+mn-ea"/>
              </a:rPr>
              <a:t>를 클릭한다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별표시가 된 칸에 입력한다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Name : webtob1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Registration Id : ID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Port : 9900 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http.m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입력한 번호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Ip Address : localhost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Thread Pool -&gt; number : 20</a:t>
            </a: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입력 후 </a:t>
            </a:r>
            <a:r>
              <a:rPr lang="en-US" altLang="ko-KR" dirty="0">
                <a:latin typeface="+mn-ea"/>
              </a:rPr>
              <a:t>OK </a:t>
            </a:r>
            <a:r>
              <a:rPr lang="ko-KR" altLang="en-US" dirty="0">
                <a:latin typeface="+mn-ea"/>
              </a:rPr>
              <a:t>버튼을 누르고 </a:t>
            </a:r>
            <a:r>
              <a:rPr lang="en-US" altLang="ko-KR" dirty="0">
                <a:latin typeface="+mn-ea"/>
              </a:rPr>
              <a:t>Apply Changes </a:t>
            </a:r>
            <a:r>
              <a:rPr lang="ko-KR" altLang="en-US" dirty="0">
                <a:latin typeface="+mn-ea"/>
              </a:rPr>
              <a:t>버튼을 누른다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AD75CC-B9EC-4125-9B9E-EAE1A828BEF3}"/>
              </a:ext>
            </a:extLst>
          </p:cNvPr>
          <p:cNvSpPr/>
          <p:nvPr/>
        </p:nvSpPr>
        <p:spPr>
          <a:xfrm>
            <a:off x="6023113" y="3548270"/>
            <a:ext cx="39756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0F826B-BF9B-45AD-9FC9-ABE128224A71}"/>
              </a:ext>
            </a:extLst>
          </p:cNvPr>
          <p:cNvSpPr/>
          <p:nvPr/>
        </p:nvSpPr>
        <p:spPr>
          <a:xfrm>
            <a:off x="874713" y="5307496"/>
            <a:ext cx="874574" cy="174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90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E06462C-6A6A-43F9-927F-6E211E718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8" y="1370841"/>
            <a:ext cx="6512134" cy="2751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83725C-C254-42DF-A972-CE35655E0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27" y="2746370"/>
            <a:ext cx="5089248" cy="3203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5EC9D-F5BB-4959-BBAE-F4353010CCB3}"/>
              </a:ext>
            </a:extLst>
          </p:cNvPr>
          <p:cNvSpPr txBox="1"/>
          <p:nvPr/>
        </p:nvSpPr>
        <p:spPr>
          <a:xfrm>
            <a:off x="7500938" y="1989138"/>
            <a:ext cx="3816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제우스 서버를 </a:t>
            </a:r>
            <a:r>
              <a:rPr lang="ko-KR" altLang="en-US" dirty="0" err="1">
                <a:latin typeface="+mn-ea"/>
              </a:rPr>
              <a:t>재시작한다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Monitoring -&gt; Threads -&gt; server1</a:t>
            </a:r>
            <a:r>
              <a:rPr lang="ko-KR" altLang="en-US" dirty="0">
                <a:latin typeface="+mn-ea"/>
              </a:rPr>
              <a:t> 클릭하면 아래와 같이 </a:t>
            </a:r>
            <a:r>
              <a:rPr lang="en-US" altLang="ko-KR" dirty="0">
                <a:latin typeface="+mn-ea"/>
              </a:rPr>
              <a:t>name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 err="1">
                <a:latin typeface="+mn-ea"/>
              </a:rPr>
              <a:t>webtob</a:t>
            </a:r>
            <a:r>
              <a:rPr lang="ko-KR" altLang="en-US" dirty="0">
                <a:latin typeface="+mn-ea"/>
              </a:rPr>
              <a:t>인 목록이 출력되어야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8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검은색, 컴퓨터이(가) 표시된 사진&#10;&#10;자동 생성된 설명">
            <a:extLst>
              <a:ext uri="{FF2B5EF4-FFF2-40B4-BE49-F238E27FC236}">
                <a16:creationId xmlns:a16="http://schemas.microsoft.com/office/drawing/2014/main" id="{C50811D3-BC55-44F2-9F9D-44113BB9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89138"/>
            <a:ext cx="6049962" cy="2996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21908-C1FA-4B89-8089-4B62539289DD}"/>
              </a:ext>
            </a:extLst>
          </p:cNvPr>
          <p:cNvSpPr txBox="1"/>
          <p:nvPr/>
        </p:nvSpPr>
        <p:spPr>
          <a:xfrm>
            <a:off x="7500938" y="1989138"/>
            <a:ext cx="3816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연동 완료 후에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wsadmin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-&gt;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si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명령어를 입력하면 전과 다르게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MyGroup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RDY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상태가 </a:t>
            </a:r>
            <a:r>
              <a:rPr lang="ko-KR" altLang="en-US" dirty="0" err="1">
                <a:latin typeface="+mn-ea"/>
              </a:rPr>
              <a:t>된것을</a:t>
            </a:r>
            <a:r>
              <a:rPr lang="ko-KR" altLang="en-US" dirty="0">
                <a:latin typeface="+mn-ea"/>
              </a:rPr>
              <a:t> 확인할 수 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6680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394E8F-6350-498F-88AC-C1DE19873CA8}"/>
              </a:ext>
            </a:extLst>
          </p:cNvPr>
          <p:cNvSpPr txBox="1"/>
          <p:nvPr/>
        </p:nvSpPr>
        <p:spPr>
          <a:xfrm>
            <a:off x="5009322" y="2752804"/>
            <a:ext cx="5377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샘플소스 배포</a:t>
            </a:r>
            <a:endParaRPr lang="ko-KR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044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6E723F5-AD05-419F-ACCF-42EC07B1D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59990"/>
            <a:ext cx="5695052" cy="4138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BE599-800B-4284-8031-610F1F10BDF2}"/>
              </a:ext>
            </a:extLst>
          </p:cNvPr>
          <p:cNvSpPr txBox="1"/>
          <p:nvPr/>
        </p:nvSpPr>
        <p:spPr>
          <a:xfrm>
            <a:off x="7500938" y="1989138"/>
            <a:ext cx="3816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만든 웹 어플리케이션을 </a:t>
            </a:r>
            <a:r>
              <a:rPr lang="en-US" altLang="ko-KR" dirty="0">
                <a:latin typeface="+mn-ea"/>
              </a:rPr>
              <a:t>war</a:t>
            </a:r>
            <a:r>
              <a:rPr lang="ko-KR" altLang="en-US" dirty="0">
                <a:latin typeface="+mn-ea"/>
              </a:rPr>
              <a:t>파일로 감싸서 배포한다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프로젝트 </a:t>
            </a:r>
            <a:r>
              <a:rPr lang="ko-KR" altLang="en-US" dirty="0" err="1">
                <a:latin typeface="+mn-ea"/>
              </a:rPr>
              <a:t>우클릭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-&gt; export </a:t>
            </a:r>
            <a:r>
              <a:rPr lang="ko-KR" altLang="en-US" dirty="0">
                <a:latin typeface="+mn-ea"/>
              </a:rPr>
              <a:t>후 </a:t>
            </a:r>
            <a:r>
              <a:rPr lang="en-US" altLang="ko-KR" dirty="0">
                <a:latin typeface="+mn-ea"/>
              </a:rPr>
              <a:t>war</a:t>
            </a:r>
            <a:r>
              <a:rPr lang="ko-KR" altLang="en-US" dirty="0">
                <a:latin typeface="+mn-ea"/>
              </a:rPr>
              <a:t>를 검색해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WAR file</a:t>
            </a:r>
            <a:r>
              <a:rPr lang="ko-KR" altLang="en-US" dirty="0">
                <a:latin typeface="+mn-ea"/>
              </a:rPr>
              <a:t>을 선택한다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02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B6DDDAE-5710-465E-94CD-12A6A92B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33318"/>
            <a:ext cx="5797550" cy="4191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031FB-0BB3-45BE-A9C3-BF80C89D3FB7}"/>
              </a:ext>
            </a:extLst>
          </p:cNvPr>
          <p:cNvSpPr txBox="1"/>
          <p:nvPr/>
        </p:nvSpPr>
        <p:spPr>
          <a:xfrm>
            <a:off x="7500938" y="1989138"/>
            <a:ext cx="381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저장 경로를 선택하고 </a:t>
            </a:r>
            <a:r>
              <a:rPr lang="en-US" altLang="ko-KR" dirty="0">
                <a:latin typeface="+mn-ea"/>
              </a:rPr>
              <a:t>Finish</a:t>
            </a:r>
            <a:r>
              <a:rPr lang="ko-KR" altLang="en-US" dirty="0">
                <a:latin typeface="+mn-ea"/>
              </a:rPr>
              <a:t>를 눌러 설치를 완료한다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78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B3BBB3-8497-4610-B88B-C52F0C42443E}"/>
              </a:ext>
            </a:extLst>
          </p:cNvPr>
          <p:cNvSpPr txBox="1"/>
          <p:nvPr/>
        </p:nvSpPr>
        <p:spPr>
          <a:xfrm>
            <a:off x="6361044" y="2852738"/>
            <a:ext cx="4939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SVN</a:t>
            </a:r>
            <a:endParaRPr lang="ko-KR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99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545E922-056C-4EC3-8246-90048AB7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5797550" cy="4059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7275A-07B2-4E18-9B58-219B8993C7C3}"/>
              </a:ext>
            </a:extLst>
          </p:cNvPr>
          <p:cNvSpPr txBox="1"/>
          <p:nvPr/>
        </p:nvSpPr>
        <p:spPr>
          <a:xfrm>
            <a:off x="7500938" y="1989138"/>
            <a:ext cx="381634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프로젝트안에 </a:t>
            </a:r>
            <a:r>
              <a:rPr lang="ko-KR" altLang="en-US" dirty="0" err="1">
                <a:latin typeface="+mn-ea"/>
              </a:rPr>
              <a:t>넣어논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WAR </a:t>
            </a:r>
            <a:r>
              <a:rPr lang="ko-KR" altLang="en-US" dirty="0">
                <a:latin typeface="+mn-ea"/>
              </a:rPr>
              <a:t>파일을 </a:t>
            </a:r>
            <a:r>
              <a:rPr lang="ko-KR" altLang="en-US" dirty="0" err="1">
                <a:latin typeface="+mn-ea"/>
              </a:rPr>
              <a:t>우클릭</a:t>
            </a:r>
            <a:r>
              <a:rPr lang="ko-KR" altLang="en-US" dirty="0">
                <a:latin typeface="+mn-ea"/>
              </a:rPr>
              <a:t> 한 후 </a:t>
            </a:r>
            <a:r>
              <a:rPr lang="en-US" altLang="ko-KR" dirty="0">
                <a:latin typeface="+mn-ea"/>
              </a:rPr>
              <a:t>team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commit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버튼을 누른다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Commit message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입력 후 선택한 파일과 함께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SVN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에 추가한다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SVN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상에 있는 프로젝트의 상태와 다른 파일들은 </a:t>
            </a:r>
            <a:r>
              <a:rPr lang="ko-KR" altLang="en-US" sz="14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빨간박스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안의 파일들처럼 </a:t>
            </a: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?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 떠있다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12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A96E9-78FD-4B1D-BD8D-A1C7A94C5C7A}"/>
              </a:ext>
            </a:extLst>
          </p:cNvPr>
          <p:cNvSpPr/>
          <p:nvPr/>
        </p:nvSpPr>
        <p:spPr>
          <a:xfrm>
            <a:off x="1033670" y="4880113"/>
            <a:ext cx="1083365" cy="555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82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BEDFE4-A047-409C-8F72-1C5E8B81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1" y="1989138"/>
            <a:ext cx="5867193" cy="442498"/>
          </a:xfrm>
          <a:prstGeom prst="rect">
            <a:avLst/>
          </a:prstGeom>
        </p:spPr>
      </p:pic>
      <p:pic>
        <p:nvPicPr>
          <p:cNvPr id="5" name="그림 4" descr="사진, 공, 방, 빨간색이(가) 표시된 사진&#10;&#10;자동 생성된 설명">
            <a:extLst>
              <a:ext uri="{FF2B5EF4-FFF2-40B4-BE49-F238E27FC236}">
                <a16:creationId xmlns:a16="http://schemas.microsoft.com/office/drawing/2014/main" id="{77B4A8AD-A414-4A45-A73A-BAF4134DE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2" y="2882106"/>
            <a:ext cx="5797550" cy="1814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87F04-6132-4FDA-80C0-42A05F8A5677}"/>
              </a:ext>
            </a:extLst>
          </p:cNvPr>
          <p:cNvSpPr txBox="1"/>
          <p:nvPr/>
        </p:nvSpPr>
        <p:spPr>
          <a:xfrm>
            <a:off x="7500938" y="1989138"/>
            <a:ext cx="3816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우분투에서 </a:t>
            </a:r>
            <a:r>
              <a:rPr lang="en-US" altLang="ko-KR" dirty="0" err="1">
                <a:latin typeface="+mn-ea"/>
              </a:rPr>
              <a:t>svn</a:t>
            </a:r>
            <a:r>
              <a:rPr lang="ko-KR" altLang="en-US" dirty="0">
                <a:latin typeface="+mn-ea"/>
              </a:rPr>
              <a:t>을 실행 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svn</a:t>
            </a:r>
            <a:r>
              <a:rPr lang="en-US" altLang="ko-KR" dirty="0">
                <a:latin typeface="+mn-ea"/>
              </a:rPr>
              <a:t> up </a:t>
            </a:r>
            <a:r>
              <a:rPr lang="ko-KR" altLang="en-US" dirty="0">
                <a:latin typeface="+mn-ea"/>
              </a:rPr>
              <a:t>명령어를 통해 현재 </a:t>
            </a:r>
            <a:r>
              <a:rPr lang="en-US" altLang="ko-KR" dirty="0" err="1">
                <a:latin typeface="+mn-ea"/>
              </a:rPr>
              <a:t>svn</a:t>
            </a:r>
            <a:r>
              <a:rPr lang="ko-KR" altLang="en-US" dirty="0">
                <a:latin typeface="+mn-ea"/>
              </a:rPr>
              <a:t>의 최신 상태로 업데이트 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0643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89D00DF7-064A-44BD-91B8-F53C6E10E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49962" cy="457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3A3A5-37C3-476B-8805-5616116E3696}"/>
              </a:ext>
            </a:extLst>
          </p:cNvPr>
          <p:cNvSpPr txBox="1"/>
          <p:nvPr/>
        </p:nvSpPr>
        <p:spPr>
          <a:xfrm>
            <a:off x="7500938" y="1989138"/>
            <a:ext cx="3816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Jeus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서버를 실행 후 </a:t>
            </a:r>
            <a:r>
              <a:rPr lang="en-US" altLang="ko-KR" dirty="0" err="1">
                <a:latin typeface="+mn-ea"/>
              </a:rPr>
              <a:t>webadmin</a:t>
            </a:r>
            <a:r>
              <a:rPr lang="ko-KR" altLang="en-US" dirty="0">
                <a:latin typeface="+mn-ea"/>
              </a:rPr>
              <a:t>을 접속한다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Applications </a:t>
            </a:r>
            <a:r>
              <a:rPr lang="ko-KR" altLang="en-US" dirty="0">
                <a:latin typeface="+mn-ea"/>
              </a:rPr>
              <a:t>탭을 클릭 후 </a:t>
            </a:r>
            <a:r>
              <a:rPr lang="en-US" altLang="ko-KR" dirty="0">
                <a:latin typeface="+mn-ea"/>
              </a:rPr>
              <a:t>Install </a:t>
            </a:r>
            <a:r>
              <a:rPr lang="ko-KR" altLang="en-US" dirty="0">
                <a:latin typeface="+mn-ea"/>
              </a:rPr>
              <a:t>버튼을 클릭한다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를 입력하고 </a:t>
            </a:r>
            <a:r>
              <a:rPr lang="en-US" altLang="ko-KR" dirty="0">
                <a:latin typeface="+mn-ea"/>
              </a:rPr>
              <a:t>Path </a:t>
            </a:r>
            <a:r>
              <a:rPr lang="ko-KR" altLang="en-US" dirty="0">
                <a:latin typeface="+mn-ea"/>
              </a:rPr>
              <a:t>칸에 </a:t>
            </a:r>
            <a:r>
              <a:rPr lang="en-US" altLang="ko-KR" dirty="0">
                <a:latin typeface="+mn-ea"/>
              </a:rPr>
              <a:t>SVN</a:t>
            </a:r>
            <a:r>
              <a:rPr lang="ko-KR" altLang="en-US" dirty="0">
                <a:latin typeface="+mn-ea"/>
              </a:rPr>
              <a:t>을 통해 가져온 </a:t>
            </a:r>
            <a:r>
              <a:rPr lang="en-US" altLang="ko-KR" dirty="0">
                <a:latin typeface="+mn-ea"/>
              </a:rPr>
              <a:t>WAR</a:t>
            </a:r>
            <a:r>
              <a:rPr lang="ko-KR" altLang="en-US" dirty="0">
                <a:latin typeface="+mn-ea"/>
              </a:rPr>
              <a:t>파일을 선택한다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39B37A8-3F4A-465C-A1BB-3D1303A392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67" t="-44741" r="32967" b="44741"/>
          <a:stretch/>
        </p:blipFill>
        <p:spPr>
          <a:xfrm>
            <a:off x="2577754" y="-1508945"/>
            <a:ext cx="4923184" cy="52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4524C0B-618E-4240-8635-BA8218F7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1" y="1376363"/>
            <a:ext cx="6129654" cy="1798476"/>
          </a:xfrm>
          <a:prstGeom prst="rect">
            <a:avLst/>
          </a:prstGeom>
        </p:spPr>
      </p:pic>
      <p:pic>
        <p:nvPicPr>
          <p:cNvPr id="8" name="그림 7" descr="스크린샷, 모니터, 컴퓨터, 노트북이(가) 표시된 사진&#10;&#10;자동 생성된 설명">
            <a:extLst>
              <a:ext uri="{FF2B5EF4-FFF2-40B4-BE49-F238E27FC236}">
                <a16:creationId xmlns:a16="http://schemas.microsoft.com/office/drawing/2014/main" id="{3C698CFB-4544-4053-B137-3AEE1F9F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604260"/>
            <a:ext cx="3652616" cy="35604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7129B8-4D9F-4334-90D1-3D69FA6975D5}"/>
              </a:ext>
            </a:extLst>
          </p:cNvPr>
          <p:cNvSpPr/>
          <p:nvPr/>
        </p:nvSpPr>
        <p:spPr>
          <a:xfrm>
            <a:off x="5486400" y="2852738"/>
            <a:ext cx="407504" cy="168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C93F5-FA38-4997-AC73-B45BD0169CDC}"/>
              </a:ext>
            </a:extLst>
          </p:cNvPr>
          <p:cNvSpPr txBox="1"/>
          <p:nvPr/>
        </p:nvSpPr>
        <p:spPr>
          <a:xfrm>
            <a:off x="7500938" y="1989138"/>
            <a:ext cx="3816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만들어진 어플리케이션을 선택하고 </a:t>
            </a:r>
            <a:r>
              <a:rPr lang="ko-KR" altLang="en-US" dirty="0" err="1">
                <a:latin typeface="+mn-ea"/>
              </a:rPr>
              <a:t>빨간박스의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Deploy </a:t>
            </a:r>
            <a:r>
              <a:rPr lang="ko-KR" altLang="en-US" dirty="0">
                <a:latin typeface="+mn-ea"/>
              </a:rPr>
              <a:t>버튼을 누른다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사용할 서버를 선택하고 </a:t>
            </a:r>
            <a:r>
              <a:rPr lang="en-US" altLang="ko-KR" dirty="0">
                <a:latin typeface="+mn-ea"/>
              </a:rPr>
              <a:t>Context Path</a:t>
            </a:r>
            <a:r>
              <a:rPr lang="ko-KR" altLang="en-US" dirty="0">
                <a:latin typeface="+mn-ea"/>
              </a:rPr>
              <a:t>를 설정한다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 </a:t>
            </a: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F48AECE3-FC0E-4A93-9C13-60028557E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09"/>
          <a:stretch/>
        </p:blipFill>
        <p:spPr>
          <a:xfrm>
            <a:off x="3471862" y="3732754"/>
            <a:ext cx="4029076" cy="167238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545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8D92C61-7B56-45AC-A590-F1DD45D60DE5}"/>
              </a:ext>
            </a:extLst>
          </p:cNvPr>
          <p:cNvGrpSpPr/>
          <p:nvPr/>
        </p:nvGrpSpPr>
        <p:grpSpPr>
          <a:xfrm>
            <a:off x="874713" y="1989138"/>
            <a:ext cx="6049962" cy="2304566"/>
            <a:chOff x="874713" y="1989138"/>
            <a:chExt cx="6049962" cy="2304566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F241BB5-1FB2-4D3C-868C-D4356895B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13" y="1989138"/>
              <a:ext cx="6049962" cy="230456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7F0005-02B9-42E6-B523-DD4AB56FF15A}"/>
                </a:ext>
              </a:extLst>
            </p:cNvPr>
            <p:cNvSpPr/>
            <p:nvPr/>
          </p:nvSpPr>
          <p:spPr>
            <a:xfrm>
              <a:off x="3588026" y="2852738"/>
              <a:ext cx="864704" cy="2683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9AFDD2-2659-45AD-8005-13549A04DB56}"/>
              </a:ext>
            </a:extLst>
          </p:cNvPr>
          <p:cNvSpPr txBox="1"/>
          <p:nvPr/>
        </p:nvSpPr>
        <p:spPr>
          <a:xfrm>
            <a:off x="7500938" y="1989138"/>
            <a:ext cx="3816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Deploy</a:t>
            </a:r>
            <a:r>
              <a:rPr lang="ko-KR" altLang="en-US" dirty="0">
                <a:latin typeface="+mn-ea"/>
              </a:rPr>
              <a:t>가 완료되면 </a:t>
            </a:r>
            <a:r>
              <a:rPr lang="ko-KR" altLang="en-US" dirty="0" err="1">
                <a:latin typeface="+mn-ea"/>
              </a:rPr>
              <a:t>빨간박스안에</a:t>
            </a:r>
            <a:r>
              <a:rPr lang="ko-KR" altLang="en-US" dirty="0">
                <a:latin typeface="+mn-ea"/>
              </a:rPr>
              <a:t> 어플리케이션 타입이 </a:t>
            </a:r>
            <a:r>
              <a:rPr lang="en-US" altLang="ko-KR" dirty="0">
                <a:latin typeface="+mn-ea"/>
              </a:rPr>
              <a:t>WAR</a:t>
            </a:r>
            <a:r>
              <a:rPr lang="ko-KR" altLang="en-US" dirty="0">
                <a:latin typeface="+mn-ea"/>
              </a:rPr>
              <a:t>로 등록된다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435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9517D340-0C71-4C63-B2CF-C9DCACDB3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61686"/>
            <a:ext cx="6049962" cy="4588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680E44-2A9D-4EB2-9FCB-10954F523224}"/>
              </a:ext>
            </a:extLst>
          </p:cNvPr>
          <p:cNvSpPr txBox="1"/>
          <p:nvPr/>
        </p:nvSpPr>
        <p:spPr>
          <a:xfrm>
            <a:off x="7500938" y="1989138"/>
            <a:ext cx="3816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우분투의 </a:t>
            </a:r>
            <a:r>
              <a:rPr lang="ko-KR" altLang="en-US" dirty="0" err="1">
                <a:latin typeface="+mn-ea"/>
              </a:rPr>
              <a:t>웹브라우저로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Jeus</a:t>
            </a:r>
            <a:r>
              <a:rPr lang="ko-KR" altLang="en-US" dirty="0">
                <a:latin typeface="+mn-ea"/>
              </a:rPr>
              <a:t>의 포트번호</a:t>
            </a:r>
            <a:r>
              <a:rPr lang="en-US" altLang="ko-KR" dirty="0">
                <a:latin typeface="+mn-ea"/>
              </a:rPr>
              <a:t>(8088)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 err="1">
                <a:latin typeface="+mn-ea"/>
              </a:rPr>
              <a:t>Webtob</a:t>
            </a:r>
            <a:r>
              <a:rPr lang="ko-KR" altLang="en-US" dirty="0">
                <a:latin typeface="+mn-ea"/>
              </a:rPr>
              <a:t>의 포트번호</a:t>
            </a:r>
            <a:r>
              <a:rPr lang="en-US" altLang="ko-KR" dirty="0">
                <a:latin typeface="+mn-ea"/>
              </a:rPr>
              <a:t>(8083)</a:t>
            </a:r>
            <a:r>
              <a:rPr lang="ko-KR" altLang="en-US" dirty="0">
                <a:latin typeface="+mn-ea"/>
              </a:rPr>
              <a:t>를 입력해 배포한 웹 어플리케이션을 접속한다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그림 5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F9A309AF-D701-487E-8A64-C42CAF733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43" y="2589302"/>
            <a:ext cx="4605132" cy="32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42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E6018985-2889-45EC-937B-428BCF0E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76527"/>
            <a:ext cx="5797550" cy="612775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CD86CDF-CAB1-4739-91C2-2D831D69E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757390"/>
            <a:ext cx="5797550" cy="2505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D1D87-532A-4812-8362-0D866F634748}"/>
              </a:ext>
            </a:extLst>
          </p:cNvPr>
          <p:cNvSpPr txBox="1"/>
          <p:nvPr/>
        </p:nvSpPr>
        <p:spPr>
          <a:xfrm>
            <a:off x="7500938" y="1989138"/>
            <a:ext cx="381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외부에서의 접속을 위해 방화벽을 풀어준다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0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219ED0B-A90E-4E92-9F69-1FEADAC87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59039"/>
            <a:ext cx="6049962" cy="459091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5834D5C-B84E-4C5D-899F-CB1681199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05" y="2148872"/>
            <a:ext cx="4770370" cy="3673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94704-1572-4A45-A824-21CD4C7D9EE3}"/>
              </a:ext>
            </a:extLst>
          </p:cNvPr>
          <p:cNvSpPr txBox="1"/>
          <p:nvPr/>
        </p:nvSpPr>
        <p:spPr>
          <a:xfrm>
            <a:off x="7500938" y="1989138"/>
            <a:ext cx="3816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chrome</a:t>
            </a:r>
            <a:r>
              <a:rPr lang="ko-KR" altLang="en-US" dirty="0">
                <a:latin typeface="+mn-ea"/>
              </a:rPr>
              <a:t>에서 접속해 연결이 가능한 것을 확인 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721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22FAF0-0BA8-4824-B111-88A9B2697232}"/>
              </a:ext>
            </a:extLst>
          </p:cNvPr>
          <p:cNvSpPr txBox="1"/>
          <p:nvPr/>
        </p:nvSpPr>
        <p:spPr>
          <a:xfrm>
            <a:off x="6096000" y="2703800"/>
            <a:ext cx="5377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43649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5222F3D2-1DD8-4CAF-956D-02F31A95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0" y="1975299"/>
            <a:ext cx="6025965" cy="2907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170859-D881-4307-AD46-DC5AC414F6B5}"/>
              </a:ext>
            </a:extLst>
          </p:cNvPr>
          <p:cNvSpPr txBox="1"/>
          <p:nvPr/>
        </p:nvSpPr>
        <p:spPr>
          <a:xfrm>
            <a:off x="7500938" y="1989138"/>
            <a:ext cx="3816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먼저 우분투에서 오라클을 실행해 사용할 계정을 만든다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create user</a:t>
            </a:r>
            <a:r>
              <a:rPr lang="en-US" altLang="ko-KR" sz="1600" b="1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ID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identified by </a:t>
            </a:r>
            <a:r>
              <a:rPr lang="en-US" altLang="ko-KR" sz="1600" b="1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PW</a:t>
            </a:r>
          </a:p>
          <a:p>
            <a:endParaRPr lang="en-US" altLang="ko-KR" sz="1600" b="1" dirty="0">
              <a:solidFill>
                <a:srgbClr val="FF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계정을 만든 후 권한을 부여해준다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grant </a:t>
            </a:r>
            <a:r>
              <a:rPr lang="ko-KR" altLang="en-US" sz="1600" b="1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권한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 </a:t>
            </a:r>
            <a:r>
              <a:rPr lang="en-US" altLang="ko-KR" sz="1600" b="1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691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D2996F-E5A3-4973-8CFD-DF8FC1A89D96}"/>
              </a:ext>
            </a:extLst>
          </p:cNvPr>
          <p:cNvSpPr txBox="1"/>
          <p:nvPr/>
        </p:nvSpPr>
        <p:spPr>
          <a:xfrm>
            <a:off x="7500938" y="1989138"/>
            <a:ext cx="3816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이클립스를 실행한 뒤 상단의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egovframe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→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→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new web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명과 그룹</a:t>
            </a:r>
            <a:r>
              <a:rPr lang="en-US" altLang="ko-KR" dirty="0"/>
              <a:t>id</a:t>
            </a:r>
            <a:r>
              <a:rPr lang="ko-KR" altLang="en-US" dirty="0"/>
              <a:t>를 입력하고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Next &gt;</a:t>
            </a:r>
            <a:r>
              <a:rPr lang="en-US" altLang="ko-KR" dirty="0"/>
              <a:t> </a:t>
            </a:r>
            <a:r>
              <a:rPr lang="ko-KR" altLang="en-US" dirty="0"/>
              <a:t>버튼을 클릭해 다음 설정으로 넘어간다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A5AA8AF-CD73-40C8-AE03-219F39FC9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5797550" cy="45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69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9EDB077-6C34-4AB7-B80A-3485A5DA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" y="1376363"/>
            <a:ext cx="6049962" cy="3909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EE5E45-D3AD-419D-A955-9FC3DCE55868}"/>
              </a:ext>
            </a:extLst>
          </p:cNvPr>
          <p:cNvSpPr txBox="1"/>
          <p:nvPr/>
        </p:nvSpPr>
        <p:spPr>
          <a:xfrm>
            <a:off x="7500938" y="1989138"/>
            <a:ext cx="38163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Sql</a:t>
            </a:r>
            <a:r>
              <a:rPr lang="en-US" altLang="ko-KR" dirty="0">
                <a:latin typeface="+mn-ea"/>
              </a:rPr>
              <a:t> Developer</a:t>
            </a:r>
            <a:r>
              <a:rPr lang="ko-KR" altLang="en-US" dirty="0">
                <a:latin typeface="+mn-ea"/>
              </a:rPr>
              <a:t>를 실행 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새로 만들기를 클릭 후 값들을 입력한다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이름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자신이 만든 유저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</a:t>
            </a:r>
          </a:p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호스트 이름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자신의 저장소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IP</a:t>
            </a:r>
          </a:p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포트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오라클 포트번호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SID : SID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입력 후 테스트버튼을 눌러 </a:t>
            </a:r>
            <a:r>
              <a:rPr lang="ko-KR" altLang="en-US" dirty="0" err="1">
                <a:latin typeface="+mn-ea"/>
              </a:rPr>
              <a:t>빨간박스처럼</a:t>
            </a:r>
            <a:r>
              <a:rPr lang="ko-KR" altLang="en-US" dirty="0">
                <a:latin typeface="+mn-ea"/>
              </a:rPr>
              <a:t> 성공이 출력되면 완료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E56215-ED8F-4079-8E92-743F82891EDD}"/>
              </a:ext>
            </a:extLst>
          </p:cNvPr>
          <p:cNvSpPr/>
          <p:nvPr/>
        </p:nvSpPr>
        <p:spPr>
          <a:xfrm>
            <a:off x="954157" y="4641574"/>
            <a:ext cx="655982" cy="308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25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AF24713-C72E-4278-9E05-66B2761AB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20"/>
          <a:stretch/>
        </p:blipFill>
        <p:spPr>
          <a:xfrm>
            <a:off x="874713" y="1376363"/>
            <a:ext cx="2077208" cy="14770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493AB46-721D-42AF-9B13-646743A2C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952129"/>
            <a:ext cx="6049962" cy="2997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16DA2F-758C-4FA5-8328-3D0BD54E1586}"/>
              </a:ext>
            </a:extLst>
          </p:cNvPr>
          <p:cNvSpPr txBox="1"/>
          <p:nvPr/>
        </p:nvSpPr>
        <p:spPr>
          <a:xfrm>
            <a:off x="7500938" y="1989138"/>
            <a:ext cx="3816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접속이 성공하면 </a:t>
            </a:r>
            <a:r>
              <a:rPr lang="ko-KR" altLang="en-US" dirty="0" err="1">
                <a:latin typeface="+mn-ea"/>
              </a:rPr>
              <a:t>빨간박스처럼</a:t>
            </a:r>
            <a:r>
              <a:rPr lang="ko-KR" altLang="en-US" dirty="0">
                <a:latin typeface="+mn-ea"/>
              </a:rPr>
              <a:t> 설정한 이름으로 생성된다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이클립스에서 샘플로 만든 </a:t>
            </a:r>
            <a:r>
              <a:rPr lang="en-US" altLang="ko-KR" dirty="0" err="1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문을 복사한다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3246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4A5CEFF6-FDC9-4E80-AA1B-2DBFC03DA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41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10A428-F172-4ED3-9DA1-90FBA0DFD32E}"/>
              </a:ext>
            </a:extLst>
          </p:cNvPr>
          <p:cNvSpPr txBox="1"/>
          <p:nvPr/>
        </p:nvSpPr>
        <p:spPr>
          <a:xfrm>
            <a:off x="7500938" y="1989138"/>
            <a:ext cx="3816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복사한 </a:t>
            </a:r>
            <a:r>
              <a:rPr lang="en-US" altLang="ko-KR" dirty="0" err="1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문들을 </a:t>
            </a:r>
            <a:r>
              <a:rPr lang="en-US" altLang="ko-KR" dirty="0">
                <a:latin typeface="+mn-ea"/>
              </a:rPr>
              <a:t>SQL Developer</a:t>
            </a:r>
            <a:r>
              <a:rPr lang="ko-KR" altLang="en-US" dirty="0">
                <a:latin typeface="+mn-ea"/>
              </a:rPr>
              <a:t>에 </a:t>
            </a:r>
            <a:r>
              <a:rPr lang="ko-KR" altLang="en-US" dirty="0" err="1">
                <a:latin typeface="+mn-ea"/>
              </a:rPr>
              <a:t>붙여넣고</a:t>
            </a:r>
            <a:r>
              <a:rPr lang="ko-KR" altLang="en-US" dirty="0">
                <a:latin typeface="+mn-ea"/>
              </a:rPr>
              <a:t> 오라클 문법으로 수정한 뒤 실행시켜 테이블을 생성한다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4547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E4BD065-B265-4C75-BFF8-7DEE8B15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89138"/>
            <a:ext cx="6049962" cy="2430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24148-AAF4-4193-896C-E267BE28419C}"/>
              </a:ext>
            </a:extLst>
          </p:cNvPr>
          <p:cNvSpPr txBox="1"/>
          <p:nvPr/>
        </p:nvSpPr>
        <p:spPr>
          <a:xfrm>
            <a:off x="7500938" y="1989138"/>
            <a:ext cx="3816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생성한 테이블을 우분투에서 확인한다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IDS </a:t>
            </a:r>
            <a:r>
              <a:rPr lang="ko-KR" altLang="en-US" dirty="0">
                <a:latin typeface="+mn-ea"/>
              </a:rPr>
              <a:t>테이블과 </a:t>
            </a:r>
            <a:r>
              <a:rPr lang="en-US" altLang="ko-KR" dirty="0">
                <a:latin typeface="+mn-ea"/>
              </a:rPr>
              <a:t>SAMPLE </a:t>
            </a:r>
            <a:r>
              <a:rPr lang="ko-KR" altLang="en-US" dirty="0">
                <a:latin typeface="+mn-ea"/>
              </a:rPr>
              <a:t>테이블이 추가된 것을 확인할 수 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9F185-C867-4296-A808-94215A6EAE56}"/>
              </a:ext>
            </a:extLst>
          </p:cNvPr>
          <p:cNvSpPr/>
          <p:nvPr/>
        </p:nvSpPr>
        <p:spPr>
          <a:xfrm>
            <a:off x="874713" y="3558209"/>
            <a:ext cx="3965644" cy="861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42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146689B-05F3-4DC8-9369-CCB8A62FC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183650"/>
            <a:ext cx="6049962" cy="27663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9C60CFB-AD4A-41AC-AFE5-0279BF89E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" y="1376363"/>
            <a:ext cx="6049962" cy="16649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1733CC-358B-4923-8A61-954B3A4012DD}"/>
              </a:ext>
            </a:extLst>
          </p:cNvPr>
          <p:cNvSpPr txBox="1"/>
          <p:nvPr/>
        </p:nvSpPr>
        <p:spPr>
          <a:xfrm>
            <a:off x="7500938" y="1989138"/>
            <a:ext cx="381634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전자정부프레임워크에서</a:t>
            </a:r>
            <a:r>
              <a:rPr lang="ko-KR" altLang="en-US" dirty="0">
                <a:latin typeface="+mn-ea"/>
              </a:rPr>
              <a:t> 오라클을 사용하기 위해 설정을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Ojdbc6.jar</a:t>
            </a:r>
            <a:r>
              <a:rPr lang="ko-KR" altLang="en-US" dirty="0">
                <a:latin typeface="+mn-ea"/>
              </a:rPr>
              <a:t> 파일을 다운로드 받아 </a:t>
            </a:r>
            <a:r>
              <a:rPr lang="en-US" altLang="ko-KR" dirty="0" err="1">
                <a:latin typeface="+mn-ea"/>
              </a:rPr>
              <a:t>jdk</a:t>
            </a:r>
            <a:r>
              <a:rPr lang="ko-KR" altLang="en-US" dirty="0">
                <a:latin typeface="+mn-ea"/>
              </a:rPr>
              <a:t>경로에 복사한다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&gt;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jdk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&gt;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jre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&gt; lib &gt;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ext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Pom.xml</a:t>
            </a:r>
            <a:r>
              <a:rPr lang="ko-KR" altLang="en-US" dirty="0">
                <a:latin typeface="+mn-ea"/>
              </a:rPr>
              <a:t>에서 빨간 박스 부분을 입력해 클래스를 찾을 수 없다는 오류를 방지한다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33B3C9-D44C-482A-9DB2-B35CF8BC0312}"/>
              </a:ext>
            </a:extLst>
          </p:cNvPr>
          <p:cNvSpPr/>
          <p:nvPr/>
        </p:nvSpPr>
        <p:spPr>
          <a:xfrm>
            <a:off x="1789043" y="4979504"/>
            <a:ext cx="4562061" cy="970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96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DA67393-20EF-46E2-B052-E9C10024B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946847"/>
            <a:ext cx="5797550" cy="7468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5F23ECB-0023-4878-AF7A-9CCCB6032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378140"/>
            <a:ext cx="3240088" cy="2411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8B0A6D-2E3F-4CEC-AB8D-A1B8443BE31B}"/>
              </a:ext>
            </a:extLst>
          </p:cNvPr>
          <p:cNvSpPr txBox="1"/>
          <p:nvPr/>
        </p:nvSpPr>
        <p:spPr>
          <a:xfrm>
            <a:off x="7500938" y="1989138"/>
            <a:ext cx="3816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Spring </a:t>
            </a:r>
            <a:r>
              <a:rPr lang="ko-KR" altLang="en-US" dirty="0">
                <a:latin typeface="+mn-ea"/>
              </a:rPr>
              <a:t>폴더의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context-datasource.xml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파일을 열고 빨간 박스의 내용을 </a:t>
            </a:r>
            <a:r>
              <a:rPr lang="ko-KR" altLang="en-US" dirty="0" err="1">
                <a:latin typeface="+mn-ea"/>
              </a:rPr>
              <a:t>주석처리한다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그 후 오라클 부분의 주석을 제거하고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username, passwd 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value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값을 자신의 오라클에 맞게 수정한다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A9BACB-518C-4F61-BC7B-E9EE4812F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0" y="4870207"/>
            <a:ext cx="5982218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78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CE6669C-6CC9-4678-A34E-5AB4DDCE1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710842"/>
            <a:ext cx="6049962" cy="17181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A6C700-FD03-430C-A3AB-B98CEB197010}"/>
              </a:ext>
            </a:extLst>
          </p:cNvPr>
          <p:cNvSpPr txBox="1"/>
          <p:nvPr/>
        </p:nvSpPr>
        <p:spPr>
          <a:xfrm>
            <a:off x="7500938" y="1989138"/>
            <a:ext cx="381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Web.xml</a:t>
            </a:r>
            <a:r>
              <a:rPr lang="ko-KR" altLang="en-US" dirty="0">
                <a:latin typeface="+mn-ea"/>
              </a:rPr>
              <a:t>에 사진의 소스를 추가시킨다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6359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262A804-71B6-41E8-94A9-65D00576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90473"/>
            <a:ext cx="6049962" cy="4077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5173A-8D2F-4699-920B-281845ED642C}"/>
              </a:ext>
            </a:extLst>
          </p:cNvPr>
          <p:cNvSpPr txBox="1"/>
          <p:nvPr/>
        </p:nvSpPr>
        <p:spPr>
          <a:xfrm>
            <a:off x="7500938" y="1989138"/>
            <a:ext cx="3816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설정 완료 후 실행을 하면 다음과 같이 화면이 출력된다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연결여부를 시험해 보기 위해 테스트라는 카테고리명으로 게시글을 새로 등록한다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5405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67340C6-90F8-45B1-B97E-2ADE855F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89138"/>
            <a:ext cx="6049962" cy="2589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F2700E-903B-4D85-A1E0-6556D49EB7B0}"/>
              </a:ext>
            </a:extLst>
          </p:cNvPr>
          <p:cNvSpPr txBox="1"/>
          <p:nvPr/>
        </p:nvSpPr>
        <p:spPr>
          <a:xfrm>
            <a:off x="7500938" y="1989138"/>
            <a:ext cx="3816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SQL Developer </a:t>
            </a:r>
            <a:r>
              <a:rPr lang="ko-KR" altLang="en-US" dirty="0">
                <a:latin typeface="+mn-ea"/>
              </a:rPr>
              <a:t>에서 입력한 데이터를 확인해보면 테스트 데이터를 확인할 수 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CDFF59-E129-48D0-92C2-09CB8CDAF2FE}"/>
              </a:ext>
            </a:extLst>
          </p:cNvPr>
          <p:cNvSpPr/>
          <p:nvPr/>
        </p:nvSpPr>
        <p:spPr>
          <a:xfrm>
            <a:off x="1033670" y="3925957"/>
            <a:ext cx="3747052" cy="208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36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C52967D-3B55-4F2F-AB8F-84A19099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010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C9B71-CBEF-4DB7-8067-88DF857E2C8F}"/>
              </a:ext>
            </a:extLst>
          </p:cNvPr>
          <p:cNvSpPr txBox="1"/>
          <p:nvPr/>
        </p:nvSpPr>
        <p:spPr>
          <a:xfrm>
            <a:off x="7500938" y="1989138"/>
            <a:ext cx="3816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SQL Developer </a:t>
            </a:r>
            <a:r>
              <a:rPr lang="ko-KR" altLang="en-US" dirty="0">
                <a:latin typeface="+mn-ea"/>
              </a:rPr>
              <a:t>에서 확인을 하고 </a:t>
            </a:r>
            <a:r>
              <a:rPr lang="ko-KR" altLang="en-US" dirty="0" err="1">
                <a:latin typeface="+mn-ea"/>
              </a:rPr>
              <a:t>우분투상의</a:t>
            </a:r>
            <a:r>
              <a:rPr lang="ko-KR" altLang="en-US" dirty="0">
                <a:latin typeface="+mn-ea"/>
              </a:rPr>
              <a:t> 오라클에서도 확인을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빨간 박스안의 테스트 게시글의 </a:t>
            </a:r>
            <a:r>
              <a:rPr lang="en-US" altLang="ko-KR" dirty="0">
                <a:latin typeface="+mn-ea"/>
              </a:rPr>
              <a:t>DB </a:t>
            </a:r>
            <a:r>
              <a:rPr lang="ko-KR" altLang="en-US" dirty="0">
                <a:latin typeface="+mn-ea"/>
              </a:rPr>
              <a:t>들어온 것을 확인 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406444-B7F7-48B4-8958-DEBB063E86FE}"/>
              </a:ext>
            </a:extLst>
          </p:cNvPr>
          <p:cNvSpPr/>
          <p:nvPr/>
        </p:nvSpPr>
        <p:spPr>
          <a:xfrm>
            <a:off x="805070" y="3120887"/>
            <a:ext cx="2822713" cy="668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2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442EC1D-D86D-4008-B9ED-828913EF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49962" cy="457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E86FC8-63E4-4BF8-82AC-2A4718A7C963}"/>
              </a:ext>
            </a:extLst>
          </p:cNvPr>
          <p:cNvSpPr txBox="1"/>
          <p:nvPr/>
        </p:nvSpPr>
        <p:spPr>
          <a:xfrm>
            <a:off x="7500938" y="1989138"/>
            <a:ext cx="3816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전자정부프레임워크에서</a:t>
            </a:r>
            <a:r>
              <a:rPr lang="ko-KR" altLang="en-US" dirty="0"/>
              <a:t> 제공하는 샘플을 생성하기 위해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Generate Example </a:t>
            </a:r>
            <a:r>
              <a:rPr lang="ko-KR" altLang="en-US" dirty="0"/>
              <a:t>을 체크한다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체크 후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Finish</a:t>
            </a:r>
            <a:r>
              <a:rPr lang="en-US" altLang="ko-KR" dirty="0"/>
              <a:t> </a:t>
            </a:r>
            <a:r>
              <a:rPr lang="ko-KR" altLang="en-US" dirty="0"/>
              <a:t>를 눌러 프로젝트 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7077F-1CC7-4EA9-8501-07025A205395}"/>
              </a:ext>
            </a:extLst>
          </p:cNvPr>
          <p:cNvSpPr/>
          <p:nvPr/>
        </p:nvSpPr>
        <p:spPr>
          <a:xfrm>
            <a:off x="983974" y="2206487"/>
            <a:ext cx="1510748" cy="288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8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BE1A262-5EB1-4D50-97B3-64A5C5C6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376363"/>
            <a:ext cx="5219959" cy="329502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E35D3-B1B1-445B-9F55-2F0D58CE1EA6}"/>
              </a:ext>
            </a:extLst>
          </p:cNvPr>
          <p:cNvSpPr txBox="1"/>
          <p:nvPr/>
        </p:nvSpPr>
        <p:spPr>
          <a:xfrm>
            <a:off x="7500938" y="1989138"/>
            <a:ext cx="3816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프로젝트가 생성되면 좌측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Package Explorer </a:t>
            </a:r>
            <a:r>
              <a:rPr lang="ko-KR" altLang="en-US" dirty="0"/>
              <a:t>안에 사진처럼 패키지가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48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A0A68B4-4F0D-4832-B519-DC5DA94F6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401418"/>
            <a:ext cx="3402486" cy="4055164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CB5C247-B783-4EFC-963D-EBB1CA4CD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56" y="1590264"/>
            <a:ext cx="3389072" cy="4055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0A153E-E1C6-4100-8EA8-6F22EF74C416}"/>
              </a:ext>
            </a:extLst>
          </p:cNvPr>
          <p:cNvSpPr txBox="1"/>
          <p:nvPr/>
        </p:nvSpPr>
        <p:spPr>
          <a:xfrm>
            <a:off x="7500938" y="1989138"/>
            <a:ext cx="3816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생성한 프로젝트를 실행한다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run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run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프로젝트를 실행하기위한 서버로 </a:t>
            </a:r>
            <a:r>
              <a:rPr lang="en-US" altLang="ko-KR" dirty="0"/>
              <a:t>WAS</a:t>
            </a:r>
            <a:r>
              <a:rPr lang="ko-KR" altLang="en-US" dirty="0"/>
              <a:t>역할을 하는 </a:t>
            </a:r>
            <a:r>
              <a:rPr lang="ko-KR" altLang="en-US" dirty="0" err="1"/>
              <a:t>톰캣으로</a:t>
            </a:r>
            <a:r>
              <a:rPr lang="ko-KR" altLang="en-US" dirty="0"/>
              <a:t>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83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2BC29-9485-4D5B-9263-3ED0979CC1EF}"/>
              </a:ext>
            </a:extLst>
          </p:cNvPr>
          <p:cNvSpPr txBox="1"/>
          <p:nvPr/>
        </p:nvSpPr>
        <p:spPr>
          <a:xfrm>
            <a:off x="7500938" y="1989138"/>
            <a:ext cx="3816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성공적으로 실행이 되면 프로젝트의 실행화면이 나온다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옆의 사진은 </a:t>
            </a:r>
            <a:r>
              <a:rPr lang="ko-KR" altLang="en-US" dirty="0" err="1"/>
              <a:t>전자정부프레임워크에서</a:t>
            </a:r>
            <a:r>
              <a:rPr lang="ko-KR" altLang="en-US" dirty="0"/>
              <a:t> 제공하는 샘플 프로젝트의 실행화면이다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B28CB1B-8504-4780-8990-7F5D84560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87365"/>
            <a:ext cx="6049962" cy="40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4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FBAEEE-D551-464F-A9A3-4734F80E9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89138"/>
            <a:ext cx="5797550" cy="483762"/>
          </a:xfrm>
          <a:prstGeom prst="rect">
            <a:avLst/>
          </a:prstGeom>
        </p:spPr>
      </p:pic>
      <p:pic>
        <p:nvPicPr>
          <p:cNvPr id="5" name="그림 4" descr="사진, 사람들, 표지판, 빨간색이(가) 표시된 사진&#10;&#10;자동 생성된 설명">
            <a:extLst>
              <a:ext uri="{FF2B5EF4-FFF2-40B4-BE49-F238E27FC236}">
                <a16:creationId xmlns:a16="http://schemas.microsoft.com/office/drawing/2014/main" id="{EE4F34AB-7443-4386-B241-F142179B5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587211"/>
            <a:ext cx="5797550" cy="922100"/>
          </a:xfrm>
          <a:prstGeom prst="rect">
            <a:avLst/>
          </a:prstGeom>
        </p:spPr>
      </p:pic>
      <p:pic>
        <p:nvPicPr>
          <p:cNvPr id="7" name="그림 6" descr="쥐고있는, 빨간색, 전화이(가) 표시된 사진&#10;&#10;자동 생성된 설명">
            <a:extLst>
              <a:ext uri="{FF2B5EF4-FFF2-40B4-BE49-F238E27FC236}">
                <a16:creationId xmlns:a16="http://schemas.microsoft.com/office/drawing/2014/main" id="{FFEBBA24-3284-4FAC-8724-A986DED1E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645598"/>
            <a:ext cx="5797550" cy="179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FAD1E-CAE1-4872-BE3F-BB1E6F92AE28}"/>
              </a:ext>
            </a:extLst>
          </p:cNvPr>
          <p:cNvSpPr txBox="1"/>
          <p:nvPr/>
        </p:nvSpPr>
        <p:spPr>
          <a:xfrm>
            <a:off x="7500938" y="1989138"/>
            <a:ext cx="38163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 실행 중인 </a:t>
            </a:r>
            <a:r>
              <a:rPr lang="en-US" altLang="ko-KR" dirty="0"/>
              <a:t>SVN </a:t>
            </a:r>
            <a:r>
              <a:rPr lang="ko-KR" altLang="en-US" dirty="0"/>
              <a:t>을 </a:t>
            </a:r>
            <a:r>
              <a:rPr lang="ko-KR" altLang="en-US" dirty="0" err="1"/>
              <a:t>종료시킨다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SVN</a:t>
            </a:r>
            <a:r>
              <a:rPr lang="ko-KR" altLang="en-US" dirty="0"/>
              <a:t>을 지정한 경로로 실행한다</a:t>
            </a:r>
            <a:endParaRPr lang="en-US" altLang="ko-KR" dirty="0"/>
          </a:p>
          <a:p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svnserve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–d –r /home/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svn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Ufw</a:t>
            </a:r>
            <a:r>
              <a:rPr lang="ko-KR" altLang="en-US" dirty="0"/>
              <a:t>를 활성화 시킨다</a:t>
            </a:r>
            <a:endParaRPr lang="en-US" altLang="ko-KR" dirty="0"/>
          </a:p>
          <a:p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sudo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ufw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enable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의 이클립스와 우분투의 </a:t>
            </a:r>
            <a:r>
              <a:rPr lang="en-US" altLang="ko-KR" dirty="0"/>
              <a:t>SVN</a:t>
            </a:r>
            <a:r>
              <a:rPr lang="ko-KR" altLang="en-US" dirty="0"/>
              <a:t>의 연결을 하기 위해 </a:t>
            </a:r>
            <a:r>
              <a:rPr lang="en-US" altLang="ko-KR" dirty="0"/>
              <a:t>SVN</a:t>
            </a:r>
            <a:r>
              <a:rPr lang="ko-KR" altLang="en-US" dirty="0"/>
              <a:t>의 포트의 방화벽을 풀어준다</a:t>
            </a:r>
            <a:r>
              <a:rPr lang="en-US" altLang="ko-KR" dirty="0"/>
              <a:t>.</a:t>
            </a:r>
          </a:p>
          <a:p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sudo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ufw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3690/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tcp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9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2711</TotalTime>
  <Words>1018</Words>
  <Application>Microsoft Office PowerPoint</Application>
  <PresentationFormat>와이드스크린</PresentationFormat>
  <Paragraphs>174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HY견고딕</vt:lpstr>
      <vt:lpstr>나눔고딕 ExtraBold</vt:lpstr>
      <vt:lpstr>나눔스퀘어 Light</vt:lpstr>
      <vt:lpstr>나눔스퀘어라운드 ExtraBold</vt:lpstr>
      <vt:lpstr>나눔스퀘어라운드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69</cp:revision>
  <dcterms:created xsi:type="dcterms:W3CDTF">2020-01-30T02:12:54Z</dcterms:created>
  <dcterms:modified xsi:type="dcterms:W3CDTF">2020-02-10T04:23:28Z</dcterms:modified>
</cp:coreProperties>
</file>