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99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300" r:id="rId10"/>
    <p:sldId id="299" r:id="rId11"/>
    <p:sldId id="301" r:id="rId1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90" d="100"/>
          <a:sy n="90" d="100"/>
        </p:scale>
        <p:origin x="188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615" y="1"/>
            <a:ext cx="3076098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D290-A0C9-4084-A394-02D74892F66A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723" y="4926014"/>
            <a:ext cx="567944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09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615" y="9721851"/>
            <a:ext cx="3076098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491E8-DDC2-49EE-B782-B70BD8855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37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D64C-A557-4364-A5CE-E3C9C8960B9F}" type="datetime1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7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337-1918-42D5-8030-F46C64078707}" type="datetime1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0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FB69-ACB5-4BAD-B682-EC75B59CE74C}" type="datetime1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DDEA-A769-49DF-A572-5208C35290C1}" type="datetime1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981-3984-4636-937B-9CC7C02581FE}" type="datetime1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B027-7AAB-4DA7-B16A-D8447049A3F9}" type="datetime1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8AAC-25C9-42F1-9CEC-2C219ADCF093}" type="datetime1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197E-B8E2-42EE-A5C6-E844EA9ADE7E}" type="datetime1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269304" y="201907"/>
            <a:ext cx="6633302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623383" y="1105118"/>
            <a:ext cx="78867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9303" y="1105117"/>
            <a:ext cx="8504583" cy="502353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69875" y="201613"/>
            <a:ext cx="6632575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24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9D7710-9088-488D-8035-EFC1583E611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공간정보시스템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5C07-B434-472A-9FDE-E0BC3EB783ED}" type="datetime1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2757-BEEA-4385-85A0-057320853F04}" type="datetime1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9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90D61-3903-41DD-9C12-3A157C733026}" type="datetime1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공간정보시스템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1410724" y="1640783"/>
            <a:ext cx="6633302" cy="148256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4491" y="1821244"/>
            <a:ext cx="6525825" cy="10861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3529" b="1" dirty="0" smtClean="0">
                <a:solidFill>
                  <a:schemeClr val="bg1"/>
                </a:solidFill>
                <a:latin typeface="+mn-ea"/>
              </a:rPr>
              <a:t>수치 표고 </a:t>
            </a:r>
            <a:r>
              <a:rPr lang="ko-KR" altLang="en-US" sz="3529" b="1" dirty="0" smtClean="0">
                <a:solidFill>
                  <a:schemeClr val="bg1"/>
                </a:solidFill>
                <a:latin typeface="+mn-ea"/>
              </a:rPr>
              <a:t>모델</a:t>
            </a:r>
            <a:endParaRPr lang="en-US" altLang="ko-KR" sz="3529" b="1" dirty="0" smtClean="0">
              <a:solidFill>
                <a:schemeClr val="bg1"/>
              </a:solidFill>
              <a:latin typeface="+mn-ea"/>
            </a:endParaRP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 smtClean="0">
                <a:solidFill>
                  <a:schemeClr val="bg1"/>
                </a:solidFill>
                <a:latin typeface="+mn-ea"/>
              </a:rPr>
              <a:t>(DEM: Digital Elevation Model)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57890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참고 </a:t>
            </a:r>
            <a:r>
              <a:rPr lang="en-US" altLang="ko-KR" sz="1000" dirty="0" smtClean="0"/>
              <a:t>:</a:t>
            </a:r>
          </a:p>
          <a:p>
            <a:r>
              <a:rPr lang="ko-KR" altLang="en-US" sz="1000" dirty="0">
                <a:solidFill>
                  <a:prstClr val="black"/>
                </a:solidFill>
              </a:rPr>
              <a:t>정재준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노영희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공간정보의 이해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국토교통부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en-US" altLang="ko-KR" sz="1000" dirty="0" smtClean="0">
                <a:solidFill>
                  <a:prstClr val="black"/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81664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TIN</a:t>
            </a:r>
            <a:r>
              <a:rPr lang="ko-KR" altLang="en-US" dirty="0" smtClean="0"/>
              <a:t>의 추출 과정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TIN</a:t>
            </a:r>
            <a:r>
              <a:rPr lang="ko-KR" altLang="en-US" dirty="0"/>
              <a:t>의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308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23" y="1549383"/>
            <a:ext cx="6935575" cy="53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6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TIN </a:t>
            </a:r>
            <a:r>
              <a:rPr lang="ko-KR" altLang="en-US" dirty="0" smtClean="0"/>
              <a:t>구성과 </a:t>
            </a:r>
            <a:r>
              <a:rPr lang="ko-KR" altLang="en-US" dirty="0" err="1" smtClean="0"/>
              <a:t>삼각망의</a:t>
            </a:r>
            <a:r>
              <a:rPr lang="ko-KR" altLang="en-US" dirty="0" smtClean="0"/>
              <a:t> 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TIN</a:t>
            </a:r>
            <a:r>
              <a:rPr lang="ko-KR" altLang="en-US" dirty="0"/>
              <a:t>의 </a:t>
            </a:r>
            <a:r>
              <a:rPr lang="ko-KR" altLang="en-US" dirty="0" smtClean="0"/>
              <a:t>구축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309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76" y="1463744"/>
            <a:ext cx="6165866" cy="53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6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69303" y="1041319"/>
            <a:ext cx="8504583" cy="54870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수치표고모델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/>
              <a:t>수치 고도 모델 또는 </a:t>
            </a:r>
            <a:r>
              <a:rPr lang="en-US" altLang="ko-KR" dirty="0"/>
              <a:t>DEM(digital elevation model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지형의 </a:t>
            </a:r>
            <a:r>
              <a:rPr lang="ko-KR" altLang="en-US" dirty="0" err="1"/>
              <a:t>고도값을</a:t>
            </a:r>
            <a:r>
              <a:rPr lang="ko-KR" altLang="en-US" dirty="0"/>
              <a:t> 수치로 저장함으로써 지형의 형상을 나타내는 </a:t>
            </a:r>
            <a:r>
              <a:rPr lang="ko-KR" altLang="en-US" dirty="0" smtClean="0"/>
              <a:t>자료임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en-US" altLang="ko-KR" dirty="0"/>
              <a:t>DEM</a:t>
            </a:r>
            <a:r>
              <a:rPr lang="ko-KR" altLang="en-US" dirty="0"/>
              <a:t>은 </a:t>
            </a:r>
            <a:r>
              <a:rPr lang="ko-KR" altLang="en-US" dirty="0" err="1"/>
              <a:t>고도값을</a:t>
            </a:r>
            <a:r>
              <a:rPr lang="ko-KR" altLang="en-US" dirty="0"/>
              <a:t> 저장하는 셀들을 규칙적인 </a:t>
            </a:r>
            <a:r>
              <a:rPr lang="ko-KR" altLang="en-US" dirty="0" err="1"/>
              <a:t>그리드에</a:t>
            </a:r>
            <a:r>
              <a:rPr lang="ko-KR" altLang="en-US" dirty="0"/>
              <a:t> 나열한 것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고도 </a:t>
            </a:r>
            <a:r>
              <a:rPr lang="ko-KR" altLang="en-US" dirty="0"/>
              <a:t>정보가 같은 위치들을 연결하여 해발 고도가 같은 등고선을 추출할 수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경사도</a:t>
            </a:r>
            <a:r>
              <a:rPr lang="en-US" altLang="ko-KR" dirty="0"/>
              <a:t>, </a:t>
            </a:r>
            <a:r>
              <a:rPr lang="ko-KR" altLang="en-US" dirty="0"/>
              <a:t>경사방향</a:t>
            </a:r>
            <a:r>
              <a:rPr lang="en-US" altLang="ko-KR" dirty="0"/>
              <a:t>, </a:t>
            </a:r>
            <a:r>
              <a:rPr lang="ko-KR" altLang="en-US" dirty="0"/>
              <a:t>지형분석 등이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수치표고모델의 저장방식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/>
              <a:t>일정크기의 격자로서 저장되는 격자방식의 </a:t>
            </a:r>
            <a:r>
              <a:rPr lang="en-US" altLang="ko-KR" dirty="0" smtClean="0"/>
              <a:t>DEM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높이가 </a:t>
            </a:r>
            <a:r>
              <a:rPr lang="ko-KR" altLang="en-US" dirty="0"/>
              <a:t>같은 지점을 연속적으로 연결하여 만든 </a:t>
            </a:r>
            <a:r>
              <a:rPr lang="ko-KR" altLang="en-US" dirty="0" smtClean="0"/>
              <a:t>등고선 방식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/>
              <a:t>불규칙한 삼각형에 의한 </a:t>
            </a:r>
            <a:r>
              <a:rPr lang="en-US" altLang="ko-KR" dirty="0"/>
              <a:t>TIN(Triangular Irregular Network)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단층에 </a:t>
            </a:r>
            <a:r>
              <a:rPr lang="ko-KR" altLang="en-US" dirty="0"/>
              <a:t>의한 프로파일 </a:t>
            </a:r>
            <a:r>
              <a:rPr lang="ko-KR" altLang="en-US" dirty="0" smtClean="0"/>
              <a:t>방식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수치표고모델의 개념</a:t>
            </a:r>
            <a:endParaRPr lang="ko-KR" altLang="en-US" dirty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17C8-E3B0-4F10-8D68-002190C69BCF}" type="slidenum">
              <a:rPr lang="ko-KR" altLang="en-US"/>
              <a:pPr/>
              <a:t>300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873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수치표고모델의 구축과정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수치표고모델의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301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60" y="1766607"/>
            <a:ext cx="4647267" cy="47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9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수치표고모델의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등고선과 향 정보 추출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수치표고모델의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302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2" y="2441542"/>
            <a:ext cx="8930544" cy="31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3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수치표고모델의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사면과 경사도 정보 추출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수치표고모델의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303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9" y="2469823"/>
            <a:ext cx="8790870" cy="30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1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수치표고모델의 응용</a:t>
            </a:r>
            <a:endParaRPr lang="en-US" altLang="ko-KR" dirty="0"/>
          </a:p>
          <a:p>
            <a:pPr lvl="1"/>
            <a:r>
              <a:rPr lang="ko-KR" altLang="en-US" dirty="0" smtClean="0"/>
              <a:t>화산 폭발 전후의 지형 파악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수치표고모델의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304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9" y="2026075"/>
            <a:ext cx="8606967" cy="36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8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TIN : </a:t>
            </a:r>
            <a:r>
              <a:rPr lang="en-US" altLang="ko-KR" b="0" dirty="0"/>
              <a:t>triangulated irregular </a:t>
            </a:r>
            <a:r>
              <a:rPr lang="en-US" altLang="ko-KR" b="0" dirty="0" smtClean="0"/>
              <a:t>networks</a:t>
            </a:r>
          </a:p>
          <a:p>
            <a:pPr lvl="1"/>
            <a:r>
              <a:rPr lang="en-US" altLang="ko-KR" dirty="0" smtClean="0"/>
              <a:t>Vertex</a:t>
            </a:r>
            <a:r>
              <a:rPr lang="ko-KR" altLang="en-US" dirty="0" smtClean="0"/>
              <a:t>와 </a:t>
            </a:r>
            <a:r>
              <a:rPr lang="ko-KR" altLang="en-US" dirty="0"/>
              <a:t>이를 </a:t>
            </a:r>
            <a:r>
              <a:rPr lang="ko-KR" altLang="en-US" dirty="0" smtClean="0"/>
              <a:t>기초로 </a:t>
            </a:r>
            <a:r>
              <a:rPr lang="ko-KR" altLang="en-US" dirty="0"/>
              <a:t>한 삼각형의 집합으로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dirty="0"/>
              <a:t>점이 있을 때 이 점과 </a:t>
            </a:r>
            <a:r>
              <a:rPr lang="ko-KR" altLang="en-US" dirty="0" smtClean="0"/>
              <a:t>주변의 </a:t>
            </a:r>
            <a:r>
              <a:rPr lang="ko-KR" altLang="en-US" dirty="0"/>
              <a:t>점들을 연결하는 많은 </a:t>
            </a:r>
            <a:r>
              <a:rPr lang="ko-KR" altLang="en-US" dirty="0" smtClean="0"/>
              <a:t>선을 </a:t>
            </a:r>
            <a:r>
              <a:rPr lang="ko-KR" altLang="en-US" dirty="0"/>
              <a:t>통하여 삼각형을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/>
              <a:t>이웃한 점 간의 거리가 가까우면 작은 삼각형이 구성되고</a:t>
            </a:r>
            <a:r>
              <a:rPr lang="en-US" altLang="ko-KR" dirty="0"/>
              <a:t>, </a:t>
            </a:r>
            <a:r>
              <a:rPr lang="ko-KR" altLang="en-US" dirty="0" smtClean="0"/>
              <a:t>멀면 큰 </a:t>
            </a:r>
            <a:r>
              <a:rPr lang="ko-KR" altLang="en-US" dirty="0"/>
              <a:t>삼각형이 </a:t>
            </a:r>
            <a:r>
              <a:rPr lang="ko-KR" altLang="en-US" dirty="0" smtClean="0"/>
              <a:t>구성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상세한 </a:t>
            </a:r>
            <a:r>
              <a:rPr lang="ko-KR" altLang="en-US" dirty="0"/>
              <a:t>정보가 필요한 기복이 심한 지역에서는 </a:t>
            </a:r>
            <a:r>
              <a:rPr lang="ko-KR" altLang="en-US" dirty="0" smtClean="0"/>
              <a:t>작은 </a:t>
            </a:r>
            <a:r>
              <a:rPr lang="ko-KR" altLang="en-US" dirty="0"/>
              <a:t>삼각형으로 표현하고 평탄한 지역에서는 상대적으로 큰 삼각형으로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같은 삼각형 내에 있는 지점들에 대한 보간* 과정을 </a:t>
            </a:r>
            <a:r>
              <a:rPr lang="ko-KR" altLang="en-US" dirty="0" smtClean="0"/>
              <a:t>생략할 </a:t>
            </a:r>
            <a:r>
              <a:rPr lang="ko-KR" altLang="en-US" dirty="0"/>
              <a:t>수 있고</a:t>
            </a:r>
            <a:r>
              <a:rPr lang="en-US" altLang="ko-KR" dirty="0"/>
              <a:t>, DEM</a:t>
            </a:r>
            <a:r>
              <a:rPr lang="ko-KR" altLang="en-US" dirty="0"/>
              <a:t>에 비해 저장 용량이 </a:t>
            </a:r>
            <a:r>
              <a:rPr lang="ko-KR" altLang="en-US" dirty="0" smtClean="0"/>
              <a:t>작음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불규칙 </a:t>
            </a:r>
            <a:r>
              <a:rPr lang="ko-KR" altLang="en-US" dirty="0" err="1" smtClean="0"/>
              <a:t>삼각망의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305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44009" y="5596172"/>
            <a:ext cx="580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YDVYGOStd13"/>
              </a:rPr>
              <a:t>보간</a:t>
            </a:r>
            <a:r>
              <a:rPr lang="en-US" altLang="ko-KR" sz="1200" dirty="0">
                <a:latin typeface="YDVYGOStd13"/>
              </a:rPr>
              <a:t>(interpolation, </a:t>
            </a:r>
            <a:r>
              <a:rPr lang="ko-KR" altLang="en-US" sz="1200" dirty="0" smtClean="0">
                <a:latin typeface="YDVYGOStd13"/>
              </a:rPr>
              <a:t>補間</a:t>
            </a:r>
            <a:r>
              <a:rPr lang="en-US" altLang="ko-KR" sz="1200" dirty="0">
                <a:latin typeface="YDVYGOStd13"/>
              </a:rPr>
              <a:t>)</a:t>
            </a:r>
            <a:r>
              <a:rPr lang="en-US" altLang="ko-KR" sz="1200" dirty="0">
                <a:latin typeface="YDVYGOStd12"/>
              </a:rPr>
              <a:t>: </a:t>
            </a:r>
            <a:r>
              <a:rPr lang="ko-KR" altLang="en-US" sz="1200" dirty="0" err="1">
                <a:latin typeface="YDVYGOStd12"/>
              </a:rPr>
              <a:t>내삽법</a:t>
            </a:r>
            <a:r>
              <a:rPr lang="en-US" altLang="ko-KR" sz="1200" dirty="0">
                <a:latin typeface="YDVYGOStd12"/>
              </a:rPr>
              <a:t>(</a:t>
            </a:r>
            <a:r>
              <a:rPr lang="ko-KR" altLang="en-US" sz="1200" dirty="0" err="1">
                <a:latin typeface="YDVYGOStd12"/>
              </a:rPr>
              <a:t>內揷法</a:t>
            </a:r>
            <a:r>
              <a:rPr lang="en-US" altLang="ko-KR" sz="1200" dirty="0">
                <a:latin typeface="YDVYGOStd12"/>
              </a:rPr>
              <a:t>)</a:t>
            </a:r>
            <a:r>
              <a:rPr lang="ko-KR" altLang="en-US" sz="1200" dirty="0" smtClean="0">
                <a:latin typeface="YDVYGOStd12"/>
              </a:rPr>
              <a:t>이라고도 </a:t>
            </a:r>
            <a:r>
              <a:rPr lang="ko-KR" altLang="en-US" sz="1200" dirty="0">
                <a:latin typeface="YDVYGOStd12"/>
              </a:rPr>
              <a:t>한다</a:t>
            </a:r>
            <a:r>
              <a:rPr lang="en-US" altLang="ko-KR" sz="1200" dirty="0">
                <a:latin typeface="YDVYGOStd12"/>
              </a:rPr>
              <a:t>. </a:t>
            </a:r>
            <a:r>
              <a:rPr lang="ko-KR" altLang="en-US" sz="1200" dirty="0">
                <a:latin typeface="YDVYGOStd12"/>
              </a:rPr>
              <a:t>실험이나 </a:t>
            </a:r>
            <a:r>
              <a:rPr lang="ko-KR" altLang="en-US" sz="1200" dirty="0" smtClean="0">
                <a:latin typeface="YDVYGOStd12"/>
              </a:rPr>
              <a:t>관측에 </a:t>
            </a:r>
            <a:r>
              <a:rPr lang="ko-KR" altLang="en-US" sz="1200" dirty="0">
                <a:latin typeface="YDVYGOStd12"/>
              </a:rPr>
              <a:t>의하여 얻은 </a:t>
            </a:r>
            <a:r>
              <a:rPr lang="ko-KR" altLang="en-US" sz="1200" dirty="0" err="1" smtClean="0">
                <a:latin typeface="YDVYGOStd12"/>
              </a:rPr>
              <a:t>관측값으로부터</a:t>
            </a:r>
            <a:r>
              <a:rPr lang="ko-KR" altLang="en-US" sz="1200" dirty="0" smtClean="0">
                <a:latin typeface="YDVYGOStd12"/>
              </a:rPr>
              <a:t> </a:t>
            </a:r>
            <a:r>
              <a:rPr lang="ko-KR" altLang="en-US" sz="1200" dirty="0">
                <a:latin typeface="YDVYGOStd12"/>
              </a:rPr>
              <a:t>관측하지 </a:t>
            </a:r>
            <a:r>
              <a:rPr lang="ko-KR" altLang="en-US" sz="1200" dirty="0" smtClean="0">
                <a:latin typeface="YDVYGOStd12"/>
              </a:rPr>
              <a:t>않은 점에서의 </a:t>
            </a:r>
            <a:r>
              <a:rPr lang="ko-KR" altLang="en-US" sz="1200" dirty="0">
                <a:latin typeface="YDVYGOStd12"/>
              </a:rPr>
              <a:t>값을 추정할 </a:t>
            </a:r>
            <a:r>
              <a:rPr lang="ko-KR" altLang="en-US" sz="1200" dirty="0" smtClean="0">
                <a:latin typeface="YDVYGOStd12"/>
              </a:rPr>
              <a:t>때 이용한다</a:t>
            </a:r>
            <a:r>
              <a:rPr lang="en-US" altLang="ko-KR" sz="1200" dirty="0">
                <a:latin typeface="YDVYGOStd12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334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TIN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불규칙 </a:t>
            </a:r>
            <a:r>
              <a:rPr lang="ko-KR" altLang="en-US" dirty="0" err="1"/>
              <a:t>삼각망의</a:t>
            </a:r>
            <a:r>
              <a:rPr lang="ko-KR" altLang="en-US" dirty="0"/>
              <a:t>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306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1" y="2356304"/>
            <a:ext cx="86772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4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TIN</a:t>
            </a:r>
            <a:r>
              <a:rPr lang="ko-KR" altLang="en-US" dirty="0" smtClean="0"/>
              <a:t>의 구축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Delaunay </a:t>
            </a:r>
            <a:r>
              <a:rPr lang="ko-KR" altLang="en-US" dirty="0" smtClean="0"/>
              <a:t>삼각법</a:t>
            </a:r>
            <a:r>
              <a:rPr lang="ko-KR" altLang="en-US" dirty="0"/>
              <a:t>*이라는 방법으로 </a:t>
            </a:r>
            <a:r>
              <a:rPr lang="ko-KR" altLang="en-US" dirty="0" smtClean="0"/>
              <a:t>만들어짐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err="1" smtClean="0"/>
              <a:t>들로네</a:t>
            </a:r>
            <a:r>
              <a:rPr lang="ko-KR" altLang="en-US" dirty="0" smtClean="0"/>
              <a:t> </a:t>
            </a:r>
            <a:r>
              <a:rPr lang="ko-KR" altLang="en-US" dirty="0"/>
              <a:t>삼각법은 </a:t>
            </a:r>
            <a:r>
              <a:rPr lang="en-US" altLang="ko-KR" dirty="0"/>
              <a:t>1934</a:t>
            </a:r>
            <a:r>
              <a:rPr lang="ko-KR" altLang="en-US" dirty="0"/>
              <a:t>년 </a:t>
            </a:r>
            <a:r>
              <a:rPr lang="ko-KR" altLang="en-US" dirty="0" err="1"/>
              <a:t>보리스</a:t>
            </a:r>
            <a:r>
              <a:rPr lang="ko-KR" altLang="en-US" dirty="0"/>
              <a:t> </a:t>
            </a:r>
            <a:r>
              <a:rPr lang="ko-KR" altLang="en-US" dirty="0" err="1" smtClean="0"/>
              <a:t>들로네</a:t>
            </a:r>
            <a:r>
              <a:rPr lang="en-US" altLang="ko-KR" dirty="0" smtClean="0"/>
              <a:t>(</a:t>
            </a:r>
            <a:r>
              <a:rPr lang="en-US" altLang="ko-KR" dirty="0"/>
              <a:t>Boris Delaunay)</a:t>
            </a:r>
            <a:r>
              <a:rPr lang="ko-KR" altLang="en-US" dirty="0"/>
              <a:t>가 개발한 것으로</a:t>
            </a:r>
            <a:r>
              <a:rPr lang="en-US" altLang="ko-KR" dirty="0"/>
              <a:t>, </a:t>
            </a:r>
            <a:r>
              <a:rPr lang="ko-KR" altLang="en-US" dirty="0"/>
              <a:t>각 삼각형의 외접원 내부에 또 다른 </a:t>
            </a:r>
            <a:r>
              <a:rPr lang="ko-KR" altLang="en-US" dirty="0" smtClean="0"/>
              <a:t>점이 </a:t>
            </a:r>
            <a:r>
              <a:rPr lang="ko-KR" altLang="en-US" dirty="0"/>
              <a:t>존재하지 않도록 하는 방법이다</a:t>
            </a:r>
            <a:r>
              <a:rPr lang="en-US" altLang="ko-KR" dirty="0"/>
              <a:t>. </a:t>
            </a:r>
            <a:r>
              <a:rPr lang="ko-KR" altLang="en-US" dirty="0"/>
              <a:t>따라서 삼각형의 내각 중 가장 작은 </a:t>
            </a:r>
            <a:r>
              <a:rPr lang="ko-KR" altLang="en-US" dirty="0" smtClean="0"/>
              <a:t>내각을 </a:t>
            </a:r>
            <a:r>
              <a:rPr lang="ko-KR" altLang="en-US" dirty="0"/>
              <a:t>최대화하여 좁고 긴 형태의 삼각형을 작성하지 않을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TIN</a:t>
            </a:r>
            <a:r>
              <a:rPr lang="ko-KR" altLang="en-US" dirty="0" smtClean="0"/>
              <a:t>의 구축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D7710-9088-488D-8035-EFC1583E6112}" type="slidenum">
              <a:rPr lang="ko-KR" altLang="en-US" smtClean="0"/>
              <a:pPr/>
              <a:t>307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0344" y="3616886"/>
            <a:ext cx="24638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▶ </a:t>
            </a:r>
            <a:r>
              <a:rPr lang="ko-KR" altLang="en-US" sz="1400" dirty="0" err="1"/>
              <a:t>보로노이</a:t>
            </a:r>
            <a:r>
              <a:rPr lang="ko-KR" altLang="en-US" sz="1400" dirty="0"/>
              <a:t> 다이어그램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err="1"/>
              <a:t>Voronoi</a:t>
            </a:r>
            <a:r>
              <a:rPr lang="en-US" altLang="ko-KR" sz="1400" dirty="0"/>
              <a:t> diagram): </a:t>
            </a:r>
            <a:r>
              <a:rPr lang="ko-KR" altLang="en-US" sz="1400" dirty="0"/>
              <a:t>가</a:t>
            </a:r>
          </a:p>
          <a:p>
            <a:r>
              <a:rPr lang="ko-KR" altLang="en-US" sz="1400" dirty="0"/>
              <a:t>장 인접한 두 개의 점을</a:t>
            </a:r>
          </a:p>
          <a:p>
            <a:r>
              <a:rPr lang="ko-KR" altLang="en-US" sz="1400" dirty="0"/>
              <a:t>선택하여 수직이등분선</a:t>
            </a:r>
          </a:p>
          <a:p>
            <a:r>
              <a:rPr lang="ko-KR" altLang="en-US" sz="1400" dirty="0"/>
              <a:t>을 그리면 평면은 수직이</a:t>
            </a:r>
          </a:p>
          <a:p>
            <a:r>
              <a:rPr lang="ko-KR" altLang="en-US" sz="1400" dirty="0" err="1"/>
              <a:t>등분선에</a:t>
            </a:r>
            <a:r>
              <a:rPr lang="ko-KR" altLang="en-US" sz="1400" dirty="0"/>
              <a:t> 의하여 여러 개</a:t>
            </a:r>
          </a:p>
          <a:p>
            <a:r>
              <a:rPr lang="ko-KR" altLang="en-US" sz="1400" dirty="0"/>
              <a:t>의 다각형으로 분할된다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이렇게 그려진 그림을 보</a:t>
            </a:r>
          </a:p>
          <a:p>
            <a:r>
              <a:rPr lang="ko-KR" altLang="en-US" sz="1400" dirty="0" err="1"/>
              <a:t>로노이</a:t>
            </a:r>
            <a:r>
              <a:rPr lang="ko-KR" altLang="en-US" sz="1400" dirty="0"/>
              <a:t> 다이어그램이라</a:t>
            </a:r>
          </a:p>
          <a:p>
            <a:r>
              <a:rPr lang="ko-KR" altLang="en-US" sz="1400" dirty="0"/>
              <a:t>고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012591" y="3616886"/>
            <a:ext cx="24628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들로네</a:t>
            </a:r>
            <a:r>
              <a:rPr lang="ko-KR" altLang="en-US" sz="1400" dirty="0"/>
              <a:t> 삼각법</a:t>
            </a:r>
            <a:r>
              <a:rPr lang="en-US" altLang="ko-KR" sz="1400" dirty="0"/>
              <a:t>(Delaunay</a:t>
            </a:r>
          </a:p>
          <a:p>
            <a:r>
              <a:rPr lang="en-US" altLang="ko-KR" sz="1400" dirty="0"/>
              <a:t>triangulation): </a:t>
            </a:r>
            <a:r>
              <a:rPr lang="ko-KR" altLang="en-US" sz="1400" dirty="0"/>
              <a:t>삼각형</a:t>
            </a:r>
          </a:p>
          <a:p>
            <a:r>
              <a:rPr lang="ko-KR" altLang="en-US" sz="1400" dirty="0"/>
              <a:t>을 구성하는 </a:t>
            </a:r>
            <a:r>
              <a:rPr lang="ko-KR" altLang="en-US" sz="1400" dirty="0" err="1"/>
              <a:t>노드를</a:t>
            </a:r>
            <a:r>
              <a:rPr lang="ko-KR" altLang="en-US" sz="1400" dirty="0"/>
              <a:t> 포</a:t>
            </a:r>
          </a:p>
          <a:p>
            <a:r>
              <a:rPr lang="ko-KR" altLang="en-US" sz="1400" dirty="0" err="1"/>
              <a:t>함하는</a:t>
            </a:r>
            <a:r>
              <a:rPr lang="ko-KR" altLang="en-US" sz="1400" dirty="0"/>
              <a:t> 원 안에 다른 삼</a:t>
            </a:r>
          </a:p>
          <a:p>
            <a:r>
              <a:rPr lang="ko-KR" altLang="en-US" sz="1400" dirty="0"/>
              <a:t>각형의 </a:t>
            </a:r>
            <a:r>
              <a:rPr lang="ko-KR" altLang="en-US" sz="1400" dirty="0" err="1"/>
              <a:t>노드가</a:t>
            </a:r>
            <a:r>
              <a:rPr lang="ko-KR" altLang="en-US" sz="1400" dirty="0"/>
              <a:t> 없는 것을</a:t>
            </a:r>
          </a:p>
          <a:p>
            <a:r>
              <a:rPr lang="ko-KR" altLang="en-US" sz="1400" dirty="0"/>
              <a:t>말한다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514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2735</TotalTime>
  <Words>372</Words>
  <Application>Microsoft Office PowerPoint</Application>
  <PresentationFormat>화면 슬라이드 쇼(4:3)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YDVYGOStd12</vt:lpstr>
      <vt:lpstr>YDVYGOStd13</vt:lpstr>
      <vt:lpstr>맑은 고딕</vt:lpstr>
      <vt:lpstr>Arial</vt:lpstr>
      <vt:lpstr>Calibri</vt:lpstr>
      <vt:lpstr>Calibri Light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kwnam</dc:creator>
  <cp:lastModifiedBy>김민수</cp:lastModifiedBy>
  <cp:revision>205</cp:revision>
  <cp:lastPrinted>2017-02-01T13:24:57Z</cp:lastPrinted>
  <dcterms:created xsi:type="dcterms:W3CDTF">2016-03-23T02:14:12Z</dcterms:created>
  <dcterms:modified xsi:type="dcterms:W3CDTF">2017-11-08T00:47:16Z</dcterms:modified>
</cp:coreProperties>
</file>