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2" r:id="rId5"/>
    <p:sldId id="269" r:id="rId6"/>
    <p:sldId id="276" r:id="rId7"/>
    <p:sldId id="270" r:id="rId8"/>
    <p:sldId id="268" r:id="rId9"/>
    <p:sldId id="281" r:id="rId10"/>
    <p:sldId id="277" r:id="rId11"/>
    <p:sldId id="279" r:id="rId12"/>
    <p:sldId id="274" r:id="rId13"/>
    <p:sldId id="275" r:id="rId14"/>
    <p:sldId id="266" r:id="rId15"/>
    <p:sldId id="280" r:id="rId16"/>
  </p:sldIdLst>
  <p:sldSz cx="12192000" cy="6858000"/>
  <p:notesSz cx="6858000" cy="9144000"/>
  <p:embeddedFontLst>
    <p:embeddedFont>
      <p:font typeface="08서울남산체 M" panose="0202060302010102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08서울남산체 B" panose="020206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orient="horz" pos="12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50" autoAdjust="0"/>
  </p:normalViewPr>
  <p:slideViewPr>
    <p:cSldViewPr snapToGrid="0" showGuides="1">
      <p:cViewPr varScale="1">
        <p:scale>
          <a:sx n="61" d="100"/>
          <a:sy n="61" d="100"/>
        </p:scale>
        <p:origin x="372" y="78"/>
      </p:cViewPr>
      <p:guideLst>
        <p:guide orient="horz" pos="2160"/>
        <p:guide pos="3840"/>
        <p:guide pos="733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FAB07-C507-44BB-900E-8B599FD0D660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67565-1648-4E48-B8DE-26D686913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7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.kr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dc.go.kr/CDC/info/CdcKrInfo0301.jsp?menuIds=HOME006-MNU3003-MNU2950-MNU2951&amp;cid=18418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644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966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93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19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80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489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연령대별 권장 수면시간 </a:t>
            </a:r>
            <a:r>
              <a:rPr lang="en-US" altLang="ko-KR" dirty="0"/>
              <a:t>(</a:t>
            </a:r>
            <a:r>
              <a:rPr lang="ko-KR" altLang="en-US" dirty="0"/>
              <a:t>미국 국립수면재단 </a:t>
            </a:r>
            <a:r>
              <a:rPr lang="en-US" altLang="ko-KR" dirty="0"/>
              <a:t>NSF </a:t>
            </a:r>
            <a:r>
              <a:rPr lang="ko-KR" altLang="en-US" dirty="0"/>
              <a:t>제공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통계청</a:t>
            </a:r>
            <a:r>
              <a:rPr lang="ko-KR" altLang="en-US" baseline="0" dirty="0"/>
              <a:t> 보도자료 </a:t>
            </a:r>
            <a:r>
              <a:rPr lang="en-US" altLang="ko-KR" baseline="0" dirty="0"/>
              <a:t>(</a:t>
            </a:r>
            <a:r>
              <a:rPr lang="ko-KR" altLang="en-US" baseline="0" dirty="0"/>
              <a:t>사고에 의한 어린이 사망</a:t>
            </a:r>
            <a:r>
              <a:rPr lang="en-US" altLang="ko-KR" baseline="0" dirty="0"/>
              <a:t>:1996-2016</a:t>
            </a:r>
            <a:r>
              <a:rPr lang="ko-KR" altLang="en-US" baseline="0" dirty="0"/>
              <a:t>년</a:t>
            </a:r>
            <a:r>
              <a:rPr lang="en-US" altLang="ko-KR" baseline="0" dirty="0"/>
              <a:t>), 2018.05.03</a:t>
            </a:r>
            <a:r>
              <a:rPr lang="ko-KR" altLang="en-US" baseline="0" dirty="0"/>
              <a:t> 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23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예방법</a:t>
            </a:r>
            <a:r>
              <a:rPr lang="en-US" altLang="ko-KR" b="1" dirty="0"/>
              <a:t>: </a:t>
            </a:r>
            <a:r>
              <a:rPr lang="ko-KR" altLang="en-US" b="1" dirty="0"/>
              <a:t>미국소아과학회 지침 </a:t>
            </a: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인혜경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조미은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“영아 돌연사 증후군 예방”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www.cdc.go.kr</a:t>
            </a:r>
            <a:r>
              <a:rPr lang="en-US" altLang="ko-K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미국질병관리본부 지침 번역</a:t>
            </a:r>
            <a:r>
              <a:rPr lang="en-US" altLang="ko-K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en-US" altLang="ko-KR" dirty="0">
                <a:hlinkClick r:id="rId4"/>
              </a:rPr>
              <a:t>http://www.cdc.go.kr/CDC/info/CdcKrInfo0301.jsp?menuIds=HOME006-MNU3003-MNU2950-MNU2951&amp;cid=18418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b="1" dirty="0"/>
              <a:t>베이비뉴스</a:t>
            </a:r>
            <a:r>
              <a:rPr lang="en-US" altLang="ko-KR" b="1" dirty="0"/>
              <a:t>, </a:t>
            </a:r>
            <a:r>
              <a:rPr lang="ko-KR" altLang="en-US" b="1" dirty="0"/>
              <a:t>정은혜 기자</a:t>
            </a:r>
            <a:r>
              <a:rPr lang="en-US" altLang="ko-KR" b="1" dirty="0"/>
              <a:t>, 2014</a:t>
            </a:r>
            <a:r>
              <a:rPr lang="ko-KR" altLang="en-US" b="1" dirty="0"/>
              <a:t>년</a:t>
            </a:r>
            <a:r>
              <a:rPr lang="en-US" altLang="ko-KR" b="1" dirty="0"/>
              <a:t>, “</a:t>
            </a:r>
            <a:r>
              <a:rPr lang="ko-KR" altLang="en-US" b="1" dirty="0" err="1"/>
              <a:t>영아돌연사증후군</a:t>
            </a:r>
            <a:r>
              <a:rPr lang="ko-KR" altLang="en-US" b="1" dirty="0"/>
              <a:t> 예방수칙 챙기세요“</a:t>
            </a:r>
            <a:r>
              <a:rPr lang="en-US" altLang="ko-KR" b="1" dirty="0"/>
              <a:t>, 03.11</a:t>
            </a:r>
          </a:p>
          <a:p>
            <a:r>
              <a:rPr lang="ko-KR" altLang="en-US" b="1" dirty="0"/>
              <a:t>뒤집기 방지 쿠션</a:t>
            </a:r>
            <a:r>
              <a:rPr lang="en-US" altLang="ko-KR" b="1" dirty="0"/>
              <a:t>: </a:t>
            </a:r>
            <a:r>
              <a:rPr lang="ko-KR" altLang="en-US" b="1" dirty="0" err="1"/>
              <a:t>베베누보</a:t>
            </a:r>
            <a:r>
              <a:rPr lang="ko-KR" altLang="en-US" b="1" dirty="0"/>
              <a:t> </a:t>
            </a:r>
            <a:r>
              <a:rPr lang="ko-KR" altLang="en-US" b="1" dirty="0" err="1"/>
              <a:t>허그</a:t>
            </a:r>
            <a:r>
              <a:rPr lang="ko-KR" altLang="en-US" b="1" dirty="0"/>
              <a:t> 베이비</a:t>
            </a:r>
            <a:endParaRPr lang="en-US" altLang="ko-KR" b="1" dirty="0"/>
          </a:p>
          <a:p>
            <a:r>
              <a:rPr lang="ko-KR" altLang="en-US" b="1" dirty="0"/>
              <a:t>베이비모니터</a:t>
            </a:r>
            <a:r>
              <a:rPr lang="en-US" altLang="ko-KR" b="1" dirty="0"/>
              <a:t>: </a:t>
            </a:r>
            <a:r>
              <a:rPr lang="ko-KR" altLang="en-US" b="1" dirty="0" err="1"/>
              <a:t>쁘띠메종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48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57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49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31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22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46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03DB3-8633-4A87-B0FA-C3487942FA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8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F4F05A-BCB7-4679-957E-63BD1B940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764408A-BA9B-4321-AA97-EE89FF272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754701-EF23-434C-B292-535DA2AC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4355-A15C-4F22-87A5-C390AF5298D0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9F28984-0DDD-4038-8C20-12BDF532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2D69679-CB37-40A5-B934-356218AB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5B7EAE-3952-412D-8AF8-92E7048A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6130CA3-7006-411B-80D0-6437BCAFF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C0978C7-A766-4A86-8345-6FC52F33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722-4D61-41CC-BF84-248BB75E7AAC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C21110-3847-4FF5-B68D-0D10459C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E157AA1-DB2F-4C55-868E-AC11FE08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3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F5BA4DB-2743-45A5-B93B-7B56B2B82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BC536A-F650-4702-B70E-365F768CF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310D7E-6E71-4334-A0A4-36DC6510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440D-1BED-46CF-9235-6AFFD8B132CF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C5BD3A-35F3-4429-B0ED-5F855618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06A9CAC-DE6B-4AB3-B8C1-778411D5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BA1E9-28C8-495D-B547-3F8BE8FE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974FC0A-E72B-43B2-863A-74CA79AE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99D247C-984D-4BD1-B407-9214087F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D8DC-B565-4A2D-AE4F-166A8194B2B5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71C9A-A9BA-4340-8395-CD0BEDB1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9E1631-2130-4AE9-A158-6F16878B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8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8E66FA-D6E9-4666-9BF8-9733584C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A001C6B-F349-46F2-9FB2-03687E4BB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AFF557F-03C4-4F87-BC24-7BB78918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6EF9-26B2-4B77-BC51-B1EEC0885692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93394E1-8253-4F46-AA89-62D5D4A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C8B9AD0-A224-483E-9900-B929A2FB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1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5CDE7C-93AF-4738-868A-2A6BED0C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6643006-3C23-4183-934C-DA36BA4EA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F9A3B27-DE62-4CB1-A682-FFC2D756F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63426A1-EB95-433F-83BD-8D73899A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629-8319-4A40-9C32-9DB951C4C5FD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FD7057C-E2B7-434A-AAEE-35243232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E4401B-826F-490C-B920-ED973F1F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B4E0A8-7A12-4CB8-B19F-31989BE7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EDC6418-294F-4C19-A28A-5E408F807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795E048-04B6-482A-9D39-F83ABEAF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9F89234-E889-4D4C-B688-4907043BF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5C07E76-CD28-40C9-8981-4B8A0080E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9A584FD-840F-4FF3-A7E7-D95C0112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3BEE-E7CC-4B86-BB6E-8DB134D8B910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04DBAA6-3072-441F-91EC-3AD64D5F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D941158-575C-40A4-B4FA-1F0F8DE7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605204B-4359-473E-AD1C-A4965D33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8EF3A6F-8CBD-4332-BCD3-CBC88CD2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E84B-3962-42C3-A484-A8028ED69C42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81EF5BA-18FE-4FD6-A732-B12D321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6BF278E-741D-4758-B0CA-6B912B7D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7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8B0996D-FB2C-4779-BFF2-165CA259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601D-75BF-45CC-A853-79E8F9DE3B20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1C1B613-A833-4826-AA7B-30A41F4E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29C7556-0A19-4919-9672-842DB80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429171-EECA-4AF4-A7C3-EAD10CC4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83E5323-BB85-4AFC-B358-DEBC5C23D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6D968E3-FF96-4394-8BE3-4AC4638F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2F9FF0-730D-4F59-8C80-D656412B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43F-EDEF-432E-955C-AD8834694B65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4F089CE-2805-48FF-8C01-12327CBE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D380CC0-4E4D-4B4C-98EF-E109D929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250E64-56D6-400A-BEF7-4FAA899C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DB707BB-E673-47C4-8769-398473B7C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264B72-23C7-4099-B529-5B1C1520B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E84F745-A3B7-4646-A4C2-8FEBF5FD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312B-7235-43E6-AB90-661B379F986A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69EF51A-F93B-4228-8BCF-C0987641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C1E4808-CAEB-48E7-B40B-F1064375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EB42921-9CA5-4287-BA8F-EBF73132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68A1A6-B2FF-44B6-BD21-D852E50A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DA1AC3-BBDB-43E7-BDDC-EEAD9A15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DC3D-5014-4DBF-9249-E0F1268CEDE4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394A18-3F2D-4495-84BF-26D54C0B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9AD42D8-D4C3-4AC0-BCE2-4F03F0ECD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5614-17DF-44E1-90DC-5262A5F7E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8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4B20821-C233-4B07-8E04-562F1CF0DB7B}"/>
              </a:ext>
            </a:extLst>
          </p:cNvPr>
          <p:cNvSpPr txBox="1"/>
          <p:nvPr/>
        </p:nvSpPr>
        <p:spPr>
          <a:xfrm>
            <a:off x="1857733" y="1294541"/>
            <a:ext cx="934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라즈베리파이를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이용한 영유아 돌연사 방지 침대</a:t>
            </a:r>
          </a:p>
        </p:txBody>
      </p:sp>
    </p:spTree>
    <p:extLst>
      <p:ext uri="{BB962C8B-B14F-4D97-AF65-F5344CB8AC3E}">
        <p14:creationId xmlns:p14="http://schemas.microsoft.com/office/powerpoint/2010/main" val="2074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5" y="534257"/>
            <a:ext cx="631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기능 분석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 -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(1)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얼굴 인식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스트리밍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3B6FAED-C0CB-4846-8309-112FCF6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F6BEE14-D36C-4C0D-8289-0D0E1B45731F}"/>
              </a:ext>
            </a:extLst>
          </p:cNvPr>
          <p:cNvSpPr txBox="1"/>
          <p:nvPr/>
        </p:nvSpPr>
        <p:spPr>
          <a:xfrm>
            <a:off x="1127052" y="1631307"/>
            <a:ext cx="188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얼굴 인식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89FA7B-BB32-42CA-8929-A42DFEB78BFC}"/>
              </a:ext>
            </a:extLst>
          </p:cNvPr>
          <p:cNvSpPr txBox="1"/>
          <p:nvPr/>
        </p:nvSpPr>
        <p:spPr>
          <a:xfrm>
            <a:off x="1127052" y="4051113"/>
            <a:ext cx="354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스트리밍 시작 및 종료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</p:txBody>
      </p:sp>
      <p:pic>
        <p:nvPicPr>
          <p:cNvPr id="2050" name="그림 2049">
            <a:extLst>
              <a:ext uri="{FF2B5EF4-FFF2-40B4-BE49-F238E27FC236}">
                <a16:creationId xmlns="" xmlns:a16="http://schemas.microsoft.com/office/drawing/2014/main" id="{CFEA9DB7-3B31-44EF-924D-A3D7010EA4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1911391"/>
            <a:ext cx="11239928" cy="1845854"/>
          </a:xfrm>
          <a:prstGeom prst="rect">
            <a:avLst/>
          </a:prstGeom>
        </p:spPr>
      </p:pic>
      <p:pic>
        <p:nvPicPr>
          <p:cNvPr id="2053" name="그림 2052">
            <a:extLst>
              <a:ext uri="{FF2B5EF4-FFF2-40B4-BE49-F238E27FC236}">
                <a16:creationId xmlns="" xmlns:a16="http://schemas.microsoft.com/office/drawing/2014/main" id="{DB66DD13-1B5D-49E5-A9C6-2F2CA9503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04" y="5425016"/>
            <a:ext cx="7780642" cy="597557"/>
          </a:xfrm>
          <a:prstGeom prst="rect">
            <a:avLst/>
          </a:prstGeom>
        </p:spPr>
      </p:pic>
      <p:pic>
        <p:nvPicPr>
          <p:cNvPr id="2055" name="그림 2054">
            <a:extLst>
              <a:ext uri="{FF2B5EF4-FFF2-40B4-BE49-F238E27FC236}">
                <a16:creationId xmlns="" xmlns:a16="http://schemas.microsoft.com/office/drawing/2014/main" id="{AB8F7391-6B0F-41BF-8420-CE2AFF1D1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06" y="4662810"/>
            <a:ext cx="9070209" cy="5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0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5" y="534257"/>
            <a:ext cx="631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기능 분석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-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(2)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아기 울음소리 인지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긴급문자 전송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3B6FAED-C0CB-4846-8309-112FCF6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F6BEE14-D36C-4C0D-8289-0D0E1B45731F}"/>
              </a:ext>
            </a:extLst>
          </p:cNvPr>
          <p:cNvSpPr txBox="1"/>
          <p:nvPr/>
        </p:nvSpPr>
        <p:spPr>
          <a:xfrm>
            <a:off x="1127051" y="1655804"/>
            <a:ext cx="306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아기 울음소리 인지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47B85FD-5FB3-4F10-A301-3D3D0551950D}"/>
              </a:ext>
            </a:extLst>
          </p:cNvPr>
          <p:cNvSpPr txBox="1"/>
          <p:nvPr/>
        </p:nvSpPr>
        <p:spPr>
          <a:xfrm>
            <a:off x="1147598" y="4008380"/>
            <a:ext cx="274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긴급문자 전송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BE601260-3B30-44CD-9A46-8314D10EC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43" y="4391408"/>
            <a:ext cx="7263830" cy="205503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A6712184-82C9-48CA-874E-5C71700FC425}"/>
              </a:ext>
            </a:extLst>
          </p:cNvPr>
          <p:cNvGrpSpPr/>
          <p:nvPr/>
        </p:nvGrpSpPr>
        <p:grpSpPr>
          <a:xfrm>
            <a:off x="441788" y="2205523"/>
            <a:ext cx="11381999" cy="1318513"/>
            <a:chOff x="92577" y="2074574"/>
            <a:chExt cx="11813762" cy="1607498"/>
          </a:xfrm>
        </p:grpSpPr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024D0F67-795F-44EA-A50C-5F298527BF1C}"/>
                </a:ext>
              </a:extLst>
            </p:cNvPr>
            <p:cNvGrpSpPr/>
            <p:nvPr/>
          </p:nvGrpSpPr>
          <p:grpSpPr>
            <a:xfrm>
              <a:off x="92577" y="2242680"/>
              <a:ext cx="11813762" cy="966682"/>
              <a:chOff x="163599" y="2651054"/>
              <a:chExt cx="11813762" cy="966682"/>
            </a:xfrm>
          </p:grpSpPr>
          <p:sp>
            <p:nvSpPr>
              <p:cNvPr id="18" name="타원 17">
                <a:extLst>
                  <a:ext uri="{FF2B5EF4-FFF2-40B4-BE49-F238E27FC236}">
                    <a16:creationId xmlns="" xmlns:a16="http://schemas.microsoft.com/office/drawing/2014/main" id="{A4323C80-AD7E-419C-ACBC-E6E05C4D9CAC}"/>
                  </a:ext>
                </a:extLst>
              </p:cNvPr>
              <p:cNvSpPr/>
              <p:nvPr/>
            </p:nvSpPr>
            <p:spPr>
              <a:xfrm>
                <a:off x="163599" y="2726715"/>
                <a:ext cx="966517" cy="7984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spc="-150" dirty="0">
                    <a:solidFill>
                      <a:schemeClr val="tx1"/>
                    </a:solidFill>
                  </a:rPr>
                  <a:t>시작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1C5C452-2B48-4AAD-BD20-82AC03BE8A40}"/>
                  </a:ext>
                </a:extLst>
              </p:cNvPr>
              <p:cNvSpPr/>
              <p:nvPr/>
            </p:nvSpPr>
            <p:spPr>
              <a:xfrm>
                <a:off x="1384520" y="2651054"/>
                <a:ext cx="2064513" cy="9666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pc="-150" dirty="0">
                    <a:solidFill>
                      <a:sysClr val="windowText" lastClr="000000"/>
                    </a:solidFill>
                  </a:rPr>
                  <a:t>Wav</a:t>
                </a:r>
                <a:r>
                  <a:rPr lang="ko-KR" altLang="en-US" sz="2000" b="1" spc="-150" dirty="0">
                    <a:solidFill>
                      <a:sysClr val="windowText" lastClr="000000"/>
                    </a:solidFill>
                  </a:rPr>
                  <a:t> 파일 생성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F9F48EEA-1F15-4F87-ACF2-A9FC46AE568E}"/>
                  </a:ext>
                </a:extLst>
              </p:cNvPr>
              <p:cNvSpPr/>
              <p:nvPr/>
            </p:nvSpPr>
            <p:spPr>
              <a:xfrm>
                <a:off x="3831650" y="2651054"/>
                <a:ext cx="2064513" cy="9666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spc="-150" dirty="0">
                    <a:solidFill>
                      <a:sysClr val="windowText" lastClr="000000"/>
                    </a:solidFill>
                  </a:rPr>
                  <a:t>분석 및 비교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B586CFD-0233-4065-BC77-F7536D6DAB49}"/>
                  </a:ext>
                </a:extLst>
              </p:cNvPr>
              <p:cNvSpPr/>
              <p:nvPr/>
            </p:nvSpPr>
            <p:spPr>
              <a:xfrm>
                <a:off x="8787739" y="2651054"/>
                <a:ext cx="1938508" cy="9666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spc="-150" dirty="0">
                    <a:solidFill>
                      <a:sysClr val="windowText" lastClr="000000"/>
                    </a:solidFill>
                  </a:rPr>
                  <a:t>알림 전송</a:t>
                </a: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="" xmlns:a16="http://schemas.microsoft.com/office/drawing/2014/main" id="{12A85B53-6E52-4A27-AA90-3502F7F9E289}"/>
                  </a:ext>
                </a:extLst>
              </p:cNvPr>
              <p:cNvSpPr/>
              <p:nvPr/>
            </p:nvSpPr>
            <p:spPr>
              <a:xfrm>
                <a:off x="11010844" y="2726714"/>
                <a:ext cx="966517" cy="7984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spc="-150" dirty="0">
                    <a:solidFill>
                      <a:schemeClr val="tx1"/>
                    </a:solidFill>
                  </a:rPr>
                  <a:t>끝</a:t>
                </a: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="" xmlns:a16="http://schemas.microsoft.com/office/drawing/2014/main" id="{BA7BBA2C-F660-4048-832D-BFC4F4984712}"/>
                  </a:ext>
                </a:extLst>
              </p:cNvPr>
              <p:cNvCxnSpPr>
                <a:cxnSpLocks/>
                <a:stCxn id="18" idx="6"/>
                <a:endCxn id="19" idx="1"/>
              </p:cNvCxnSpPr>
              <p:nvPr/>
            </p:nvCxnSpPr>
            <p:spPr>
              <a:xfrm>
                <a:off x="1130116" y="3125961"/>
                <a:ext cx="254404" cy="8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="" xmlns:a16="http://schemas.microsoft.com/office/drawing/2014/main" id="{A52363E4-141C-4519-BDCF-C80899226E35}"/>
                  </a:ext>
                </a:extLst>
              </p:cNvPr>
              <p:cNvCxnSpPr>
                <a:endCxn id="20" idx="1"/>
              </p:cNvCxnSpPr>
              <p:nvPr/>
            </p:nvCxnSpPr>
            <p:spPr>
              <a:xfrm flipV="1">
                <a:off x="3423352" y="3134395"/>
                <a:ext cx="408298" cy="8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="" xmlns:a16="http://schemas.microsoft.com/office/drawing/2014/main" id="{6D731487-3050-4F01-AC0A-DEBC3F5B64AE}"/>
                  </a:ext>
                </a:extLst>
              </p:cNvPr>
              <p:cNvCxnSpPr>
                <a:cxnSpLocks/>
                <a:stCxn id="20" idx="3"/>
                <a:endCxn id="12" idx="1"/>
              </p:cNvCxnSpPr>
              <p:nvPr/>
            </p:nvCxnSpPr>
            <p:spPr>
              <a:xfrm flipV="1">
                <a:off x="5896163" y="3125959"/>
                <a:ext cx="318441" cy="8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="" xmlns:a16="http://schemas.microsoft.com/office/drawing/2014/main" id="{E5F312DF-883E-4975-9471-403F6070BCC6}"/>
                  </a:ext>
                </a:extLst>
              </p:cNvPr>
              <p:cNvCxnSpPr>
                <a:cxnSpLocks/>
                <a:stCxn id="21" idx="3"/>
                <a:endCxn id="22" idx="2"/>
              </p:cNvCxnSpPr>
              <p:nvPr/>
            </p:nvCxnSpPr>
            <p:spPr>
              <a:xfrm flipV="1">
                <a:off x="10726247" y="3125960"/>
                <a:ext cx="284597" cy="84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순서도: 판단 11">
              <a:extLst>
                <a:ext uri="{FF2B5EF4-FFF2-40B4-BE49-F238E27FC236}">
                  <a16:creationId xmlns="" xmlns:a16="http://schemas.microsoft.com/office/drawing/2014/main" id="{1BC5F327-E816-4948-8A78-0EA027556D5F}"/>
                </a:ext>
              </a:extLst>
            </p:cNvPr>
            <p:cNvSpPr/>
            <p:nvPr/>
          </p:nvSpPr>
          <p:spPr>
            <a:xfrm>
              <a:off x="6143582" y="2074574"/>
              <a:ext cx="2254694" cy="128602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spc="-150" dirty="0"/>
                <a:t>울음 소리 판단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792356A4-FABE-4BDD-B195-0EAFF37B0B70}"/>
                </a:ext>
              </a:extLst>
            </p:cNvPr>
            <p:cNvCxnSpPr>
              <a:cxnSpLocks/>
              <a:stCxn id="12" idx="3"/>
              <a:endCxn id="21" idx="1"/>
            </p:cNvCxnSpPr>
            <p:nvPr/>
          </p:nvCxnSpPr>
          <p:spPr>
            <a:xfrm>
              <a:off x="8398276" y="2717585"/>
              <a:ext cx="318441" cy="8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F8D5A56-84C1-4D68-9AA7-79C9CEF2A171}"/>
                </a:ext>
              </a:extLst>
            </p:cNvPr>
            <p:cNvSpPr txBox="1"/>
            <p:nvPr/>
          </p:nvSpPr>
          <p:spPr>
            <a:xfrm>
              <a:off x="7270929" y="3312740"/>
              <a:ext cx="65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1694519-4EEC-4D9A-8911-88C6531A7E18}"/>
                </a:ext>
              </a:extLst>
            </p:cNvPr>
            <p:cNvSpPr txBox="1"/>
            <p:nvPr/>
          </p:nvSpPr>
          <p:spPr>
            <a:xfrm>
              <a:off x="8247613" y="2334982"/>
              <a:ext cx="65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Yes</a:t>
              </a:r>
              <a:endParaRPr lang="ko-KR" altLang="en-US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="" xmlns:a16="http://schemas.microsoft.com/office/drawing/2014/main" id="{7E87F8ED-E62E-49F5-A10F-7F34C37DCA23}"/>
                </a:ext>
              </a:extLst>
            </p:cNvPr>
            <p:cNvCxnSpPr>
              <a:cxnSpLocks/>
              <a:stCxn id="12" idx="2"/>
              <a:endCxn id="19" idx="2"/>
            </p:cNvCxnSpPr>
            <p:nvPr/>
          </p:nvCxnSpPr>
          <p:spPr>
            <a:xfrm rot="5400000" flipH="1">
              <a:off x="4732725" y="822392"/>
              <a:ext cx="151233" cy="4925174"/>
            </a:xfrm>
            <a:prstGeom prst="bentConnector3">
              <a:avLst>
                <a:gd name="adj1" fmla="val -1511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51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5" y="534257"/>
            <a:ext cx="631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3B6FAED-C0CB-4846-8309-112FCF6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CC7025E-EEF2-4633-9B95-D3F8A044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498" y="20308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8F1E36A8-5837-4048-9B3A-3D6E22B0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455" y="44133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9B1637B-2099-402A-9FF4-1967D1E7F9D8}"/>
              </a:ext>
            </a:extLst>
          </p:cNvPr>
          <p:cNvSpPr txBox="1"/>
          <p:nvPr/>
        </p:nvSpPr>
        <p:spPr>
          <a:xfrm>
            <a:off x="1648041" y="5427948"/>
            <a:ext cx="18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그림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1&gt;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홈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BCA2F41-D65D-42D1-9658-A98DF459CFDC}"/>
              </a:ext>
            </a:extLst>
          </p:cNvPr>
          <p:cNvSpPr txBox="1"/>
          <p:nvPr/>
        </p:nvSpPr>
        <p:spPr>
          <a:xfrm>
            <a:off x="4681200" y="5427948"/>
            <a:ext cx="28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그림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2&gt;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실시간 영상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2EB7C5A-E1A1-4741-A708-E3C67619E0E8}"/>
              </a:ext>
            </a:extLst>
          </p:cNvPr>
          <p:cNvSpPr txBox="1"/>
          <p:nvPr/>
        </p:nvSpPr>
        <p:spPr>
          <a:xfrm>
            <a:off x="7961992" y="5427948"/>
            <a:ext cx="28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그림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3&gt;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현재 온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습도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E1C1EE9-BD6C-42F4-8F23-DD4F61F1A9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08" y="1595944"/>
            <a:ext cx="2743200" cy="35999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9544A43-9DC4-44FB-97ED-5C408FF0CF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5" y="1595945"/>
            <a:ext cx="2743200" cy="359999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BD7A99B3-E6EE-46C2-8C4E-99BF8A78FF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01" y="1595945"/>
            <a:ext cx="2743200" cy="35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5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5" y="534257"/>
            <a:ext cx="631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3B6FAED-C0CB-4846-8309-112FCF6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CC7025E-EEF2-4633-9B95-D3F8A044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498" y="20308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8F1E36A8-5837-4048-9B3A-3D6E22B0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455" y="44133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9B1637B-2099-402A-9FF4-1967D1E7F9D8}"/>
              </a:ext>
            </a:extLst>
          </p:cNvPr>
          <p:cNvSpPr txBox="1"/>
          <p:nvPr/>
        </p:nvSpPr>
        <p:spPr>
          <a:xfrm>
            <a:off x="1326163" y="5424491"/>
            <a:ext cx="282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그림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4&gt;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긴급전화번호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BCA2F41-D65D-42D1-9658-A98DF459CFDC}"/>
              </a:ext>
            </a:extLst>
          </p:cNvPr>
          <p:cNvSpPr txBox="1"/>
          <p:nvPr/>
        </p:nvSpPr>
        <p:spPr>
          <a:xfrm>
            <a:off x="4681200" y="5416931"/>
            <a:ext cx="28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그림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5&gt;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얼굴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미인식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알림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2EB7C5A-E1A1-4741-A708-E3C67619E0E8}"/>
              </a:ext>
            </a:extLst>
          </p:cNvPr>
          <p:cNvSpPr txBox="1"/>
          <p:nvPr/>
        </p:nvSpPr>
        <p:spPr>
          <a:xfrm>
            <a:off x="7961991" y="5416931"/>
            <a:ext cx="32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그림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6&gt;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울음소리 감지 알림</a:t>
            </a:r>
          </a:p>
        </p:txBody>
      </p:sp>
      <p:pic>
        <p:nvPicPr>
          <p:cNvPr id="7171" name="_x511562928" descr="EMB0000ad8030b8">
            <a:extLst>
              <a:ext uri="{FF2B5EF4-FFF2-40B4-BE49-F238E27FC236}">
                <a16:creationId xmlns="" xmlns:a16="http://schemas.microsoft.com/office/drawing/2014/main" id="{1F605234-11A2-4C51-983C-207C9DA2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13" y="1603257"/>
            <a:ext cx="247475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_x511563576" descr="EMB0000ad8030ba">
            <a:extLst>
              <a:ext uri="{FF2B5EF4-FFF2-40B4-BE49-F238E27FC236}">
                <a16:creationId xmlns="" xmlns:a16="http://schemas.microsoft.com/office/drawing/2014/main" id="{340DBC27-DADE-49E7-BE23-2B9E20307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428" y="1593227"/>
            <a:ext cx="247475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1506A010-9D6D-411A-BEB0-0CF374F6FE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19" y="1593227"/>
            <a:ext cx="2602592" cy="35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6" y="534257"/>
            <a:ext cx="423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785F585-518C-409E-AC34-519F18C57801}"/>
              </a:ext>
            </a:extLst>
          </p:cNvPr>
          <p:cNvSpPr txBox="1"/>
          <p:nvPr/>
        </p:nvSpPr>
        <p:spPr>
          <a:xfrm>
            <a:off x="1541976" y="2274111"/>
            <a:ext cx="9811824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모니터링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울음소리 감지 기능 외에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Open CV,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dlib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를 이용한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얼굴 인식 기능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을 이용해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    아이의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울음 소리 없이도 위험 상황을 감지해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기존 모니터링 기능에 비해 신속한 대처 가능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9EBB19-1B38-43A2-B63B-90F36559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12</a:t>
            </a:r>
            <a:endParaRPr lang="en-US" altLang="ko-KR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E07C5F0-514A-475C-8903-AB032B36B7E3}"/>
              </a:ext>
            </a:extLst>
          </p:cNvPr>
          <p:cNvSpPr txBox="1"/>
          <p:nvPr/>
        </p:nvSpPr>
        <p:spPr>
          <a:xfrm>
            <a:off x="1214223" y="1788762"/>
            <a:ext cx="183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기대효과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C862DF-3B89-4D23-A152-EF2400B42AD2}"/>
              </a:ext>
            </a:extLst>
          </p:cNvPr>
          <p:cNvSpPr txBox="1"/>
          <p:nvPr/>
        </p:nvSpPr>
        <p:spPr>
          <a:xfrm>
            <a:off x="1541976" y="4322422"/>
            <a:ext cx="98118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많은 양의 프레임 전송으로 인한 딜레이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현상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기학습된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 모델이 아닌 사용자의 사진을 이용한 모델 학습 시 인식률 증가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SVM </a:t>
            </a:r>
            <a:r>
              <a:rPr lang="ko-KR" altLang="en-US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등 다양한 </a:t>
            </a:r>
            <a:r>
              <a:rPr lang="ko-KR" altLang="en-US" dirty="0" err="1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머신러닝</a:t>
            </a:r>
            <a:r>
              <a:rPr lang="ko-KR" altLang="en-US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기법을 이용 시 아기 울음소리 감지 정확도 증가</a:t>
            </a:r>
            <a:endParaRPr lang="en-US" altLang="ko-KR" dirty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12C52D-AE9E-498E-94D8-470988FFA90E}"/>
              </a:ext>
            </a:extLst>
          </p:cNvPr>
          <p:cNvSpPr txBox="1"/>
          <p:nvPr/>
        </p:nvSpPr>
        <p:spPr>
          <a:xfrm>
            <a:off x="1214223" y="3783672"/>
            <a:ext cx="3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00206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문제점 및 개선방안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13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00C6CBC-125D-4220-9D18-EF28F5EA358D}"/>
              </a:ext>
            </a:extLst>
          </p:cNvPr>
          <p:cNvSpPr txBox="1"/>
          <p:nvPr/>
        </p:nvSpPr>
        <p:spPr>
          <a:xfrm>
            <a:off x="4827141" y="2885321"/>
            <a:ext cx="2537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206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감사합니다</a:t>
            </a:r>
            <a:r>
              <a:rPr lang="en-US" altLang="ko-KR" sz="3200" dirty="0">
                <a:solidFill>
                  <a:srgbClr val="00206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sz="3200" dirty="0">
              <a:solidFill>
                <a:srgbClr val="00206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6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6" y="534257"/>
            <a:ext cx="280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2B37344-D98B-478C-9E42-099ECB50F1E1}"/>
              </a:ext>
            </a:extLst>
          </p:cNvPr>
          <p:cNvSpPr txBox="1"/>
          <p:nvPr/>
        </p:nvSpPr>
        <p:spPr>
          <a:xfrm>
            <a:off x="2635321" y="1969272"/>
            <a:ext cx="3082247" cy="293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개요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시스템 구성도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시스템 흐름도</a:t>
            </a:r>
            <a:endParaRPr lang="en-US" altLang="ko-KR" sz="2400" dirty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  <a:defRPr/>
            </a:pPr>
            <a:r>
              <a:rPr lang="ko-KR" altLang="en-US" sz="2400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주요 기능</a:t>
            </a:r>
            <a:endParaRPr lang="en-US" altLang="ko-KR" sz="2400" dirty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24F511C-83A1-4A92-9204-D79A0B9192E8}"/>
              </a:ext>
            </a:extLst>
          </p:cNvPr>
          <p:cNvSpPr/>
          <p:nvPr/>
        </p:nvSpPr>
        <p:spPr>
          <a:xfrm>
            <a:off x="6474434" y="1960681"/>
            <a:ext cx="4133636" cy="293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5.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개발 환경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6. </a:t>
            </a:r>
            <a:r>
              <a:rPr lang="ko-KR" altLang="en-US" sz="2400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기능 분석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7. </a:t>
            </a:r>
            <a:r>
              <a:rPr lang="ko-KR" altLang="en-US" sz="2400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구현 화면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8. </a:t>
            </a:r>
            <a:r>
              <a:rPr lang="ko-KR" altLang="en-US" sz="2400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결론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6" y="534257"/>
            <a:ext cx="280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개요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0F1D5D64-11C4-479E-8BE2-6DEEC021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1F6D917-CBA2-4C22-AC98-87E782DF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43" y="2251071"/>
            <a:ext cx="5779669" cy="2495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D941460-5366-414B-8FB1-EC7B4EBFCF22}"/>
              </a:ext>
            </a:extLst>
          </p:cNvPr>
          <p:cNvSpPr txBox="1"/>
          <p:nvPr/>
        </p:nvSpPr>
        <p:spPr>
          <a:xfrm>
            <a:off x="9117062" y="4746621"/>
            <a:ext cx="263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통계청 보도자료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2018.05.03)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2B26E3D-5FDE-4CFC-9FD4-206BD8B73F79}"/>
              </a:ext>
            </a:extLst>
          </p:cNvPr>
          <p:cNvSpPr/>
          <p:nvPr/>
        </p:nvSpPr>
        <p:spPr>
          <a:xfrm>
            <a:off x="7317450" y="2969974"/>
            <a:ext cx="1117775" cy="380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D731067-99F6-45AA-9377-D23F0267F2FD}"/>
              </a:ext>
            </a:extLst>
          </p:cNvPr>
          <p:cNvSpPr/>
          <p:nvPr/>
        </p:nvSpPr>
        <p:spPr>
          <a:xfrm>
            <a:off x="8339533" y="3952180"/>
            <a:ext cx="1117775" cy="380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7A3BA2D-E6AB-4DDE-A997-19C32F71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9" y="1860697"/>
            <a:ext cx="5064116" cy="35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4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6" y="534257"/>
            <a:ext cx="5229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영아 돌연사 증후군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(SIDS)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BFD44F9-5DC9-4647-A502-B8D91379A0D3}"/>
              </a:ext>
            </a:extLst>
          </p:cNvPr>
          <p:cNvSpPr txBox="1"/>
          <p:nvPr/>
        </p:nvSpPr>
        <p:spPr>
          <a:xfrm>
            <a:off x="955947" y="1916318"/>
            <a:ext cx="10280105" cy="376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생후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12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개월 미만 영아의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갑작스러운 죽음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예방법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: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1)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똑바로 눕혀 재우기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                 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부모와 같은 침대에서 재우지 않기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                 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실내온도 적정 수준 유지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          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너무 부드러운 침구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인형 등은 피하기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                 5)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아이가 낮잠 시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반드시 부모가 상주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46539B2-383C-4E9E-84BC-69C5DFA6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61" y="1448661"/>
            <a:ext cx="3998196" cy="2178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1F94999-FA22-4D4B-96E4-031A766C62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9" b="20078"/>
          <a:stretch/>
        </p:blipFill>
        <p:spPr>
          <a:xfrm>
            <a:off x="7481461" y="4278246"/>
            <a:ext cx="3998195" cy="182460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B82AC02-7833-464B-B55E-602638C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7F8493-3194-4608-B115-DEFED29DFB79}"/>
              </a:ext>
            </a:extLst>
          </p:cNvPr>
          <p:cNvSpPr txBox="1"/>
          <p:nvPr/>
        </p:nvSpPr>
        <p:spPr>
          <a:xfrm>
            <a:off x="9856339" y="3626831"/>
            <a:ext cx="162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뒤집기 방지 쿠션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3FEE65-0221-43CE-9BBD-A69FB59708FE}"/>
              </a:ext>
            </a:extLst>
          </p:cNvPr>
          <p:cNvSpPr txBox="1"/>
          <p:nvPr/>
        </p:nvSpPr>
        <p:spPr>
          <a:xfrm>
            <a:off x="9982200" y="6132440"/>
            <a:ext cx="162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베이비모니터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8491BF6-126C-4F4E-B54A-A3C5D8E56B74}"/>
              </a:ext>
            </a:extLst>
          </p:cNvPr>
          <p:cNvSpPr txBox="1"/>
          <p:nvPr/>
        </p:nvSpPr>
        <p:spPr>
          <a:xfrm>
            <a:off x="4808306" y="5013898"/>
            <a:ext cx="225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미국질병관리본부 지침</a:t>
            </a:r>
            <a:r>
              <a:rPr lang="en-US" altLang="ko-KR" sz="1400" dirty="0"/>
              <a:t> )</a:t>
            </a:r>
            <a:endParaRPr lang="ko-KR" altLang="en-US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02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5" y="534257"/>
            <a:ext cx="4998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3B6FAED-C0CB-4846-8309-112FCF6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5" name="_x511534200" descr="EMB0000ad80309e">
            <a:extLst>
              <a:ext uri="{FF2B5EF4-FFF2-40B4-BE49-F238E27FC236}">
                <a16:creationId xmlns="" xmlns:a16="http://schemas.microsoft.com/office/drawing/2014/main" id="{5BE21845-5D85-4F84-82A5-0742CE3CC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91" y="1774588"/>
            <a:ext cx="7796882" cy="387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5" y="534257"/>
            <a:ext cx="4998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시스템 </a:t>
            </a:r>
            <a:r>
              <a:rPr lang="ko-KR" altLang="en-US" sz="3200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흐름도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3B6FAED-C0CB-4846-8309-112FCF6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1A29E929-5AAF-4F21-836F-499CA37889E9}"/>
              </a:ext>
            </a:extLst>
          </p:cNvPr>
          <p:cNvGrpSpPr/>
          <p:nvPr/>
        </p:nvGrpSpPr>
        <p:grpSpPr>
          <a:xfrm>
            <a:off x="955495" y="1439644"/>
            <a:ext cx="10648806" cy="4835770"/>
            <a:chOff x="0" y="0"/>
            <a:chExt cx="11998036" cy="6634465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A4745244-4BF0-4278-B94E-51ED35DC0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54911"/>
              <a:ext cx="1139006" cy="1187828"/>
            </a:xfrm>
            <a:prstGeom prst="rect">
              <a:avLst/>
            </a:prstGeom>
          </p:spPr>
        </p:pic>
        <p:pic>
          <p:nvPicPr>
            <p:cNvPr id="9" name="Picture 2" descr="íì´ì¹´ë©ë¼ì ëí ì´ë¯¸ì§ ê²ìê²°ê³¼">
              <a:extLst>
                <a:ext uri="{FF2B5EF4-FFF2-40B4-BE49-F238E27FC236}">
                  <a16:creationId xmlns="" xmlns:a16="http://schemas.microsoft.com/office/drawing/2014/main" id="{35557229-5485-410A-8050-72DC57F59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55" y="840747"/>
              <a:ext cx="1223458" cy="1063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267640B-E36F-4B6A-85B6-B0AEBDE3D266}"/>
                </a:ext>
              </a:extLst>
            </p:cNvPr>
            <p:cNvSpPr txBox="1"/>
            <p:nvPr/>
          </p:nvSpPr>
          <p:spPr>
            <a:xfrm>
              <a:off x="2175440" y="1850310"/>
              <a:ext cx="1997108" cy="237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="" xmlns:a16="http://schemas.microsoft.com/office/drawing/2014/main" id="{4640B2D3-A0C0-471D-8484-48098C77EB25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139006" y="1372372"/>
              <a:ext cx="1348249" cy="24764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="" xmlns:a16="http://schemas.microsoft.com/office/drawing/2014/main" id="{2325155E-0A9F-41AA-B929-3E356DC73CBB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3710713" y="1372372"/>
              <a:ext cx="921069" cy="838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CF6CF51-195E-4F1C-A427-180CBB500D6E}"/>
                </a:ext>
              </a:extLst>
            </p:cNvPr>
            <p:cNvSpPr txBox="1"/>
            <p:nvPr/>
          </p:nvSpPr>
          <p:spPr>
            <a:xfrm>
              <a:off x="2256338" y="1927833"/>
              <a:ext cx="1685292" cy="88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카메라로부터 영상 입력</a:t>
              </a:r>
            </a:p>
          </p:txBody>
        </p:sp>
        <p:pic>
          <p:nvPicPr>
            <p:cNvPr id="14" name="Picture 4" descr="dlibì ëí ì´ë¯¸ì§ ê²ìê²°ê³¼">
              <a:extLst>
                <a:ext uri="{FF2B5EF4-FFF2-40B4-BE49-F238E27FC236}">
                  <a16:creationId xmlns="" xmlns:a16="http://schemas.microsoft.com/office/drawing/2014/main" id="{EABBB58C-7E7A-406D-A48C-1F44C5A61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1782" y="1776373"/>
              <a:ext cx="1168307" cy="869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3EAFD22-0036-4B90-801D-E30610898CFC}"/>
                </a:ext>
              </a:extLst>
            </p:cNvPr>
            <p:cNvSpPr txBox="1"/>
            <p:nvPr/>
          </p:nvSpPr>
          <p:spPr>
            <a:xfrm>
              <a:off x="4481555" y="2792743"/>
              <a:ext cx="2761331" cy="50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얼굴 인식</a:t>
              </a:r>
            </a:p>
          </p:txBody>
        </p:sp>
        <p:pic>
          <p:nvPicPr>
            <p:cNvPr id="16" name="Picture 10" descr="smartphone pngì ëí ì´ë¯¸ì§ ê²ìê²°ê³¼">
              <a:extLst>
                <a:ext uri="{FF2B5EF4-FFF2-40B4-BE49-F238E27FC236}">
                  <a16:creationId xmlns="" xmlns:a16="http://schemas.microsoft.com/office/drawing/2014/main" id="{539E9449-764E-4D27-A3B7-F0245C777B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383" y="1725993"/>
              <a:ext cx="594297" cy="970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="" xmlns:a16="http://schemas.microsoft.com/office/drawing/2014/main" id="{2CD1CB9F-CF6E-4EBE-B041-D05BF8FE0D21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800089" y="2211073"/>
              <a:ext cx="14172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0B19945-7D0C-44D1-B535-D34B78BD4297}"/>
                </a:ext>
              </a:extLst>
            </p:cNvPr>
            <p:cNvSpPr txBox="1"/>
            <p:nvPr/>
          </p:nvSpPr>
          <p:spPr>
            <a:xfrm>
              <a:off x="6264763" y="2781843"/>
              <a:ext cx="2831623" cy="50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얼굴 미 식별 시 알림</a:t>
              </a:r>
            </a:p>
          </p:txBody>
        </p:sp>
        <p:pic>
          <p:nvPicPr>
            <p:cNvPr id="19" name="Picture 8" descr="ë§ì´í¬ì ëí ì´ë¯¸ì§ ê²ìê²°ê³¼">
              <a:extLst>
                <a:ext uri="{FF2B5EF4-FFF2-40B4-BE49-F238E27FC236}">
                  <a16:creationId xmlns="" xmlns:a16="http://schemas.microsoft.com/office/drawing/2014/main" id="{B346D6B0-4BB2-42EC-AFF8-279DD2F22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5" t="34704" r="45483" b="24056"/>
            <a:stretch/>
          </p:blipFill>
          <p:spPr bwMode="auto">
            <a:xfrm>
              <a:off x="2550067" y="3338301"/>
              <a:ext cx="1097835" cy="965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63C2DC9-7230-4D4B-898D-8497B64EFD40}"/>
                </a:ext>
              </a:extLst>
            </p:cNvPr>
            <p:cNvSpPr txBox="1"/>
            <p:nvPr/>
          </p:nvSpPr>
          <p:spPr>
            <a:xfrm>
              <a:off x="2247299" y="4466381"/>
              <a:ext cx="1463414" cy="50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울음 소리 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F192B6B7-9594-41F2-9F1D-B06881F7FE5C}"/>
                </a:ext>
              </a:extLst>
            </p:cNvPr>
            <p:cNvCxnSpPr>
              <a:stCxn id="8" idx="3"/>
              <a:endCxn id="19" idx="1"/>
            </p:cNvCxnSpPr>
            <p:nvPr/>
          </p:nvCxnSpPr>
          <p:spPr>
            <a:xfrm flipV="1">
              <a:off x="1139006" y="3821055"/>
              <a:ext cx="1411060" cy="277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8" descr="Frequency pngì ëí ì´ë¯¸ì§ ê²ìê²°ê³¼">
              <a:extLst>
                <a:ext uri="{FF2B5EF4-FFF2-40B4-BE49-F238E27FC236}">
                  <a16:creationId xmlns="" xmlns:a16="http://schemas.microsoft.com/office/drawing/2014/main" id="{596B4BCE-39EB-4A75-BF26-A2B1CD046C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7995" y="3359144"/>
              <a:ext cx="1716082" cy="968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5BC256A7-D012-4B10-B290-DF104130D623}"/>
                </a:ext>
              </a:extLst>
            </p:cNvPr>
            <p:cNvCxnSpPr>
              <a:stCxn id="19" idx="3"/>
              <a:endCxn id="22" idx="1"/>
            </p:cNvCxnSpPr>
            <p:nvPr/>
          </p:nvCxnSpPr>
          <p:spPr>
            <a:xfrm>
              <a:off x="3647902" y="3821055"/>
              <a:ext cx="770093" cy="222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AFD387F4-591F-454F-AF41-AF46FC6B351A}"/>
                </a:ext>
              </a:extLst>
            </p:cNvPr>
            <p:cNvSpPr txBox="1"/>
            <p:nvPr/>
          </p:nvSpPr>
          <p:spPr>
            <a:xfrm>
              <a:off x="4158846" y="4437672"/>
              <a:ext cx="2473687" cy="50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주파수</a:t>
              </a: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dB 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추출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3C722307-9EEF-40EA-A512-1E03298528D0}"/>
                </a:ext>
              </a:extLst>
            </p:cNvPr>
            <p:cNvCxnSpPr>
              <a:stCxn id="22" idx="3"/>
              <a:endCxn id="26" idx="1"/>
            </p:cNvCxnSpPr>
            <p:nvPr/>
          </p:nvCxnSpPr>
          <p:spPr>
            <a:xfrm>
              <a:off x="6134077" y="3843290"/>
              <a:ext cx="1076205" cy="55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10" descr="smartphone pngì ëí ì´ë¯¸ì§ ê²ìê²°ê³¼">
              <a:extLst>
                <a:ext uri="{FF2B5EF4-FFF2-40B4-BE49-F238E27FC236}">
                  <a16:creationId xmlns="" xmlns:a16="http://schemas.microsoft.com/office/drawing/2014/main" id="{DACADA8F-C8C5-46F5-B2DB-F7A7AF3C7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282" y="3363745"/>
              <a:ext cx="594297" cy="970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D287CB6-53F3-4806-8999-C27F654A1598}"/>
                </a:ext>
              </a:extLst>
            </p:cNvPr>
            <p:cNvSpPr txBox="1"/>
            <p:nvPr/>
          </p:nvSpPr>
          <p:spPr>
            <a:xfrm>
              <a:off x="6379482" y="4356676"/>
              <a:ext cx="2991160" cy="50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일정 범위 초과 시 알림</a:t>
              </a:r>
            </a:p>
          </p:txBody>
        </p:sp>
        <p:pic>
          <p:nvPicPr>
            <p:cNvPr id="28" name="Picture 16" descr="dht22 pngì ëí ì´ë¯¸ì§ ê²ìê²°ê³¼">
              <a:extLst>
                <a:ext uri="{FF2B5EF4-FFF2-40B4-BE49-F238E27FC236}">
                  <a16:creationId xmlns="" xmlns:a16="http://schemas.microsoft.com/office/drawing/2014/main" id="{96647E48-83C5-420D-B55B-474FFF0858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7" t="3178" r="1542" b="635"/>
            <a:stretch/>
          </p:blipFill>
          <p:spPr bwMode="auto">
            <a:xfrm>
              <a:off x="2644271" y="5025780"/>
              <a:ext cx="909426" cy="98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B63B0517-5B24-43F3-A950-1DE0787FAFF5}"/>
                </a:ext>
              </a:extLst>
            </p:cNvPr>
            <p:cNvCxnSpPr>
              <a:stCxn id="8" idx="3"/>
              <a:endCxn id="28" idx="1"/>
            </p:cNvCxnSpPr>
            <p:nvPr/>
          </p:nvCxnSpPr>
          <p:spPr>
            <a:xfrm>
              <a:off x="1139006" y="3848825"/>
              <a:ext cx="1505265" cy="1668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B992D49A-3276-41FE-B384-C7C2493FA621}"/>
                </a:ext>
              </a:extLst>
            </p:cNvPr>
            <p:cNvSpPr txBox="1"/>
            <p:nvPr/>
          </p:nvSpPr>
          <p:spPr>
            <a:xfrm>
              <a:off x="2155079" y="6127758"/>
              <a:ext cx="2050810" cy="50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온도</a:t>
              </a: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습도</a:t>
              </a:r>
            </a:p>
          </p:txBody>
        </p:sp>
        <p:pic>
          <p:nvPicPr>
            <p:cNvPr id="31" name="Picture 10" descr="firebaseì ëí ì´ë¯¸ì§ ê²ìê²°ê³¼">
              <a:extLst>
                <a:ext uri="{FF2B5EF4-FFF2-40B4-BE49-F238E27FC236}">
                  <a16:creationId xmlns="" xmlns:a16="http://schemas.microsoft.com/office/drawing/2014/main" id="{E7A7A6BC-A39E-4650-A889-51052A5DF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7993" y="4987593"/>
              <a:ext cx="1716082" cy="1052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E73791A2-186D-476A-97F6-55563F3A7EE4}"/>
                </a:ext>
              </a:extLst>
            </p:cNvPr>
            <p:cNvSpPr txBox="1"/>
            <p:nvPr/>
          </p:nvSpPr>
          <p:spPr>
            <a:xfrm>
              <a:off x="4155861" y="6097321"/>
              <a:ext cx="2256105" cy="50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Database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에 저장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01A22733-9044-4406-9B6F-9E770B65C16E}"/>
                </a:ext>
              </a:extLst>
            </p:cNvPr>
            <p:cNvCxnSpPr>
              <a:stCxn id="28" idx="3"/>
              <a:endCxn id="31" idx="1"/>
            </p:cNvCxnSpPr>
            <p:nvPr/>
          </p:nvCxnSpPr>
          <p:spPr>
            <a:xfrm flipV="1">
              <a:off x="3553697" y="5513842"/>
              <a:ext cx="864296" cy="3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10" descr="smartphone pngì ëí ì´ë¯¸ì§ ê²ìê²°ê³¼">
              <a:extLst>
                <a:ext uri="{FF2B5EF4-FFF2-40B4-BE49-F238E27FC236}">
                  <a16:creationId xmlns="" xmlns:a16="http://schemas.microsoft.com/office/drawing/2014/main" id="{B33856B0-D1C3-4B5D-8F09-884446222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282" y="5025780"/>
              <a:ext cx="594297" cy="970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직선 화살표 연결선 34">
              <a:extLst>
                <a:ext uri="{FF2B5EF4-FFF2-40B4-BE49-F238E27FC236}">
                  <a16:creationId xmlns="" xmlns:a16="http://schemas.microsoft.com/office/drawing/2014/main" id="{E75B5D8F-069C-43B1-A3D3-6851E8D07351}"/>
                </a:ext>
              </a:extLst>
            </p:cNvPr>
            <p:cNvCxnSpPr>
              <a:stCxn id="31" idx="3"/>
              <a:endCxn id="34" idx="1"/>
            </p:cNvCxnSpPr>
            <p:nvPr/>
          </p:nvCxnSpPr>
          <p:spPr>
            <a:xfrm flipV="1">
              <a:off x="6134076" y="5510859"/>
              <a:ext cx="1076206" cy="2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E11D305-0FC9-486C-A7EF-B98B08CC2F77}"/>
                </a:ext>
              </a:extLst>
            </p:cNvPr>
            <p:cNvSpPr txBox="1"/>
            <p:nvPr/>
          </p:nvSpPr>
          <p:spPr>
            <a:xfrm>
              <a:off x="6608979" y="6103399"/>
              <a:ext cx="2703784" cy="50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사용자 요청 시 확인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C6CD7B70-03F2-4E25-BCBE-C41384287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1832" t="-1261"/>
            <a:stretch/>
          </p:blipFill>
          <p:spPr>
            <a:xfrm>
              <a:off x="4631782" y="127375"/>
              <a:ext cx="1585713" cy="689536"/>
            </a:xfrm>
            <a:prstGeom prst="rect">
              <a:avLst/>
            </a:prstGeom>
          </p:spPr>
        </p:pic>
        <p:cxnSp>
          <p:nvCxnSpPr>
            <p:cNvPr id="38" name="직선 화살표 연결선 37">
              <a:extLst>
                <a:ext uri="{FF2B5EF4-FFF2-40B4-BE49-F238E27FC236}">
                  <a16:creationId xmlns="" xmlns:a16="http://schemas.microsoft.com/office/drawing/2014/main" id="{2E21D9E2-3724-483A-AE09-1D38816B5116}"/>
                </a:ext>
              </a:extLst>
            </p:cNvPr>
            <p:cNvCxnSpPr>
              <a:stCxn id="9" idx="3"/>
              <a:endCxn id="37" idx="1"/>
            </p:cNvCxnSpPr>
            <p:nvPr/>
          </p:nvCxnSpPr>
          <p:spPr>
            <a:xfrm flipV="1">
              <a:off x="3710713" y="472143"/>
              <a:ext cx="921069" cy="900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858EE71C-254F-43AC-938B-73294FB76555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>
              <a:off x="6217495" y="472143"/>
              <a:ext cx="999888" cy="129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10" descr="smartphone pngì ëí ì´ë¯¸ì§ ê²ìê²°ê³¼">
              <a:extLst>
                <a:ext uri="{FF2B5EF4-FFF2-40B4-BE49-F238E27FC236}">
                  <a16:creationId xmlns="" xmlns:a16="http://schemas.microsoft.com/office/drawing/2014/main" id="{9D5F96E6-36DD-42FB-9D02-138C4FF0E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383" y="0"/>
              <a:ext cx="594297" cy="970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61D9D34A-0358-40A8-8B22-7C8EFEC69F4B}"/>
                </a:ext>
              </a:extLst>
            </p:cNvPr>
            <p:cNvSpPr txBox="1"/>
            <p:nvPr/>
          </p:nvSpPr>
          <p:spPr>
            <a:xfrm>
              <a:off x="6484920" y="921642"/>
              <a:ext cx="2112915" cy="88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실시간 아기 영상 제공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714528A7-1C25-4206-A999-1C770D6F53DA}"/>
                </a:ext>
              </a:extLst>
            </p:cNvPr>
            <p:cNvSpPr txBox="1"/>
            <p:nvPr/>
          </p:nvSpPr>
          <p:spPr>
            <a:xfrm>
              <a:off x="4491381" y="927124"/>
              <a:ext cx="2399228" cy="51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웹 </a:t>
              </a:r>
              <a:r>
                <a:rPr lang="ko-KR" altLang="en-US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스트리밍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시작</a:t>
              </a:r>
            </a:p>
          </p:txBody>
        </p:sp>
        <p:pic>
          <p:nvPicPr>
            <p:cNvPr id="43" name="Picture 12" descr="userì ëí ì´ë¯¸ì§ ê²ìê²°ê³¼">
              <a:extLst>
                <a:ext uri="{FF2B5EF4-FFF2-40B4-BE49-F238E27FC236}">
                  <a16:creationId xmlns="" xmlns:a16="http://schemas.microsoft.com/office/drawing/2014/main" id="{115C1261-E368-445F-A795-19AF51608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2334" y="3295443"/>
              <a:ext cx="1135702" cy="1106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직선 화살표 연결선 43">
              <a:extLst>
                <a:ext uri="{FF2B5EF4-FFF2-40B4-BE49-F238E27FC236}">
                  <a16:creationId xmlns="" xmlns:a16="http://schemas.microsoft.com/office/drawing/2014/main" id="{299F4FA9-3C03-40AD-8FA8-CE62875CE98C}"/>
                </a:ext>
              </a:extLst>
            </p:cNvPr>
            <p:cNvCxnSpPr>
              <a:stCxn id="40" idx="3"/>
              <a:endCxn id="43" idx="1"/>
            </p:cNvCxnSpPr>
            <p:nvPr/>
          </p:nvCxnSpPr>
          <p:spPr>
            <a:xfrm>
              <a:off x="7811679" y="485080"/>
              <a:ext cx="3050655" cy="3363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D237712C-13A9-4D61-88E4-7A3D692AC15A}"/>
                </a:ext>
              </a:extLst>
            </p:cNvPr>
            <p:cNvCxnSpPr>
              <a:stCxn id="16" idx="3"/>
              <a:endCxn id="43" idx="1"/>
            </p:cNvCxnSpPr>
            <p:nvPr/>
          </p:nvCxnSpPr>
          <p:spPr>
            <a:xfrm>
              <a:off x="7811679" y="2211073"/>
              <a:ext cx="3050655" cy="1637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6FE09470-4420-459D-99AB-BEE09EB0F5B6}"/>
                </a:ext>
              </a:extLst>
            </p:cNvPr>
            <p:cNvCxnSpPr>
              <a:stCxn id="26" idx="3"/>
              <a:endCxn id="43" idx="1"/>
            </p:cNvCxnSpPr>
            <p:nvPr/>
          </p:nvCxnSpPr>
          <p:spPr>
            <a:xfrm flipV="1">
              <a:off x="7804578" y="3848825"/>
              <a:ext cx="30577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="" xmlns:a16="http://schemas.microsoft.com/office/drawing/2014/main" id="{0F05D628-785F-48AB-B885-167ED8144AE9}"/>
                </a:ext>
              </a:extLst>
            </p:cNvPr>
            <p:cNvCxnSpPr>
              <a:stCxn id="34" idx="3"/>
              <a:endCxn id="43" idx="1"/>
            </p:cNvCxnSpPr>
            <p:nvPr/>
          </p:nvCxnSpPr>
          <p:spPr>
            <a:xfrm flipV="1">
              <a:off x="7804578" y="3848825"/>
              <a:ext cx="3057756" cy="16620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14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5" y="534257"/>
            <a:ext cx="4998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주요 기능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3B6FAED-C0CB-4846-8309-112FCF6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7D038BB-C5EC-4529-941E-661BD0749B2F}"/>
              </a:ext>
            </a:extLst>
          </p:cNvPr>
          <p:cNvGrpSpPr/>
          <p:nvPr/>
        </p:nvGrpSpPr>
        <p:grpSpPr>
          <a:xfrm>
            <a:off x="1749064" y="1469207"/>
            <a:ext cx="8535366" cy="4854535"/>
            <a:chOff x="875762" y="191247"/>
            <a:chExt cx="8504457" cy="6381003"/>
          </a:xfrm>
        </p:grpSpPr>
        <p:sp>
          <p:nvSpPr>
            <p:cNvPr id="48" name="모서리가 둥근 직사각형 3">
              <a:extLst>
                <a:ext uri="{FF2B5EF4-FFF2-40B4-BE49-F238E27FC236}">
                  <a16:creationId xmlns="" xmlns:a16="http://schemas.microsoft.com/office/drawing/2014/main" id="{0DB2753F-6EFB-4D60-973C-0FAD4469CE7B}"/>
                </a:ext>
              </a:extLst>
            </p:cNvPr>
            <p:cNvSpPr/>
            <p:nvPr/>
          </p:nvSpPr>
          <p:spPr>
            <a:xfrm>
              <a:off x="875762" y="2598831"/>
              <a:ext cx="2544314" cy="3620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안드로이드</a:t>
              </a:r>
              <a:r>
                <a:rPr lang="ko-KR" altLang="en-US" dirty="0"/>
                <a:t> </a:t>
              </a:r>
              <a:r>
                <a:rPr lang="en-US" altLang="ko-KR" dirty="0"/>
                <a:t>APP</a:t>
              </a:r>
              <a:endParaRPr lang="ko-KR" altLang="en-US" dirty="0"/>
            </a:p>
          </p:txBody>
        </p:sp>
        <p:sp>
          <p:nvSpPr>
            <p:cNvPr id="49" name="모서리가 둥근 직사각형 4">
              <a:extLst>
                <a:ext uri="{FF2B5EF4-FFF2-40B4-BE49-F238E27FC236}">
                  <a16:creationId xmlns="" xmlns:a16="http://schemas.microsoft.com/office/drawing/2014/main" id="{BF8EBD54-DB33-41DF-BFFF-DED688DE53E6}"/>
                </a:ext>
              </a:extLst>
            </p:cNvPr>
            <p:cNvSpPr/>
            <p:nvPr/>
          </p:nvSpPr>
          <p:spPr>
            <a:xfrm>
              <a:off x="875762" y="6210207"/>
              <a:ext cx="2544314" cy="3620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돌연사</a:t>
              </a:r>
              <a:r>
                <a:rPr lang="ko-KR" altLang="en-US" dirty="0"/>
                <a:t> 방지 침대</a:t>
              </a:r>
            </a:p>
          </p:txBody>
        </p:sp>
        <p:sp>
          <p:nvSpPr>
            <p:cNvPr id="50" name="모서리가 둥근 직사각형 6">
              <a:extLst>
                <a:ext uri="{FF2B5EF4-FFF2-40B4-BE49-F238E27FC236}">
                  <a16:creationId xmlns="" xmlns:a16="http://schemas.microsoft.com/office/drawing/2014/main" id="{4865588B-FFCC-4B5A-A9CD-0BF3D6909918}"/>
                </a:ext>
              </a:extLst>
            </p:cNvPr>
            <p:cNvSpPr/>
            <p:nvPr/>
          </p:nvSpPr>
          <p:spPr>
            <a:xfrm>
              <a:off x="875762" y="191247"/>
              <a:ext cx="2544314" cy="24075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9">
              <a:extLst>
                <a:ext uri="{FF2B5EF4-FFF2-40B4-BE49-F238E27FC236}">
                  <a16:creationId xmlns="" xmlns:a16="http://schemas.microsoft.com/office/drawing/2014/main" id="{C018CC9B-A1D4-4FF9-A181-8751463868A1}"/>
                </a:ext>
              </a:extLst>
            </p:cNvPr>
            <p:cNvSpPr/>
            <p:nvPr/>
          </p:nvSpPr>
          <p:spPr>
            <a:xfrm>
              <a:off x="1025811" y="1804372"/>
              <a:ext cx="2244216" cy="39010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긴급전화번호 설정</a:t>
              </a:r>
            </a:p>
          </p:txBody>
        </p:sp>
        <p:sp>
          <p:nvSpPr>
            <p:cNvPr id="52" name="모서리가 둥근 직사각형 10">
              <a:extLst>
                <a:ext uri="{FF2B5EF4-FFF2-40B4-BE49-F238E27FC236}">
                  <a16:creationId xmlns="" xmlns:a16="http://schemas.microsoft.com/office/drawing/2014/main" id="{068B34A6-3333-467B-9A3E-BB4C4DD976DC}"/>
                </a:ext>
              </a:extLst>
            </p:cNvPr>
            <p:cNvSpPr/>
            <p:nvPr/>
          </p:nvSpPr>
          <p:spPr>
            <a:xfrm>
              <a:off x="1025811" y="1212092"/>
              <a:ext cx="2244216" cy="39010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현재 온</a:t>
              </a:r>
              <a:r>
                <a:rPr lang="en-US" altLang="ko-KR" dirty="0"/>
                <a:t>/</a:t>
              </a:r>
              <a:r>
                <a:rPr lang="ko-KR" altLang="en-US" dirty="0"/>
                <a:t>습도 확인</a:t>
              </a:r>
            </a:p>
          </p:txBody>
        </p:sp>
        <p:sp>
          <p:nvSpPr>
            <p:cNvPr id="53" name="모서리가 둥근 직사각형 11">
              <a:extLst>
                <a:ext uri="{FF2B5EF4-FFF2-40B4-BE49-F238E27FC236}">
                  <a16:creationId xmlns="" xmlns:a16="http://schemas.microsoft.com/office/drawing/2014/main" id="{E3DD8174-D378-429F-A62B-4A3377BE736E}"/>
                </a:ext>
              </a:extLst>
            </p:cNvPr>
            <p:cNvSpPr/>
            <p:nvPr/>
          </p:nvSpPr>
          <p:spPr>
            <a:xfrm>
              <a:off x="1025811" y="618225"/>
              <a:ext cx="2244216" cy="39010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실시간 영상 확인</a:t>
              </a:r>
            </a:p>
          </p:txBody>
        </p:sp>
        <p:sp>
          <p:nvSpPr>
            <p:cNvPr id="54" name="모서리가 둥근 직사각형 12">
              <a:extLst>
                <a:ext uri="{FF2B5EF4-FFF2-40B4-BE49-F238E27FC236}">
                  <a16:creationId xmlns="" xmlns:a16="http://schemas.microsoft.com/office/drawing/2014/main" id="{AAD1ADF6-BB70-49F6-A9D7-16E4386AB7A0}"/>
                </a:ext>
              </a:extLst>
            </p:cNvPr>
            <p:cNvSpPr/>
            <p:nvPr/>
          </p:nvSpPr>
          <p:spPr>
            <a:xfrm>
              <a:off x="875762" y="3802623"/>
              <a:ext cx="2544314" cy="24075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13">
              <a:extLst>
                <a:ext uri="{FF2B5EF4-FFF2-40B4-BE49-F238E27FC236}">
                  <a16:creationId xmlns="" xmlns:a16="http://schemas.microsoft.com/office/drawing/2014/main" id="{3D4AD635-21FD-4733-9860-8C1B7ADDACF7}"/>
                </a:ext>
              </a:extLst>
            </p:cNvPr>
            <p:cNvSpPr/>
            <p:nvPr/>
          </p:nvSpPr>
          <p:spPr>
            <a:xfrm>
              <a:off x="1025811" y="4229600"/>
              <a:ext cx="2244216" cy="39010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인식 기능</a:t>
              </a:r>
              <a:endParaRPr lang="ko-KR" altLang="en-US" dirty="0"/>
            </a:p>
          </p:txBody>
        </p:sp>
        <p:sp>
          <p:nvSpPr>
            <p:cNvPr id="56" name="모서리가 둥근 직사각형 14">
              <a:extLst>
                <a:ext uri="{FF2B5EF4-FFF2-40B4-BE49-F238E27FC236}">
                  <a16:creationId xmlns="" xmlns:a16="http://schemas.microsoft.com/office/drawing/2014/main" id="{2A2116CA-9328-4D48-8F9D-63686FE22E6C}"/>
                </a:ext>
              </a:extLst>
            </p:cNvPr>
            <p:cNvSpPr/>
            <p:nvPr/>
          </p:nvSpPr>
          <p:spPr>
            <a:xfrm>
              <a:off x="1025811" y="4823468"/>
              <a:ext cx="2244216" cy="39010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err="1"/>
                <a:t>스트리밍</a:t>
              </a:r>
              <a:r>
                <a:rPr lang="ko-KR" altLang="en-US" dirty="0"/>
                <a:t> 기능</a:t>
              </a:r>
            </a:p>
          </p:txBody>
        </p:sp>
        <p:sp>
          <p:nvSpPr>
            <p:cNvPr id="57" name="모서리가 둥근 직사각형 15">
              <a:extLst>
                <a:ext uri="{FF2B5EF4-FFF2-40B4-BE49-F238E27FC236}">
                  <a16:creationId xmlns="" xmlns:a16="http://schemas.microsoft.com/office/drawing/2014/main" id="{D43E872C-353C-4CFA-AB44-AB6CF5E0A48F}"/>
                </a:ext>
              </a:extLst>
            </p:cNvPr>
            <p:cNvSpPr/>
            <p:nvPr/>
          </p:nvSpPr>
          <p:spPr>
            <a:xfrm>
              <a:off x="1025811" y="5425135"/>
              <a:ext cx="2244216" cy="39010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알림  기능</a:t>
              </a:r>
            </a:p>
          </p:txBody>
        </p:sp>
        <p:sp>
          <p:nvSpPr>
            <p:cNvPr id="58" name="위쪽/아래쪽 화살표 22">
              <a:extLst>
                <a:ext uri="{FF2B5EF4-FFF2-40B4-BE49-F238E27FC236}">
                  <a16:creationId xmlns="" xmlns:a16="http://schemas.microsoft.com/office/drawing/2014/main" id="{83271481-DF5A-41FB-8864-6D17F23C0CAE}"/>
                </a:ext>
              </a:extLst>
            </p:cNvPr>
            <p:cNvSpPr/>
            <p:nvPr/>
          </p:nvSpPr>
          <p:spPr>
            <a:xfrm rot="5400000">
              <a:off x="4806068" y="2153841"/>
              <a:ext cx="385576" cy="229640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위쪽 화살표 23">
              <a:extLst>
                <a:ext uri="{FF2B5EF4-FFF2-40B4-BE49-F238E27FC236}">
                  <a16:creationId xmlns="" xmlns:a16="http://schemas.microsoft.com/office/drawing/2014/main" id="{668A24E3-6AB4-4E9A-AC1E-BAE55BF18842}"/>
                </a:ext>
              </a:extLst>
            </p:cNvPr>
            <p:cNvSpPr/>
            <p:nvPr/>
          </p:nvSpPr>
          <p:spPr>
            <a:xfrm>
              <a:off x="1781222" y="3147723"/>
              <a:ext cx="733393" cy="4895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B22E5F6A-B166-416F-A324-20A132CBB7ED}"/>
                </a:ext>
              </a:extLst>
            </p:cNvPr>
            <p:cNvGrpSpPr/>
            <p:nvPr/>
          </p:nvGrpSpPr>
          <p:grpSpPr>
            <a:xfrm>
              <a:off x="6835905" y="1535594"/>
              <a:ext cx="2544314" cy="3361907"/>
              <a:chOff x="6904485" y="1212092"/>
              <a:chExt cx="2544314" cy="3361907"/>
            </a:xfrm>
          </p:grpSpPr>
          <p:sp>
            <p:nvSpPr>
              <p:cNvPr id="61" name="모서리가 둥근 직사각형 5">
                <a:extLst>
                  <a:ext uri="{FF2B5EF4-FFF2-40B4-BE49-F238E27FC236}">
                    <a16:creationId xmlns="" xmlns:a16="http://schemas.microsoft.com/office/drawing/2014/main" id="{4C60BBDE-2D90-4F44-8A46-EDE64D267D39}"/>
                  </a:ext>
                </a:extLst>
              </p:cNvPr>
              <p:cNvSpPr/>
              <p:nvPr/>
            </p:nvSpPr>
            <p:spPr>
              <a:xfrm>
                <a:off x="6904485" y="4211956"/>
                <a:ext cx="2544314" cy="3620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Firebase</a:t>
                </a:r>
                <a:endParaRPr lang="ko-KR" altLang="en-US" dirty="0"/>
              </a:p>
            </p:txBody>
          </p:sp>
          <p:sp>
            <p:nvSpPr>
              <p:cNvPr id="62" name="모서리가 둥근 직사각형 16">
                <a:extLst>
                  <a:ext uri="{FF2B5EF4-FFF2-40B4-BE49-F238E27FC236}">
                    <a16:creationId xmlns="" xmlns:a16="http://schemas.microsoft.com/office/drawing/2014/main" id="{4259443D-4CC6-4971-8A23-44AE89205F02}"/>
                  </a:ext>
                </a:extLst>
              </p:cNvPr>
              <p:cNvSpPr/>
              <p:nvPr/>
            </p:nvSpPr>
            <p:spPr>
              <a:xfrm>
                <a:off x="6904485" y="1212092"/>
                <a:ext cx="2544314" cy="29998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17">
                <a:extLst>
                  <a:ext uri="{FF2B5EF4-FFF2-40B4-BE49-F238E27FC236}">
                    <a16:creationId xmlns="" xmlns:a16="http://schemas.microsoft.com/office/drawing/2014/main" id="{35C35D81-4B38-4ACD-A88D-203E918936E6}"/>
                  </a:ext>
                </a:extLst>
              </p:cNvPr>
              <p:cNvSpPr/>
              <p:nvPr/>
            </p:nvSpPr>
            <p:spPr>
              <a:xfrm>
                <a:off x="7054534" y="2019332"/>
                <a:ext cx="2244216" cy="39010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IP</a:t>
                </a:r>
                <a:r>
                  <a:rPr lang="ko-KR" altLang="en-US" dirty="0"/>
                  <a:t>주소 </a:t>
                </a:r>
              </a:p>
            </p:txBody>
          </p:sp>
          <p:sp>
            <p:nvSpPr>
              <p:cNvPr id="64" name="모서리가 둥근 직사각형 18">
                <a:extLst>
                  <a:ext uri="{FF2B5EF4-FFF2-40B4-BE49-F238E27FC236}">
                    <a16:creationId xmlns="" xmlns:a16="http://schemas.microsoft.com/office/drawing/2014/main" id="{7E791EF4-F88E-4045-8124-0C0753DB6069}"/>
                  </a:ext>
                </a:extLst>
              </p:cNvPr>
              <p:cNvSpPr/>
              <p:nvPr/>
            </p:nvSpPr>
            <p:spPr>
              <a:xfrm>
                <a:off x="7054534" y="2510695"/>
                <a:ext cx="2244216" cy="39010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긴급 전화번호</a:t>
                </a:r>
                <a:endParaRPr lang="ko-KR" altLang="en-US" dirty="0"/>
              </a:p>
            </p:txBody>
          </p:sp>
          <p:sp>
            <p:nvSpPr>
              <p:cNvPr id="65" name="모서리가 둥근 직사각형 19">
                <a:extLst>
                  <a:ext uri="{FF2B5EF4-FFF2-40B4-BE49-F238E27FC236}">
                    <a16:creationId xmlns="" xmlns:a16="http://schemas.microsoft.com/office/drawing/2014/main" id="{655D61A7-739D-44B9-AADD-EE5BB0ADE6FA}"/>
                  </a:ext>
                </a:extLst>
              </p:cNvPr>
              <p:cNvSpPr/>
              <p:nvPr/>
            </p:nvSpPr>
            <p:spPr>
              <a:xfrm>
                <a:off x="7054534" y="3038262"/>
                <a:ext cx="2244216" cy="39010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스트리밍</a:t>
                </a:r>
                <a:r>
                  <a:rPr lang="ko-KR" altLang="en-US" dirty="0"/>
                  <a:t> 여부</a:t>
                </a:r>
              </a:p>
            </p:txBody>
          </p:sp>
          <p:sp>
            <p:nvSpPr>
              <p:cNvPr id="66" name="모서리가 둥근 직사각형 20">
                <a:extLst>
                  <a:ext uri="{FF2B5EF4-FFF2-40B4-BE49-F238E27FC236}">
                    <a16:creationId xmlns="" xmlns:a16="http://schemas.microsoft.com/office/drawing/2014/main" id="{13AA7FEB-D710-40D3-8694-88681E3544D2}"/>
                  </a:ext>
                </a:extLst>
              </p:cNvPr>
              <p:cNvSpPr/>
              <p:nvPr/>
            </p:nvSpPr>
            <p:spPr>
              <a:xfrm>
                <a:off x="7054534" y="3565828"/>
                <a:ext cx="2244216" cy="39010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버튼확인 여부</a:t>
                </a:r>
              </a:p>
            </p:txBody>
          </p:sp>
          <p:sp>
            <p:nvSpPr>
              <p:cNvPr id="67" name="모서리가 둥근 직사각형 21">
                <a:extLst>
                  <a:ext uri="{FF2B5EF4-FFF2-40B4-BE49-F238E27FC236}">
                    <a16:creationId xmlns="" xmlns:a16="http://schemas.microsoft.com/office/drawing/2014/main" id="{1CB1FBCD-A178-460D-A1A7-59717E035FFE}"/>
                  </a:ext>
                </a:extLst>
              </p:cNvPr>
              <p:cNvSpPr/>
              <p:nvPr/>
            </p:nvSpPr>
            <p:spPr>
              <a:xfrm>
                <a:off x="7054534" y="1527969"/>
                <a:ext cx="2244216" cy="39010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얼굴 인식 여부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002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6" y="534257"/>
            <a:ext cx="280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개발 환경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655DA29A-7712-48A6-BC0C-BCA75E4B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4778"/>
              </p:ext>
            </p:extLst>
          </p:nvPr>
        </p:nvGraphicFramePr>
        <p:xfrm>
          <a:off x="2041808" y="1998927"/>
          <a:ext cx="7846470" cy="3723504"/>
        </p:xfrm>
        <a:graphic>
          <a:graphicData uri="http://schemas.openxmlformats.org/drawingml/2006/table">
            <a:tbl>
              <a:tblPr/>
              <a:tblGrid>
                <a:gridCol w="1548563">
                  <a:extLst>
                    <a:ext uri="{9D8B030D-6E8A-4147-A177-3AD203B41FA5}">
                      <a16:colId xmlns="" xmlns:a16="http://schemas.microsoft.com/office/drawing/2014/main" val="3757135675"/>
                    </a:ext>
                  </a:extLst>
                </a:gridCol>
                <a:gridCol w="5258988">
                  <a:extLst>
                    <a:ext uri="{9D8B030D-6E8A-4147-A177-3AD203B41FA5}">
                      <a16:colId xmlns="" xmlns:a16="http://schemas.microsoft.com/office/drawing/2014/main" val="400971990"/>
                    </a:ext>
                  </a:extLst>
                </a:gridCol>
                <a:gridCol w="1038919">
                  <a:extLst>
                    <a:ext uri="{9D8B030D-6E8A-4147-A177-3AD203B41FA5}">
                      <a16:colId xmlns="" xmlns:a16="http://schemas.microsoft.com/office/drawing/2014/main" val="3471167659"/>
                    </a:ext>
                  </a:extLst>
                </a:gridCol>
              </a:tblGrid>
              <a:tr h="639285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3852554"/>
                  </a:ext>
                </a:extLst>
              </a:tr>
              <a:tr h="824352"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Hardware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Raspberry Pi 3B+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5400" marR="2540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구성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카메라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마이크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버튼센서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온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/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습도 센서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5569136"/>
                  </a:ext>
                </a:extLst>
              </a:tr>
              <a:tr h="824162"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OS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Hardware: Raspbian </a:t>
                      </a:r>
                    </a:p>
                    <a:p>
                      <a:pPr marL="25400" marR="2540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Mobile: Android 6.0 Marshmallow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7347160"/>
                  </a:ext>
                </a:extLst>
              </a:tr>
              <a:tr h="611353"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Language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Python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592085"/>
                  </a:ext>
                </a:extLst>
              </a:tr>
              <a:tr h="824352"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DB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</a:t>
                      </a: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Firebase, SQLite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877572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3B6FAED-C0CB-4846-8309-112FCF6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54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8485E115-97EC-4BC5-BA9A-587762A127E6}"/>
              </a:ext>
            </a:extLst>
          </p:cNvPr>
          <p:cNvCxnSpPr>
            <a:cxnSpLocks/>
          </p:cNvCxnSpPr>
          <p:nvPr/>
        </p:nvCxnSpPr>
        <p:spPr>
          <a:xfrm>
            <a:off x="739739" y="1212351"/>
            <a:ext cx="6873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A53546-7111-4895-A26F-A3AEC42E36BD}"/>
              </a:ext>
            </a:extLst>
          </p:cNvPr>
          <p:cNvSpPr txBox="1"/>
          <p:nvPr/>
        </p:nvSpPr>
        <p:spPr>
          <a:xfrm>
            <a:off x="955496" y="534257"/>
            <a:ext cx="280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rPr>
              <a:t>업무 분담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655DA29A-7712-48A6-BC0C-BCA75E4B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1953"/>
              </p:ext>
            </p:extLst>
          </p:nvPr>
        </p:nvGraphicFramePr>
        <p:xfrm>
          <a:off x="1905346" y="1932248"/>
          <a:ext cx="7846470" cy="3869463"/>
        </p:xfrm>
        <a:graphic>
          <a:graphicData uri="http://schemas.openxmlformats.org/drawingml/2006/table">
            <a:tbl>
              <a:tblPr/>
              <a:tblGrid>
                <a:gridCol w="1548563">
                  <a:extLst>
                    <a:ext uri="{9D8B030D-6E8A-4147-A177-3AD203B41FA5}">
                      <a16:colId xmlns="" xmlns:a16="http://schemas.microsoft.com/office/drawing/2014/main" val="3757135675"/>
                    </a:ext>
                  </a:extLst>
                </a:gridCol>
                <a:gridCol w="2629494">
                  <a:extLst>
                    <a:ext uri="{9D8B030D-6E8A-4147-A177-3AD203B41FA5}">
                      <a16:colId xmlns="" xmlns:a16="http://schemas.microsoft.com/office/drawing/2014/main" val="400971990"/>
                    </a:ext>
                  </a:extLst>
                </a:gridCol>
                <a:gridCol w="2629494"/>
                <a:gridCol w="1038919">
                  <a:extLst>
                    <a:ext uri="{9D8B030D-6E8A-4147-A177-3AD203B41FA5}">
                      <a16:colId xmlns="" xmlns:a16="http://schemas.microsoft.com/office/drawing/2014/main" val="3471167659"/>
                    </a:ext>
                  </a:extLst>
                </a:gridCol>
              </a:tblGrid>
              <a:tr h="639285"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역할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이름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역할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(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개발기능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3852554"/>
                  </a:ext>
                </a:extLst>
              </a:tr>
              <a:tr h="824352"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팀장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신상원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얼굴 인식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FCM </a:t>
                      </a:r>
                      <a:r>
                        <a:rPr lang="ko-KR" alt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푸쉬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알림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Firebase</a:t>
                      </a:r>
                      <a:r>
                        <a:rPr lang="en-US" altLang="ko-KR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</a:t>
                      </a:r>
                      <a:r>
                        <a:rPr lang="ko-KR" alt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연동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5569136"/>
                  </a:ext>
                </a:extLst>
              </a:tr>
              <a:tr h="824162"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팀원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허규호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앱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레이아웃 제작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스트리밍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Firebase</a:t>
                      </a:r>
                      <a:r>
                        <a:rPr 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</a:t>
                      </a:r>
                      <a:r>
                        <a:rPr lang="ko-KR" alt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연동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7347160"/>
                  </a:ext>
                </a:extLst>
              </a:tr>
              <a:tr h="1086798"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팀원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현승주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마이크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,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온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/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습도 센서 제어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아기 울음소리 감지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59208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3B6FAED-C0CB-4846-8309-112FCF6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2464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521</Words>
  <Application>Microsoft Office PowerPoint</Application>
  <PresentationFormat>와이드스크린</PresentationFormat>
  <Paragraphs>148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08서울남산체 M</vt:lpstr>
      <vt:lpstr>Arial</vt:lpstr>
      <vt:lpstr>맑은 고딕</vt:lpstr>
      <vt:lpstr>08서울남산체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Shin SangWon</cp:lastModifiedBy>
  <cp:revision>34</cp:revision>
  <dcterms:created xsi:type="dcterms:W3CDTF">2019-05-13T06:36:57Z</dcterms:created>
  <dcterms:modified xsi:type="dcterms:W3CDTF">2019-11-04T04:58:48Z</dcterms:modified>
</cp:coreProperties>
</file>