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4D53-BA58-4D45-A937-9739F44B2A2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1C8-EB65-48D2-A2F9-455A7AC8A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4D53-BA58-4D45-A937-9739F44B2A2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1C8-EB65-48D2-A2F9-455A7AC8A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8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4D53-BA58-4D45-A937-9739F44B2A2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1C8-EB65-48D2-A2F9-455A7AC8A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1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4D53-BA58-4D45-A937-9739F44B2A2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1C8-EB65-48D2-A2F9-455A7AC8A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89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4D53-BA58-4D45-A937-9739F44B2A2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1C8-EB65-48D2-A2F9-455A7AC8A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5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4D53-BA58-4D45-A937-9739F44B2A2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1C8-EB65-48D2-A2F9-455A7AC8A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6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4D53-BA58-4D45-A937-9739F44B2A2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1C8-EB65-48D2-A2F9-455A7AC8A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2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4D53-BA58-4D45-A937-9739F44B2A2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1C8-EB65-48D2-A2F9-455A7AC8A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9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4D53-BA58-4D45-A937-9739F44B2A2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1C8-EB65-48D2-A2F9-455A7AC8A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9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4D53-BA58-4D45-A937-9739F44B2A2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1C8-EB65-48D2-A2F9-455A7AC8A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44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4D53-BA58-4D45-A937-9739F44B2A2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1C8-EB65-48D2-A2F9-455A7AC8A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8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4D53-BA58-4D45-A937-9739F44B2A2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91C8-EB65-48D2-A2F9-455A7AC8A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00" y="2090172"/>
            <a:ext cx="9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FINAL YEAR PROJECT : PART 1</a:t>
            </a:r>
          </a:p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TOPIC : SYNTHETIC UNIT HYDROGRAPH (SYNOPSIS)</a:t>
            </a:r>
          </a:p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DEPARTMENT : B. TECH. CIVIL ENGINEERING DEPARTMENT</a:t>
            </a:r>
          </a:p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SECTION : B</a:t>
            </a:r>
          </a:p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SWAPNANEEL GHOSH : 13001319052</a:t>
            </a:r>
          </a:p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SAYANTI SAHU : 13001320085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7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320731"/>
            <a:ext cx="84969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-:NECESSITIES OF SYNTHETIC UNIT HYDROGRAPH:-</a:t>
            </a:r>
          </a:p>
          <a:p>
            <a:pPr algn="ctr"/>
            <a:endParaRPr lang="en-GB" sz="2400" b="1" dirty="0" smtClean="0">
              <a:solidFill>
                <a:schemeClr val="bg1"/>
              </a:solidFill>
            </a:endParaRPr>
          </a:p>
          <a:p>
            <a:pPr algn="just"/>
            <a:endParaRPr lang="en-GB" sz="2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</a:t>
            </a:r>
            <a:r>
              <a:rPr lang="en-IN" sz="2400" dirty="0" smtClean="0">
                <a:solidFill>
                  <a:schemeClr val="bg1"/>
                </a:solidFill>
              </a:rPr>
              <a:t>here </a:t>
            </a:r>
            <a:r>
              <a:rPr lang="en-IN" sz="2400" dirty="0">
                <a:solidFill>
                  <a:schemeClr val="bg1"/>
                </a:solidFill>
              </a:rPr>
              <a:t>are many basins, especially in developing countries, which are not gauged; but for which, unit graphs may be required. For such basins, the unit hydrographs are synthesised from the known unit hydrograph of a meteorologically homogeneous basin</a:t>
            </a:r>
            <a:r>
              <a:rPr lang="en-IN" sz="2400" dirty="0" smtClean="0">
                <a:solidFill>
                  <a:schemeClr val="bg1"/>
                </a:solidFill>
              </a:rPr>
              <a:t>. Therefore, for those </a:t>
            </a:r>
            <a:r>
              <a:rPr lang="en-IN" sz="2400" dirty="0" err="1" smtClean="0">
                <a:solidFill>
                  <a:schemeClr val="bg1"/>
                </a:solidFill>
              </a:rPr>
              <a:t>ungauged</a:t>
            </a:r>
            <a:r>
              <a:rPr lang="en-IN" sz="2400" dirty="0" smtClean="0">
                <a:solidFill>
                  <a:schemeClr val="bg1"/>
                </a:solidFill>
              </a:rPr>
              <a:t> basins Synthetic Unit Hydrograph is necessary.</a:t>
            </a:r>
          </a:p>
          <a:p>
            <a:pPr algn="just"/>
            <a:endParaRPr lang="en-IN" sz="2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674400"/>
            <a:ext cx="89289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-:METHODS AND EQUATIONS THAT WE HAVE USED TO STUDY SYNTHETIC UNIT HYDROGRAPH:-</a:t>
            </a:r>
          </a:p>
          <a:p>
            <a:pPr algn="ctr"/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Snyder (1938)</a:t>
            </a:r>
            <a:r>
              <a:rPr lang="en-IN" sz="2000" dirty="0">
                <a:solidFill>
                  <a:schemeClr val="bg1"/>
                </a:solidFill>
              </a:rPr>
              <a:t>, based on a study of a large number of catchment basins in the Appalachian Highlands of Eastern United States, developed a set of empirical equations, connecting the basin characteristics with the unit graph characteristics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	</a:t>
            </a:r>
            <a:r>
              <a:rPr lang="en-GB" sz="2000" dirty="0" smtClean="0">
                <a:solidFill>
                  <a:schemeClr val="bg1"/>
                </a:solidFill>
              </a:rPr>
              <a:t>- </a:t>
            </a:r>
            <a:r>
              <a:rPr lang="en-IN" sz="2000" dirty="0">
                <a:solidFill>
                  <a:schemeClr val="bg1"/>
                </a:solidFill>
              </a:rPr>
              <a:t>The basin characteristics used in these empirical relations were L, </a:t>
            </a:r>
            <a:r>
              <a:rPr lang="en-IN" sz="2000" dirty="0" err="1">
                <a:solidFill>
                  <a:schemeClr val="bg1"/>
                </a:solidFill>
              </a:rPr>
              <a:t>Lc</a:t>
            </a:r>
            <a:r>
              <a:rPr lang="en-IN" sz="2000" dirty="0">
                <a:solidFill>
                  <a:schemeClr val="bg1"/>
                </a:solidFill>
              </a:rPr>
              <a:t>, A, and coefficients Ct, and </a:t>
            </a:r>
            <a:r>
              <a:rPr lang="en-IN" sz="2000" dirty="0" err="1">
                <a:solidFill>
                  <a:schemeClr val="bg1"/>
                </a:solidFill>
              </a:rPr>
              <a:t>Cp</a:t>
            </a:r>
            <a:r>
              <a:rPr lang="en-IN" sz="2000" dirty="0">
                <a:solidFill>
                  <a:schemeClr val="bg1"/>
                </a:solidFill>
              </a:rPr>
              <a:t>; whereas the unit graph characteristics were </a:t>
            </a:r>
            <a:r>
              <a:rPr lang="en-IN" sz="2000" dirty="0" err="1">
                <a:solidFill>
                  <a:schemeClr val="bg1"/>
                </a:solidFill>
              </a:rPr>
              <a:t>tp</a:t>
            </a:r>
            <a:r>
              <a:rPr lang="en-IN" sz="2000" dirty="0">
                <a:solidFill>
                  <a:schemeClr val="bg1"/>
                </a:solidFill>
              </a:rPr>
              <a:t>, B and </a:t>
            </a:r>
            <a:r>
              <a:rPr lang="en-IN" sz="2000" dirty="0" err="1">
                <a:solidFill>
                  <a:schemeClr val="bg1"/>
                </a:solidFill>
              </a:rPr>
              <a:t>Qp</a:t>
            </a:r>
            <a:r>
              <a:rPr lang="en-IN" sz="2000" dirty="0" smtClean="0">
                <a:solidFill>
                  <a:schemeClr val="bg1"/>
                </a:solidFill>
              </a:rPr>
              <a:t>. These relations in the form of empirical equations are known as </a:t>
            </a:r>
            <a:r>
              <a:rPr lang="en-IN" sz="2000" b="1" dirty="0" smtClean="0">
                <a:solidFill>
                  <a:schemeClr val="bg1"/>
                </a:solidFill>
              </a:rPr>
              <a:t>Snyder Method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GB" sz="2000" dirty="0">
              <a:solidFill>
                <a:schemeClr val="bg1"/>
              </a:solidFill>
            </a:endParaRPr>
          </a:p>
          <a:p>
            <a:pPr algn="just"/>
            <a:endParaRPr lang="en-GB" sz="2000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Indian Equations for Synthetic Unit Hydrograph.</a:t>
            </a:r>
            <a:r>
              <a:rPr lang="en-IN" sz="2000" dirty="0">
                <a:solidFill>
                  <a:schemeClr val="bg1"/>
                </a:solidFill>
              </a:rPr>
              <a:t> The Central Water Commission, after making a study on a large number of Indian catchments of sizes ranging between 25 to 500 km², has </a:t>
            </a:r>
            <a:r>
              <a:rPr lang="en-IN" sz="2000" dirty="0" smtClean="0">
                <a:solidFill>
                  <a:schemeClr val="bg1"/>
                </a:solidFill>
              </a:rPr>
              <a:t>also recommended relations </a:t>
            </a:r>
            <a:r>
              <a:rPr lang="en-IN" sz="2000" dirty="0">
                <a:solidFill>
                  <a:schemeClr val="bg1"/>
                </a:solidFill>
              </a:rPr>
              <a:t>for developing synthetic unit </a:t>
            </a:r>
            <a:r>
              <a:rPr lang="en-IN" sz="2000" dirty="0" smtClean="0">
                <a:solidFill>
                  <a:schemeClr val="bg1"/>
                </a:solidFill>
              </a:rPr>
              <a:t>hydrographs.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2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6064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-:GRAPH USED FOR SYNTHETIC UNIT HYDROGRAPH:-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5" y="955040"/>
            <a:ext cx="5731510" cy="49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7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52" y="1643896"/>
            <a:ext cx="903649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-:USES OF SYNTHETIC UNIT HYDROGRAPH:-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synthetic unit hydrograph is derived from theory and experience, and its purpose is to simulate basin diffusion by estimating the basin lag based on a certain formula or procedure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synthetic unit hydrograph retains all the features of the unit hydrograph, but does not require rainfall-runoff data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It is very beneficial in developing countries where it may be required.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3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028617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-:BIBLIOGRAPHY:-</a:t>
            </a:r>
          </a:p>
          <a:p>
            <a:pPr algn="ctr"/>
            <a:endParaRPr lang="en-GB" dirty="0" smtClean="0">
              <a:solidFill>
                <a:schemeClr val="bg1"/>
              </a:solidFill>
            </a:endParaRPr>
          </a:p>
          <a:p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Hydrology </a:t>
            </a:r>
            <a:r>
              <a:rPr lang="en-GB" sz="2800" dirty="0">
                <a:solidFill>
                  <a:schemeClr val="bg1"/>
                </a:solidFill>
              </a:rPr>
              <a:t>and water Resources Engineering by </a:t>
            </a:r>
            <a:r>
              <a:rPr lang="en-GB" sz="2800" dirty="0" err="1">
                <a:solidFill>
                  <a:schemeClr val="bg1"/>
                </a:solidFill>
              </a:rPr>
              <a:t>Santosh</a:t>
            </a:r>
            <a:r>
              <a:rPr lang="en-GB" sz="2800" dirty="0">
                <a:solidFill>
                  <a:schemeClr val="bg1"/>
                </a:solidFill>
              </a:rPr>
              <a:t> Kumar </a:t>
            </a:r>
            <a:r>
              <a:rPr lang="en-GB" sz="2800" dirty="0" err="1">
                <a:solidFill>
                  <a:schemeClr val="bg1"/>
                </a:solidFill>
              </a:rPr>
              <a:t>Garg</a:t>
            </a:r>
            <a:r>
              <a:rPr lang="en-GB" sz="2800" dirty="0">
                <a:solidFill>
                  <a:schemeClr val="bg1"/>
                </a:solidFill>
              </a:rPr>
              <a:t> and Applied Hydrology by </a:t>
            </a:r>
            <a:r>
              <a:rPr lang="en-GB" sz="2800" dirty="0" err="1">
                <a:solidFill>
                  <a:schemeClr val="bg1"/>
                </a:solidFill>
              </a:rPr>
              <a:t>Ven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</a:t>
            </a:r>
            <a:r>
              <a:rPr lang="en-GB" sz="2800" dirty="0">
                <a:solidFill>
                  <a:schemeClr val="bg1"/>
                </a:solidFill>
              </a:rPr>
              <a:t> Chow. </a:t>
            </a:r>
          </a:p>
          <a:p>
            <a:pPr algn="ctr"/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4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253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Swapnaneel Ghosh</dc:creator>
  <cp:lastModifiedBy>Swapnaneel Ghosh</cp:lastModifiedBy>
  <cp:revision>17</cp:revision>
  <dcterms:created xsi:type="dcterms:W3CDTF">2022-11-19T11:19:21Z</dcterms:created>
  <dcterms:modified xsi:type="dcterms:W3CDTF">2022-11-19T13:21:33Z</dcterms:modified>
</cp:coreProperties>
</file>