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7554/eLife.48175"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Ten common statistical mistakes to watch out for when writing or reviewing a manuscript</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Authors: Tamar R Makin and Jean-Jaques Orban De Xivry</a:t>
            </a:r>
          </a:p>
        </p:txBody>
      </p:sp>
      <p:sp>
        <p:nvSpPr>
          <p:cNvPr id="4" name="Date Placeholder 3"/>
          <p:cNvSpPr>
            <a:spLocks noGrp="1"/>
          </p:cNvSpPr>
          <p:nvPr>
            <p:ph idx="10" sz="half" type="dt"/>
          </p:nvPr>
        </p:nvSpPr>
        <p:spPr/>
        <p:txBody>
          <a:bodyPr/>
          <a:lstStyle/>
          <a:p>
            <a:pPr lvl="0" indent="0" marL="0">
              <a:buNone/>
            </a:pPr>
            <a:r>
              <a:rPr/>
              <a:t>2024-10-07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Inflating the units of Analysis</a:t>
            </a:r>
          </a:p>
        </p:txBody>
      </p:sp>
      <p:sp>
        <p:nvSpPr>
          <p:cNvPr id="3" name="Content Placeholder 2"/>
          <p:cNvSpPr>
            <a:spLocks noGrp="1"/>
          </p:cNvSpPr>
          <p:nvPr>
            <p:ph idx="1"/>
          </p:nvPr>
        </p:nvSpPr>
        <p:spPr/>
        <p:txBody>
          <a:bodyPr/>
          <a:lstStyle/>
          <a:p>
            <a:pPr lvl="0" indent="0" marL="0">
              <a:buNone/>
            </a:pPr>
            <a:r>
              <a:rPr b="1"/>
              <a:t>Solutions:</a:t>
            </a:r>
          </a:p>
          <a:p>
            <a:pPr lvl="0"/>
            <a:r>
              <a:rPr/>
              <a:t>Use a mixed effects linear model which allows us to put all data into a model and not violate the assumption of independence (can be complicated and misused)</a:t>
            </a:r>
          </a:p>
          <a:p>
            <a:pPr lvl="0"/>
            <a:r>
              <a:rPr/>
              <a:t>A simple solution is to calculate r (correlation) for each observation separately</a:t>
            </a:r>
          </a:p>
          <a:p>
            <a:pPr lvl="0"/>
            <a:r>
              <a:rPr/>
              <a:t>Average values across observations</a:t>
            </a:r>
          </a:p>
          <a:p>
            <a:pPr lvl="0"/>
            <a:r>
              <a:rPr/>
              <a:t>Calculate pre/post correlations and average the r values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Spurious (illegitimate) Correlations</a:t>
            </a:r>
          </a:p>
        </p:txBody>
      </p:sp>
      <p:sp>
        <p:nvSpPr>
          <p:cNvPr id="3" name="Content Placeholder 2"/>
          <p:cNvSpPr>
            <a:spLocks noGrp="1"/>
          </p:cNvSpPr>
          <p:nvPr>
            <p:ph idx="1"/>
          </p:nvPr>
        </p:nvSpPr>
        <p:spPr/>
        <p:txBody>
          <a:bodyPr/>
          <a:lstStyle/>
          <a:p>
            <a:pPr lvl="0" indent="0" marL="0">
              <a:buNone/>
            </a:pPr>
            <a:r>
              <a:rPr b="1"/>
              <a:t>Problem:</a:t>
            </a:r>
            <a:r>
              <a:rPr/>
              <a:t> Not following general assumptions (normality, independence, random selection, no outliers) leads to illegitimate correlations.</a:t>
            </a:r>
          </a:p>
          <a:p>
            <a:pPr lvl="0"/>
            <a:r>
              <a:rPr/>
              <a:t>Generally, arises from outliers inflating the correlation coefficient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Spurious (illegitimate) Correlations</a:t>
            </a:r>
          </a:p>
        </p:txBody>
      </p:sp>
      <p:sp>
        <p:nvSpPr>
          <p:cNvPr id="3" name="Content Placeholder 2"/>
          <p:cNvSpPr>
            <a:spLocks noGrp="1"/>
          </p:cNvSpPr>
          <p:nvPr>
            <p:ph idx="1"/>
          </p:nvPr>
        </p:nvSpPr>
        <p:spPr/>
        <p:txBody>
          <a:bodyPr/>
          <a:lstStyle/>
          <a:p>
            <a:pPr lvl="0" indent="0" marL="0">
              <a:buNone/>
            </a:pPr>
            <a:r>
              <a:rPr b="1"/>
              <a:t>Detection:</a:t>
            </a:r>
            <a:r>
              <a:rPr/>
              <a:t> Assess data plots for outliers and see if correlation coefficient makes sense.</a:t>
            </a:r>
          </a:p>
          <a:p>
            <a:pPr lvl="0" indent="0" marL="0">
              <a:buNone/>
            </a:pPr>
            <a:r>
              <a:rPr b="1"/>
              <a:t>Solutions:</a:t>
            </a:r>
            <a:r>
              <a:rPr/>
              <a:t> Make sure you satisfy the assumptions (normality, independence, random selection, no outliers)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5. Use of Small Samples</a:t>
            </a:r>
          </a:p>
        </p:txBody>
      </p:sp>
      <p:sp>
        <p:nvSpPr>
          <p:cNvPr id="3" name="Content Placeholder 2"/>
          <p:cNvSpPr>
            <a:spLocks noGrp="1"/>
          </p:cNvSpPr>
          <p:nvPr>
            <p:ph idx="1"/>
          </p:nvPr>
        </p:nvSpPr>
        <p:spPr/>
        <p:txBody>
          <a:bodyPr/>
          <a:lstStyle/>
          <a:p>
            <a:pPr lvl="0" indent="0" marL="0">
              <a:buNone/>
            </a:pPr>
            <a:r>
              <a:rPr b="1"/>
              <a:t>Problem:</a:t>
            </a:r>
            <a:r>
              <a:rPr/>
              <a:t> Small sample sizes only detects large effects (overestimates actual effect –&gt; leads to large correlation value)</a:t>
            </a:r>
          </a:p>
          <a:p>
            <a:pPr lvl="0"/>
            <a:r>
              <a:rPr/>
              <a:t>Increases the chance of a false positive (Type 1 Error)</a:t>
            </a:r>
          </a:p>
          <a:p>
            <a:pPr lvl="0"/>
            <a:r>
              <a:rPr/>
              <a:t>Small sample sizes are not likely to be normally distributed (cannot use normality assumption)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5. Use of Small Samples</a:t>
            </a:r>
          </a:p>
        </p:txBody>
      </p:sp>
      <p:sp>
        <p:nvSpPr>
          <p:cNvPr id="3" name="Content Placeholder 2"/>
          <p:cNvSpPr>
            <a:spLocks noGrp="1"/>
          </p:cNvSpPr>
          <p:nvPr>
            <p:ph idx="1"/>
          </p:nvPr>
        </p:nvSpPr>
        <p:spPr/>
        <p:txBody>
          <a:bodyPr/>
          <a:lstStyle/>
          <a:p>
            <a:pPr lvl="0" indent="0" marL="0">
              <a:buNone/>
            </a:pPr>
            <a:r>
              <a:rPr b="1"/>
              <a:t>Detection:</a:t>
            </a:r>
            <a:r>
              <a:rPr/>
              <a:t> Examine the sample size and judge if it is appropriate; if there is a large effect, it may be considered suspicious depending on the sample size</a:t>
            </a:r>
          </a:p>
          <a:p>
            <a:pPr lvl="0" indent="0" marL="0">
              <a:buNone/>
            </a:pPr>
            <a:r>
              <a:rPr b="1"/>
              <a:t>Solutions:</a:t>
            </a:r>
            <a:r>
              <a:rPr/>
              <a:t> If possible, perform replications of the experiment so see if the outcome is the same. Also, make sure you have a control.</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6. Circular Analysis</a:t>
            </a:r>
          </a:p>
        </p:txBody>
      </p:sp>
      <p:sp>
        <p:nvSpPr>
          <p:cNvPr id="3" name="Content Placeholder 2"/>
          <p:cNvSpPr>
            <a:spLocks noGrp="1"/>
          </p:cNvSpPr>
          <p:nvPr>
            <p:ph idx="1"/>
          </p:nvPr>
        </p:nvSpPr>
        <p:spPr/>
        <p:txBody>
          <a:bodyPr/>
          <a:lstStyle/>
          <a:p>
            <a:pPr lvl="0" indent="0" marL="0">
              <a:buNone/>
            </a:pPr>
            <a:r>
              <a:rPr b="1"/>
              <a:t>Problem:</a:t>
            </a:r>
            <a:r>
              <a:rPr/>
              <a:t> Researchers analyze data and pick out certain patters that describe their results; they then use that pattern to conduct further research which may lead to an incorrect finding</a:t>
            </a:r>
          </a:p>
          <a:p>
            <a:pPr lvl="0"/>
            <a:r>
              <a:rPr/>
              <a:t>Ex. Neuron firing rate due to manipulation: there were no significant effects initially, but the researchers observed an increased firing rate for some neurons and others less. This led them to split the neurons into a quick and slow response rate group. Any interpretation from this is misleading because maybe the neurons reacted by chance.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6. Circular Analysis</a:t>
            </a:r>
          </a:p>
        </p:txBody>
      </p:sp>
      <p:sp>
        <p:nvSpPr>
          <p:cNvPr id="3" name="Content Placeholder 2"/>
          <p:cNvSpPr>
            <a:spLocks noGrp="1"/>
          </p:cNvSpPr>
          <p:nvPr>
            <p:ph idx="1"/>
          </p:nvPr>
        </p:nvSpPr>
        <p:spPr/>
        <p:txBody>
          <a:bodyPr/>
          <a:lstStyle/>
          <a:p>
            <a:pPr lvl="0" indent="0" marL="0">
              <a:buNone/>
            </a:pPr>
            <a:r>
              <a:rPr b="1"/>
              <a:t>Problem:</a:t>
            </a:r>
            <a:r>
              <a:rPr/>
              <a:t> Dependencies are created between the dependent and independent variable</a:t>
            </a:r>
          </a:p>
          <a:p>
            <a:pPr lvl="0"/>
            <a:r>
              <a:rPr/>
              <a:t>Ex. Correlation reported between cell response post manipulation and the difference in cell response for pre and post manipulation. (notice that both are dependent upon the post manipulation measure, hence any analysis done is inaccurate)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6. Circular Analysis</a:t>
            </a:r>
          </a:p>
        </p:txBody>
      </p:sp>
      <p:sp>
        <p:nvSpPr>
          <p:cNvPr id="3" name="Content Placeholder 2"/>
          <p:cNvSpPr>
            <a:spLocks noGrp="1"/>
          </p:cNvSpPr>
          <p:nvPr>
            <p:ph idx="1"/>
          </p:nvPr>
        </p:nvSpPr>
        <p:spPr/>
        <p:txBody>
          <a:bodyPr/>
          <a:lstStyle/>
          <a:p>
            <a:pPr lvl="0" indent="0" marL="0">
              <a:buNone/>
            </a:pPr>
            <a:r>
              <a:rPr b="1"/>
              <a:t>Detection:</a:t>
            </a:r>
            <a:r>
              <a:rPr/>
              <a:t> Decide if the statistical test criteria are in favor of the hypothesis tested.</a:t>
            </a:r>
          </a:p>
          <a:p>
            <a:pPr lvl="0" indent="0" marL="0">
              <a:buNone/>
            </a:pPr>
            <a:r>
              <a:rPr b="1"/>
              <a:t>Solutions:</a:t>
            </a:r>
          </a:p>
          <a:p>
            <a:pPr lvl="0"/>
            <a:r>
              <a:rPr/>
              <a:t>Define the analysis criteria independently of the data (i.e. don’t pick the question based on the data)</a:t>
            </a:r>
          </a:p>
          <a:p>
            <a:pPr lvl="0"/>
            <a:r>
              <a:rPr/>
              <a:t>Run experiments again to see if same results arise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7. Flexibility of Analysis: P-hacking</a:t>
            </a:r>
          </a:p>
        </p:txBody>
      </p:sp>
      <p:sp>
        <p:nvSpPr>
          <p:cNvPr id="3" name="Content Placeholder 2"/>
          <p:cNvSpPr>
            <a:spLocks noGrp="1"/>
          </p:cNvSpPr>
          <p:nvPr>
            <p:ph idx="1"/>
          </p:nvPr>
        </p:nvSpPr>
        <p:spPr/>
        <p:txBody>
          <a:bodyPr/>
          <a:lstStyle/>
          <a:p>
            <a:pPr lvl="0" indent="0" marL="0">
              <a:buNone/>
            </a:pPr>
            <a:r>
              <a:rPr b="1"/>
              <a:t>Flexibility Definition:</a:t>
            </a:r>
            <a:r>
              <a:rPr/>
              <a:t> use of switched outcome parameters, adding covariates, using undetermined/erratic pre-processing pipeline/subject exclusion</a:t>
            </a:r>
          </a:p>
          <a:p>
            <a:pPr lvl="0" indent="0" marL="0">
              <a:buNone/>
            </a:pPr>
            <a:r>
              <a:rPr b="1"/>
              <a:t>Problem:</a:t>
            </a:r>
            <a:r>
              <a:rPr/>
              <a:t> When using flexibility, it increases the probability of getting a significant p-value.</a:t>
            </a:r>
          </a:p>
          <a:p>
            <a:pPr lvl="0"/>
            <a:r>
              <a:rPr b="1"/>
              <a:t>Why?</a:t>
            </a:r>
            <a:r>
              <a:rPr/>
              <a:t> Normative statistics relies on probabilities and when you run more then one test, there is an increased probability of getting a false positive (8 Makin and Orban)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7. Flexibility of Analysis: P-hacking</a:t>
            </a:r>
          </a:p>
        </p:txBody>
      </p:sp>
      <p:sp>
        <p:nvSpPr>
          <p:cNvPr id="3" name="Content Placeholder 2"/>
          <p:cNvSpPr>
            <a:spLocks noGrp="1"/>
          </p:cNvSpPr>
          <p:nvPr>
            <p:ph idx="1"/>
          </p:nvPr>
        </p:nvSpPr>
        <p:spPr/>
        <p:txBody>
          <a:bodyPr/>
          <a:lstStyle/>
          <a:p>
            <a:pPr lvl="0" indent="0" marL="0">
              <a:buNone/>
            </a:pPr>
            <a:r>
              <a:rPr b="1"/>
              <a:t>Detection:</a:t>
            </a:r>
            <a:r>
              <a:rPr/>
              <a:t> Make sure planned and executed trials were identical. This can be very hard to detect.</a:t>
            </a:r>
          </a:p>
          <a:p>
            <a:pPr lvl="0" indent="0" marL="0">
              <a:buNone/>
            </a:pPr>
            <a:r>
              <a:rPr b="1"/>
              <a:t>Solutions:</a:t>
            </a:r>
          </a:p>
          <a:p>
            <a:pPr lvl="0"/>
            <a:r>
              <a:rPr/>
              <a:t>Replicate the experiment to make sure results are similar.</a:t>
            </a:r>
          </a:p>
          <a:p>
            <a:pPr lvl="0"/>
            <a:r>
              <a:rPr/>
              <a:t>Check to make sure the experiment was well designed, executed, and analyzed.</a:t>
            </a:r>
          </a:p>
          <a:p>
            <a:pPr lvl="0"/>
            <a:r>
              <a:rPr/>
              <a:t>Be clear when you state pre-planned analysis vs the exploratory analysis since exploratory analysis cannot have strong conclusions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Abstract</a:t>
            </a:r>
          </a:p>
        </p:txBody>
      </p:sp>
      <p:sp>
        <p:nvSpPr>
          <p:cNvPr id="3" name="Content Placeholder 2"/>
          <p:cNvSpPr>
            <a:spLocks noGrp="1"/>
          </p:cNvSpPr>
          <p:nvPr>
            <p:ph idx="1"/>
          </p:nvPr>
        </p:nvSpPr>
        <p:spPr/>
        <p:txBody>
          <a:bodyPr/>
          <a:lstStyle/>
          <a:p>
            <a:pPr lvl="0" indent="0" marL="0">
              <a:buNone/>
            </a:pPr>
            <a:r>
              <a:rPr/>
              <a:t>In this presentation I will identify 10 of the most common mistakes found within statistical papers. For each mistake, I will state what the problem is, how we can detect it, and how we can avoid making these mistakes.</a:t>
            </a:r>
          </a:p>
          <a:p>
            <a:pPr lvl="0" indent="0" marL="0">
              <a:buNone/>
            </a:pPr>
            <a:r>
              <a:rPr b="1"/>
              <a:t>Goal:</a:t>
            </a:r>
            <a:r>
              <a:rPr/>
              <a:t> After this presentation you should be able to peer review papers efficiently and effectively.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8. Failing to Correct for Multiple Comparisons</a:t>
            </a:r>
          </a:p>
        </p:txBody>
      </p:sp>
      <p:sp>
        <p:nvSpPr>
          <p:cNvPr id="3" name="Content Placeholder 2"/>
          <p:cNvSpPr>
            <a:spLocks noGrp="1"/>
          </p:cNvSpPr>
          <p:nvPr>
            <p:ph idx="1"/>
          </p:nvPr>
        </p:nvSpPr>
        <p:spPr/>
        <p:txBody>
          <a:bodyPr/>
          <a:lstStyle/>
          <a:p>
            <a:pPr lvl="0" indent="0" marL="0">
              <a:buNone/>
            </a:pPr>
            <a:r>
              <a:rPr b="1"/>
              <a:t>Problem:</a:t>
            </a:r>
            <a:r>
              <a:rPr/>
              <a:t> When researchers have multiple comparisons, there can be consequences for significant findings (type 1 errors)</a:t>
            </a:r>
          </a:p>
          <a:p>
            <a:pPr lvl="0"/>
            <a:r>
              <a:rPr/>
              <a:t>More factors-&gt; greater number of tests/measures performed-&gt; increasing probability of false positives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8. Failing to Correct for Multiple Comparisons</a:t>
            </a:r>
          </a:p>
        </p:txBody>
      </p:sp>
      <p:sp>
        <p:nvSpPr>
          <p:cNvPr id="3" name="Content Placeholder 2"/>
          <p:cNvSpPr>
            <a:spLocks noGrp="1"/>
          </p:cNvSpPr>
          <p:nvPr>
            <p:ph idx="1"/>
          </p:nvPr>
        </p:nvSpPr>
        <p:spPr/>
        <p:txBody>
          <a:bodyPr/>
          <a:lstStyle/>
          <a:p>
            <a:pPr lvl="0" indent="0" marL="0">
              <a:buNone/>
            </a:pPr>
            <a:r>
              <a:rPr b="1"/>
              <a:t>Detection:</a:t>
            </a:r>
            <a:r>
              <a:rPr/>
              <a:t> Look at the number of variables being tested and if only one of the variables are correlated with the dependent variable, the rest are likely to have been included to increase the chance of obtaining a significant result. Hence, we should not be conducting exploratory analysis on large sets of variables</a:t>
            </a:r>
          </a:p>
          <a:p>
            <a:pPr lvl="0" indent="0" marL="0">
              <a:buNone/>
            </a:pPr>
            <a:r>
              <a:rPr b="1"/>
              <a:t>Solution:</a:t>
            </a:r>
            <a:r>
              <a:rPr/>
              <a:t> State multiple comparison procedures and variables and see if signifigant results seem plausible with number of variables.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9. Over-Interpreting Non-signifigant Results</a:t>
            </a:r>
          </a:p>
        </p:txBody>
      </p:sp>
      <p:sp>
        <p:nvSpPr>
          <p:cNvPr id="3" name="Content Placeholder 2"/>
          <p:cNvSpPr>
            <a:spLocks noGrp="1"/>
          </p:cNvSpPr>
          <p:nvPr>
            <p:ph idx="1"/>
          </p:nvPr>
        </p:nvSpPr>
        <p:spPr/>
        <p:txBody>
          <a:bodyPr/>
          <a:lstStyle/>
          <a:p>
            <a:pPr lvl="0" indent="0" marL="0">
              <a:buNone/>
            </a:pPr>
            <a:r>
              <a:rPr b="1"/>
              <a:t>Problem:</a:t>
            </a:r>
            <a:r>
              <a:rPr/>
              <a:t> A non-significant p-value does not distinguish between a lack of effect due to objects absence or if there was an inappropriate experimental design. Hence, the p-value is insufficient evidence for no experimental result.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9. Over-Interpreting Non-signifigant Results</a:t>
            </a:r>
          </a:p>
        </p:txBody>
      </p:sp>
      <p:sp>
        <p:nvSpPr>
          <p:cNvPr id="3" name="Content Placeholder 2"/>
          <p:cNvSpPr>
            <a:spLocks noGrp="1"/>
          </p:cNvSpPr>
          <p:nvPr>
            <p:ph idx="1"/>
          </p:nvPr>
        </p:nvSpPr>
        <p:spPr/>
        <p:txBody>
          <a:bodyPr/>
          <a:lstStyle/>
          <a:p>
            <a:pPr lvl="0" indent="0" marL="0">
              <a:buNone/>
            </a:pPr>
            <a:r>
              <a:rPr b="1"/>
              <a:t>Detection:</a:t>
            </a:r>
            <a:r>
              <a:rPr/>
              <a:t> If a researcher states that a non-signifigant p-value indicates no effect was present</a:t>
            </a:r>
          </a:p>
          <a:p>
            <a:pPr lvl="0" indent="0" marL="0">
              <a:buNone/>
            </a:pPr>
            <a:r>
              <a:rPr b="1"/>
              <a:t>Solution:</a:t>
            </a:r>
          </a:p>
          <a:p>
            <a:pPr lvl="0"/>
            <a:r>
              <a:rPr/>
              <a:t>Do not interpret non-significant results, only describe them as non-significant</a:t>
            </a:r>
          </a:p>
          <a:p>
            <a:pPr lvl="0"/>
            <a:r>
              <a:rPr/>
              <a:t>Make sure to report magnitude of effect with the p-values and identify if approporiate experimental designs were used</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10. Correlation and Causation</a:t>
            </a:r>
          </a:p>
        </p:txBody>
      </p:sp>
      <p:sp>
        <p:nvSpPr>
          <p:cNvPr id="3" name="Content Placeholder 2"/>
          <p:cNvSpPr>
            <a:spLocks noGrp="1"/>
          </p:cNvSpPr>
          <p:nvPr>
            <p:ph idx="1"/>
          </p:nvPr>
        </p:nvSpPr>
        <p:spPr/>
        <p:txBody>
          <a:bodyPr/>
          <a:lstStyle/>
          <a:p>
            <a:pPr lvl="0" indent="0" marL="0">
              <a:buNone/>
            </a:pPr>
            <a:r>
              <a:rPr b="1"/>
              <a:t>Problem:</a:t>
            </a:r>
            <a:r>
              <a:rPr/>
              <a:t> A correlation of 2 variables does not mean that one causes the other. Correlation cannot be used as evidence for cause and effect.</a:t>
            </a:r>
          </a:p>
          <a:p>
            <a:pPr lvl="0"/>
            <a:r>
              <a:rPr/>
              <a:t>Ex. Monthly ice cream sales and shark attacks (correlated but not causation)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10. Correlation and Causation</a:t>
            </a:r>
          </a:p>
        </p:txBody>
      </p:sp>
      <p:sp>
        <p:nvSpPr>
          <p:cNvPr id="3" name="Content Placeholder 2"/>
          <p:cNvSpPr>
            <a:spLocks noGrp="1"/>
          </p:cNvSpPr>
          <p:nvPr>
            <p:ph idx="1"/>
          </p:nvPr>
        </p:nvSpPr>
        <p:spPr/>
        <p:txBody>
          <a:bodyPr/>
          <a:lstStyle/>
          <a:p>
            <a:pPr lvl="0" indent="0" marL="0">
              <a:buNone/>
            </a:pPr>
            <a:r>
              <a:rPr b="1"/>
              <a:t>Detection:</a:t>
            </a:r>
            <a:r>
              <a:rPr/>
              <a:t> If a researcher reports an association that is not a direct cause of manipulation</a:t>
            </a:r>
          </a:p>
          <a:p>
            <a:pPr lvl="0" indent="0" marL="0">
              <a:buNone/>
            </a:pPr>
            <a:r>
              <a:rPr b="1"/>
              <a:t>Solutions:</a:t>
            </a:r>
            <a:r>
              <a:rPr/>
              <a:t> Explore relationships with a third variable to prove causation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One statistical mistake can snowball into other mistakes which will undermine the integrity of your research. It is our job as statisticians to look out for these errors and identify them to improve analyses. This way we can ensure our findings (and our peers findings) are accurate and meaningful.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Makin, T. R., &amp; Orban de Xivry, J. J. (2019). Ten common statistical mistakes to watch out for when writing or reviewing a manuscript. eLife, 8, e48175. </a:t>
            </a:r>
            <a:r>
              <a:rPr>
                <a:hlinkClick r:id="rId2"/>
              </a:rPr>
              <a:t>https://doi.org/10.7554/eLife.48175</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About the Authors</a:t>
            </a:r>
          </a:p>
        </p:txBody>
      </p:sp>
      <p:sp>
        <p:nvSpPr>
          <p:cNvPr id="3" name="Content Placeholder 2"/>
          <p:cNvSpPr>
            <a:spLocks noGrp="1"/>
          </p:cNvSpPr>
          <p:nvPr>
            <p:ph idx="1"/>
          </p:nvPr>
        </p:nvSpPr>
        <p:spPr/>
        <p:txBody>
          <a:bodyPr/>
          <a:lstStyle/>
          <a:p>
            <a:pPr lvl="0" indent="0" marL="0">
              <a:buNone/>
            </a:pPr>
            <a:r>
              <a:rPr b="1"/>
              <a:t>Tamar Makin</a:t>
            </a:r>
            <a:r>
              <a:rPr/>
              <a:t>- Israeli neuroscietnsit who studied at Hebrew University of Jerusalem. She is currently a professor and researcher at the University of Cambridge.</a:t>
            </a:r>
          </a:p>
          <a:p>
            <a:pPr lvl="0" indent="0" marL="0">
              <a:buNone/>
            </a:pPr>
            <a:r>
              <a:rPr b="1"/>
              <a:t>Jean-Jacques Orban de Xivry</a:t>
            </a:r>
            <a:r>
              <a:rPr/>
              <a:t>- Engineer and neuroscientist who studied at Université catholique de Louvain (Belgium). He is currently a professor and researcher at KU Leuven.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 Absence of an Adequate Control Condition/Group</a:t>
            </a:r>
          </a:p>
        </p:txBody>
      </p:sp>
      <p:sp>
        <p:nvSpPr>
          <p:cNvPr id="3" name="Content Placeholder 2"/>
          <p:cNvSpPr>
            <a:spLocks noGrp="1"/>
          </p:cNvSpPr>
          <p:nvPr>
            <p:ph idx="1"/>
          </p:nvPr>
        </p:nvSpPr>
        <p:spPr/>
        <p:txBody>
          <a:bodyPr/>
          <a:lstStyle/>
          <a:p>
            <a:pPr lvl="0" indent="0" marL="0">
              <a:buNone/>
            </a:pPr>
            <a:r>
              <a:rPr b="1"/>
              <a:t>Problem:</a:t>
            </a:r>
            <a:r>
              <a:rPr/>
              <a:t> Studies that look at the effect of an experimental manipulation on a variable over time should be compared to a control over time</a:t>
            </a:r>
          </a:p>
          <a:p>
            <a:pPr lvl="0"/>
            <a:r>
              <a:rPr/>
              <a:t>ex. An experimental group that runs 3 miles a day on muscle mass of calves’ vs a group that just walks 3 miles a day</a:t>
            </a:r>
          </a:p>
          <a:p>
            <a:pPr lvl="0" indent="0" marL="0">
              <a:buNone/>
            </a:pPr>
            <a:r>
              <a:rPr b="1"/>
              <a:t>Detection:</a:t>
            </a:r>
            <a:r>
              <a:rPr/>
              <a:t> Noticing that the control group does not account for key features of the task that are inherent to the manipulation</a:t>
            </a:r>
          </a:p>
          <a:p>
            <a:pPr lvl="0"/>
            <a:r>
              <a:rPr/>
              <a:t>ex. Having the experimental group be people aged 20-30 but the control people ages 40-50 (we can expect different muscle mass)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 Absence of an Adequate Control Condition/Group</a:t>
            </a:r>
          </a:p>
        </p:txBody>
      </p:sp>
      <p:sp>
        <p:nvSpPr>
          <p:cNvPr id="3" name="Content Placeholder 2"/>
          <p:cNvSpPr>
            <a:spLocks noGrp="1"/>
          </p:cNvSpPr>
          <p:nvPr>
            <p:ph idx="1"/>
          </p:nvPr>
        </p:nvSpPr>
        <p:spPr/>
        <p:txBody>
          <a:bodyPr/>
          <a:lstStyle/>
          <a:p>
            <a:pPr lvl="0" indent="0" marL="0">
              <a:buNone/>
            </a:pPr>
            <a:r>
              <a:rPr b="1"/>
              <a:t>Solution:</a:t>
            </a:r>
            <a:r>
              <a:rPr/>
              <a:t> If you can’t separate the effect of time from the effect of intervention, then the conclusions for the intervention should be presented as “tentative”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Interpreting comparisons between two effects without directly comparing them</a:t>
            </a:r>
          </a:p>
        </p:txBody>
      </p:sp>
      <p:sp>
        <p:nvSpPr>
          <p:cNvPr id="3" name="Content Placeholder 2"/>
          <p:cNvSpPr>
            <a:spLocks noGrp="1"/>
          </p:cNvSpPr>
          <p:nvPr>
            <p:ph idx="1"/>
          </p:nvPr>
        </p:nvSpPr>
        <p:spPr/>
        <p:txBody>
          <a:bodyPr/>
          <a:lstStyle/>
          <a:p>
            <a:pPr lvl="0" indent="0" marL="0">
              <a:buNone/>
            </a:pPr>
            <a:r>
              <a:rPr b="1"/>
              <a:t>Problem:</a:t>
            </a:r>
            <a:r>
              <a:rPr/>
              <a:t> When the treatment in the experimental group shows a strong effect compared to the control group, we automatically assume that the treatment is working</a:t>
            </a:r>
          </a:p>
          <a:p>
            <a:pPr lvl="0"/>
            <a:r>
              <a:rPr/>
              <a:t>ex. The correlation between group a=0.4 and group b=0.45 while the p-value for a is &lt;0.05 and for group b is 0.08. Hence group A is statistically significant while B is not, but the correlation is moderate for both groups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Interpreting comparisons between two effects without directly comparing them</a:t>
            </a:r>
          </a:p>
        </p:txBody>
      </p:sp>
      <p:sp>
        <p:nvSpPr>
          <p:cNvPr id="3" name="Content Placeholder 2"/>
          <p:cNvSpPr>
            <a:spLocks noGrp="1"/>
          </p:cNvSpPr>
          <p:nvPr>
            <p:ph idx="1"/>
          </p:nvPr>
        </p:nvSpPr>
        <p:spPr/>
        <p:txBody>
          <a:bodyPr/>
          <a:lstStyle/>
          <a:p>
            <a:pPr lvl="0" indent="0" marL="0">
              <a:buNone/>
            </a:pPr>
            <a:r>
              <a:rPr b="1"/>
              <a:t>Detection:</a:t>
            </a:r>
            <a:r>
              <a:rPr/>
              <a:t> Can occur when a researcher “makes an inference without performing the necessary statistical analysis” (4 Makin and Orban)</a:t>
            </a:r>
          </a:p>
          <a:p>
            <a:pPr lvl="0" indent="0" marL="0">
              <a:buNone/>
            </a:pPr>
            <a:r>
              <a:rPr b="1"/>
              <a:t>Solution:</a:t>
            </a:r>
            <a:r>
              <a:rPr/>
              <a:t> Compare the groups directly.</a:t>
            </a:r>
          </a:p>
          <a:p>
            <a:pPr lvl="0"/>
            <a:r>
              <a:rPr/>
              <a:t>ANOVA can be useful for group comparisons</a:t>
            </a:r>
          </a:p>
          <a:p>
            <a:pPr lvl="0"/>
            <a:r>
              <a:rPr/>
              <a:t>Correlations in 2 groups can be compared to Monte Carlo simulations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Inflating the units of analysis</a:t>
            </a:r>
          </a:p>
        </p:txBody>
      </p:sp>
      <p:sp>
        <p:nvSpPr>
          <p:cNvPr id="3" name="Content Placeholder 2"/>
          <p:cNvSpPr>
            <a:spLocks noGrp="1"/>
          </p:cNvSpPr>
          <p:nvPr>
            <p:ph idx="1"/>
          </p:nvPr>
        </p:nvSpPr>
        <p:spPr/>
        <p:txBody>
          <a:bodyPr/>
          <a:lstStyle/>
          <a:p>
            <a:pPr lvl="0" indent="0" marL="0">
              <a:buNone/>
            </a:pPr>
            <a:r>
              <a:rPr b="1"/>
              <a:t>Problem:</a:t>
            </a:r>
            <a:r>
              <a:rPr/>
              <a:t> Experimental units get mixed up with the number of observations made</a:t>
            </a:r>
          </a:p>
          <a:p>
            <a:pPr lvl="0" indent="0" marL="0">
              <a:buNone/>
            </a:pPr>
            <a:r>
              <a:rPr b="1"/>
              <a:t>Definition of Experimental Unit</a:t>
            </a:r>
            <a:r>
              <a:rPr/>
              <a:t> is the number of independent values that are free to vary (number of subjects tested rather than number of observations made within each subject)</a:t>
            </a:r>
          </a:p>
          <a:p>
            <a:pPr lvl="0"/>
            <a:r>
              <a:rPr/>
              <a:t>ex. 1 person used for 3 observations (heart rate, height, and weight) only counts as 1 experimental unit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Inflating the units of analysis</a:t>
            </a:r>
          </a:p>
        </p:txBody>
      </p:sp>
      <p:sp>
        <p:nvSpPr>
          <p:cNvPr id="3" name="Content Placeholder 2"/>
          <p:cNvSpPr>
            <a:spLocks noGrp="1"/>
          </p:cNvSpPr>
          <p:nvPr>
            <p:ph idx="1"/>
          </p:nvPr>
        </p:nvSpPr>
        <p:spPr/>
        <p:txBody>
          <a:bodyPr/>
          <a:lstStyle/>
          <a:p>
            <a:pPr lvl="0" indent="0" marL="0">
              <a:buNone/>
            </a:pPr>
            <a:r>
              <a:rPr b="1"/>
              <a:t>Effect of problem:</a:t>
            </a:r>
            <a:r>
              <a:rPr/>
              <a:t> Results in a super high number of experimental units -&gt;df increases -&gt;threshold against statistical significance is judged decreases-&gt;easier to observe significant results-&gt; hence higher likelihood of false positive</a:t>
            </a:r>
          </a:p>
          <a:p>
            <a:pPr lvl="0" indent="0" marL="0">
              <a:buNone/>
            </a:pPr>
            <a:r>
              <a:rPr b="1"/>
              <a:t>Detection:</a:t>
            </a:r>
            <a:r>
              <a:rPr/>
              <a:t> Be careful in group analysis and make sure “the unit of analysis should reflect the variance across subjects, not within subjects.” (5 Makin and Orban)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 common statistical mistakes to watch out for when writing or reviewing a manuscript</dc:title>
  <dc:creator>Authors: Tamar R Makin and Jean-Jaques Orban De Xivry</dc:creator>
  <cp:keywords/>
  <dcterms:created xsi:type="dcterms:W3CDTF">2024-10-21T19:47:53Z</dcterms:created>
  <dcterms:modified xsi:type="dcterms:W3CDTF">2024-10-21T19:47:53Z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2024-10-07</vt:lpwstr>
  </property>
  <property fmtid="{D5CDD505-2E9C-101B-9397-08002B2CF9AE}" pid="3" name="editor_options">
    <vt:lpwstr/>
  </property>
  <property fmtid="{D5CDD505-2E9C-101B-9397-08002B2CF9AE}" pid="4" name="output">
    <vt:lpwstr/>
  </property>
</Properties>
</file>