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77" r:id="rId5"/>
    <p:sldId id="261" r:id="rId6"/>
    <p:sldId id="278" r:id="rId7"/>
    <p:sldId id="270" r:id="rId8"/>
    <p:sldId id="271" r:id="rId9"/>
    <p:sldId id="263" r:id="rId10"/>
    <p:sldId id="272" r:id="rId11"/>
    <p:sldId id="273" r:id="rId12"/>
    <p:sldId id="274" r:id="rId13"/>
    <p:sldId id="276" r:id="rId14"/>
    <p:sldId id="269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9A1C41-AE10-42EE-B31C-864499FF248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BE989-2D28-47A8-8627-FAF785B22C1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695BA65-29A4-4B63-9203-CF98149925F5}" type="datetime1">
              <a:rPr lang="pt-PT"/>
              <a:pPr lvl="0"/>
              <a:t>04/04/2022</a:t>
            </a:fld>
            <a:endParaRPr lang="pt-P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3BAD8C9-ADB1-4CCE-8BDF-30ED41821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ABC0A30-9877-4A1E-A401-5BEA887767B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D12A-8DF3-4ECC-B6CA-0AAFED3E9DF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0AC57-6DA9-486E-8C72-D6CE5224FE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1701E92-F76A-4AD6-B476-7DA231D28E9A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072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90BAA-100E-44CE-9440-B832951E7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DC04D-1D8B-4600-B166-BA189BDE53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C893D-5380-4398-93BC-01377E6FE86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E03200-A499-4782-A9F9-1EA72C8DBC5D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B369-9B68-49AD-BBE9-F675262641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/>
          <a:lstStyle>
            <a:lvl1pPr>
              <a:defRPr sz="6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9FB31-D846-4234-A794-E3BD0AC2BC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B4C0-0497-4B51-A1B7-C128711D03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AFFB5-B1B8-4B57-A04D-1071233018CD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4856-F133-4F83-B338-D5CE43054A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E82E-A225-4EE3-9A95-DA37BC245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E82D36-9638-4390-9295-991A69F0A0CD}" type="slidenum">
              <a:t>‹#›</a:t>
            </a:fld>
            <a:endParaRPr lang="en-US"/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BD1888A3-7B7A-42EE-A017-F6E3F27CCBAB}"/>
              </a:ext>
            </a:extLst>
          </p:cNvPr>
          <p:cNvCxnSpPr/>
          <p:nvPr/>
        </p:nvCxnSpPr>
        <p:spPr>
          <a:xfrm>
            <a:off x="715892" y="1114050"/>
            <a:ext cx="0" cy="5735638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7660369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BF9-DDD9-4A26-81D0-36D54CC466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E3266-6C1F-49CE-ABA5-6C08B74A66D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3F8B2-580F-4E6D-B8CE-6E3EC45BE5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1B7572-0E87-4181-B06B-321C4730522B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AA24-1831-43B4-B3C0-404E74FA4B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5EEE-C0A3-4E0C-8F9F-783B76B030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DD9E6F-B552-4898-A942-A4D940E3E49B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CA053-8353-4DB4-975E-513D7BC79EA8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71223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AE4A6-844D-4266-94DE-20360B49EC0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D21C-8492-4CDA-BABA-281B11558D1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88ED-52F0-403B-8BCB-770B569559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960D2C-18A2-4FFB-9911-7C728B838B37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CA40-A7FC-4FED-8E94-CF5B072F0E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CB283-16E8-4C24-BEBB-069CF7468D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93F59-23CB-4496-BB0A-06B00CC768E8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A9203C-EEEB-4CD8-ADDB-1BBA3936AE07}"/>
              </a:ext>
            </a:extLst>
          </p:cNvPr>
          <p:cNvCxnSpPr/>
          <p:nvPr/>
        </p:nvCxnSpPr>
        <p:spPr>
          <a:xfrm>
            <a:off x="8311" y="261865"/>
            <a:ext cx="11353803" cy="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6728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0E06-56AB-4B1D-ABC3-C494E6D536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6105-A8CF-42D5-ADA3-8F5015C5F3E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9CBB-8041-4EF2-949B-5C96F1D9CB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839AA1-D2E3-4AFB-8F62-43047B0CC4EB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C2E9-F16A-4381-B31F-F7E4691820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2E8D-3A89-4985-9284-FF098876F2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C050C4-E38B-4208-9552-FA71373B8FFD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02487-38FA-4849-B1A3-8D1A6350D0AD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37257744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3CC8-A644-45E0-A509-ED47D6A75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3815-7AF3-4288-BF0C-5C1823D91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0E63B-2A48-4439-ACD4-889B444E0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8C287-F839-4139-950C-FCE817EBE76C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CC78-770E-47CB-9377-077AE78191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9F00-EEA2-4947-805F-98A5F322BC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00F70B-4398-494C-B649-9B5E922A78DA}" type="slidenum">
              <a:t>‹#›</a:t>
            </a:fld>
            <a:endParaRPr lang="en-US"/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AF00FB31-8F27-42E8-B664-ECA4589F8D11}"/>
              </a:ext>
            </a:extLst>
          </p:cNvPr>
          <p:cNvCxnSpPr/>
          <p:nvPr/>
        </p:nvCxnSpPr>
        <p:spPr>
          <a:xfrm>
            <a:off x="715892" y="1701424"/>
            <a:ext cx="0" cy="5148264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317653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478D-B2C4-46AF-B940-2B001169A4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837F-E063-4D84-B03F-CBA69A5D30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2701-D088-4F37-95C1-7A04621562C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3781-705F-4D4D-8B85-F0EC1D9C4B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84BE91-41CA-4D15-84A1-E5A664861DD3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47689-7933-4B66-A014-D54213F7D2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7BD5-C5B9-4E49-BD1C-8F962CAC2C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D46370-0749-4482-ABCB-FB7156C15C00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DE739C-6FC8-428A-B67E-5B1EFC878748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13514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1D7E-5579-49BD-ACFE-01774A0BE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F602D-45B1-4A39-B30F-A830DA9E52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EFF2-2FE9-4F6C-9197-452BD69265E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52346-EA20-490D-974D-F575403A053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5B9CB-DB92-4A19-8526-E9B0BA5804B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6121-18F0-454A-B52A-142A315084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22BD19-7B74-4EBC-8F91-D62ABE13E78D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FB4E8-73C8-47B3-9715-EAA1810A92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C7B12-1694-4269-8FCE-C253C9FC65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534FD2-5B15-4D49-8407-BB34C0E79DE3}" type="slidenum"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62A35E-A357-4724-B421-60078293B1F3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4243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C4A0-28BE-45A6-84B7-DC1EE7BCDD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99715-6D43-4BDC-95A3-EDB65D12BC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FD464A-ED3F-4BA6-9A7D-8A4B62B51C3C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6EDAF-F057-4D00-97F3-1698059CA7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7F69-C38A-4CB0-947B-215884E7B1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3D7BF8-5542-41C6-81B3-7290F4CEB509}" type="slidenum"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D677FE-29B4-4C58-AC73-6449E1B0D7BA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60443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5ACB5-B835-4AAC-9C8F-59E57A3215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5C6EAD-B9F8-4797-8190-596CB5071D93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A3D13-B494-46E8-80DD-39F7EDC749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E9C4-1ED5-4955-B4AB-DF7312D7D1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60867D-7D23-4964-A1CE-D07CA135F6CA}" type="slidenum"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792001-6F1B-47FC-AD82-D61F2DB1BD1E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330183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DB67-F798-414D-B293-AF9DD9FE1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83A8-4FB5-4CF0-870E-D3906C3D5B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E3770-C7E6-4FEA-84C0-4BEF231B955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3F1CD-06BE-48DE-88D4-CEFEA3DE63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B4283C-0132-4AE1-9B51-06690C0E5A97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68CB1-DD0E-4FFF-A922-899096592A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5B00-0B54-4EA7-82E1-2443FA7A11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AA4A54-1CAC-4ECF-8FFE-E0E61056803C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BBE32-BBD2-46B2-B26D-2F01F5027183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4712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5259-0C55-40A6-A0E0-E3249CD497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820DF-F79D-41B2-BA89-41D8C67029A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7F5A-E193-4EC7-97E4-1F3199AD19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E4815-E71B-41D7-A803-BEAA904510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77185E-EB59-4BCC-9957-EC7034A38C83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0A56D-B3E1-4C5E-BD0C-32E4020A6D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8EB1-FFAC-4B05-8206-E199CAFACE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24BFF-BB64-4C18-845B-C5DE30A91AD7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BC57D-BFBE-4EAA-9377-1A024A54776D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3749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2105F-56C1-4FB0-B6D7-2CC152C63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81B7-EE77-430A-A5DE-82D88FB94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7793-70EB-4494-938E-0361B295798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fld id="{10CCDBD1-E11D-4B44-A9C5-48CEA75DA0C4}" type="datetime1">
              <a:rPr lang="en-US"/>
              <a:pPr lvl="0"/>
              <a:t>04-Apr-22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7472-D816-402E-BA73-6F24510E83E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1B7D-99B7-409E-AA3F-70EBABE3E9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fld id="{64D01DBA-6ABD-4283-AEF7-4A1F73EEBED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Univers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Univer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Univer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Univer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Univer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Univer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D1A7890-A1B0-4462-BD51-6E09100130C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2EB544-F40F-45A3-9AC3-88A1096404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3159" y="544104"/>
            <a:ext cx="4314550" cy="3626217"/>
          </a:xfrm>
        </p:spPr>
        <p:txBody>
          <a:bodyPr/>
          <a:lstStyle/>
          <a:p>
            <a:pPr lvl="0" algn="r"/>
            <a:r>
              <a:rPr lang="pt-PT" sz="4400" dirty="0">
                <a:solidFill>
                  <a:srgbClr val="FFFFFF"/>
                </a:solidFill>
              </a:rPr>
              <a:t>De Cidades Inteligentes a Cidades Cognitivas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2C7766-58C3-4794-959E-9C699066A0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3159" y="4525109"/>
            <a:ext cx="4314550" cy="1635541"/>
          </a:xfrm>
        </p:spPr>
        <p:txBody>
          <a:bodyPr/>
          <a:lstStyle/>
          <a:p>
            <a:pPr lvl="0" algn="r"/>
            <a:r>
              <a:rPr lang="pt-PT" sz="1600" dirty="0">
                <a:solidFill>
                  <a:srgbClr val="FFFFFF"/>
                </a:solidFill>
              </a:rPr>
              <a:t>Gonçalo Almeida - </a:t>
            </a:r>
            <a:r>
              <a:rPr lang="pt-PT" sz="1600" b="1" dirty="0">
                <a:solidFill>
                  <a:srgbClr val="FFFFFF"/>
                </a:solidFill>
              </a:rPr>
              <a:t>pg47212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Leonardo Marreiros - </a:t>
            </a:r>
            <a:r>
              <a:rPr lang="pt-PT" sz="1600" b="1" dirty="0">
                <a:solidFill>
                  <a:srgbClr val="FFFFFF"/>
                </a:solidFill>
              </a:rPr>
              <a:t>pg47398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Maria Sofia Marques - </a:t>
            </a:r>
            <a:r>
              <a:rPr lang="pt-PT" sz="1600" b="1" dirty="0">
                <a:solidFill>
                  <a:srgbClr val="FFFFFF"/>
                </a:solidFill>
              </a:rPr>
              <a:t>pg47489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Pedro Fernandes - </a:t>
            </a:r>
            <a:r>
              <a:rPr lang="pt-PT" sz="1600" b="1" dirty="0">
                <a:solidFill>
                  <a:srgbClr val="FFFFFF"/>
                </a:solidFill>
              </a:rPr>
              <a:t>pg47559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EA6686D-7A98-4DF6-BB90-47E5BCC494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rcRect l="16901" r="14381" b="1"/>
          <a:stretch>
            <a:fillRect/>
          </a:stretch>
        </p:blipFill>
        <p:spPr>
          <a:xfrm>
            <a:off x="5508071" y="-1950250"/>
            <a:ext cx="6734976" cy="82178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raphic 17">
            <a:extLst>
              <a:ext uri="{FF2B5EF4-FFF2-40B4-BE49-F238E27FC236}">
                <a16:creationId xmlns:a16="http://schemas.microsoft.com/office/drawing/2014/main" id="{25CEEBED-E53E-4271-B166-4AA2039EFF05}"/>
              </a:ext>
            </a:extLst>
          </p:cNvPr>
          <p:cNvSpPr>
            <a:spLocks noMove="1" noResize="1"/>
          </p:cNvSpPr>
          <p:nvPr/>
        </p:nvSpPr>
        <p:spPr>
          <a:xfrm>
            <a:off x="10957739" y="81500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99AE2812-755C-4342-9109-79E7A7D0864B}"/>
              </a:ext>
            </a:extLst>
          </p:cNvPr>
          <p:cNvSpPr>
            <a:spLocks noMove="1" noResize="1"/>
          </p:cNvSpPr>
          <p:nvPr/>
        </p:nvSpPr>
        <p:spPr>
          <a:xfrm>
            <a:off x="11316513" y="104429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12691C76-301A-4A58-A91C-1423916ED53D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838203" y="6274338"/>
            <a:ext cx="11353793" cy="0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pic>
        <p:nvPicPr>
          <p:cNvPr id="9" name="Imagem 7">
            <a:extLst>
              <a:ext uri="{FF2B5EF4-FFF2-40B4-BE49-F238E27FC236}">
                <a16:creationId xmlns:a16="http://schemas.microsoft.com/office/drawing/2014/main" id="{319786D3-6DFA-444B-AC57-F0322E9D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29" y="-9720"/>
            <a:ext cx="1904996" cy="952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A769D3B1-AE73-480A-86B2-6334A6B53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080" y="3452445"/>
            <a:ext cx="6435967" cy="33816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283475" cy="14617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De cidades inteligentes a cognitivas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470247"/>
            <a:ext cx="5512719" cy="12889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Univers" panose="020B0503020202020204" pitchFamily="34" charset="0"/>
                <a:ea typeface="Calibri" panose="020F0502020204030204" pitchFamily="34" charset="0"/>
                <a:cs typeface="CMR10"/>
              </a:rPr>
              <a:t>O conceito de cidades cognitivas é uma tentativa de expandir e superar as fraquezas das cidades inteligentes através da introdução da teoria cognitiva.</a:t>
            </a:r>
            <a:endParaRPr lang="pt-PT" dirty="0">
              <a:latin typeface="Univers" panose="020B0503020202020204" pitchFamily="34" charset="0"/>
            </a:endParaRPr>
          </a:p>
          <a:p>
            <a:pPr marL="514350" lvl="1">
              <a:lnSpc>
                <a:spcPct val="120000"/>
              </a:lnSpc>
              <a:spcAft>
                <a:spcPts val="600"/>
              </a:spcAft>
            </a:pPr>
            <a:endParaRPr lang="pt-PT" sz="2000" dirty="0">
              <a:latin typeface="Univers" panose="020B0503020202020204" pitchFamily="34" charset="0"/>
            </a:endParaRPr>
          </a:p>
          <a:p>
            <a:pPr marL="514350" lvl="1">
              <a:lnSpc>
                <a:spcPct val="120000"/>
              </a:lnSpc>
              <a:spcAft>
                <a:spcPts val="600"/>
              </a:spcAft>
            </a:pPr>
            <a:endParaRPr lang="pt-PT" sz="1900" dirty="0">
              <a:latin typeface="Univers" panose="020B050302020202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4A11F5-104C-4066-ACB1-B7EC7531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498" y="1704346"/>
            <a:ext cx="4949678" cy="344930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23BF2EF-1D21-4E5D-AE56-919AE6DEA30D}"/>
              </a:ext>
            </a:extLst>
          </p:cNvPr>
          <p:cNvSpPr txBox="1"/>
          <p:nvPr/>
        </p:nvSpPr>
        <p:spPr>
          <a:xfrm>
            <a:off x="965199" y="5770880"/>
            <a:ext cx="5608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Univers" panose="020B0503020202020204" pitchFamily="34" charset="0"/>
              </a:rPr>
              <a:t>As cidades cognitivas combinam os conceitos das cidades inteligentes, adicionando o fator humano.</a:t>
            </a:r>
          </a:p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5B072D-8094-4103-AA00-1036AD9C9737}"/>
              </a:ext>
            </a:extLst>
          </p:cNvPr>
          <p:cNvSpPr txBox="1"/>
          <p:nvPr/>
        </p:nvSpPr>
        <p:spPr>
          <a:xfrm>
            <a:off x="965199" y="3817570"/>
            <a:ext cx="5218095" cy="2006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Diferenças: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Aprendizagem através de experiências 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Fluxo de informação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Fator Humano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939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AED6-252E-4EC4-A1F9-C26A77E11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Sistema cognitivo</a:t>
            </a:r>
            <a:endParaRPr lang="pt-PT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CC4A8-861F-4D3A-8436-F36914694F15}"/>
              </a:ext>
            </a:extLst>
          </p:cNvPr>
          <p:cNvSpPr txBox="1"/>
          <p:nvPr/>
        </p:nvSpPr>
        <p:spPr>
          <a:xfrm>
            <a:off x="965199" y="2203373"/>
            <a:ext cx="5622887" cy="436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Sente mudanças internas e externas individuais;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Compreende o que essas mudanças representam;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Associa a nova situação com experiencias passadas e identifica possíveis respostas;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Planeia alternativas em resposta as mudanças 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Escolhe um conjunto de ações que melhor se adequam a situação</a:t>
            </a:r>
          </a:p>
          <a:p>
            <a:pPr marL="571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Monitoriza o comportamento da ação tomada e aprende com o seu impacto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63ADBF5B-D49B-4218-A1CC-C1E44E06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23" y="2470248"/>
            <a:ext cx="2988680" cy="2688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76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28347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Desafios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188147"/>
            <a:ext cx="5402147" cy="400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Políticos: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Falta de autoridade;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Maior presença de  setores privados;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“Constante” mudança de líder.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Regulamentares: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Segurança e proteção dos dados privados.</a:t>
            </a:r>
          </a:p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Económicos: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Falta de investimento;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Necessidade de trocar estruturas operacionais.</a:t>
            </a:r>
          </a:p>
          <a:p>
            <a:pPr marL="514350" lvl="1">
              <a:lnSpc>
                <a:spcPct val="120000"/>
              </a:lnSpc>
              <a:spcAft>
                <a:spcPts val="600"/>
              </a:spcAft>
            </a:pPr>
            <a:endParaRPr lang="pt-PT" sz="1600" dirty="0">
              <a:latin typeface="Univers" panose="020B050302020202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10" descr="A picture containing logo&#10;&#10;Description automatically generated">
            <a:extLst>
              <a:ext uri="{FF2B5EF4-FFF2-40B4-BE49-F238E27FC236}">
                <a16:creationId xmlns:a16="http://schemas.microsoft.com/office/drawing/2014/main" id="{CF48C389-1BE0-46EA-BC52-F0A04006B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851" y="2313295"/>
            <a:ext cx="5402148" cy="2843239"/>
          </a:xfrm>
        </p:spPr>
      </p:pic>
    </p:spTree>
    <p:extLst>
      <p:ext uri="{BB962C8B-B14F-4D97-AF65-F5344CB8AC3E}">
        <p14:creationId xmlns:p14="http://schemas.microsoft.com/office/powerpoint/2010/main" val="44239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28347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Desafios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256238"/>
            <a:ext cx="5402147" cy="400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Sociais: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600" dirty="0">
                <a:solidFill>
                  <a:prstClr val="black"/>
                </a:solidFill>
                <a:latin typeface="Univers" panose="020B0503020202020204" pitchFamily="34" charset="0"/>
              </a:rPr>
              <a:t>Possibilidade de desigualdade e segregação;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sz="1600" dirty="0">
                <a:solidFill>
                  <a:prstClr val="black"/>
                </a:solidFill>
                <a:latin typeface="Univers" panose="020B0503020202020204" pitchFamily="34" charset="0"/>
              </a:rPr>
              <a:t>A sociedade conseguir acompanhar a evolução.</a:t>
            </a:r>
          </a:p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Tecnológicos :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Adaptação das infraestruturas à tecnologia em questão;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 panose="020B0503020202020204" pitchFamily="34" charset="0"/>
                <a:ea typeface="+mn-ea"/>
                <a:cs typeface="+mn-cs"/>
              </a:rPr>
              <a:t>capacidade de reunir, armazenar e analisar os dados.</a:t>
            </a:r>
          </a:p>
          <a:p>
            <a:pPr marL="74295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 panose="020B0503020202020204" pitchFamily="34" charset="0"/>
              <a:ea typeface="+mn-ea"/>
              <a:cs typeface="+mn-cs"/>
            </a:endParaRPr>
          </a:p>
          <a:p>
            <a:pPr marL="74295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8F0F3-8064-4443-9582-C42F12E9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73" y="2256238"/>
            <a:ext cx="3570152" cy="32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2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1BEE274-60E2-4667-9744-9CBECD7B0B1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E9106E-2D16-4DE8-9EC1-0D71D4E8C71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3159" y="99431"/>
            <a:ext cx="4314550" cy="3626217"/>
          </a:xfrm>
        </p:spPr>
        <p:txBody>
          <a:bodyPr/>
          <a:lstStyle/>
          <a:p>
            <a:pPr lvl="0" algn="r"/>
            <a:r>
              <a:rPr lang="pt-PT" sz="4000">
                <a:solidFill>
                  <a:srgbClr val="FFFFFF"/>
                </a:solidFill>
              </a:rPr>
              <a:t>Uminho - Mei</a:t>
            </a:r>
            <a:br>
              <a:rPr lang="pt-PT" sz="4000">
                <a:solidFill>
                  <a:srgbClr val="FFFFFF"/>
                </a:solidFill>
              </a:rPr>
            </a:br>
            <a:r>
              <a:rPr lang="pt-PT" sz="4000">
                <a:solidFill>
                  <a:srgbClr val="FFFFFF"/>
                </a:solidFill>
              </a:rPr>
              <a:t>Sensorização &amp; Ambiente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5BCCB3-8E84-468F-805C-5EF8311E9B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3159" y="4525109"/>
            <a:ext cx="4314550" cy="1635541"/>
          </a:xfrm>
        </p:spPr>
        <p:txBody>
          <a:bodyPr/>
          <a:lstStyle/>
          <a:p>
            <a:pPr lvl="0" algn="r"/>
            <a:r>
              <a:rPr lang="pt-PT" sz="1600" dirty="0">
                <a:solidFill>
                  <a:srgbClr val="FFFFFF"/>
                </a:solidFill>
              </a:rPr>
              <a:t>Gonçalo Almeida - </a:t>
            </a:r>
            <a:r>
              <a:rPr lang="pt-PT" sz="1600" b="1" dirty="0">
                <a:solidFill>
                  <a:srgbClr val="FFFFFF"/>
                </a:solidFill>
              </a:rPr>
              <a:t>pg47212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Leonardo Marreiros - </a:t>
            </a:r>
            <a:r>
              <a:rPr lang="pt-PT" sz="1600" b="1" dirty="0">
                <a:solidFill>
                  <a:srgbClr val="FFFFFF"/>
                </a:solidFill>
              </a:rPr>
              <a:t>pg47398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Maria Sofia Marques - </a:t>
            </a:r>
            <a:r>
              <a:rPr lang="pt-PT" sz="1600" b="1" dirty="0">
                <a:solidFill>
                  <a:srgbClr val="FFFFFF"/>
                </a:solidFill>
              </a:rPr>
              <a:t>pg47489</a:t>
            </a:r>
          </a:p>
          <a:p>
            <a:pPr lvl="0" algn="r"/>
            <a:r>
              <a:rPr lang="pt-PT" sz="1600" dirty="0">
                <a:solidFill>
                  <a:srgbClr val="FFFFFF"/>
                </a:solidFill>
              </a:rPr>
              <a:t>Pedro Fernandes - </a:t>
            </a:r>
            <a:r>
              <a:rPr lang="pt-PT" sz="1600" b="1" dirty="0">
                <a:solidFill>
                  <a:srgbClr val="FFFFFF"/>
                </a:solidFill>
              </a:rPr>
              <a:t>pg47559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BCCE5D8-2928-4FF2-BF9D-48E92D30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rcRect l="16901" r="14381" b="1"/>
          <a:stretch>
            <a:fillRect/>
          </a:stretch>
        </p:blipFill>
        <p:spPr>
          <a:xfrm>
            <a:off x="5457029" y="-1359877"/>
            <a:ext cx="6734976" cy="82178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Graphic 17">
            <a:extLst>
              <a:ext uri="{FF2B5EF4-FFF2-40B4-BE49-F238E27FC236}">
                <a16:creationId xmlns:a16="http://schemas.microsoft.com/office/drawing/2014/main" id="{F5A11326-BC31-454B-A065-5427128EA852}"/>
              </a:ext>
            </a:extLst>
          </p:cNvPr>
          <p:cNvSpPr>
            <a:spLocks noMove="1" noResize="1"/>
          </p:cNvSpPr>
          <p:nvPr/>
        </p:nvSpPr>
        <p:spPr>
          <a:xfrm>
            <a:off x="10957739" y="81500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9B3C61BE-B501-478A-BC02-6B3D0CE32950}"/>
              </a:ext>
            </a:extLst>
          </p:cNvPr>
          <p:cNvSpPr>
            <a:spLocks noMove="1" noResize="1"/>
          </p:cNvSpPr>
          <p:nvPr/>
        </p:nvSpPr>
        <p:spPr>
          <a:xfrm>
            <a:off x="11316513" y="104429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4B88B51F-4470-4253-A98F-4B47DD81895F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838203" y="6274338"/>
            <a:ext cx="11353793" cy="0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pic>
        <p:nvPicPr>
          <p:cNvPr id="9" name="Imagem 7">
            <a:extLst>
              <a:ext uri="{FF2B5EF4-FFF2-40B4-BE49-F238E27FC236}">
                <a16:creationId xmlns:a16="http://schemas.microsoft.com/office/drawing/2014/main" id="{47D31B91-18AE-40C2-A652-8FF7FBEA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29" y="-9720"/>
            <a:ext cx="1904996" cy="952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0563A618-7C15-4CFF-ACA2-B0586679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080" y="3452445"/>
            <a:ext cx="6435967" cy="33816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1">
            <a:extLst>
              <a:ext uri="{FF2B5EF4-FFF2-40B4-BE49-F238E27FC236}">
                <a16:creationId xmlns:a16="http://schemas.microsoft.com/office/drawing/2014/main" id="{12BFB624-0048-4B97-AD72-6419A292EED4}"/>
              </a:ext>
            </a:extLst>
          </p:cNvPr>
          <p:cNvCxnSpPr>
            <a:cxnSpLocks noMove="1" noResize="1"/>
          </p:cNvCxnSpPr>
          <p:nvPr/>
        </p:nvCxnSpPr>
        <p:spPr>
          <a:xfrm>
            <a:off x="715892" y="1114050"/>
            <a:ext cx="0" cy="5735638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3" name="Rectangle 33">
            <a:extLst>
              <a:ext uri="{FF2B5EF4-FFF2-40B4-BE49-F238E27FC236}">
                <a16:creationId xmlns:a16="http://schemas.microsoft.com/office/drawing/2014/main" id="{8264E73E-E6B4-43F7-9F6C-252D86D6811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D915B4-0A01-4E79-ABFF-9E62E8293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027" y="1209220"/>
            <a:ext cx="9147941" cy="2337233"/>
          </a:xfrm>
        </p:spPr>
        <p:txBody>
          <a:bodyPr anchor="b" anchorCtr="1"/>
          <a:lstStyle/>
          <a:p>
            <a:pPr lvl="0" algn="ctr"/>
            <a:r>
              <a:rPr lang="en-US" sz="6000" b="1" cap="all" dirty="0" err="1">
                <a:solidFill>
                  <a:srgbClr val="FFFFFF"/>
                </a:solidFill>
              </a:rPr>
              <a:t>Cidades</a:t>
            </a:r>
            <a:r>
              <a:rPr lang="en-US" sz="6000" b="1" cap="all" dirty="0">
                <a:solidFill>
                  <a:srgbClr val="FFFFFF"/>
                </a:solidFill>
              </a:rPr>
              <a:t> </a:t>
            </a:r>
            <a:r>
              <a:rPr lang="en-US" sz="6000" b="1" cap="all" dirty="0" err="1">
                <a:solidFill>
                  <a:srgbClr val="FFFFFF"/>
                </a:solidFill>
              </a:rPr>
              <a:t>Inteligentes</a:t>
            </a:r>
            <a:endParaRPr lang="en-US" sz="6000" b="1" cap="all" dirty="0">
              <a:solidFill>
                <a:srgbClr val="FFFFFF"/>
              </a:solidFill>
            </a:endParaRPr>
          </a:p>
        </p:txBody>
      </p:sp>
      <p:sp>
        <p:nvSpPr>
          <p:cNvPr id="5" name="Graphic 22">
            <a:extLst>
              <a:ext uri="{FF2B5EF4-FFF2-40B4-BE49-F238E27FC236}">
                <a16:creationId xmlns:a16="http://schemas.microsoft.com/office/drawing/2014/main" id="{715B18BE-0071-4AB7-AE85-B6A7E6A5E14F}"/>
              </a:ext>
            </a:extLst>
          </p:cNvPr>
          <p:cNvSpPr>
            <a:spLocks noMove="1" noResize="1"/>
          </p:cNvSpPr>
          <p:nvPr/>
        </p:nvSpPr>
        <p:spPr>
          <a:xfrm>
            <a:off x="1261872" y="2383072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+- f6 0 f5"/>
              <a:gd name="f20" fmla="*/ f16 f0 1"/>
              <a:gd name="f21" fmla="*/ f19 1 151536"/>
              <a:gd name="f22" fmla="*/ 141251 f19 1"/>
              <a:gd name="f23" fmla="*/ 65483 f19 1"/>
              <a:gd name="f24" fmla="*/ 86053 f19 1"/>
              <a:gd name="f25" fmla="*/ 10285 f19 1"/>
              <a:gd name="f26" fmla="*/ 75768 f19 1"/>
              <a:gd name="f27" fmla="*/ 0 f19 1"/>
              <a:gd name="f28" fmla="*/ 151536 f19 1"/>
              <a:gd name="f29" fmla="*/ f20 1 f2"/>
              <a:gd name="f30" fmla="*/ f22 1 151536"/>
              <a:gd name="f31" fmla="*/ f23 1 151536"/>
              <a:gd name="f32" fmla="*/ f24 1 151536"/>
              <a:gd name="f33" fmla="*/ f25 1 151536"/>
              <a:gd name="f34" fmla="*/ f26 1 151536"/>
              <a:gd name="f35" fmla="*/ f27 1 151536"/>
              <a:gd name="f36" fmla="*/ f28 1 151536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6" name="Graphic 13">
            <a:extLst>
              <a:ext uri="{FF2B5EF4-FFF2-40B4-BE49-F238E27FC236}">
                <a16:creationId xmlns:a16="http://schemas.microsoft.com/office/drawing/2014/main" id="{6762D6E4-6BDD-4B94-85F1-95DA2F4975DD}"/>
              </a:ext>
            </a:extLst>
          </p:cNvPr>
          <p:cNvSpPr>
            <a:spLocks noMove="1" noResize="1"/>
          </p:cNvSpPr>
          <p:nvPr/>
        </p:nvSpPr>
        <p:spPr>
          <a:xfrm>
            <a:off x="10724366" y="2265462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8A2986D1-8D62-4312-865F-E129688988A4}"/>
              </a:ext>
            </a:extLst>
          </p:cNvPr>
          <p:cNvSpPr>
            <a:spLocks noMove="1" noResize="1"/>
          </p:cNvSpPr>
          <p:nvPr/>
        </p:nvSpPr>
        <p:spPr>
          <a:xfrm>
            <a:off x="11024838" y="253720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+- f6 0 f5"/>
              <a:gd name="f20" fmla="*/ f16 f0 1"/>
              <a:gd name="f21" fmla="*/ f19 1 127714"/>
              <a:gd name="f22" fmla="*/ 63857 f19 1"/>
              <a:gd name="f23" fmla="*/ 18874 f19 1"/>
              <a:gd name="f24" fmla="*/ 108840 f19 1"/>
              <a:gd name="f25" fmla="*/ 0 f19 1"/>
              <a:gd name="f26" fmla="*/ 127714 f19 1"/>
              <a:gd name="f27" fmla="*/ f20 1 f2"/>
              <a:gd name="f28" fmla="*/ f22 1 127714"/>
              <a:gd name="f29" fmla="*/ f23 1 127714"/>
              <a:gd name="f30" fmla="*/ f24 1 127714"/>
              <a:gd name="f31" fmla="*/ f25 1 127714"/>
              <a:gd name="f32" fmla="*/ f26 1 127714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21">
            <a:extLst>
              <a:ext uri="{FF2B5EF4-FFF2-40B4-BE49-F238E27FC236}">
                <a16:creationId xmlns:a16="http://schemas.microsoft.com/office/drawing/2014/main" id="{CCE79845-4E6D-4D13-B263-49E19D2D755E}"/>
              </a:ext>
            </a:extLst>
          </p:cNvPr>
          <p:cNvSpPr>
            <a:spLocks noMove="1" noResize="1"/>
          </p:cNvSpPr>
          <p:nvPr/>
        </p:nvSpPr>
        <p:spPr>
          <a:xfrm>
            <a:off x="1064050" y="2832966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+- f6 0 f5"/>
              <a:gd name="f14" fmla="*/ f10 f0 1"/>
              <a:gd name="f15" fmla="*/ f13 1 95759"/>
              <a:gd name="f16" fmla="*/ 95759 f13 1"/>
              <a:gd name="f17" fmla="*/ 47880 f13 1"/>
              <a:gd name="f18" fmla="*/ 0 f13 1"/>
              <a:gd name="f19" fmla="*/ f14 1 f2"/>
              <a:gd name="f20" fmla="*/ f16 1 95759"/>
              <a:gd name="f21" fmla="*/ f17 1 95759"/>
              <a:gd name="f22" fmla="*/ f18 1 95759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17DB80AB-304F-4907-8F0B-06C522719097}"/>
              </a:ext>
            </a:extLst>
          </p:cNvPr>
          <p:cNvSpPr>
            <a:spLocks noMove="1" noResize="1"/>
          </p:cNvSpPr>
          <p:nvPr/>
        </p:nvSpPr>
        <p:spPr>
          <a:xfrm>
            <a:off x="10772262" y="280398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3443131-87E2-4D2F-BBBE-7A476186A1BD}"/>
              </a:ext>
            </a:extLst>
          </p:cNvPr>
          <p:cNvSpPr>
            <a:spLocks noMove="1" noResize="1"/>
          </p:cNvSpPr>
          <p:nvPr/>
        </p:nvSpPr>
        <p:spPr>
          <a:xfrm>
            <a:off x="1413406" y="3242498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+- f6 0 f5"/>
              <a:gd name="f20" fmla="*/ f16 f0 1"/>
              <a:gd name="f21" fmla="*/ f19 1 108625"/>
              <a:gd name="f22" fmla="*/ 54313 f19 1"/>
              <a:gd name="f23" fmla="*/ 16053 f19 1"/>
              <a:gd name="f24" fmla="*/ 92572 f19 1"/>
              <a:gd name="f25" fmla="*/ 0 f19 1"/>
              <a:gd name="f26" fmla="*/ 108625 f19 1"/>
              <a:gd name="f27" fmla="*/ f20 1 f2"/>
              <a:gd name="f28" fmla="*/ f22 1 108625"/>
              <a:gd name="f29" fmla="*/ f23 1 108625"/>
              <a:gd name="f30" fmla="*/ f24 1 108625"/>
              <a:gd name="f31" fmla="*/ f25 1 108625"/>
              <a:gd name="f32" fmla="*/ f26 1 10862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11" name="Straight Connector 47">
            <a:extLst>
              <a:ext uri="{FF2B5EF4-FFF2-40B4-BE49-F238E27FC236}">
                <a16:creationId xmlns:a16="http://schemas.microsoft.com/office/drawing/2014/main" id="{634E6A54-F0B1-416B-A1B7-380A538BBBEA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5831732"/>
            <a:ext cx="12188952" cy="0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Conceito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310931"/>
            <a:ext cx="5402147" cy="4167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600" dirty="0">
                <a:latin typeface="Univers" panose="020B0503020202020204" pitchFamily="34" charset="0"/>
              </a:rPr>
              <a:t>Cidades Inteligentes: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Faz uso otimizado de todas as informações disponíveis;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Incorporam métodos de recolha de informação em várias áreas;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900" dirty="0">
              <a:latin typeface="Univers" panose="020B0503020202020204" pitchFamily="34" charset="0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600" dirty="0">
                <a:latin typeface="Univers" panose="020B0503020202020204" pitchFamily="34" charset="0"/>
              </a:rPr>
              <a:t>Objetivos: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Melhorar eficiência;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Aumentar a qualidade dos serviços prestados;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300" dirty="0">
                <a:latin typeface="Univers" panose="020B0503020202020204" pitchFamily="34" charset="0"/>
              </a:rPr>
              <a:t>Reduzir os custos de operação de administração pública;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02ADF55-F5C1-4E81-9C97-2EAA6D87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964" y="2470248"/>
            <a:ext cx="4716594" cy="261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dirty="0"/>
              <a:t>Conceito</a:t>
            </a:r>
            <a:endParaRPr lang="en-US" sz="4000" b="1" kern="1200" dirty="0">
              <a:solidFill>
                <a:schemeClr val="tx1"/>
              </a:solidFill>
              <a:latin typeface="Univers" panose="020B0503020202020204" pitchFamily="34" charset="0"/>
              <a:ea typeface="+mj-ea"/>
              <a:cs typeface="+mj-cs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264623"/>
            <a:ext cx="5402147" cy="416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Resultados: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Respostas inteligentes às diferentes necessidades;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Infraestrutura de comunicação que fornece acesso simples e económico a uma variedade de serviços;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Aumento da transparência de governos;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Aumento da consciencialização;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Gestão do dia-a-dia mais meticulosa e dinâmica.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900" dirty="0">
              <a:latin typeface="Univers" panose="020B0503020202020204" pitchFamily="34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BA535F3-EBAF-4784-AD00-B59B2B0D4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35" y="1918036"/>
            <a:ext cx="3722771" cy="35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8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AED6-252E-4EC4-A1F9-C26A77E11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Áreas de aplicação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CC4A8-861F-4D3A-8436-F36914694F15}"/>
              </a:ext>
            </a:extLst>
          </p:cNvPr>
          <p:cNvSpPr txBox="1"/>
          <p:nvPr/>
        </p:nvSpPr>
        <p:spPr>
          <a:xfrm>
            <a:off x="965200" y="2620969"/>
            <a:ext cx="4545170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Saúde Estrutural de Edifícios;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Gestão de Resíduos;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Qualidade do Ar;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Monitorização de Ruído;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Congestão do Tráfego;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Consumo de Energia da Cidade;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Iluminação Inteligente;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5B20A88-5CFC-4B6B-9AFB-0F87E86A6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9457" y="2235166"/>
            <a:ext cx="3857879" cy="271257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AED6-252E-4EC4-A1F9-C26A77E11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Áreas de aplicação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CC4A8-861F-4D3A-8436-F36914694F15}"/>
              </a:ext>
            </a:extLst>
          </p:cNvPr>
          <p:cNvSpPr txBox="1"/>
          <p:nvPr/>
        </p:nvSpPr>
        <p:spPr>
          <a:xfrm>
            <a:off x="965200" y="2470248"/>
            <a:ext cx="513079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Univers" panose="020B0503020202020204" pitchFamily="34" charset="0"/>
              </a:rPr>
              <a:t>Em</a:t>
            </a:r>
            <a:r>
              <a:rPr lang="en-US" dirty="0">
                <a:latin typeface="Univers" panose="020B0503020202020204" pitchFamily="34" charset="0"/>
              </a:rPr>
              <a:t> Portugal:</a:t>
            </a:r>
          </a:p>
          <a:p>
            <a:pPr marL="8572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Univers" panose="020B0503020202020204" pitchFamily="34" charset="0"/>
              </a:rPr>
              <a:t>N</a:t>
            </a:r>
            <a:r>
              <a:rPr lang="pt-PT" sz="1600" dirty="0">
                <a:latin typeface="Univers" panose="020B0503020202020204" pitchFamily="34" charset="0"/>
              </a:rPr>
              <a:t>o Funchal foram investidos 120 mil euros em papeleiras inteligentes</a:t>
            </a:r>
            <a:r>
              <a:rPr lang="en-US" sz="1600" dirty="0">
                <a:latin typeface="Univers" panose="020B0503020202020204" pitchFamily="34" charset="0"/>
              </a:rPr>
              <a:t>;</a:t>
            </a:r>
          </a:p>
          <a:p>
            <a:pPr marL="8572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Univers" panose="020B0503020202020204" pitchFamily="34" charset="0"/>
              </a:rPr>
              <a:t>E</a:t>
            </a:r>
            <a:r>
              <a:rPr lang="pt-PT" sz="1600" dirty="0">
                <a:latin typeface="Univers" panose="020B0503020202020204" pitchFamily="34" charset="0"/>
              </a:rPr>
              <a:t>m Lisboa, foram instalados 160 </a:t>
            </a:r>
            <a:r>
              <a:rPr lang="pt-PT" sz="1600" dirty="0" err="1">
                <a:latin typeface="Univers" panose="020B0503020202020204" pitchFamily="34" charset="0"/>
              </a:rPr>
              <a:t>oleões</a:t>
            </a:r>
            <a:r>
              <a:rPr lang="pt-PT" sz="1600" dirty="0">
                <a:latin typeface="Univers" panose="020B0503020202020204" pitchFamily="34" charset="0"/>
              </a:rPr>
              <a:t> inteligentes;</a:t>
            </a:r>
          </a:p>
          <a:p>
            <a:pPr marL="8572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Em Tomar está a ser implementada uma solução para a gestão da ocupação de estacionamento;</a:t>
            </a:r>
          </a:p>
          <a:p>
            <a:pPr marL="8572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600" dirty="0">
                <a:latin typeface="Univers" panose="020B0503020202020204" pitchFamily="34" charset="0"/>
              </a:rPr>
              <a:t>Na Azambuja foram instaladas estações meteorológicas e de monitorização da qualidade do ar.</a:t>
            </a:r>
            <a:endParaRPr lang="en-US" sz="1600" dirty="0">
              <a:latin typeface="Univers" panose="020B0503020202020204" pitchFamily="34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4D7385-6C5E-48EB-8BD3-21B52046B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2" b="94966" l="31184" r="83133">
                        <a14:foregroundMark x1="43303" y1="28356" x2="43303" y2="28356"/>
                        <a14:foregroundMark x1="41106" y1="26342" x2="38412" y2="25336"/>
                        <a14:foregroundMark x1="37491" y1="22651" x2="34302" y2="21141"/>
                        <a14:foregroundMark x1="33664" y1="20470" x2="32884" y2="20470"/>
                        <a14:foregroundMark x1="32743" y1="20470" x2="32247" y2="20470"/>
                        <a14:foregroundMark x1="31467" y1="20470" x2="39972" y2="23322"/>
                        <a14:foregroundMark x1="39972" y1="23322" x2="40043" y2="27181"/>
                        <a14:foregroundMark x1="43799" y1="35738" x2="43799" y2="35738"/>
                        <a14:foregroundMark x1="42098" y1="35738" x2="42098" y2="35738"/>
                        <a14:foregroundMark x1="40609" y1="38758" x2="36853" y2="24161"/>
                        <a14:foregroundMark x1="36853" y1="24161" x2="36853" y2="23826"/>
                        <a14:foregroundMark x1="40468" y1="36913" x2="47342" y2="30872"/>
                        <a14:foregroundMark x1="47342" y1="30872" x2="47626" y2="30872"/>
                        <a14:foregroundMark x1="49327" y1="32383" x2="49327" y2="32383"/>
                        <a14:foregroundMark x1="50106" y1="32383" x2="51524" y2="32047"/>
                        <a14:foregroundMark x1="50886" y1="30201" x2="52162" y2="9732"/>
                        <a14:foregroundMark x1="52162" y1="9732" x2="48689" y2="11074"/>
                        <a14:foregroundMark x1="49468" y1="14094" x2="48547" y2="24497"/>
                        <a14:foregroundMark x1="48405" y1="20805" x2="49823" y2="17114"/>
                        <a14:foregroundMark x1="48831" y1="21141" x2="67824" y2="30705"/>
                        <a14:foregroundMark x1="67824" y1="30705" x2="68462" y2="25336"/>
                        <a14:foregroundMark x1="71580" y1="29362" x2="76329" y2="35738"/>
                        <a14:foregroundMark x1="77959" y1="40940" x2="82353" y2="54530"/>
                        <a14:foregroundMark x1="82707" y1="51846" x2="76825" y2="41107"/>
                        <a14:foregroundMark x1="76825" y1="41107" x2="74628" y2="33221"/>
                        <a14:foregroundMark x1="74274" y1="58893" x2="83203" y2="49664"/>
                        <a14:foregroundMark x1="83203" y1="49664" x2="79022" y2="48826"/>
                        <a14:foregroundMark x1="75904" y1="51510" x2="68391" y2="49497"/>
                        <a14:foregroundMark x1="68391" y1="49497" x2="71935" y2="52685"/>
                        <a14:foregroundMark x1="72714" y1="52181" x2="71439" y2="48154"/>
                        <a14:foregroundMark x1="63855" y1="42953" x2="68462" y2="56711"/>
                        <a14:foregroundMark x1="68462" y1="56711" x2="68604" y2="55201"/>
                        <a14:foregroundMark x1="66052" y1="48490" x2="63714" y2="38758"/>
                        <a14:foregroundMark x1="45854" y1="69463" x2="51382" y2="75000"/>
                        <a14:foregroundMark x1="61517" y1="94966" x2="56768" y2="93456"/>
                        <a14:foregroundMark x1="76683" y1="69463" x2="79518" y2="78356"/>
                        <a14:backgroundMark x1="42877" y1="67282" x2="42877" y2="67282"/>
                        <a14:backgroundMark x1="42877" y1="67282" x2="42877" y2="67282"/>
                        <a14:backgroundMark x1="43303" y1="67282" x2="43303" y2="672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9370" r="13274" b="-3495"/>
          <a:stretch/>
        </p:blipFill>
        <p:spPr>
          <a:xfrm>
            <a:off x="7061194" y="2470248"/>
            <a:ext cx="4305139" cy="31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48B39-10E4-4F7C-9B32-BA91D7F47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Possível</a:t>
            </a:r>
            <a:r>
              <a:rPr lang="en-US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 Utopia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8DFFCBB-EDA9-4811-A2DF-E02DD8BBA209}"/>
              </a:ext>
            </a:extLst>
          </p:cNvPr>
          <p:cNvSpPr txBox="1"/>
          <p:nvPr/>
        </p:nvSpPr>
        <p:spPr>
          <a:xfrm>
            <a:off x="965199" y="2470248"/>
            <a:ext cx="5402147" cy="4178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100" dirty="0">
                <a:latin typeface="Univers" panose="020B0503020202020204" pitchFamily="34" charset="0"/>
              </a:rPr>
              <a:t>Prometem resolver problemas urbanos: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Melhorar eficiência;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Aumentar competitividade;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Formas de lidar com a degradação ambiente;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Lidar com pobreza;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Lidar com privação social.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1900" dirty="0">
              <a:latin typeface="Univers" panose="020B0503020202020204" pitchFamily="34" charset="0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100" dirty="0">
                <a:latin typeface="Univers" panose="020B0503020202020204" pitchFamily="34" charset="0"/>
              </a:rPr>
              <a:t>Soluções: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Ferramentas para administração urbana;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Plataformas e relatórios </a:t>
            </a:r>
            <a:r>
              <a:rPr lang="pt-PT" sz="1900" i="1" dirty="0">
                <a:latin typeface="Univers" panose="020B0503020202020204" pitchFamily="34" charset="0"/>
              </a:rPr>
              <a:t>online</a:t>
            </a:r>
            <a:r>
              <a:rPr lang="pt-PT" sz="1900" dirty="0">
                <a:latin typeface="Univers" panose="020B0503020202020204" pitchFamily="34" charset="0"/>
              </a:rPr>
              <a:t>;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1900" dirty="0">
                <a:latin typeface="Univers" panose="020B0503020202020204" pitchFamily="34" charset="0"/>
              </a:rPr>
              <a:t>Utilização de sensores.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3A711E-CB13-4A2A-8734-8E130DBE8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2988" b="51419"/>
          <a:stretch>
            <a:fillRect/>
          </a:stretch>
        </p:blipFill>
        <p:spPr>
          <a:xfrm>
            <a:off x="7931122" y="2105470"/>
            <a:ext cx="2425750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AED6-252E-4EC4-A1F9-C26A77E11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pt-PT" sz="4000" b="1" kern="1200" dirty="0">
                <a:solidFill>
                  <a:schemeClr val="tx1"/>
                </a:solidFill>
                <a:latin typeface="Univers" panose="020B0503020202020204" pitchFamily="34" charset="0"/>
                <a:ea typeface="+mj-ea"/>
                <a:cs typeface="+mj-cs"/>
              </a:rPr>
              <a:t>Críticas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CC4A8-861F-4D3A-8436-F36914694F15}"/>
              </a:ext>
            </a:extLst>
          </p:cNvPr>
          <p:cNvSpPr txBox="1"/>
          <p:nvPr/>
        </p:nvSpPr>
        <p:spPr>
          <a:xfrm>
            <a:off x="965200" y="2470248"/>
            <a:ext cx="4545170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Redução dos problemas urbanos a problemas de eficiência;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Apropriamento de dados por parte de grandes empresas;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Privacidade dos dados;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Relegação da democracia e sociedade para segundo plano;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dirty="0">
                <a:latin typeface="Univers" panose="020B0503020202020204" pitchFamily="34" charset="0"/>
              </a:rPr>
              <a:t>Exclusão de grupos menos tecnologicamente desenvolvidos.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3A6043FF-946B-4E72-9EA9-458227E62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1">
            <a:extLst>
              <a:ext uri="{FF2B5EF4-FFF2-40B4-BE49-F238E27FC236}">
                <a16:creationId xmlns:a16="http://schemas.microsoft.com/office/drawing/2014/main" id="{51D71A16-34F7-4718-A569-8845D121C132}"/>
              </a:ext>
            </a:extLst>
          </p:cNvPr>
          <p:cNvCxnSpPr>
            <a:cxnSpLocks noMove="1" noResize="1"/>
          </p:cNvCxnSpPr>
          <p:nvPr/>
        </p:nvCxnSpPr>
        <p:spPr>
          <a:xfrm>
            <a:off x="715892" y="1114050"/>
            <a:ext cx="0" cy="5735638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3" name="Rectangle 33">
            <a:extLst>
              <a:ext uri="{FF2B5EF4-FFF2-40B4-BE49-F238E27FC236}">
                <a16:creationId xmlns:a16="http://schemas.microsoft.com/office/drawing/2014/main" id="{257CD660-778F-4014-AB48-0013479D692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F059F5-74BA-4F7C-8673-77F10A70C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027" y="1209220"/>
            <a:ext cx="9147941" cy="2337233"/>
          </a:xfrm>
        </p:spPr>
        <p:txBody>
          <a:bodyPr anchor="b" anchorCtr="1"/>
          <a:lstStyle/>
          <a:p>
            <a:pPr lvl="0" algn="ctr"/>
            <a:r>
              <a:rPr lang="pt-PT" sz="6000" b="1" cap="all">
                <a:solidFill>
                  <a:srgbClr val="FFFFFF"/>
                </a:solidFill>
              </a:rPr>
              <a:t>Cidades </a:t>
            </a:r>
            <a:br>
              <a:rPr lang="pt-PT" sz="6000" b="1" cap="all">
                <a:solidFill>
                  <a:srgbClr val="FFFFFF"/>
                </a:solidFill>
              </a:rPr>
            </a:br>
            <a:r>
              <a:rPr lang="pt-PT" sz="6000" b="1" cap="all">
                <a:solidFill>
                  <a:srgbClr val="FFFFFF"/>
                </a:solidFill>
              </a:rPr>
              <a:t>Cognitivas</a:t>
            </a:r>
          </a:p>
        </p:txBody>
      </p:sp>
      <p:sp>
        <p:nvSpPr>
          <p:cNvPr id="5" name="Graphic 22">
            <a:extLst>
              <a:ext uri="{FF2B5EF4-FFF2-40B4-BE49-F238E27FC236}">
                <a16:creationId xmlns:a16="http://schemas.microsoft.com/office/drawing/2014/main" id="{14B45A56-15CE-4312-8EAC-06F546628486}"/>
              </a:ext>
            </a:extLst>
          </p:cNvPr>
          <p:cNvSpPr>
            <a:spLocks noMove="1" noResize="1"/>
          </p:cNvSpPr>
          <p:nvPr/>
        </p:nvSpPr>
        <p:spPr>
          <a:xfrm>
            <a:off x="1261872" y="2383072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+- f6 0 f5"/>
              <a:gd name="f20" fmla="*/ f16 f0 1"/>
              <a:gd name="f21" fmla="*/ f19 1 151536"/>
              <a:gd name="f22" fmla="*/ 141251 f19 1"/>
              <a:gd name="f23" fmla="*/ 65483 f19 1"/>
              <a:gd name="f24" fmla="*/ 86053 f19 1"/>
              <a:gd name="f25" fmla="*/ 10285 f19 1"/>
              <a:gd name="f26" fmla="*/ 75768 f19 1"/>
              <a:gd name="f27" fmla="*/ 0 f19 1"/>
              <a:gd name="f28" fmla="*/ 151536 f19 1"/>
              <a:gd name="f29" fmla="*/ f20 1 f2"/>
              <a:gd name="f30" fmla="*/ f22 1 151536"/>
              <a:gd name="f31" fmla="*/ f23 1 151536"/>
              <a:gd name="f32" fmla="*/ f24 1 151536"/>
              <a:gd name="f33" fmla="*/ f25 1 151536"/>
              <a:gd name="f34" fmla="*/ f26 1 151536"/>
              <a:gd name="f35" fmla="*/ f27 1 151536"/>
              <a:gd name="f36" fmla="*/ f28 1 151536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6" name="Graphic 13">
            <a:extLst>
              <a:ext uri="{FF2B5EF4-FFF2-40B4-BE49-F238E27FC236}">
                <a16:creationId xmlns:a16="http://schemas.microsoft.com/office/drawing/2014/main" id="{BDF8C3CB-397D-41FC-9827-2643327FD6B8}"/>
              </a:ext>
            </a:extLst>
          </p:cNvPr>
          <p:cNvSpPr>
            <a:spLocks noMove="1" noResize="1"/>
          </p:cNvSpPr>
          <p:nvPr/>
        </p:nvSpPr>
        <p:spPr>
          <a:xfrm>
            <a:off x="10724366" y="2265462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+- f6 0 f5"/>
              <a:gd name="f20" fmla="*/ f16 f0 1"/>
              <a:gd name="f21" fmla="*/ f19 1 139039"/>
              <a:gd name="f22" fmla="*/ 129602 f19 1"/>
              <a:gd name="f23" fmla="*/ 60082 f19 1"/>
              <a:gd name="f24" fmla="*/ 78957 f19 1"/>
              <a:gd name="f25" fmla="*/ 9437 f19 1"/>
              <a:gd name="f26" fmla="*/ 69520 f19 1"/>
              <a:gd name="f27" fmla="*/ 0 f19 1"/>
              <a:gd name="f28" fmla="*/ 139039 f19 1"/>
              <a:gd name="f29" fmla="*/ f20 1 f2"/>
              <a:gd name="f30" fmla="*/ f22 1 139039"/>
              <a:gd name="f31" fmla="*/ f23 1 139039"/>
              <a:gd name="f32" fmla="*/ f24 1 139039"/>
              <a:gd name="f33" fmla="*/ f25 1 139039"/>
              <a:gd name="f34" fmla="*/ f26 1 139039"/>
              <a:gd name="f35" fmla="*/ f27 1 139039"/>
              <a:gd name="f36" fmla="*/ f28 1 139039"/>
              <a:gd name="f37" fmla="*/ f5 1 f21"/>
              <a:gd name="f38" fmla="*/ f6 1 f21"/>
              <a:gd name="f39" fmla="+- f29 0 f1"/>
              <a:gd name="f40" fmla="*/ f30 1 f21"/>
              <a:gd name="f41" fmla="*/ f31 1 f21"/>
              <a:gd name="f42" fmla="*/ f32 1 f21"/>
              <a:gd name="f43" fmla="*/ f33 1 f21"/>
              <a:gd name="f44" fmla="*/ f34 1 f21"/>
              <a:gd name="f45" fmla="*/ f35 1 f21"/>
              <a:gd name="f46" fmla="*/ f36 1 f21"/>
              <a:gd name="f47" fmla="*/ f37 f17 1"/>
              <a:gd name="f48" fmla="*/ f38 f17 1"/>
              <a:gd name="f49" fmla="*/ f38 f18 1"/>
              <a:gd name="f50" fmla="*/ f37 f18 1"/>
              <a:gd name="f51" fmla="*/ f40 f17 1"/>
              <a:gd name="f52" fmla="*/ f41 f18 1"/>
              <a:gd name="f53" fmla="*/ f42 f17 1"/>
              <a:gd name="f54" fmla="*/ f43 f18 1"/>
              <a:gd name="f55" fmla="*/ f44 f17 1"/>
              <a:gd name="f56" fmla="*/ f45 f18 1"/>
              <a:gd name="f57" fmla="*/ f41 f17 1"/>
              <a:gd name="f58" fmla="*/ f43 f17 1"/>
              <a:gd name="f59" fmla="*/ f45 f17 1"/>
              <a:gd name="f60" fmla="*/ f44 f18 1"/>
              <a:gd name="f61" fmla="*/ f42 f18 1"/>
              <a:gd name="f62" fmla="*/ f40 f18 1"/>
              <a:gd name="f63" fmla="*/ f46 f18 1"/>
              <a:gd name="f64" fmla="*/ f46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51" y="f52"/>
              </a:cxn>
              <a:cxn ang="f39">
                <a:pos x="f53" y="f52"/>
              </a:cxn>
              <a:cxn ang="f39">
                <a:pos x="f53" y="f54"/>
              </a:cxn>
              <a:cxn ang="f39">
                <a:pos x="f55" y="f56"/>
              </a:cxn>
              <a:cxn ang="f39">
                <a:pos x="f57" y="f54"/>
              </a:cxn>
              <a:cxn ang="f39">
                <a:pos x="f57" y="f52"/>
              </a:cxn>
              <a:cxn ang="f39">
                <a:pos x="f58" y="f52"/>
              </a:cxn>
              <a:cxn ang="f39">
                <a:pos x="f59" y="f60"/>
              </a:cxn>
              <a:cxn ang="f39">
                <a:pos x="f58" y="f61"/>
              </a:cxn>
              <a:cxn ang="f39">
                <a:pos x="f57" y="f61"/>
              </a:cxn>
              <a:cxn ang="f39">
                <a:pos x="f57" y="f62"/>
              </a:cxn>
              <a:cxn ang="f39">
                <a:pos x="f55" y="f63"/>
              </a:cxn>
              <a:cxn ang="f39">
                <a:pos x="f53" y="f62"/>
              </a:cxn>
              <a:cxn ang="f39">
                <a:pos x="f53" y="f61"/>
              </a:cxn>
              <a:cxn ang="f39">
                <a:pos x="f51" y="f61"/>
              </a:cxn>
              <a:cxn ang="f39">
                <a:pos x="f64" y="f60"/>
              </a:cxn>
              <a:cxn ang="f39">
                <a:pos x="f51" y="f52"/>
              </a:cxn>
            </a:cxnLst>
            <a:rect l="f47" t="f50" r="f48" b="f49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955758DB-BEF7-4A84-A85F-6A95038A296D}"/>
              </a:ext>
            </a:extLst>
          </p:cNvPr>
          <p:cNvSpPr>
            <a:spLocks noMove="1" noResize="1"/>
          </p:cNvSpPr>
          <p:nvPr/>
        </p:nvSpPr>
        <p:spPr>
          <a:xfrm>
            <a:off x="11024838" y="253720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+- f6 0 f5"/>
              <a:gd name="f20" fmla="*/ f16 f0 1"/>
              <a:gd name="f21" fmla="*/ f19 1 127714"/>
              <a:gd name="f22" fmla="*/ 63857 f19 1"/>
              <a:gd name="f23" fmla="*/ 18874 f19 1"/>
              <a:gd name="f24" fmla="*/ 108840 f19 1"/>
              <a:gd name="f25" fmla="*/ 0 f19 1"/>
              <a:gd name="f26" fmla="*/ 127714 f19 1"/>
              <a:gd name="f27" fmla="*/ f20 1 f2"/>
              <a:gd name="f28" fmla="*/ f22 1 127714"/>
              <a:gd name="f29" fmla="*/ f23 1 127714"/>
              <a:gd name="f30" fmla="*/ f24 1 127714"/>
              <a:gd name="f31" fmla="*/ f25 1 127714"/>
              <a:gd name="f32" fmla="*/ f26 1 127714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21">
            <a:extLst>
              <a:ext uri="{FF2B5EF4-FFF2-40B4-BE49-F238E27FC236}">
                <a16:creationId xmlns:a16="http://schemas.microsoft.com/office/drawing/2014/main" id="{D23B9185-2D66-4237-A512-B27AF7413A98}"/>
              </a:ext>
            </a:extLst>
          </p:cNvPr>
          <p:cNvSpPr>
            <a:spLocks noMove="1" noResize="1"/>
          </p:cNvSpPr>
          <p:nvPr/>
        </p:nvSpPr>
        <p:spPr>
          <a:xfrm>
            <a:off x="1064050" y="2832966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+- f6 0 f5"/>
              <a:gd name="f14" fmla="*/ f10 f0 1"/>
              <a:gd name="f15" fmla="*/ f13 1 95759"/>
              <a:gd name="f16" fmla="*/ 95759 f13 1"/>
              <a:gd name="f17" fmla="*/ 47880 f13 1"/>
              <a:gd name="f18" fmla="*/ 0 f13 1"/>
              <a:gd name="f19" fmla="*/ f14 1 f2"/>
              <a:gd name="f20" fmla="*/ f16 1 95759"/>
              <a:gd name="f21" fmla="*/ f17 1 95759"/>
              <a:gd name="f22" fmla="*/ f18 1 95759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2449F7F1-51FF-4AAA-875F-FD86131BE672}"/>
              </a:ext>
            </a:extLst>
          </p:cNvPr>
          <p:cNvSpPr>
            <a:spLocks noMove="1" noResize="1"/>
          </p:cNvSpPr>
          <p:nvPr/>
        </p:nvSpPr>
        <p:spPr>
          <a:xfrm>
            <a:off x="10772262" y="280398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+- f6 0 f5"/>
              <a:gd name="f14" fmla="*/ f10 f0 1"/>
              <a:gd name="f15" fmla="*/ f13 1 91138"/>
              <a:gd name="f16" fmla="*/ 91138 f13 1"/>
              <a:gd name="f17" fmla="*/ 45569 f13 1"/>
              <a:gd name="f18" fmla="*/ 0 f13 1"/>
              <a:gd name="f19" fmla="*/ f14 1 f2"/>
              <a:gd name="f20" fmla="*/ f16 1 91138"/>
              <a:gd name="f21" fmla="*/ f17 1 91138"/>
              <a:gd name="f22" fmla="*/ f18 1 91138"/>
              <a:gd name="f23" fmla="*/ f5 1 f15"/>
              <a:gd name="f24" fmla="*/ f6 1 f15"/>
              <a:gd name="f25" fmla="+- f19 0 f1"/>
              <a:gd name="f26" fmla="*/ f20 1 f15"/>
              <a:gd name="f27" fmla="*/ f21 1 f15"/>
              <a:gd name="f28" fmla="*/ f22 1 f15"/>
              <a:gd name="f29" fmla="*/ f23 f11 1"/>
              <a:gd name="f30" fmla="*/ f24 f11 1"/>
              <a:gd name="f31" fmla="*/ f24 f12 1"/>
              <a:gd name="f32" fmla="*/ f23 f12 1"/>
              <a:gd name="f33" fmla="*/ f26 f11 1"/>
              <a:gd name="f34" fmla="*/ f27 f12 1"/>
              <a:gd name="f35" fmla="*/ f27 f11 1"/>
              <a:gd name="f36" fmla="*/ f26 f12 1"/>
              <a:gd name="f37" fmla="*/ f28 f11 1"/>
              <a:gd name="f38" fmla="*/ f28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4"/>
              </a:cxn>
              <a:cxn ang="f25">
                <a:pos x="f35" y="f36"/>
              </a:cxn>
              <a:cxn ang="f25">
                <a:pos x="f37" y="f34"/>
              </a:cxn>
              <a:cxn ang="f25">
                <a:pos x="f35" y="f38"/>
              </a:cxn>
              <a:cxn ang="f25">
                <a:pos x="f33" y="f34"/>
              </a:cxn>
            </a:cxnLst>
            <a:rect l="f29" t="f32" r="f30" b="f31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1A6928B0-CF6B-4C01-8029-1D88E76E56BA}"/>
              </a:ext>
            </a:extLst>
          </p:cNvPr>
          <p:cNvSpPr>
            <a:spLocks noMove="1" noResize="1"/>
          </p:cNvSpPr>
          <p:nvPr/>
        </p:nvSpPr>
        <p:spPr>
          <a:xfrm>
            <a:off x="1413406" y="3242498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+- f6 0 f5"/>
              <a:gd name="f20" fmla="*/ f16 f0 1"/>
              <a:gd name="f21" fmla="*/ f19 1 108625"/>
              <a:gd name="f22" fmla="*/ 54313 f19 1"/>
              <a:gd name="f23" fmla="*/ 16053 f19 1"/>
              <a:gd name="f24" fmla="*/ 92572 f19 1"/>
              <a:gd name="f25" fmla="*/ 0 f19 1"/>
              <a:gd name="f26" fmla="*/ 108625 f19 1"/>
              <a:gd name="f27" fmla="*/ f20 1 f2"/>
              <a:gd name="f28" fmla="*/ f22 1 108625"/>
              <a:gd name="f29" fmla="*/ f23 1 108625"/>
              <a:gd name="f30" fmla="*/ f24 1 108625"/>
              <a:gd name="f31" fmla="*/ f25 1 108625"/>
              <a:gd name="f32" fmla="*/ f26 1 108625"/>
              <a:gd name="f33" fmla="*/ f5 1 f21"/>
              <a:gd name="f34" fmla="*/ f6 1 f21"/>
              <a:gd name="f35" fmla="+- f27 0 f1"/>
              <a:gd name="f36" fmla="*/ f28 1 f21"/>
              <a:gd name="f37" fmla="*/ f29 1 f21"/>
              <a:gd name="f38" fmla="*/ f30 1 f21"/>
              <a:gd name="f39" fmla="*/ f31 1 f21"/>
              <a:gd name="f40" fmla="*/ f32 1 f21"/>
              <a:gd name="f41" fmla="*/ f33 f17 1"/>
              <a:gd name="f42" fmla="*/ f34 f17 1"/>
              <a:gd name="f43" fmla="*/ f34 f18 1"/>
              <a:gd name="f44" fmla="*/ f33 f18 1"/>
              <a:gd name="f45" fmla="*/ f36 f17 1"/>
              <a:gd name="f46" fmla="*/ f37 f18 1"/>
              <a:gd name="f47" fmla="*/ f38 f17 1"/>
              <a:gd name="f48" fmla="*/ f36 f18 1"/>
              <a:gd name="f49" fmla="*/ f38 f18 1"/>
              <a:gd name="f50" fmla="*/ f37 f17 1"/>
              <a:gd name="f51" fmla="*/ f39 f18 1"/>
              <a:gd name="f52" fmla="*/ f39 f17 1"/>
              <a:gd name="f53" fmla="*/ f40 f18 1"/>
              <a:gd name="f54" fmla="*/ f40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5" y="f46"/>
              </a:cxn>
              <a:cxn ang="f35">
                <a:pos x="f47" y="f48"/>
              </a:cxn>
              <a:cxn ang="f35">
                <a:pos x="f45" y="f49"/>
              </a:cxn>
              <a:cxn ang="f35">
                <a:pos x="f50" y="f48"/>
              </a:cxn>
              <a:cxn ang="f35">
                <a:pos x="f45" y="f46"/>
              </a:cxn>
              <a:cxn ang="f35">
                <a:pos x="f45" y="f51"/>
              </a:cxn>
              <a:cxn ang="f35">
                <a:pos x="f52" y="f48"/>
              </a:cxn>
              <a:cxn ang="f35">
                <a:pos x="f45" y="f53"/>
              </a:cxn>
              <a:cxn ang="f35">
                <a:pos x="f54" y="f48"/>
              </a:cxn>
              <a:cxn ang="f35">
                <a:pos x="f45" y="f51"/>
              </a:cxn>
            </a:cxnLst>
            <a:rect l="f41" t="f44" r="f42" b="f43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11" name="Straight Connector 47">
            <a:extLst>
              <a:ext uri="{FF2B5EF4-FFF2-40B4-BE49-F238E27FC236}">
                <a16:creationId xmlns:a16="http://schemas.microsoft.com/office/drawing/2014/main" id="{D4943D86-A108-4B11-8A3C-A3F3AEFEDB0C}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5831732"/>
            <a:ext cx="12188952" cy="0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GradientVTI</vt:lpstr>
      <vt:lpstr>De Cidades Inteligentes a Cidades Cognitivas</vt:lpstr>
      <vt:lpstr>Cidades Inteligentes</vt:lpstr>
      <vt:lpstr>Conceito</vt:lpstr>
      <vt:lpstr>Conceito</vt:lpstr>
      <vt:lpstr>Áreas de aplicação</vt:lpstr>
      <vt:lpstr>Áreas de aplicação</vt:lpstr>
      <vt:lpstr>Possível Utopia</vt:lpstr>
      <vt:lpstr>Críticas</vt:lpstr>
      <vt:lpstr>Cidades  Cognitivas</vt:lpstr>
      <vt:lpstr>De cidades inteligentes a cognitivas</vt:lpstr>
      <vt:lpstr>Sistema cognitivo</vt:lpstr>
      <vt:lpstr>Desafios</vt:lpstr>
      <vt:lpstr>Desafios</vt:lpstr>
      <vt:lpstr>Uminho - Mei Sensorização &amp; Ambiente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Cidades Inteligentes a Cidades Cognitivas</dc:title>
  <dc:creator>Pedro Almeida Fernandes</dc:creator>
  <cp:lastModifiedBy>Pedro Almeida Fernandes</cp:lastModifiedBy>
  <cp:revision>10</cp:revision>
  <dcterms:created xsi:type="dcterms:W3CDTF">2022-03-31T10:08:13Z</dcterms:created>
  <dcterms:modified xsi:type="dcterms:W3CDTF">2022-04-04T13:31:06Z</dcterms:modified>
</cp:coreProperties>
</file>