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8" r:id="rId2"/>
    <p:sldId id="259" r:id="rId3"/>
    <p:sldId id="260" r:id="rId4"/>
    <p:sldId id="272" r:id="rId5"/>
    <p:sldId id="292" r:id="rId6"/>
    <p:sldId id="293" r:id="rId7"/>
    <p:sldId id="276" r:id="rId8"/>
    <p:sldId id="288" r:id="rId9"/>
    <p:sldId id="290" r:id="rId10"/>
    <p:sldId id="291" r:id="rId11"/>
    <p:sldId id="294" r:id="rId12"/>
    <p:sldId id="295" r:id="rId13"/>
    <p:sldId id="296" r:id="rId14"/>
    <p:sldId id="289" r:id="rId15"/>
    <p:sldId id="297" r:id="rId16"/>
    <p:sldId id="298" r:id="rId17"/>
    <p:sldId id="299" r:id="rId18"/>
    <p:sldId id="263" r:id="rId19"/>
    <p:sldId id="275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77" r:id="rId30"/>
    <p:sldId id="280" r:id="rId31"/>
    <p:sldId id="300" r:id="rId32"/>
    <p:sldId id="270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36D"/>
    <a:srgbClr val="5D5B5B"/>
    <a:srgbClr val="B8BCBB"/>
    <a:srgbClr val="875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6" autoAdjust="0"/>
    <p:restoredTop sz="90553" autoAdjust="0"/>
  </p:normalViewPr>
  <p:slideViewPr>
    <p:cSldViewPr>
      <p:cViewPr>
        <p:scale>
          <a:sx n="100" d="100"/>
          <a:sy n="100" d="100"/>
        </p:scale>
        <p:origin x="-5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7593A-34DB-4777-8827-E192572702B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B552C-BD39-4073-83D6-BDAD13D5D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7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54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그림의 </a:t>
            </a:r>
            <a:r>
              <a:rPr lang="en-US" altLang="ko-KR" dirty="0" smtClean="0"/>
              <a:t>SMS</a:t>
            </a:r>
            <a:r>
              <a:rPr lang="ko-KR" altLang="en-US" dirty="0" smtClean="0"/>
              <a:t>권한은 디바이스 패키지들 중에서 </a:t>
            </a:r>
            <a:r>
              <a:rPr lang="en-US" altLang="ko-KR" dirty="0" smtClean="0"/>
              <a:t>SMS</a:t>
            </a:r>
            <a:r>
              <a:rPr lang="ko-KR" altLang="en-US" dirty="0" smtClean="0"/>
              <a:t>를 보낼 수 있는 권한을 가진 </a:t>
            </a:r>
            <a:r>
              <a:rPr lang="ko-KR" altLang="en-US" dirty="0" err="1" smtClean="0"/>
              <a:t>앱들을</a:t>
            </a:r>
            <a:r>
              <a:rPr lang="ko-KR" altLang="en-US" dirty="0" smtClean="0"/>
              <a:t> 보여준다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네모칸은</a:t>
            </a:r>
            <a:r>
              <a:rPr lang="ko-KR" altLang="en-US" dirty="0" smtClean="0"/>
              <a:t> 취약한 부분을 보여줌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11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FF0000"/>
                </a:solidFill>
              </a:rPr>
              <a:t>run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app.package.attacksurtace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com.android</a:t>
            </a:r>
            <a:r>
              <a:rPr lang="en-US" altLang="ko-KR" sz="1200" dirty="0" smtClean="0">
                <a:solidFill>
                  <a:srgbClr val="FF0000"/>
                </a:solidFill>
              </a:rPr>
              <a:t>. Insecurebankv2 -&gt; insecurebankv2</a:t>
            </a:r>
            <a:r>
              <a:rPr lang="ko-KR" altLang="en-US" sz="1200" dirty="0" smtClean="0">
                <a:solidFill>
                  <a:srgbClr val="FF0000"/>
                </a:solidFill>
              </a:rPr>
              <a:t>의 </a:t>
            </a:r>
            <a:r>
              <a:rPr lang="en-US" altLang="ko-KR" sz="1200" dirty="0" smtClean="0">
                <a:solidFill>
                  <a:srgbClr val="FF0000"/>
                </a:solidFill>
              </a:rPr>
              <a:t>5</a:t>
            </a:r>
            <a:r>
              <a:rPr lang="ko-KR" altLang="en-US" sz="1200" dirty="0" smtClean="0">
                <a:solidFill>
                  <a:srgbClr val="FF0000"/>
                </a:solidFill>
              </a:rPr>
              <a:t>개의 </a:t>
            </a:r>
            <a:r>
              <a:rPr lang="en-US" altLang="ko-KR" sz="1200" dirty="0" smtClean="0">
                <a:solidFill>
                  <a:srgbClr val="FF0000"/>
                </a:solidFill>
              </a:rPr>
              <a:t>Activities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 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취약점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, 1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개의 </a:t>
            </a:r>
            <a:r>
              <a:rPr lang="ko-KR" altLang="en-US" sz="1200" baseline="0" dirty="0" err="1" smtClean="0">
                <a:solidFill>
                  <a:srgbClr val="FF0000"/>
                </a:solidFill>
              </a:rPr>
              <a:t>브로드캐스트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 취약점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aseline="0" dirty="0" err="1" smtClean="0">
                <a:solidFill>
                  <a:srgbClr val="FF0000"/>
                </a:solidFill>
              </a:rPr>
              <a:t>콘텐츠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 </a:t>
            </a:r>
            <a:r>
              <a:rPr lang="ko-KR" altLang="en-US" sz="1200" baseline="0" dirty="0" err="1" smtClean="0">
                <a:solidFill>
                  <a:srgbClr val="FF0000"/>
                </a:solidFill>
              </a:rPr>
              <a:t>프로바이더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 취약점이 </a:t>
            </a:r>
            <a:r>
              <a:rPr lang="ko-KR" altLang="en-US" sz="1200" baseline="0" dirty="0" err="1" smtClean="0">
                <a:solidFill>
                  <a:srgbClr val="FF0000"/>
                </a:solidFill>
              </a:rPr>
              <a:t>발겨된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 것을 볼 수 있다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.  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만약 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5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개의 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Activities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의 정보가 모두 나오기를 원한다면 아래와 같은 명령어를 사용하면 된다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>
                <a:solidFill>
                  <a:srgbClr val="FF0000"/>
                </a:solidFill>
              </a:rPr>
              <a:t>예로 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Activity 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취약점 중 </a:t>
            </a:r>
            <a:r>
              <a:rPr lang="en-US" altLang="ko-KR" sz="1200" baseline="0" dirty="0" err="1" smtClean="0">
                <a:solidFill>
                  <a:srgbClr val="FF0000"/>
                </a:solidFill>
              </a:rPr>
              <a:t>changepassword</a:t>
            </a:r>
            <a:r>
              <a:rPr lang="ko-KR" altLang="en-US" sz="1200" baseline="0" dirty="0" smtClean="0">
                <a:solidFill>
                  <a:srgbClr val="FF0000"/>
                </a:solidFill>
              </a:rPr>
              <a:t>를 직접 실행해보자</a:t>
            </a:r>
            <a:r>
              <a:rPr lang="en-US" altLang="ko-KR" sz="1200" baseline="0" dirty="0" smtClean="0">
                <a:solidFill>
                  <a:srgbClr val="FF0000"/>
                </a:solidFill>
              </a:rPr>
              <a:t>.</a:t>
            </a:r>
            <a:endParaRPr lang="ko-KR" altLang="en-US" sz="1200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38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실제로 </a:t>
            </a:r>
            <a:r>
              <a:rPr lang="en-US" altLang="ko-KR" dirty="0" smtClean="0"/>
              <a:t>Activity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정상적인 접근과 비정상적인 접근일 때를 비교해 본다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우선 정상적인 접근들의 모습을 살펴보기 위해 </a:t>
            </a:r>
            <a:r>
              <a:rPr lang="en-US" altLang="ko-KR" sz="1200" dirty="0" smtClean="0"/>
              <a:t>Insecure </a:t>
            </a:r>
            <a:r>
              <a:rPr lang="ko-KR" altLang="en-US" sz="1200" dirty="0" smtClean="0"/>
              <a:t>뱅크 </a:t>
            </a:r>
            <a:r>
              <a:rPr lang="ko-KR" altLang="en-US" sz="1200" dirty="0" err="1" smtClean="0"/>
              <a:t>앱의</a:t>
            </a:r>
            <a:r>
              <a:rPr lang="ko-KR" altLang="en-US" sz="1200" dirty="0" smtClean="0"/>
              <a:t> 아이디와 비밀번호를 입력하여 </a:t>
            </a:r>
            <a:r>
              <a:rPr lang="ko-KR" altLang="en-US" sz="1200" dirty="0" err="1" smtClean="0"/>
              <a:t>로그인을</a:t>
            </a:r>
            <a:r>
              <a:rPr lang="ko-KR" altLang="en-US" sz="1200" dirty="0" smtClean="0"/>
              <a:t> 한다</a:t>
            </a:r>
            <a:r>
              <a:rPr lang="en-US" altLang="ko-KR" sz="120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Change Password</a:t>
            </a:r>
            <a:r>
              <a:rPr lang="ko-KR" altLang="en-US" sz="1200" dirty="0" smtClean="0"/>
              <a:t>를 누르면 정상적인 접근일 때는 로그인 입력란에 자신의 아이디 </a:t>
            </a:r>
            <a:r>
              <a:rPr lang="en-US" altLang="ko-KR" sz="1200" dirty="0" err="1" smtClean="0"/>
              <a:t>dinesh</a:t>
            </a:r>
            <a:r>
              <a:rPr lang="ko-KR" altLang="en-US" sz="1200" dirty="0" smtClean="0"/>
              <a:t>가 쓰여있는 것을 확인할</a:t>
            </a:r>
            <a:r>
              <a:rPr lang="ko-KR" altLang="en-US" sz="1200" baseline="0" dirty="0" smtClean="0"/>
              <a:t> 수 있다</a:t>
            </a:r>
            <a:r>
              <a:rPr lang="en-US" altLang="ko-KR" sz="1200" baseline="0" dirty="0" smtClean="0"/>
              <a:t>.</a:t>
            </a:r>
            <a:endParaRPr lang="en-US" altLang="ko-KR" sz="120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58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비정상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로그인 정보가 없어 공백으로 표시된다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91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Email </a:t>
            </a:r>
            <a:r>
              <a:rPr lang="ko-KR" altLang="en-US" dirty="0" err="1" smtClean="0"/>
              <a:t>앱의</a:t>
            </a:r>
            <a:r>
              <a:rPr lang="ko-KR" altLang="en-US" dirty="0" smtClean="0"/>
              <a:t> 서비스를 이용하는 목록들을 출력해준다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 </a:t>
            </a:r>
            <a:r>
              <a:rPr lang="en-US" altLang="ko-KR" dirty="0" smtClean="0"/>
              <a:t>–u </a:t>
            </a:r>
            <a:r>
              <a:rPr lang="ko-KR" altLang="en-US" dirty="0" smtClean="0"/>
              <a:t>옵션을 주면 숨겨진 서비스를 검색 할 수 있으며 </a:t>
            </a:r>
            <a:r>
              <a:rPr lang="en-US" altLang="ko-KR" dirty="0" smtClean="0"/>
              <a:t>–f </a:t>
            </a:r>
            <a:r>
              <a:rPr lang="ko-KR" altLang="en-US" dirty="0" smtClean="0"/>
              <a:t>옵션은 특정 단어가 포함된 서비스를 찾을 수 있게 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646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참고로 </a:t>
            </a:r>
            <a:r>
              <a:rPr lang="ko-KR" altLang="en-US" dirty="0" err="1" smtClean="0"/>
              <a:t>드로저를</a:t>
            </a:r>
            <a:r>
              <a:rPr lang="ko-KR" altLang="en-US" dirty="0" smtClean="0"/>
              <a:t> 설치하면 </a:t>
            </a:r>
            <a:r>
              <a:rPr lang="en-US" altLang="ko-KR" dirty="0" err="1" smtClean="0"/>
              <a:t>mwrlabs</a:t>
            </a:r>
            <a:r>
              <a:rPr lang="ko-KR" altLang="en-US" dirty="0" smtClean="0"/>
              <a:t>의 저장소가 기본적으로 등록되어 있어 별다른 설정을 하지 않아도 모듈을 지원한다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Module search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–d</a:t>
            </a:r>
            <a:r>
              <a:rPr lang="ko-KR" altLang="en-US" dirty="0" smtClean="0"/>
              <a:t>옵션을 주면 모듈의 구체적인 기능을 확인할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7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Remote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명령어는 인터넷에 있는 저장소에서 모듈을 찾아오는 방식과 사용자가 지정한 로컬 저장소에 있는 모듈을 사용하는 방법이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아래 표는 </a:t>
            </a:r>
            <a:r>
              <a:rPr lang="en-US" altLang="ko-KR" baseline="0" dirty="0" smtClean="0"/>
              <a:t>remote </a:t>
            </a:r>
            <a:r>
              <a:rPr lang="ko-KR" altLang="en-US" baseline="0" dirty="0" smtClean="0"/>
              <a:t>명령의 옵션과 사용법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7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표는 </a:t>
            </a:r>
            <a:r>
              <a:rPr lang="en-US" altLang="ko-KR" baseline="0" dirty="0" smtClean="0"/>
              <a:t>repository </a:t>
            </a:r>
            <a:r>
              <a:rPr lang="ko-KR" altLang="en-US" baseline="0" dirty="0" smtClean="0"/>
              <a:t>사용법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7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91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95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14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14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14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14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14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14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Drozer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단말기에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설치하고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Concole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명령을 내리는 방식이므로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Drozer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(Windows Installer)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 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Drozer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Agent.apk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Only)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다운로드 받아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단말기에 각각 설치 하여야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Drozer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설치 한 폴더로 이동하여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장치에 </a:t>
            </a:r>
            <a:r>
              <a:rPr lang="ko-KR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연결하십시오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drozer.bat console connect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대화 형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Drozer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콘솔에서 우리는 명령어를 사용하여 활동을 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 smtClean="0"/>
              <a:t>run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app.package.list</a:t>
            </a:r>
            <a:r>
              <a:rPr lang="en-US" altLang="ko-KR" baseline="0" dirty="0" smtClean="0"/>
              <a:t> –f </a:t>
            </a:r>
            <a:r>
              <a:rPr lang="ko-KR" altLang="en-US" baseline="0" dirty="0" smtClean="0"/>
              <a:t>다음에 단어를 넣으면 그 특정 단어가 들어간 패키지의 정보를 출력해준다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여기서는 </a:t>
            </a:r>
            <a:r>
              <a:rPr lang="en-US" altLang="ko-KR" baseline="0" dirty="0" smtClean="0"/>
              <a:t>insecure</a:t>
            </a:r>
            <a:r>
              <a:rPr lang="ko-KR" altLang="en-US" baseline="0" dirty="0" smtClean="0"/>
              <a:t>이라는 단어가 들어간 패키지의 정보를 출력해서 보여주고 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552C-BD39-4073-83D6-BDAD13D5D0C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9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0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85915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4294967295" orient="horz" pos="4320">
          <p15:clr>
            <a:srgbClr val="FBAE40"/>
          </p15:clr>
        </p15:guide>
        <p15:guide id="4294967295" pos="76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82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99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1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8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7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8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A691-A932-4948-96A9-C212808F25F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3A691-A932-4948-96A9-C212808F25FB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C392-4855-4548-8470-97F73B9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5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/>
          <p:nvPr/>
        </p:nvGrpSpPr>
        <p:grpSpPr>
          <a:xfrm>
            <a:off x="7566029" y="3429000"/>
            <a:ext cx="1418751" cy="1937434"/>
            <a:chOff x="18111021" y="9317613"/>
            <a:chExt cx="5486401" cy="5619135"/>
          </a:xfrm>
        </p:grpSpPr>
        <p:cxnSp>
          <p:nvCxnSpPr>
            <p:cNvPr id="16" name="Straight Connector 17"/>
            <p:cNvCxnSpPr/>
            <p:nvPr/>
          </p:nvCxnSpPr>
          <p:spPr>
            <a:xfrm flipH="1">
              <a:off x="18966426" y="9317613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8"/>
            <p:cNvCxnSpPr/>
            <p:nvPr/>
          </p:nvCxnSpPr>
          <p:spPr>
            <a:xfrm flipH="1">
              <a:off x="18376491" y="1035000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9"/>
            <p:cNvCxnSpPr/>
            <p:nvPr/>
          </p:nvCxnSpPr>
          <p:spPr>
            <a:xfrm flipH="1">
              <a:off x="18111021" y="1116116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0"/>
            <p:cNvCxnSpPr/>
            <p:nvPr/>
          </p:nvCxnSpPr>
          <p:spPr>
            <a:xfrm flipH="1">
              <a:off x="19821834" y="9940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1763688" y="2566183"/>
            <a:ext cx="3930223" cy="1640389"/>
            <a:chOff x="270749" y="361950"/>
            <a:chExt cx="5240296" cy="1640389"/>
          </a:xfrm>
        </p:grpSpPr>
        <p:sp>
          <p:nvSpPr>
            <p:cNvPr id="7" name="TextBox 6"/>
            <p:cNvSpPr txBox="1"/>
            <p:nvPr/>
          </p:nvSpPr>
          <p:spPr>
            <a:xfrm>
              <a:off x="352712" y="432679"/>
              <a:ext cx="515833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b="1" spc="-300" dirty="0" err="1" smtClean="0">
                  <a:solidFill>
                    <a:schemeClr val="bg1">
                      <a:lumMod val="65000"/>
                      <a:alpha val="30000"/>
                    </a:schemeClr>
                  </a:solidFill>
                </a:rPr>
                <a:t>Drozer</a:t>
              </a:r>
              <a:endParaRPr lang="ko-KR" altLang="en-US" sz="9600" b="1" spc="-300" dirty="0">
                <a:solidFill>
                  <a:schemeClr val="bg1">
                    <a:lumMod val="6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0749" y="361950"/>
              <a:ext cx="515833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b="1" spc="-300" dirty="0" err="1" smtClean="0">
                  <a:solidFill>
                    <a:srgbClr val="5D5B5B">
                      <a:alpha val="70000"/>
                    </a:srgbClr>
                  </a:solidFill>
                </a:rPr>
                <a:t>Drozer</a:t>
              </a:r>
              <a:endParaRPr lang="ko-KR" altLang="en-US" sz="9600" b="1" spc="-300" dirty="0">
                <a:solidFill>
                  <a:srgbClr val="5D5B5B">
                    <a:alpha val="70000"/>
                  </a:srgb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122194" y="2348030"/>
            <a:ext cx="2532551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rgbClr val="ED63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2"/>
          <p:cNvGrpSpPr/>
          <p:nvPr/>
        </p:nvGrpSpPr>
        <p:grpSpPr>
          <a:xfrm>
            <a:off x="443643" y="619433"/>
            <a:ext cx="2057401" cy="2809568"/>
            <a:chOff x="1179872" y="1238865"/>
            <a:chExt cx="5486401" cy="5619135"/>
          </a:xfrm>
        </p:grpSpPr>
        <p:cxnSp>
          <p:nvCxnSpPr>
            <p:cNvPr id="11" name="Straight Connector 13"/>
            <p:cNvCxnSpPr/>
            <p:nvPr/>
          </p:nvCxnSpPr>
          <p:spPr>
            <a:xfrm flipH="1">
              <a:off x="2035277" y="1238865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4"/>
            <p:cNvCxnSpPr/>
            <p:nvPr/>
          </p:nvCxnSpPr>
          <p:spPr>
            <a:xfrm flipH="1">
              <a:off x="1445342" y="227125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5"/>
            <p:cNvCxnSpPr/>
            <p:nvPr/>
          </p:nvCxnSpPr>
          <p:spPr>
            <a:xfrm flipH="1">
              <a:off x="1179872" y="3082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/>
            <p:cNvCxnSpPr/>
            <p:nvPr/>
          </p:nvCxnSpPr>
          <p:spPr>
            <a:xfrm flipH="1">
              <a:off x="2890685" y="1861664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228184" y="5456257"/>
            <a:ext cx="1561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5D5B5B"/>
                </a:solidFill>
                <a:latin typeface="+mn-ea"/>
              </a:rPr>
              <a:t>공개</a:t>
            </a:r>
            <a:r>
              <a:rPr lang="en-US" altLang="ko-KR" sz="1200" b="1" dirty="0" smtClean="0">
                <a:solidFill>
                  <a:srgbClr val="5D5B5B"/>
                </a:solidFill>
                <a:latin typeface="+mn-ea"/>
              </a:rPr>
              <a:t>SW</a:t>
            </a:r>
            <a:r>
              <a:rPr lang="ko-KR" altLang="en-US" sz="1200" b="1" dirty="0" smtClean="0">
                <a:solidFill>
                  <a:srgbClr val="5D5B5B"/>
                </a:solidFill>
                <a:latin typeface="+mn-ea"/>
              </a:rPr>
              <a:t>실무</a:t>
            </a:r>
            <a:endParaRPr lang="ko-KR" altLang="en-US" sz="1200" b="1" dirty="0">
              <a:solidFill>
                <a:srgbClr val="5D5B5B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8184" y="5591700"/>
            <a:ext cx="1075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rgbClr val="5D5B5B"/>
                </a:solidFill>
                <a:latin typeface="+mn-ea"/>
              </a:rPr>
              <a:t>7</a:t>
            </a:r>
            <a:r>
              <a:rPr lang="ko-KR" altLang="en-US" sz="4400" b="1" dirty="0" smtClean="0">
                <a:solidFill>
                  <a:srgbClr val="5D5B5B"/>
                </a:solidFill>
                <a:latin typeface="+mn-ea"/>
              </a:rPr>
              <a:t>조</a:t>
            </a:r>
            <a:endParaRPr lang="ko-KR" altLang="en-US" sz="4400" b="1" dirty="0">
              <a:solidFill>
                <a:srgbClr val="5D5B5B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3041" y="6386844"/>
            <a:ext cx="1513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200" b="1" dirty="0">
                <a:solidFill>
                  <a:srgbClr val="5D5B5B"/>
                </a:solidFill>
                <a:latin typeface="+mn-ea"/>
              </a:rPr>
              <a:t>작성일자</a:t>
            </a:r>
            <a:r>
              <a:rPr lang="en-US" altLang="ko-KR" sz="1200" b="1" dirty="0">
                <a:solidFill>
                  <a:srgbClr val="5D5B5B"/>
                </a:solidFill>
                <a:latin typeface="+mn-ea"/>
              </a:rPr>
              <a:t>: </a:t>
            </a:r>
            <a:r>
              <a:rPr lang="en-US" altLang="ko-KR" sz="1200" b="1" dirty="0" smtClean="0">
                <a:solidFill>
                  <a:srgbClr val="5D5B5B"/>
                </a:solidFill>
                <a:latin typeface="+mn-ea"/>
              </a:rPr>
              <a:t>18.11.11</a:t>
            </a:r>
            <a:endParaRPr lang="ko-KR" altLang="en-US" sz="1200" b="1" dirty="0">
              <a:solidFill>
                <a:srgbClr val="5D5B5B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63016" y="5456257"/>
            <a:ext cx="1380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5D5B5B"/>
                </a:solidFill>
                <a:latin typeface="+mn-ea"/>
              </a:rPr>
              <a:t>60172493 </a:t>
            </a:r>
            <a:r>
              <a:rPr lang="ko-KR" altLang="en-US" sz="1200" dirty="0" smtClean="0">
                <a:solidFill>
                  <a:srgbClr val="5D5B5B"/>
                </a:solidFill>
                <a:latin typeface="+mn-ea"/>
              </a:rPr>
              <a:t>김민수</a:t>
            </a:r>
            <a:endParaRPr lang="en-US" altLang="ko-KR" sz="1200" dirty="0" smtClean="0">
              <a:solidFill>
                <a:srgbClr val="5D5B5B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5D5B5B"/>
                </a:solidFill>
                <a:latin typeface="+mn-ea"/>
              </a:rPr>
              <a:t>60152181 </a:t>
            </a:r>
            <a:r>
              <a:rPr lang="ko-KR" altLang="en-US" sz="1200" dirty="0">
                <a:solidFill>
                  <a:srgbClr val="5D5B5B"/>
                </a:solidFill>
                <a:latin typeface="+mn-ea"/>
              </a:rPr>
              <a:t>나윤수</a:t>
            </a:r>
            <a:endParaRPr lang="en-US" altLang="ko-KR" sz="1200" dirty="0">
              <a:solidFill>
                <a:srgbClr val="5D5B5B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D5B5B"/>
                </a:solidFill>
                <a:latin typeface="+mn-ea"/>
              </a:rPr>
              <a:t>60152229 </a:t>
            </a:r>
            <a:r>
              <a:rPr lang="ko-KR" altLang="en-US" sz="1200" dirty="0" smtClean="0">
                <a:solidFill>
                  <a:srgbClr val="5D5B5B"/>
                </a:solidFill>
                <a:latin typeface="+mn-ea"/>
              </a:rPr>
              <a:t>이혁진</a:t>
            </a:r>
            <a:endParaRPr lang="ko-KR" altLang="en-US" sz="1200" dirty="0">
              <a:solidFill>
                <a:srgbClr val="5D5B5B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5D5B5B"/>
                </a:solidFill>
                <a:latin typeface="+mn-ea"/>
              </a:rPr>
              <a:t>60152231 </a:t>
            </a:r>
            <a:r>
              <a:rPr lang="ko-KR" altLang="en-US" sz="1200" dirty="0" smtClean="0">
                <a:solidFill>
                  <a:srgbClr val="5D5B5B"/>
                </a:solidFill>
                <a:latin typeface="+mn-ea"/>
              </a:rPr>
              <a:t>임승준</a:t>
            </a:r>
            <a:endParaRPr lang="ko-KR" altLang="en-US" sz="1200" dirty="0">
              <a:solidFill>
                <a:srgbClr val="5D5B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77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82422"/>
              </p:ext>
            </p:extLst>
          </p:nvPr>
        </p:nvGraphicFramePr>
        <p:xfrm>
          <a:off x="35496" y="1124744"/>
          <a:ext cx="4449609" cy="5711432"/>
        </p:xfrm>
        <a:graphic>
          <a:graphicData uri="http://schemas.openxmlformats.org/drawingml/2006/table">
            <a:tbl>
              <a:tblPr/>
              <a:tblGrid>
                <a:gridCol w="1167208"/>
                <a:gridCol w="1377844"/>
                <a:gridCol w="1904557"/>
              </a:tblGrid>
              <a:tr h="36824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payloads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shellcode/reverse_tcp_shell.py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reverse TCP shell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설치할 수 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shellcode/reverse_weasel.py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TCP shell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통해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weasel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실행시킬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weasel.py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Shell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명령어를 통해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weasel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전개시킬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687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scanner</a:t>
                      </a:r>
                      <a:endParaRPr lang="en-US" sz="9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activity/browsable.py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웹 브라우저에서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호출할 수 있는 모든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BROWSABLE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활동을 가져온다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misc/native.py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패키지에 포함된 기본 구성요소를 찾는다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misc/readable_files.py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지정된 폴더 안에서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world-readable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파일은 찾는다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misc/secretcodes.py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dialer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에서 사용할 수 있는 비밀 코드를 검색한다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misc/sflag_binaries.py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지정된 폴더에서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suid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sgid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이진 파일을 찾는다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기본값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/system)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misc/writable_files.py</a:t>
                      </a: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지정된 폴더에서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world-writable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파일을 찾는다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provider/find_uris.py</a:t>
                      </a: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context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에서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쿼리할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수 있는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찾는다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449063"/>
              </p:ext>
            </p:extLst>
          </p:nvPr>
        </p:nvGraphicFramePr>
        <p:xfrm>
          <a:off x="4499992" y="1124744"/>
          <a:ext cx="4608512" cy="5668921"/>
        </p:xfrm>
        <a:graphic>
          <a:graphicData uri="http://schemas.openxmlformats.org/drawingml/2006/table">
            <a:tbl>
              <a:tblPr/>
              <a:tblGrid>
                <a:gridCol w="1224136"/>
                <a:gridCol w="1512168"/>
                <a:gridCol w="1872208"/>
              </a:tblGrid>
              <a:tr h="264597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provider/injection.py</a:t>
                      </a:r>
                      <a:endParaRPr 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</a:t>
                      </a: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SQL injection 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취약점을 테스트한다</a:t>
                      </a: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provider/sql_table_dump.py</a:t>
                      </a:r>
                      <a:endParaRPr 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SQL injection 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취약점을 텅해 엑세스할 수 있는 테이블을 찾는다</a:t>
                      </a: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provider/traversal.py</a:t>
                      </a:r>
                      <a:endParaRPr 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기본 디렉터리를 순회하는 취약점이 있는지 테스트한다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96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shell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send.py</a:t>
                      </a:r>
                      <a:endParaRPr 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ASH shell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원격 수신기로 전송한다</a:t>
                      </a: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startexec.py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상호작용하는 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Linux Shell</a:t>
                      </a: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입력한다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965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tools</a:t>
                      </a:r>
                      <a:endParaRPr 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setup/busybox.py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Busybox</a:t>
                      </a: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설치한다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setup/x86/su.py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디바이스에 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'</a:t>
                      </a: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최소값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' </a:t>
                      </a: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이진 설치를 준비한다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9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setup/file.py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파일을 </a:t>
                      </a:r>
                      <a:r>
                        <a:rPr lang="ko-KR" altLang="en-US" sz="85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다운로드한다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9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base.py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drozer module</a:t>
                      </a:r>
                      <a:r>
                        <a:rPr lang="ko-KR" altLang="en-US" sz="85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입니다</a:t>
                      </a:r>
                      <a:r>
                        <a:rPr lang="en-US" altLang="ko-KR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colloection.py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지정된 모듈 저장소에서 모든 모듈을 로드하고 모듈 </a:t>
                      </a:r>
                      <a:r>
                        <a:rPr lang="ko-KR" altLang="en-US" sz="85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식별자</a:t>
                      </a: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모음을 반환한다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9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import_conflict_resolver.py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5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ImportConflictResolver</a:t>
                      </a: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둘 이상의 모듈이 동일한 이름을 등록하려고 할 때 보관할 모듈을 결정하기 위해 적용할 수 있는 규칙을 정의한다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5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loader.py</a:t>
                      </a:r>
                      <a:endParaRPr lang="en-US" sz="8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지정된 모듈 저장소에서 모든 모듈을 로드하고 모듈 </a:t>
                      </a:r>
                      <a:r>
                        <a:rPr lang="ko-KR" altLang="en-US" sz="85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식별자</a:t>
                      </a:r>
                      <a:r>
                        <a:rPr lang="ko-KR" altLang="en-US" sz="85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모음을 반환한다</a:t>
                      </a:r>
                      <a:r>
                        <a:rPr lang="en-US" altLang="ko-KR" sz="85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8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07" marR="42207" marT="11669" marB="1166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0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7216" y="1429485"/>
            <a:ext cx="1584088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m</a:t>
            </a:r>
            <a:r>
              <a:rPr lang="en-US" altLang="ko-KR" sz="1400" dirty="0" err="1" smtClean="0"/>
              <a:t>wr</a:t>
            </a:r>
            <a:r>
              <a:rPr lang="en-US" altLang="ko-KR" sz="1400" dirty="0" smtClean="0"/>
              <a:t> -&gt; common</a:t>
            </a:r>
            <a:endParaRPr lang="ko-KR" altLang="en-US" sz="1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65587"/>
              </p:ext>
            </p:extLst>
          </p:nvPr>
        </p:nvGraphicFramePr>
        <p:xfrm>
          <a:off x="107504" y="1844824"/>
          <a:ext cx="4372579" cy="4822109"/>
        </p:xfrm>
        <a:graphic>
          <a:graphicData uri="http://schemas.openxmlformats.org/drawingml/2006/table">
            <a:tbl>
              <a:tblPr/>
              <a:tblGrid>
                <a:gridCol w="772179"/>
                <a:gridCol w="1512168"/>
                <a:gridCol w="2088232"/>
              </a:tblGrid>
              <a:tr h="2372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디렉토리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클래스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기능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313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twisted 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stream_receiver.py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런타임에서 데이터를 수신하고 다시 통합하는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Twisted Protocol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데이터 스트림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스트림이 업데이트될 때마다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sreamReceed()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메서드가 호출됩니다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일부 데이터를 사용하기로 선택할 수 있는 구현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89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argparse_completer.py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 인스턴스를 사용하여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readline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대한 완료 제안을 제공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cli.py</a:t>
                      </a:r>
                      <a:endParaRPr lang="en-US" sz="9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cli.Base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간단한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명령줄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환경을 제공합니다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명령을 호출할 수 있습니다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99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cmd_ext.py</a:t>
                      </a:r>
                      <a:endParaRPr lang="en-US" sz="9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&lt;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몇 가지 고급 기능 제공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&gt;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명령에 대한 별칭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bash-style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특별 변수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기록 파일 지원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출력과 오류를 구분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569" marR="39569" marT="10940" marB="109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console.py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콘솔 크기를 계산하는 유틸리티 방법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818631"/>
              </p:ext>
            </p:extLst>
          </p:nvPr>
        </p:nvGraphicFramePr>
        <p:xfrm>
          <a:off x="4572000" y="1844824"/>
          <a:ext cx="4392488" cy="4790492"/>
        </p:xfrm>
        <a:graphic>
          <a:graphicData uri="http://schemas.openxmlformats.org/drawingml/2006/table">
            <a:tbl>
              <a:tblPr/>
              <a:tblGrid>
                <a:gridCol w="913729"/>
                <a:gridCol w="1354030"/>
                <a:gridCol w="2124729"/>
              </a:tblGrid>
              <a:tr h="1147893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fs.py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 시스템 기능 라이브러리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 시스템에서 문자열로 파일을 읽는 유틸리티 방법입니다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 시스템 파일에 문자열을 쓰는 유틸리티 방법입니다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list.py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목록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(l)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 섹션으로 분할하는 유틸리티 방법입니다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logger.py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로거 설정을 간소화하는 다양한 유틸리티 방법을 제공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path_completion.py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콘솔의 로컬 파일에 대해 경로 완료를 제공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stream.py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StreamWrapper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출력 스트림 주위에 일반화된 래퍼를 제공합니다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2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현재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PATH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에서 실행 파일을 찾기 위한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*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nix 'what'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명령어 구현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3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text.py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텍스트 처리 기능의 라이브러리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텍스트의 모든 줄 시작 부분에 접두사를 추가합니다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기존 줄 바꿈과 텍스트의 대부분의 공간을 보존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983" marR="58983" marT="16307" marB="163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9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0277" y="1484784"/>
            <a:ext cx="1416413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p</a:t>
            </a:r>
            <a:r>
              <a:rPr lang="en-US" altLang="ko-KR" sz="1400" dirty="0" err="1" smtClean="0"/>
              <a:t>ydiesel</a:t>
            </a:r>
            <a:r>
              <a:rPr lang="en-US" altLang="ko-KR" sz="1400" dirty="0" smtClean="0"/>
              <a:t> -&gt; </a:t>
            </a:r>
            <a:r>
              <a:rPr lang="en-US" altLang="ko-KR" sz="1400" dirty="0" err="1" smtClean="0"/>
              <a:t>api</a:t>
            </a:r>
            <a:endParaRPr lang="ko-KR" altLang="en-US" sz="1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92582"/>
              </p:ext>
            </p:extLst>
          </p:nvPr>
        </p:nvGraphicFramePr>
        <p:xfrm>
          <a:off x="200873" y="1916832"/>
          <a:ext cx="4320480" cy="4085938"/>
        </p:xfrm>
        <a:graphic>
          <a:graphicData uri="http://schemas.openxmlformats.org/drawingml/2006/table">
            <a:tbl>
              <a:tblPr/>
              <a:tblGrid>
                <a:gridCol w="626711"/>
                <a:gridCol w="1248897"/>
                <a:gridCol w="2444872"/>
              </a:tblGrid>
              <a:tr h="151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디렉토리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클래스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기능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54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builders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reflection_request.py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ReflectionRequestFactory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ReflectionRequest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메시지를 작성하기 위한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DSL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제공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2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reflection_response.py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ReflectionResponseFactory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ReflectionResponse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메시지를 작성하기 위한 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DSL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제공합니다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system_request.py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SystemRequestFactory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SystemRequest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메시지를 작성하기 위한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DSL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제공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system_response.py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SystemResponseFactory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SystemResponse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메시지를 작성하기 위한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DSL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제공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2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handlers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system_request_handler.py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서버에서 받은 모든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SYSTEM_REQUEST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메시지를 받습니다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메시지를 해독하고 적절한 방법을 호출합니다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system_response_handler.py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서버에서 받은 모든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SYSTEM_RESPONSE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메시지를 받습니다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메시지를 해독하고 적절한 방법을 호출합니다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82213"/>
              </p:ext>
            </p:extLst>
          </p:nvPr>
        </p:nvGraphicFramePr>
        <p:xfrm>
          <a:off x="4580522" y="1916832"/>
          <a:ext cx="4320480" cy="2077842"/>
        </p:xfrm>
        <a:graphic>
          <a:graphicData uri="http://schemas.openxmlformats.org/drawingml/2006/table">
            <a:tbl>
              <a:tblPr/>
              <a:tblGrid>
                <a:gridCol w="511136"/>
                <a:gridCol w="1364472"/>
                <a:gridCol w="2444872"/>
              </a:tblGrid>
              <a:tr h="87760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transport</a:t>
                      </a:r>
                      <a:endParaRPr lang="en-US" sz="9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socket_transport.py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서버에 대한 연결을 닫습니다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서버로부터 메시지를 수신합니다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서버로 메시지를 보냅니다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서버에 메시지를 보내고 응답이 수신될 때까지 기다립니다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4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transport.py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연결을 위해 다음 메시지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식별자를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계산합니다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82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frame.py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버전 번호와 페이로드 길이로 구성된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16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바이트 헤더를 사용하여 무선으로 전송될 때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드로저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메시지를 모델링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9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0277" y="1484784"/>
            <a:ext cx="193001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p</a:t>
            </a:r>
            <a:r>
              <a:rPr lang="en-US" altLang="ko-KR" sz="1400" dirty="0" err="1" smtClean="0"/>
              <a:t>ydiesel</a:t>
            </a:r>
            <a:r>
              <a:rPr lang="en-US" altLang="ko-KR" sz="1400" dirty="0" smtClean="0"/>
              <a:t> -&gt; reflection</a:t>
            </a:r>
            <a:endParaRPr lang="ko-KR" altLang="en-US" sz="1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57386"/>
              </p:ext>
            </p:extLst>
          </p:nvPr>
        </p:nvGraphicFramePr>
        <p:xfrm>
          <a:off x="2480083" y="1760960"/>
          <a:ext cx="4822971" cy="5175388"/>
        </p:xfrm>
        <a:graphic>
          <a:graphicData uri="http://schemas.openxmlformats.org/drawingml/2006/table">
            <a:tbl>
              <a:tblPr/>
              <a:tblGrid>
                <a:gridCol w="760843"/>
                <a:gridCol w="2031064"/>
                <a:gridCol w="2031064"/>
              </a:tblGrid>
              <a:tr h="2976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디렉토리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클래스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066" marR="35066" marT="9695" marB="96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1872">
                <a:tc rowSpan="7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types</a:t>
                      </a: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reflected_array.py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객체 중 하나의 배열을 나타내는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ReflectedType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2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reflected_binary.py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기본 이진 데이터의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Base64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인코딩 표현을 가져옴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reflected_null.py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Java null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나타내는 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ReflectedType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reflected_object.py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Java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개체를 나타내는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ReflectedType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reflected_primitive.py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초기상태를 나타내는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ReflectedType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reflected_string.py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문자열을 나타내는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ReflectedType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reflected_type.py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ReflectedType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은 반사를 통해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Java VM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과 공유되는 변수를 모델링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37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utils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class_builder.py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ClassBuilder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Android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플랫폼용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Java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소스 파일을 작성하는 프로세스에 대한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래퍼를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제공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3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class_loader.py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반사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API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사용하여 로컬 시스템에서 실행 중인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Dalvik VM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으로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Java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소스 코드를 로드하는 유틸리티 방법을 제공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70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reflector.py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Reflector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는 에이전트에서 제공하는 반사 서비스와 상호 작용할 수 있는 높은 수준의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API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제공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197" marR="52197" marT="14431" marB="14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9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40363"/>
              </p:ext>
            </p:extLst>
          </p:nvPr>
        </p:nvGraphicFramePr>
        <p:xfrm>
          <a:off x="1819541" y="1268760"/>
          <a:ext cx="5560771" cy="5393064"/>
        </p:xfrm>
        <a:graphic>
          <a:graphicData uri="http://schemas.openxmlformats.org/drawingml/2006/table">
            <a:tbl>
              <a:tblPr/>
              <a:tblGrid>
                <a:gridCol w="1048230"/>
                <a:gridCol w="4512541"/>
              </a:tblGrid>
              <a:tr h="3533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Package</a:t>
                      </a:r>
                    </a:p>
                  </a:txBody>
                  <a:tcPr marL="64862" marR="64862" marT="17932" marB="17932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기능 요약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586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drozer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연결된 서버에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 파일을 찾고 서버에 파일을 업로드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</a:tr>
              <a:tr h="29158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콘솔과 </a:t>
                      </a:r>
                      <a:r>
                        <a:rPr lang="ko-KR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서버 또는 내장된 에이전트 서버 간의 연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결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7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드로저를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사용하는 </a:t>
                      </a:r>
                      <a:r>
                        <a:rPr lang="ko-KR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안드로이드</a:t>
                      </a:r>
                      <a:r>
                        <a:rPr lang="ko-KR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기기에 페이로드 기술을 전달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</a:tr>
              <a:tr h="3127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로컬 저장소와 원격 저장소를 설정하고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관리하는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메소드를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제공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7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Activity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와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broadcast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수신자에 관한 정보를 가져옴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</a:tr>
              <a:tr h="3127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디버깅 가능한 패키지를 찾아줌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7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전달된 서비스에 관한 정보를 주며 서비스를 시작하고 멈춤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</a:tr>
              <a:tr h="3127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Android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쉘이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명령어를 통해 실행할 수 있게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해줌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7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취약점에 대한 테스트 및 검사 가능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</a:tr>
              <a:tr h="54730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안드로이드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장치로부터 현재 시간과 날짜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장치 정보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장치에 있는 패키지를 사용해 모든 허가권의 목록 등을 가져옴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74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drozer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agent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파일과 상호작용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</a:tr>
              <a:tr h="312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mwr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명령을 구현하여 명령 행에서 실행 파일을 찾음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730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pydiesel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DSL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통해 메시지를 작성해 서버로 보냄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서버로부터 받은 메시지를 해독하고 적절한 방법을 호출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</a:tr>
              <a:tr h="54730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233" marR="72233" marT="19970" marB="19970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Android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플랫폼용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Java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소스 파일을 작성하는 프로세스에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대한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래퍼를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제공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862" marR="64862" marT="17932" marB="17932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36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9" name="TextBox 8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각 </a:t>
              </a: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ko-KR" altLang="en-US" sz="1100" dirty="0">
                  <a:latin typeface="+mn-ea"/>
                </a:rPr>
                <a:t> 내의 파일 내용 </a:t>
              </a:r>
              <a:r>
                <a:rPr lang="ko-KR" altLang="en-US" sz="1100" dirty="0" smtClean="0">
                  <a:latin typeface="+mn-ea"/>
                </a:rPr>
                <a:t>요약</a:t>
              </a:r>
              <a:endParaRPr lang="en-US" altLang="ko-KR" sz="1100" dirty="0" smtClean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기능별 관련된 파일 내용</a:t>
              </a: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06326" y="1484784"/>
            <a:ext cx="1116011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취약점 분석</a:t>
            </a:r>
            <a:endParaRPr lang="en-US" altLang="ko-KR" sz="1400" b="1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6326" y="4172689"/>
            <a:ext cx="1116011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</a:t>
            </a:r>
            <a:r>
              <a:rPr lang="ko-KR" altLang="en-US" sz="1400" b="1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</a:t>
            </a:r>
            <a:r>
              <a:rPr lang="ko-KR" altLang="en-US" sz="1400" b="1" dirty="0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분석</a:t>
            </a:r>
            <a:endParaRPr lang="en-US" altLang="ko-KR" sz="1400" b="1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6065" y="1800210"/>
            <a:ext cx="82154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drozer/module/common/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함초롬바탕"/>
              </a:rPr>
              <a:t>vulnerability.py</a:t>
            </a:r>
          </a:p>
          <a:p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class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Vulnerability :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특정 취약성에 대한 테스트 및 악용을 포함하는 모듈</a:t>
            </a:r>
          </a:p>
          <a:p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class </a:t>
            </a:r>
            <a:r>
              <a:rPr lang="en-US" altLang="ko-KR" sz="1400" kern="0" dirty="0" err="1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VulnerabiltyScanner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취약점에 지정된 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경로를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검사하고 차례로 검사를 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실행한다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endParaRPr lang="en-US" altLang="ko-KR" sz="1400" kern="0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drozer/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modules/scanner/provider/traversal.py</a:t>
            </a:r>
            <a:endParaRPr lang="en-US" altLang="ko-KR" sz="1400" b="1" kern="0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provider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기본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디렉토리를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순회하는 취약점이 있는지 테스트한다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endParaRPr lang="en-US" altLang="ko-KR" sz="1400" b="1" kern="0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drozer/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modules/scanner/provider/sql_table_dump.py</a:t>
            </a:r>
            <a:endParaRPr lang="en-US" altLang="ko-KR" sz="1400" b="1" kern="0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SQL injection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취약점을 통해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엑세스할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수 있는 테이블을 찾는다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676065" y="4491697"/>
            <a:ext cx="64087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modules/app/service.py</a:t>
            </a:r>
            <a:endParaRPr lang="en-US" altLang="ko-KR" sz="14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class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Info 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전달된 서비스에 관한 정보를 가져온다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class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Send 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서비스에게 메시지를 보내고 답변을 보여준다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class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Start 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서비스를 시작한다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class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Stop 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서비스를 멈춘다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5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9" name="TextBox 8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각 </a:t>
              </a: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ko-KR" altLang="en-US" sz="1100" dirty="0">
                  <a:latin typeface="+mn-ea"/>
                </a:rPr>
                <a:t> 내의 파일 내용 </a:t>
              </a:r>
              <a:r>
                <a:rPr lang="ko-KR" altLang="en-US" sz="1100" dirty="0" smtClean="0">
                  <a:latin typeface="+mn-ea"/>
                </a:rPr>
                <a:t>요약</a:t>
              </a:r>
              <a:endParaRPr lang="en-US" altLang="ko-KR" sz="1100" dirty="0" smtClean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기능별 관련된 파일 내용</a:t>
              </a: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06326" y="1484784"/>
            <a:ext cx="236955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Debuggable</a:t>
            </a:r>
            <a:r>
              <a:rPr lang="en-US" altLang="ko-KR" sz="1400" b="1" dirty="0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package</a:t>
            </a:r>
            <a:r>
              <a:rPr lang="ko-KR" altLang="en-US" sz="1400" b="1" dirty="0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분석</a:t>
            </a:r>
            <a:endParaRPr lang="en-US" altLang="ko-KR" sz="1400" b="1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4021044"/>
            <a:ext cx="941283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모듈 관리</a:t>
            </a:r>
            <a:endParaRPr lang="en-US" altLang="ko-KR" sz="1400" b="1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1084" y="1806829"/>
            <a:ext cx="72332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</a:t>
            </a:r>
            <a:r>
              <a:rPr lang="en-US" altLang="ko-KR" sz="1400" b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rozer</a:t>
            </a:r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/module/app 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debuggable.py  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 </a:t>
            </a:r>
            <a:r>
              <a:rPr lang="ko-KR" altLang="en-US" sz="1400" kern="0" dirty="0" smtClean="0">
                <a:solidFill>
                  <a:srgbClr val="000000"/>
                </a:solidFill>
                <a:ea typeface="함초롬바탕"/>
              </a:rPr>
              <a:t>디버깅 </a:t>
            </a:r>
            <a:r>
              <a:rPr lang="ko-KR" altLang="en-US" sz="1400" kern="0" dirty="0">
                <a:solidFill>
                  <a:srgbClr val="000000"/>
                </a:solidFill>
                <a:ea typeface="함초롬바탕"/>
              </a:rPr>
              <a:t>가능한 패키지를 </a:t>
            </a:r>
            <a:r>
              <a:rPr lang="ko-KR" altLang="en-US" sz="1400" kern="0" dirty="0" smtClean="0">
                <a:solidFill>
                  <a:srgbClr val="000000"/>
                </a:solidFill>
                <a:ea typeface="함초롬바탕"/>
              </a:rPr>
              <a:t>찾아준다</a:t>
            </a:r>
            <a:r>
              <a:rPr lang="en-US" altLang="ko-KR" sz="1400" kern="0" dirty="0" smtClean="0">
                <a:solidFill>
                  <a:srgbClr val="000000"/>
                </a:solidFill>
                <a:ea typeface="함초롬바탕"/>
              </a:rPr>
              <a:t>.</a:t>
            </a:r>
          </a:p>
          <a:p>
            <a:endParaRPr lang="en-US" altLang="ko-KR" sz="1400" kern="0" dirty="0">
              <a:solidFill>
                <a:srgbClr val="000000"/>
              </a:solidFill>
              <a:latin typeface="함초롬바탕"/>
              <a:ea typeface="함초롬바탕"/>
              <a:cs typeface="함초롬바탕" panose="02030504000101010101" pitchFamily="18" charset="-127"/>
            </a:endParaRPr>
          </a:p>
          <a:p>
            <a:endParaRPr lang="en-US" altLang="ko-KR" sz="1400" kern="0" dirty="0" smtClean="0">
              <a:solidFill>
                <a:srgbClr val="000000"/>
              </a:solidFill>
              <a:latin typeface="함초롬바탕"/>
              <a:ea typeface="함초롬바탕"/>
              <a:cs typeface="함초롬바탕" panose="02030504000101010101" pitchFamily="18" charset="-127"/>
            </a:endParaRPr>
          </a:p>
          <a:p>
            <a:endParaRPr lang="en-US" altLang="ko-KR" sz="1400" kern="0" dirty="0">
              <a:solidFill>
                <a:srgbClr val="000000"/>
              </a:solidFill>
              <a:latin typeface="함초롬바탕"/>
              <a:ea typeface="함초롬바탕"/>
              <a:cs typeface="함초롬바탕" panose="02030504000101010101" pitchFamily="18" charset="-127"/>
            </a:endParaRPr>
          </a:p>
          <a:p>
            <a:endParaRPr lang="en-US" altLang="ko-KR" sz="1400" kern="0" dirty="0" smtClean="0">
              <a:solidFill>
                <a:srgbClr val="000000"/>
              </a:solidFill>
              <a:latin typeface="함초롬바탕"/>
              <a:ea typeface="함초롬바탕"/>
              <a:cs typeface="함초롬바탕" panose="02030504000101010101" pitchFamily="18" charset="-127"/>
            </a:endParaRPr>
          </a:p>
          <a:p>
            <a:endParaRPr lang="en-US" altLang="ko-KR" sz="1400" kern="0" dirty="0">
              <a:solidFill>
                <a:srgbClr val="000000"/>
              </a:solidFill>
              <a:latin typeface="함초롬바탕"/>
              <a:ea typeface="함초롬바탕"/>
              <a:cs typeface="함초롬바탕" panose="02030504000101010101" pitchFamily="18" charset="-127"/>
            </a:endParaRPr>
          </a:p>
          <a:p>
            <a:endParaRPr lang="en-US" altLang="ko-KR" sz="1400" kern="0" dirty="0" smtClean="0">
              <a:solidFill>
                <a:srgbClr val="000000"/>
              </a:solidFill>
              <a:latin typeface="함초롬바탕"/>
              <a:ea typeface="함초롬바탕"/>
              <a:cs typeface="함초롬바탕" panose="02030504000101010101" pitchFamily="18" charset="-127"/>
            </a:endParaRPr>
          </a:p>
          <a:p>
            <a:endParaRPr lang="en-US" altLang="ko-KR" sz="1400" kern="0" dirty="0">
              <a:solidFill>
                <a:srgbClr val="000000"/>
              </a:solidFill>
              <a:latin typeface="함초롬바탕"/>
              <a:ea typeface="함초롬바탕"/>
              <a:cs typeface="함초롬바탕" panose="02030504000101010101" pitchFamily="18" charset="-127"/>
            </a:endParaRPr>
          </a:p>
          <a:p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디버깅 가능한 패키지의 패키지 이름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user id,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허가권을 출력해준다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만약 허가권이 없으면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"Not </a:t>
            </a:r>
            <a:r>
              <a:rPr lang="en-US" altLang="ko-KR" sz="1400" kern="0" dirty="0" err="1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Debuggable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"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출력</a:t>
            </a:r>
            <a:endParaRPr lang="en-US" altLang="ko-KR" sz="1400" kern="0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63"/>
          <a:stretch/>
        </p:blipFill>
        <p:spPr bwMode="auto">
          <a:xfrm>
            <a:off x="514321" y="2107510"/>
            <a:ext cx="6804248" cy="576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" t="24308" b="54814"/>
          <a:stretch/>
        </p:blipFill>
        <p:spPr bwMode="auto">
          <a:xfrm>
            <a:off x="514321" y="2683704"/>
            <a:ext cx="6804248" cy="78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대괄호 1"/>
          <p:cNvSpPr/>
          <p:nvPr/>
        </p:nvSpPr>
        <p:spPr>
          <a:xfrm>
            <a:off x="5580112" y="2924944"/>
            <a:ext cx="216024" cy="504056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796136" y="30230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출력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2080" y="2647945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디벙깅이</a:t>
            </a:r>
            <a:r>
              <a:rPr lang="ko-KR" altLang="en-US" sz="1200" dirty="0" smtClean="0">
                <a:solidFill>
                  <a:schemeClr val="bg1"/>
                </a:solidFill>
              </a:rPr>
              <a:t> 가능하다면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2" y="4333292"/>
            <a:ext cx="831641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drozer/repoman/installer.py</a:t>
            </a:r>
            <a:endParaRPr lang="en-US" altLang="ko-KR" sz="14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class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ModuleInstaller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로컬 파일시스템 또는 원격 모듈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레포지토리에서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새 모듈을 설치하는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방법을</a:t>
            </a:r>
            <a:endParaRPr lang="en-US" altLang="ko-KR" sz="1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                 캡슐화한다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c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lass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InstallError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모듈 설치에 문제가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생길 경우 실행된다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class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AlreadyInstalledError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요청한 모듈이 이미 설치되어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있을 경우 실행된다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class </a:t>
            </a:r>
            <a:r>
              <a:rPr lang="en-US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ModuleLoader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	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all(self, base):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특정 모듈 저장소에서 모든 모듈을 불러온다</a:t>
            </a:r>
          </a:p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	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get(self, base, key):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모듈을 실행한다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	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__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import_modules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(self, modules):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주어진 모든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파이썬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모듈의 집합을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import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한다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	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__load(self, base):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모듈 저장소에서 모든 모듈을 불러온다</a:t>
            </a:r>
          </a:p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	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__locate(self):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모듈의 경로를 찾는다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2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9" name="TextBox 8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각 </a:t>
              </a: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ko-KR" altLang="en-US" sz="1100" dirty="0">
                  <a:latin typeface="+mn-ea"/>
                </a:rPr>
                <a:t> 내의 파일 내용 </a:t>
              </a:r>
              <a:r>
                <a:rPr lang="ko-KR" altLang="en-US" sz="1100" dirty="0" smtClean="0">
                  <a:latin typeface="+mn-ea"/>
                </a:rPr>
                <a:t>요약</a:t>
              </a:r>
              <a:endParaRPr lang="en-US" altLang="ko-KR" sz="1100" dirty="0" smtClean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기능별 관련된 파일 내용</a:t>
              </a: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611560" y="1618927"/>
            <a:ext cx="1116011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저장</a:t>
            </a:r>
            <a:r>
              <a:rPr lang="ko-KR" altLang="en-US" sz="1400" b="1" dirty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소</a:t>
            </a:r>
            <a:r>
              <a:rPr lang="ko-KR" altLang="en-US" sz="1400" b="1" dirty="0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관리</a:t>
            </a:r>
            <a:endParaRPr lang="en-US" altLang="ko-KR" sz="1400" b="1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5576" y="2204864"/>
            <a:ext cx="813590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drozer/repoman/repositories.py : </a:t>
            </a:r>
            <a:r>
              <a:rPr lang="ko-KR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드로저</a:t>
            </a:r>
            <a:r>
              <a:rPr lang="ko-KR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레포지토리를</a:t>
            </a:r>
            <a:r>
              <a:rPr lang="ko-KR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설정하고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그들을 관리하는 </a:t>
            </a:r>
            <a:r>
              <a:rPr lang="ko-KR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메소드를</a:t>
            </a:r>
            <a:r>
              <a:rPr lang="ko-KR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제공한다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en-US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all(</a:t>
            </a:r>
            <a:r>
              <a:rPr lang="en-US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cls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: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드로저의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모든 저장소를 보여준다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create(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cls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path) :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지정된 경로에 새로운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드로저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저장소를 만든다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delete(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cls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path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: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지정된 경로에 있는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드로저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저장소를 삭제한다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def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drozer_modules_path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cls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: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드로저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모듈의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경로를 출력한다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-&gt;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새로운 저장소 경로가 이미 파일시스템에 존재할 경우에 </a:t>
            </a:r>
            <a:r>
              <a:rPr lang="en-US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NotEmptyException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예외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발생</a:t>
            </a:r>
          </a:p>
          <a:p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특정한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저장소가 정의되지 않은 경우에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UnknownRepository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예외 발생</a:t>
            </a:r>
          </a:p>
          <a:p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</a:t>
            </a:r>
            <a:r>
              <a:rPr lang="en-US" altLang="ko-KR" sz="1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rozer/repoman/manager.py</a:t>
            </a:r>
            <a:endParaRPr lang="en-US" altLang="ko-KR" sz="14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class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RemoteManager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드로저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모듈 및 저장소 관리자의 원격 부분 실행</a:t>
            </a: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class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RepositoryManager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하위 모듈 및 저장소 관리자의 저장소 부분을 실행한다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저장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소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관리자 </a:t>
            </a:r>
            <a:endParaRPr lang="en-US" altLang="ko-KR" sz="1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                      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드로저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모듈 및 모듈 저장소를 처리한다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6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4" y="2285886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rgbClr val="5D5B5B"/>
                </a:solidFill>
              </a:rPr>
              <a:t>02</a:t>
            </a:r>
            <a:endParaRPr lang="ko-KR" altLang="en-US" sz="7200" b="1" dirty="0">
              <a:solidFill>
                <a:srgbClr val="5D5B5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6" y="3501008"/>
            <a:ext cx="4566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 err="1" smtClean="0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4000" spc="-150" dirty="0">
                <a:solidFill>
                  <a:srgbClr val="5D5B5B"/>
                </a:solidFill>
                <a:latin typeface="+mn-ea"/>
              </a:rPr>
              <a:t> </a:t>
            </a:r>
            <a:r>
              <a:rPr lang="ko-KR" altLang="en-US" sz="4000" spc="-150" dirty="0" smtClean="0">
                <a:solidFill>
                  <a:srgbClr val="5D5B5B"/>
                </a:solidFill>
                <a:latin typeface="+mn-ea"/>
              </a:rPr>
              <a:t>실행 및 기능</a:t>
            </a:r>
            <a:endParaRPr lang="ko-KR" altLang="en-US" sz="4000" spc="-150" dirty="0">
              <a:solidFill>
                <a:srgbClr val="5D5B5B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392488"/>
            <a:ext cx="5231028" cy="0"/>
          </a:xfrm>
          <a:prstGeom prst="line">
            <a:avLst/>
          </a:prstGeom>
          <a:ln>
            <a:solidFill>
              <a:srgbClr val="5D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5016051" y="919928"/>
            <a:ext cx="2500774" cy="4594205"/>
          </a:xfrm>
          <a:prstGeom prst="triangle">
            <a:avLst/>
          </a:prstGeom>
          <a:solidFill>
            <a:srgbClr val="ED636D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6414627" y="919928"/>
            <a:ext cx="2500774" cy="4594205"/>
          </a:xfrm>
          <a:prstGeom prst="triangl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0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4" y="1609636"/>
            <a:ext cx="3891268" cy="226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4897" y="3985900"/>
            <a:ext cx="2249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설치된 패키지 목록 출력</a:t>
            </a:r>
            <a:endParaRPr lang="en-US" altLang="ko-KR" sz="1400" dirty="0" smtClean="0"/>
          </a:p>
          <a:p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run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app.package.list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94" y="4705980"/>
            <a:ext cx="3925548" cy="6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2694" y="5517232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특정 단어가 들어간 패키지 정보 출력</a:t>
            </a:r>
            <a:endParaRPr lang="en-US" altLang="ko-KR" sz="1400" dirty="0" smtClean="0"/>
          </a:p>
          <a:p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run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app.package.list</a:t>
            </a:r>
            <a:r>
              <a:rPr lang="en-US" altLang="ko-KR" sz="1400" dirty="0" smtClean="0">
                <a:solidFill>
                  <a:srgbClr val="FF0000"/>
                </a:solidFill>
              </a:rPr>
              <a:t> –f insecure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49" y="1609636"/>
            <a:ext cx="4662793" cy="408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168242" y="5786100"/>
            <a:ext cx="5012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앱의</a:t>
            </a:r>
            <a:r>
              <a:rPr lang="ko-KR" altLang="en-US" sz="1400" dirty="0" smtClean="0"/>
              <a:t> 기본적인 정보 출력</a:t>
            </a:r>
            <a:endParaRPr lang="en-US" altLang="ko-KR" sz="1400" dirty="0" smtClean="0"/>
          </a:p>
          <a:p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run app.package.info –a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com.android</a:t>
            </a:r>
            <a:r>
              <a:rPr lang="en-US" altLang="ko-KR" sz="1400" dirty="0" smtClean="0">
                <a:solidFill>
                  <a:srgbClr val="FF0000"/>
                </a:solidFill>
              </a:rPr>
              <a:t>. insecurebankv2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3471" y="1077781"/>
            <a:ext cx="140455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&lt;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기본 사용법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&gt;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1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2"/>
          <p:cNvSpPr/>
          <p:nvPr/>
        </p:nvSpPr>
        <p:spPr>
          <a:xfrm>
            <a:off x="-2659694" y="-623670"/>
            <a:ext cx="6130350" cy="81738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sp>
        <p:nvSpPr>
          <p:cNvPr id="9" name="Rectangle 8"/>
          <p:cNvSpPr/>
          <p:nvPr/>
        </p:nvSpPr>
        <p:spPr>
          <a:xfrm>
            <a:off x="-286404" y="-1519085"/>
            <a:ext cx="3863813" cy="150433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/>
          <p:cNvSpPr/>
          <p:nvPr/>
        </p:nvSpPr>
        <p:spPr>
          <a:xfrm>
            <a:off x="-286404" y="6872749"/>
            <a:ext cx="3863813" cy="150433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 10"/>
          <p:cNvSpPr/>
          <p:nvPr/>
        </p:nvSpPr>
        <p:spPr>
          <a:xfrm>
            <a:off x="-3682809" y="-1504336"/>
            <a:ext cx="3683999" cy="1048610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Textfeld 32"/>
          <p:cNvSpPr txBox="1"/>
          <p:nvPr/>
        </p:nvSpPr>
        <p:spPr>
          <a:xfrm>
            <a:off x="4932040" y="2401403"/>
            <a:ext cx="3096344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I. </a:t>
            </a:r>
            <a:r>
              <a:rPr lang="ko-KR" altLang="en-US" sz="16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소스의 전체 구조</a:t>
            </a:r>
            <a:endParaRPr lang="ko-KR" altLang="en-US" sz="16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3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디렉토리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폴더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구조 </a:t>
            </a:r>
            <a:endParaRPr lang="en-US" altLang="ko-KR" sz="13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각 </a:t>
            </a:r>
            <a:r>
              <a:rPr lang="ko-KR" altLang="en-US" sz="13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디렉토리</a:t>
            </a: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내의 파일 내용 요약</a:t>
            </a:r>
            <a:endParaRPr lang="en-US" altLang="ko-KR" sz="13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기능별 관련된 파일 내용</a:t>
            </a:r>
            <a:endParaRPr lang="en-US" altLang="ko-KR" sz="13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endParaRPr lang="ko-KR" altLang="en-US" sz="1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en-US" altLang="ko-KR" sz="16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II. </a:t>
            </a:r>
            <a:r>
              <a:rPr lang="ko-KR" altLang="en-US" sz="1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실행으로 알아보는 기능</a:t>
            </a:r>
            <a:endParaRPr lang="en-US" altLang="ko-KR" sz="16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endParaRPr lang="ko-KR" altLang="en-US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r>
              <a:rPr lang="en-US" altLang="ko-KR" sz="1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III. </a:t>
            </a:r>
            <a:r>
              <a:rPr lang="ko-KR" altLang="en-US" sz="1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참고자료</a:t>
            </a:r>
          </a:p>
          <a:p>
            <a:pPr fontAlgn="base"/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   </a:t>
            </a:r>
            <a:r>
              <a:rPr lang="ko-KR" altLang="en-US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참고한 사이트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서적 등을 작성</a:t>
            </a:r>
          </a:p>
          <a:p>
            <a:pPr fontAlgn="base"/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" name="Textfeld 7"/>
          <p:cNvSpPr txBox="1"/>
          <p:nvPr/>
        </p:nvSpPr>
        <p:spPr>
          <a:xfrm>
            <a:off x="141849" y="3167390"/>
            <a:ext cx="277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spc="300" dirty="0" smtClean="0">
                <a:solidFill>
                  <a:srgbClr val="ED636D"/>
                </a:solidFill>
                <a:latin typeface="+mj-ea"/>
                <a:ea typeface="+mj-ea"/>
              </a:rPr>
              <a:t>#</a:t>
            </a:r>
            <a:r>
              <a:rPr lang="en-US" sz="3600" b="1" spc="300" dirty="0" smtClean="0">
                <a:solidFill>
                  <a:srgbClr val="ED636D"/>
                </a:solidFill>
                <a:latin typeface="+mj-ea"/>
                <a:ea typeface="+mj-ea"/>
              </a:rPr>
              <a:t>Contents</a:t>
            </a:r>
            <a:endParaRPr lang="de-DE" sz="3600" b="1" spc="300" dirty="0" smtClean="0">
              <a:solidFill>
                <a:srgbClr val="ED636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50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9215"/>
            <a:ext cx="4972714" cy="385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3"/>
          <a:stretch/>
        </p:blipFill>
        <p:spPr bwMode="auto">
          <a:xfrm>
            <a:off x="4665599" y="1179215"/>
            <a:ext cx="4504644" cy="385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35696" y="5308466"/>
            <a:ext cx="5148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프로세스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버전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 저장위치</a:t>
            </a:r>
            <a:r>
              <a:rPr lang="en-US" altLang="ko-KR" sz="1400" dirty="0" smtClean="0"/>
              <a:t>, UID, </a:t>
            </a:r>
            <a:r>
              <a:rPr lang="ko-KR" altLang="en-US" sz="1400" dirty="0" err="1" smtClean="0"/>
              <a:t>앱의</a:t>
            </a:r>
            <a:r>
              <a:rPr lang="ko-KR" altLang="en-US" sz="1400" dirty="0" smtClean="0"/>
              <a:t> 권한 확인 등</a:t>
            </a:r>
            <a:endParaRPr lang="en-US" altLang="ko-KR" sz="1400" dirty="0" smtClean="0"/>
          </a:p>
          <a:p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run app.package.info –p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android.permission.SEND_SMS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1"/>
          <a:stretch/>
        </p:blipFill>
        <p:spPr bwMode="auto">
          <a:xfrm>
            <a:off x="1042342" y="1537046"/>
            <a:ext cx="6842026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76113" y="3049215"/>
            <a:ext cx="546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run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app.package.attacksurtace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com.android</a:t>
            </a:r>
            <a:r>
              <a:rPr lang="en-US" altLang="ko-KR" sz="1400" dirty="0" smtClean="0">
                <a:solidFill>
                  <a:srgbClr val="FF0000"/>
                </a:solidFill>
              </a:rPr>
              <a:t>. insecurebankv2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67" y="3481263"/>
            <a:ext cx="6858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03648" y="6361583"/>
            <a:ext cx="4773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run app.activity.info –a com.android.insecurebankv2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993422" y="1916832"/>
            <a:ext cx="16668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660232" y="1916832"/>
            <a:ext cx="0" cy="2736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6129547" y="4653136"/>
            <a:ext cx="530685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187624" y="1897807"/>
            <a:ext cx="2304256" cy="216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661720" y="434183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자세한 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779912" y="5589240"/>
            <a:ext cx="14296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200" y="1124744"/>
            <a:ext cx="140455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&lt;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취약점 분석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&gt;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3471" y="1359148"/>
            <a:ext cx="2474353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C00000"/>
                </a:solidFill>
              </a:rPr>
              <a:t>취약점 분석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-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정상적인 접</a:t>
            </a:r>
            <a:r>
              <a:rPr lang="ko-KR" altLang="en-US" sz="1400" b="1" dirty="0">
                <a:solidFill>
                  <a:srgbClr val="C00000"/>
                </a:solidFill>
              </a:rPr>
              <a:t>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784" y="2060848"/>
            <a:ext cx="249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(1) Insecure </a:t>
            </a:r>
            <a:r>
              <a:rPr lang="ko-KR" altLang="en-US" sz="1400" dirty="0" smtClean="0"/>
              <a:t>뱅크 </a:t>
            </a:r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로그인</a:t>
            </a:r>
            <a:endParaRPr lang="ko-KR" alt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" t="1444" r="3566" b="1709"/>
          <a:stretch/>
        </p:blipFill>
        <p:spPr bwMode="auto">
          <a:xfrm>
            <a:off x="807764" y="2492896"/>
            <a:ext cx="1971498" cy="3911327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268704" y="2060848"/>
            <a:ext cx="2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(2) Change Password </a:t>
            </a:r>
            <a:r>
              <a:rPr lang="ko-KR" altLang="en-US" sz="1400" dirty="0" smtClean="0"/>
              <a:t>메뉴 클릭</a:t>
            </a:r>
            <a:endParaRPr lang="ko-KR" altLang="en-US" sz="1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" t="1297" r="3604" b="1913"/>
          <a:stretch/>
        </p:blipFill>
        <p:spPr bwMode="auto">
          <a:xfrm>
            <a:off x="3707904" y="2492896"/>
            <a:ext cx="1985518" cy="3911327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" t="324" r="3315" b="2201"/>
          <a:stretch/>
        </p:blipFill>
        <p:spPr bwMode="auto">
          <a:xfrm>
            <a:off x="6732240" y="2492894"/>
            <a:ext cx="1912709" cy="3911327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6012159" y="4005064"/>
            <a:ext cx="360041" cy="44349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41" y="1609055"/>
            <a:ext cx="7772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9552" y="1196752"/>
            <a:ext cx="271846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취약점 분석 </a:t>
            </a:r>
            <a:r>
              <a:rPr lang="en-US" altLang="ko-KR" sz="1400" b="1" dirty="0">
                <a:solidFill>
                  <a:srgbClr val="C00000"/>
                </a:solidFill>
              </a:rPr>
              <a:t>-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비정상적인 접</a:t>
            </a:r>
            <a:r>
              <a:rPr lang="ko-KR" altLang="en-US" sz="1400" b="1" dirty="0">
                <a:solidFill>
                  <a:srgbClr val="C00000"/>
                </a:solidFill>
              </a:rPr>
              <a:t>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7681" y="2257127"/>
            <a:ext cx="5401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Activity.start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insecurebankv2</a:t>
            </a:r>
            <a:r>
              <a:rPr lang="ko-KR" altLang="en-US" sz="1400" dirty="0" smtClean="0"/>
              <a:t>에 </a:t>
            </a:r>
            <a:r>
              <a:rPr lang="en-US" altLang="ko-KR" sz="1400" dirty="0" err="1" smtClean="0"/>
              <a:t>changepassword</a:t>
            </a:r>
            <a:r>
              <a:rPr lang="ko-KR" altLang="en-US" sz="1400" dirty="0" smtClean="0"/>
              <a:t>를 동작시키기</a:t>
            </a:r>
            <a:endParaRPr lang="ko-KR" altLang="en-US" sz="1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" t="1316" r="3496" b="1361"/>
          <a:stretch/>
        </p:blipFill>
        <p:spPr bwMode="auto">
          <a:xfrm>
            <a:off x="2695744" y="2656657"/>
            <a:ext cx="2070348" cy="4148538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3847872" y="357301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42817" y="3419127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 입력란이 공백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13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2" y="1556792"/>
            <a:ext cx="140455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&lt;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서비스 분석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&gt;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14" y="1988840"/>
            <a:ext cx="6343969" cy="327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10639" y="5373216"/>
            <a:ext cx="3963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특정 </a:t>
            </a:r>
            <a:r>
              <a:rPr lang="ko-KR" altLang="en-US" sz="1400" dirty="0" err="1" smtClean="0"/>
              <a:t>앱의</a:t>
            </a:r>
            <a:r>
              <a:rPr lang="ko-KR" altLang="en-US" sz="1400" dirty="0" smtClean="0"/>
              <a:t> 서비스를 찾는 모듈</a:t>
            </a:r>
            <a:endParaRPr lang="en-US" altLang="ko-KR" sz="1400" dirty="0" smtClean="0"/>
          </a:p>
          <a:p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run app.service.info –a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com.android.email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2" y="1556792"/>
            <a:ext cx="2672014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&lt;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Debuggable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package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분석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&gt;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45" y="2113691"/>
            <a:ext cx="61912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83768" y="3337828"/>
            <a:ext cx="354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디버깅 가능으로 설정되어 있는 목록 출력</a:t>
            </a:r>
            <a:endParaRPr lang="en-US" altLang="ko-KR" sz="1400" dirty="0" smtClean="0"/>
          </a:p>
          <a:p>
            <a:r>
              <a:rPr lang="en-US" altLang="ko-KR" sz="1400" dirty="0" err="1" smtClean="0"/>
              <a:t>dz</a:t>
            </a:r>
            <a:r>
              <a:rPr lang="en-US" altLang="ko-KR" sz="1400" dirty="0" smtClean="0"/>
              <a:t>&gt; </a:t>
            </a:r>
            <a:r>
              <a:rPr lang="en-US" altLang="ko-KR" sz="1400" dirty="0" smtClean="0">
                <a:solidFill>
                  <a:srgbClr val="FF0000"/>
                </a:solidFill>
              </a:rPr>
              <a:t>run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app.package.debuggable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7614" y="4705826"/>
            <a:ext cx="5649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디버깅이 되어있으면 분석이 가능하기 때문에 디버깅 가능으로 설정</a:t>
            </a:r>
            <a:endParaRPr lang="en-US" altLang="ko-KR" sz="1400" dirty="0" smtClean="0"/>
          </a:p>
          <a:p>
            <a:r>
              <a:rPr lang="ko-KR" altLang="en-US" sz="1400" dirty="0" smtClean="0"/>
              <a:t>되어 있어 발생하는 취약점으로 중요한 정보가 노출 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283968" y="40050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619589" y="2663714"/>
            <a:ext cx="190999" cy="2445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8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2" y="1556792"/>
            <a:ext cx="122501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&lt;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모듈 관리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&gt;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2394952"/>
            <a:ext cx="6382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drozer</a:t>
            </a:r>
            <a:r>
              <a:rPr lang="en-US" altLang="ko-KR" sz="1400" dirty="0" smtClean="0"/>
              <a:t> python path&gt;/</a:t>
            </a:r>
            <a:r>
              <a:rPr lang="en-US" altLang="ko-KR" sz="1400" dirty="0" err="1" smtClean="0"/>
              <a:t>drozer</a:t>
            </a:r>
            <a:r>
              <a:rPr lang="en-US" altLang="ko-KR" sz="1400" dirty="0" smtClean="0"/>
              <a:t>/modules </a:t>
            </a:r>
            <a:r>
              <a:rPr lang="ko-KR" altLang="en-US" sz="1400" dirty="0" smtClean="0"/>
              <a:t>경로에 모듈들을 추가해서 사용 가능</a:t>
            </a:r>
            <a:endParaRPr lang="ko-KR" altLang="en-US" sz="1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374902"/>
              </p:ext>
            </p:extLst>
          </p:nvPr>
        </p:nvGraphicFramePr>
        <p:xfrm>
          <a:off x="1187624" y="2827000"/>
          <a:ext cx="6698067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4730"/>
                <a:gridCol w="3243913"/>
                <a:gridCol w="1949424"/>
              </a:tblGrid>
              <a:tr h="19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명령어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사용법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22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command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사용 가능한 명령어를 보여준다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module command</a:t>
                      </a:r>
                      <a:endParaRPr lang="ko-KR" altLang="en-US" sz="1400" dirty="0"/>
                    </a:p>
                  </a:txBody>
                  <a:tcPr/>
                </a:tc>
              </a:tr>
              <a:tr h="22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install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새로운 모듈을 설치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module install</a:t>
                      </a:r>
                      <a:endParaRPr lang="ko-KR" altLang="en-US" sz="1400" dirty="0"/>
                    </a:p>
                  </a:txBody>
                  <a:tcPr/>
                </a:tc>
              </a:tr>
              <a:tr h="22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repository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저장소를 관리하는 명령어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module remote</a:t>
                      </a:r>
                      <a:endParaRPr lang="ko-KR" altLang="en-US" sz="1400" dirty="0"/>
                    </a:p>
                  </a:txBody>
                  <a:tcPr/>
                </a:tc>
              </a:tr>
              <a:tr h="226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search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원격 저장소나 로컬 저장소를 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module search</a:t>
                      </a:r>
                      <a:endParaRPr lang="ko-KR" altLang="en-US" sz="1400" dirty="0"/>
                    </a:p>
                  </a:txBody>
                  <a:tcPr/>
                </a:tc>
              </a:tr>
              <a:tr h="337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remote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설치된 모듈들의 저장소를 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module remote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08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2" y="1556792"/>
            <a:ext cx="140455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&lt;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저장소 관리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&gt;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2371080"/>
            <a:ext cx="7724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8299" y="3078981"/>
            <a:ext cx="437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기본적으로 등록되어 있는 저장소를 확인할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464849"/>
              </p:ext>
            </p:extLst>
          </p:nvPr>
        </p:nvGraphicFramePr>
        <p:xfrm>
          <a:off x="827584" y="3811240"/>
          <a:ext cx="7224099" cy="177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5625"/>
                <a:gridCol w="3024336"/>
                <a:gridCol w="273413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옵션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설명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사용법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등록된 모든 원격 </a:t>
                      </a:r>
                      <a:r>
                        <a:rPr lang="ko-KR" altLang="en-US" sz="1400" dirty="0" err="1" smtClean="0"/>
                        <a:t>연결지를</a:t>
                      </a:r>
                      <a:r>
                        <a:rPr lang="ko-KR" altLang="en-US" sz="1400" dirty="0" smtClean="0"/>
                        <a:t> 확인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module</a:t>
                      </a:r>
                      <a:r>
                        <a:rPr lang="en-US" altLang="ko-KR" sz="1400" baseline="0" dirty="0" smtClean="0"/>
                        <a:t> remote list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add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원격지에 있는 모듈 저장소를 연결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module remote add http://path.to.repository/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remove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등록된 원격 </a:t>
                      </a:r>
                      <a:r>
                        <a:rPr lang="ko-KR" altLang="en-US" sz="1400" dirty="0" err="1" smtClean="0"/>
                        <a:t>연결지를</a:t>
                      </a:r>
                      <a:r>
                        <a:rPr lang="ko-KR" altLang="en-US" sz="1400" dirty="0" smtClean="0"/>
                        <a:t> 삭제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module</a:t>
                      </a:r>
                      <a:r>
                        <a:rPr lang="en-US" altLang="ko-KR" sz="1400" baseline="0" dirty="0" smtClean="0"/>
                        <a:t> remote remove http://path.to.repository/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9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661" y="351820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02 </a:t>
            </a:r>
            <a:r>
              <a:rPr lang="en-US" altLang="ko-KR" sz="1400" spc="-150" dirty="0" err="1">
                <a:solidFill>
                  <a:srgbClr val="5D5B5B"/>
                </a:solidFill>
                <a:latin typeface="+mn-ea"/>
              </a:rPr>
              <a:t>Drozer</a:t>
            </a:r>
            <a:r>
              <a:rPr lang="ko-KR" altLang="en-US" sz="1400" spc="-150" dirty="0">
                <a:solidFill>
                  <a:srgbClr val="5D5B5B"/>
                </a:solidFill>
                <a:latin typeface="+mn-ea"/>
              </a:rPr>
              <a:t> 실행 및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2" y="1124744"/>
            <a:ext cx="140455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&lt;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저장소 관리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&gt;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3648" y="3573016"/>
            <a:ext cx="6384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Repository </a:t>
            </a:r>
            <a:r>
              <a:rPr lang="ko-KR" altLang="en-US" sz="1400" dirty="0" smtClean="0"/>
              <a:t>옵션으로 로컬에 특정 경로를 저장소로 지정해서 관리 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17413"/>
              </p:ext>
            </p:extLst>
          </p:nvPr>
        </p:nvGraphicFramePr>
        <p:xfrm>
          <a:off x="923287" y="4005064"/>
          <a:ext cx="7224099" cy="2784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2449"/>
                <a:gridCol w="3384376"/>
                <a:gridCol w="2567274"/>
              </a:tblGrid>
              <a:tr h="415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옵션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설명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사용법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415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list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로컬에 등록된 저장소 위치를 출력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repository</a:t>
                      </a:r>
                      <a:r>
                        <a:rPr lang="en-US" altLang="ko-KR" sz="1200" baseline="0" dirty="0" smtClean="0"/>
                        <a:t> list</a:t>
                      </a:r>
                      <a:endParaRPr lang="ko-KR" altLang="en-US" sz="1200" dirty="0"/>
                    </a:p>
                  </a:txBody>
                  <a:tcPr/>
                </a:tc>
              </a:tr>
              <a:tr h="581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create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로컬 주소를 새로운 로컬 저장소 위치에 추가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module repository create/path/to/repository</a:t>
                      </a:r>
                      <a:endParaRPr lang="ko-KR" altLang="en-US" sz="1200" dirty="0"/>
                    </a:p>
                  </a:txBody>
                  <a:tcPr/>
                </a:tc>
              </a:tr>
              <a:tr h="193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delete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기존에 등록된 로컬 저장소 경로를 삭제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module repository delete/path/to/repository</a:t>
                      </a:r>
                      <a:endParaRPr lang="ko-KR" altLang="en-US" sz="1200" dirty="0"/>
                    </a:p>
                  </a:txBody>
                  <a:tcPr/>
                </a:tc>
              </a:tr>
              <a:tr h="324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enable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특정 저장소 위치를 활성화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module repository enable/path/to/repository</a:t>
                      </a:r>
                      <a:endParaRPr lang="ko-KR" altLang="en-US" sz="1200" dirty="0"/>
                    </a:p>
                  </a:txBody>
                  <a:tcPr/>
                </a:tc>
              </a:tr>
              <a:tr h="193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disable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특정 저장소 위치를 비활성화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module repository disable/path/to/repository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46"/>
          <a:stretch/>
        </p:blipFill>
        <p:spPr bwMode="auto">
          <a:xfrm>
            <a:off x="1115616" y="1484784"/>
            <a:ext cx="6648037" cy="1973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9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4" y="2285886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rgbClr val="5D5B5B"/>
                </a:solidFill>
              </a:rPr>
              <a:t>03</a:t>
            </a:r>
            <a:endParaRPr lang="ko-KR" altLang="en-US" sz="7200" b="1" dirty="0">
              <a:solidFill>
                <a:srgbClr val="5D5B5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6" y="3501008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smtClean="0">
                <a:solidFill>
                  <a:srgbClr val="5D5B5B"/>
                </a:solidFill>
                <a:latin typeface="+mn-ea"/>
              </a:rPr>
              <a:t>참고자료</a:t>
            </a:r>
            <a:endParaRPr lang="ko-KR" altLang="en-US" sz="4000" spc="-150" dirty="0">
              <a:solidFill>
                <a:srgbClr val="5D5B5B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392488"/>
            <a:ext cx="5231028" cy="0"/>
          </a:xfrm>
          <a:prstGeom prst="line">
            <a:avLst/>
          </a:prstGeom>
          <a:ln>
            <a:solidFill>
              <a:srgbClr val="5D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5016051" y="919928"/>
            <a:ext cx="2500774" cy="4594205"/>
          </a:xfrm>
          <a:prstGeom prst="triangle">
            <a:avLst/>
          </a:prstGeom>
          <a:solidFill>
            <a:srgbClr val="ED636D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6414627" y="919928"/>
            <a:ext cx="2500774" cy="4594205"/>
          </a:xfrm>
          <a:prstGeom prst="triangl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7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4" y="2285886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rgbClr val="5D5B5B"/>
                </a:solidFill>
              </a:rPr>
              <a:t>01</a:t>
            </a:r>
            <a:endParaRPr lang="ko-KR" altLang="en-US" sz="7200" b="1" dirty="0">
              <a:solidFill>
                <a:srgbClr val="5D5B5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6" y="3501008"/>
            <a:ext cx="3964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smtClean="0">
                <a:solidFill>
                  <a:srgbClr val="5D5B5B"/>
                </a:solidFill>
                <a:latin typeface="+mn-ea"/>
              </a:rPr>
              <a:t>소스의 전체 구조</a:t>
            </a:r>
            <a:endParaRPr lang="ko-KR" altLang="en-US" sz="4000" spc="-150" dirty="0">
              <a:solidFill>
                <a:srgbClr val="5D5B5B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392488"/>
            <a:ext cx="5231028" cy="0"/>
          </a:xfrm>
          <a:prstGeom prst="line">
            <a:avLst/>
          </a:prstGeom>
          <a:ln>
            <a:solidFill>
              <a:srgbClr val="5D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5016051" y="919928"/>
            <a:ext cx="2500774" cy="4594205"/>
          </a:xfrm>
          <a:prstGeom prst="triangle">
            <a:avLst/>
          </a:prstGeom>
          <a:solidFill>
            <a:srgbClr val="ED636D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6414627" y="919928"/>
            <a:ext cx="2500774" cy="4594205"/>
          </a:xfrm>
          <a:prstGeom prst="triangl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6965" y="4130496"/>
            <a:ext cx="31197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sz="1400" dirty="0" err="1">
                <a:solidFill>
                  <a:srgbClr val="5D5B5B"/>
                </a:solidFill>
                <a:latin typeface="+mn-ea"/>
              </a:rPr>
              <a:t>디렉토리</a:t>
            </a:r>
            <a:r>
              <a:rPr lang="en-US" altLang="ko-KR" sz="1400" dirty="0">
                <a:solidFill>
                  <a:srgbClr val="5D5B5B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폴더</a:t>
            </a:r>
            <a:r>
              <a:rPr lang="en-US" altLang="ko-KR" sz="1400" dirty="0">
                <a:solidFill>
                  <a:srgbClr val="5D5B5B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의 구조 </a:t>
            </a:r>
            <a:endParaRPr lang="en-US" altLang="ko-KR" sz="1400" dirty="0">
              <a:solidFill>
                <a:srgbClr val="5D5B5B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각 </a:t>
            </a:r>
            <a:r>
              <a:rPr lang="ko-KR" altLang="en-US" sz="1400" dirty="0" err="1">
                <a:solidFill>
                  <a:srgbClr val="5D5B5B"/>
                </a:solidFill>
                <a:latin typeface="+mn-ea"/>
              </a:rPr>
              <a:t>디렉토리</a:t>
            </a: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 내의 파일 내용 </a:t>
            </a:r>
            <a:r>
              <a:rPr lang="ko-KR" altLang="en-US" sz="1400" dirty="0" smtClean="0">
                <a:solidFill>
                  <a:srgbClr val="5D5B5B"/>
                </a:solidFill>
                <a:latin typeface="+mn-ea"/>
              </a:rPr>
              <a:t>요약</a:t>
            </a:r>
            <a:endParaRPr lang="en-US" altLang="ko-KR" sz="1400" dirty="0" smtClean="0">
              <a:solidFill>
                <a:srgbClr val="5D5B5B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400" dirty="0">
                <a:solidFill>
                  <a:srgbClr val="5D5B5B"/>
                </a:solidFill>
                <a:latin typeface="+mn-ea"/>
              </a:rPr>
              <a:t>기능별 관련된 파일 내용</a:t>
            </a:r>
            <a:endParaRPr lang="en-US" altLang="ko-KR" sz="1400" dirty="0">
              <a:solidFill>
                <a:srgbClr val="5D5B5B"/>
              </a:solidFill>
              <a:latin typeface="+mn-ea"/>
            </a:endParaRPr>
          </a:p>
          <a:p>
            <a:pPr marL="285750" indent="-285750" fontAlgn="base">
              <a:buFontTx/>
              <a:buChar char="-"/>
            </a:pP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33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1164101" cy="491152"/>
            <a:chOff x="1188881" y="351819"/>
            <a:chExt cx="1552134" cy="491152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5521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03 </a:t>
              </a:r>
              <a:r>
                <a:rPr lang="ko-KR" altLang="en-US" sz="1400" dirty="0" smtClean="0"/>
                <a:t>참고자</a:t>
              </a:r>
              <a:r>
                <a:rPr lang="ko-KR" altLang="en-US" sz="1400" dirty="0"/>
                <a:t>료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91660" y="3614271"/>
            <a:ext cx="663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http://studysecurity-world.tistory.com/15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27583" y="1628800"/>
            <a:ext cx="6698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</a:t>
            </a:r>
            <a:r>
              <a:rPr lang="en-US" altLang="ko-KR" dirty="0" smtClean="0"/>
              <a:t>labs.mwrinfosecurity.com/assets/BlogFiles/mwri-drozer-user-guide-2015-03-23.pdf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1660" y="2566645"/>
            <a:ext cx="6634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https://resources.infosecinstitute.com/android-penetration-tools-walkthrough-series-drozer/#gref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1660" y="4437112"/>
            <a:ext cx="6634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https://securitycafe.ro/2015/07/08/mobile-penetration-testing-using-drozer/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83649" y="5445224"/>
            <a:ext cx="385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https://github.com/swB7/drozer-1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5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1164101" cy="491152"/>
            <a:chOff x="1188881" y="351819"/>
            <a:chExt cx="1552134" cy="491152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5521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03 </a:t>
              </a:r>
              <a:r>
                <a:rPr lang="ko-KR" altLang="en-US" sz="1400" dirty="0" smtClean="0"/>
                <a:t>참고자</a:t>
              </a:r>
              <a:r>
                <a:rPr lang="ko-KR" altLang="en-US" sz="1400" dirty="0"/>
                <a:t>료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6309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"/>
          <a:stretch/>
        </p:blipFill>
        <p:spPr bwMode="auto">
          <a:xfrm>
            <a:off x="417083" y="1352550"/>
            <a:ext cx="8255428" cy="5113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83567" y="3861048"/>
            <a:ext cx="2520281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3567" y="5445224"/>
            <a:ext cx="2520281" cy="1010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89642" y="2609617"/>
            <a:ext cx="5210550" cy="1395447"/>
            <a:chOff x="234532" y="360671"/>
            <a:chExt cx="6947397" cy="1395447"/>
          </a:xfrm>
        </p:grpSpPr>
        <p:sp>
          <p:nvSpPr>
            <p:cNvPr id="7" name="TextBox 6"/>
            <p:cNvSpPr txBox="1"/>
            <p:nvPr/>
          </p:nvSpPr>
          <p:spPr>
            <a:xfrm>
              <a:off x="352712" y="432679"/>
              <a:ext cx="68292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b="1" spc="-300" dirty="0" smtClean="0">
                  <a:solidFill>
                    <a:schemeClr val="bg1">
                      <a:lumMod val="65000"/>
                      <a:alpha val="30000"/>
                    </a:schemeClr>
                  </a:solidFill>
                </a:rPr>
                <a:t>감사합니</a:t>
              </a:r>
              <a:r>
                <a:rPr lang="ko-KR" altLang="en-US" sz="8000" b="1" spc="-300" dirty="0">
                  <a:solidFill>
                    <a:schemeClr val="bg1">
                      <a:lumMod val="65000"/>
                      <a:alpha val="30000"/>
                    </a:schemeClr>
                  </a:solidFill>
                </a:rPr>
                <a:t>다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4532" y="360671"/>
              <a:ext cx="68292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b="1" spc="-300" dirty="0" smtClean="0">
                  <a:solidFill>
                    <a:srgbClr val="5D5B5B">
                      <a:alpha val="70000"/>
                    </a:srgbClr>
                  </a:solidFill>
                </a:rPr>
                <a:t>감사합니다</a:t>
              </a:r>
              <a:endParaRPr lang="ko-KR" altLang="en-US" sz="8000" b="1" spc="-300" dirty="0">
                <a:solidFill>
                  <a:srgbClr val="5D5B5B">
                    <a:alpha val="70000"/>
                  </a:srgb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122194" y="2348030"/>
            <a:ext cx="2532551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rgbClr val="ED636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2"/>
          <p:cNvGrpSpPr/>
          <p:nvPr/>
        </p:nvGrpSpPr>
        <p:grpSpPr>
          <a:xfrm>
            <a:off x="443643" y="619433"/>
            <a:ext cx="2057401" cy="2809568"/>
            <a:chOff x="1179872" y="1238865"/>
            <a:chExt cx="5486401" cy="5619135"/>
          </a:xfrm>
        </p:grpSpPr>
        <p:cxnSp>
          <p:nvCxnSpPr>
            <p:cNvPr id="11" name="Straight Connector 13"/>
            <p:cNvCxnSpPr/>
            <p:nvPr/>
          </p:nvCxnSpPr>
          <p:spPr>
            <a:xfrm flipH="1">
              <a:off x="2035277" y="1238865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4"/>
            <p:cNvCxnSpPr/>
            <p:nvPr/>
          </p:nvCxnSpPr>
          <p:spPr>
            <a:xfrm flipH="1">
              <a:off x="1445342" y="227125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5"/>
            <p:cNvCxnSpPr/>
            <p:nvPr/>
          </p:nvCxnSpPr>
          <p:spPr>
            <a:xfrm flipH="1">
              <a:off x="1179872" y="3082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/>
            <p:cNvCxnSpPr/>
            <p:nvPr/>
          </p:nvCxnSpPr>
          <p:spPr>
            <a:xfrm flipH="1">
              <a:off x="2890685" y="1861664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4"/>
          <p:cNvGrpSpPr/>
          <p:nvPr/>
        </p:nvGrpSpPr>
        <p:grpSpPr>
          <a:xfrm>
            <a:off x="7566029" y="3429000"/>
            <a:ext cx="1418751" cy="1937434"/>
            <a:chOff x="18111021" y="9317613"/>
            <a:chExt cx="5486401" cy="5619135"/>
          </a:xfrm>
        </p:grpSpPr>
        <p:cxnSp>
          <p:nvCxnSpPr>
            <p:cNvPr id="16" name="Straight Connector 17"/>
            <p:cNvCxnSpPr/>
            <p:nvPr/>
          </p:nvCxnSpPr>
          <p:spPr>
            <a:xfrm flipH="1">
              <a:off x="18966426" y="9317613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8"/>
            <p:cNvCxnSpPr/>
            <p:nvPr/>
          </p:nvCxnSpPr>
          <p:spPr>
            <a:xfrm flipH="1">
              <a:off x="18376491" y="1035000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9"/>
            <p:cNvCxnSpPr/>
            <p:nvPr/>
          </p:nvCxnSpPr>
          <p:spPr>
            <a:xfrm flipH="1">
              <a:off x="18111021" y="11161160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0"/>
            <p:cNvCxnSpPr/>
            <p:nvPr/>
          </p:nvCxnSpPr>
          <p:spPr>
            <a:xfrm flipH="1">
              <a:off x="19821834" y="9940412"/>
              <a:ext cx="3775588" cy="3775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35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en-US" altLang="ko-KR" sz="1100" b="1" dirty="0">
                  <a:solidFill>
                    <a:srgbClr val="ED636D"/>
                  </a:solidFill>
                  <a:latin typeface="+mn-ea"/>
                </a:rPr>
                <a:t>(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폴더</a:t>
              </a:r>
              <a:r>
                <a:rPr lang="en-US" altLang="ko-KR" sz="1100" b="1" dirty="0">
                  <a:solidFill>
                    <a:srgbClr val="ED636D"/>
                  </a:solidFill>
                  <a:latin typeface="+mn-ea"/>
                </a:rPr>
                <a:t>)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의 구조 </a:t>
              </a: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각 </a:t>
              </a: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ko-KR" altLang="en-US" sz="1100" dirty="0">
                  <a:latin typeface="+mn-ea"/>
                </a:rPr>
                <a:t> 내의 파일 내용 </a:t>
              </a:r>
              <a:r>
                <a:rPr lang="ko-KR" altLang="en-US" sz="1100" dirty="0" smtClean="0">
                  <a:latin typeface="+mn-ea"/>
                </a:rPr>
                <a:t>요약</a:t>
              </a:r>
              <a:endParaRPr lang="en-US" altLang="ko-KR" sz="1100" dirty="0" smtClean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dirty="0">
                <a:latin typeface="+mn-ea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77"/>
          <a:stretch/>
        </p:blipFill>
        <p:spPr bwMode="auto">
          <a:xfrm>
            <a:off x="288032" y="1705123"/>
            <a:ext cx="2050159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8"/>
          <a:stretch/>
        </p:blipFill>
        <p:spPr bwMode="auto">
          <a:xfrm>
            <a:off x="2449833" y="1728936"/>
            <a:ext cx="2050159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5"/>
          <a:stretch/>
        </p:blipFill>
        <p:spPr bwMode="auto">
          <a:xfrm>
            <a:off x="4644008" y="1728936"/>
            <a:ext cx="205015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49"/>
          <a:stretch/>
        </p:blipFill>
        <p:spPr bwMode="auto">
          <a:xfrm>
            <a:off x="6841318" y="1728936"/>
            <a:ext cx="2050159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3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7216" y="1429485"/>
            <a:ext cx="1091004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d</a:t>
            </a:r>
            <a:r>
              <a:rPr lang="en-US" altLang="ko-KR" sz="1400" dirty="0" err="1" smtClean="0"/>
              <a:t>rozer</a:t>
            </a:r>
            <a:r>
              <a:rPr lang="en-US" altLang="ko-KR" sz="1400" dirty="0" smtClean="0"/>
              <a:t> -&gt;  </a:t>
            </a:r>
            <a:endParaRPr lang="ko-KR" altLang="en-US" sz="1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81976"/>
              </p:ext>
            </p:extLst>
          </p:nvPr>
        </p:nvGraphicFramePr>
        <p:xfrm>
          <a:off x="35496" y="1844448"/>
          <a:ext cx="4392488" cy="4234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296144"/>
                <a:gridCol w="1800200"/>
              </a:tblGrid>
              <a:tr h="2164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디렉토리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클래스</a:t>
                      </a:r>
                    </a:p>
                  </a:txBody>
                  <a:tcPr marL="7124" marR="7124" marT="1969" marB="196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기능</a:t>
                      </a:r>
                    </a:p>
                  </a:txBody>
                  <a:tcPr marL="7124" marR="7124" marT="1969" marB="1969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65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agent</a:t>
                      </a:r>
                      <a:endParaRPr lang="en-US" sz="900" kern="0" spc="0" dirty="0">
                        <a:solidFill>
                          <a:srgbClr val="FF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manager.py</a:t>
                      </a:r>
                    </a:p>
                  </a:txBody>
                  <a:tcPr marL="63997" marR="63997" marT="17693" marB="1769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drozer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Agents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구축을 위한 유틸리티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</a:tr>
              <a:tr h="1495368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api</a:t>
                      </a:r>
                      <a:r>
                        <a:rPr lang="en-US" altLang="ko-KR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- formatters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system_reponse.py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SYSTEM_RESPONSE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화면에 출력해주는 파일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SYSTEM_RESPONSE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출력 할 수 있을 때는 디바이스의 목록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세션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식별자와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세션 목록을 출력하고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SYSTEM_RESPONSE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출력 할 수 없을 때에는 바운드나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언바운드를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출력 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632440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cli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9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py</a:t>
                      </a:r>
                      <a:r>
                        <a:rPr lang="en-US" altLang="ko-KR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모든 파일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하드 코드를 사용하는 대신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PATH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파이썬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버전을 가져오는 코드들을 모아놓은 폴더 이다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801172">
                <a:tc>
                  <a:txBody>
                    <a:bodyPr/>
                    <a:lstStyle/>
                    <a:p>
                      <a:pPr algn="ctr" latinLnBrk="1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connector – 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server_connector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r>
                        <a:rPr lang="en-US" altLang="ko-KR" sz="9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py</a:t>
                      </a:r>
                      <a:r>
                        <a:rPr lang="en-US" altLang="ko-KR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모든 파일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서버 모델은 콘솔과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서버 또는 내장된 에이전트 서버 간의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연걸을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나타낸다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모델은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연걸을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확고히 하고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연결된 프레임 간의 송수신을 담당한다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632440">
                <a:tc>
                  <a:txBody>
                    <a:bodyPr/>
                    <a:lstStyle/>
                    <a:p>
                      <a:pPr algn="ctr" latinLnBrk="1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payload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manager.py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사용하는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안드로이드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기기에 페이로드 기술을 전달하는 유틸리티 이다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29705"/>
              </p:ext>
            </p:extLst>
          </p:nvPr>
        </p:nvGraphicFramePr>
        <p:xfrm>
          <a:off x="4539682" y="1844824"/>
          <a:ext cx="4496814" cy="3168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6454"/>
                <a:gridCol w="1152128"/>
                <a:gridCol w="2088232"/>
              </a:tblGrid>
              <a:tr h="366414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err="1" smtClean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repoman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installer.py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원격에서 발견된 모듈의 이름과 사람이 읽을 수 있는 설명을 캡슐화 해주는 코드</a:t>
                      </a: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</a:tr>
              <a:tr h="437612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manager.py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3997" marR="63997" marT="17693" marB="17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모듈 및 저장소 관리자를 실행하고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레포지토리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관리자는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드로저의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모듈 및 모듈 저장소를 관리하는 코드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</a:tr>
              <a:tr h="1091186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remotes.py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리모트는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드로저의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원격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레포지토리를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포장 하고 있으며 이러한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레포지토리를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관리하는 방법을 제공한다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또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리모트는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사용가능한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모듈들과 모듈들의 소스를 다운받을 수 있는 정보를 가진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API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접근할 수 있는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레포지토리를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제공한다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6324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repositories.py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레포지토리는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레포지토리를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설정하고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그들을 관리하는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메소드를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제공한다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585148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repository_builder.py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레포지토리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빌더는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파이썬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패키지를 하위 모듈 저장소로 변환해주는 코드이다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7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10795"/>
              </p:ext>
            </p:extLst>
          </p:nvPr>
        </p:nvGraphicFramePr>
        <p:xfrm>
          <a:off x="107504" y="1147196"/>
          <a:ext cx="4392488" cy="5666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1296144"/>
                <a:gridCol w="1944216"/>
              </a:tblGrid>
              <a:tr h="36641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ssl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ca.py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CA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는 인증 기관을 나타내며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SSL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사용할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X509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인증서에 서명할 수 있다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</a:tr>
              <a:tr h="406555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provide.py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3997" marR="63997" marT="17693" marB="176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키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CA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개체를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래핑하는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코드 및 인증서를 중심으로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DSL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을 제공하기 위해 이 패키지가 제공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</a:tr>
              <a:tr h="825348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ssl_manager.py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SSL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관리자를 실행한다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 SSL Manager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사용하면 키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메테리얼을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생성하는 것을 허가하고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TLS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연결을 가능하게 해준다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409044">
                <a:tc rowSpan="5"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sever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dz.py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서버를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HTTP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서버나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서버에 연결해주는 역할을 하는 코드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360040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files.py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연결된 서버에서 파일을 찾아주는 코드</a:t>
                      </a: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15974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heartbeat.py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연결된 모든 장치에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핑을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보내고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반응하지않은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기기들은 런타임에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스위프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될 수 있도록 만들어주는 코드이다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479241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server.py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새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서버를 시작하거나 실행중인 서버와의 상호 작용을 위한 유틸리티를 실행하는 기능을 가진 코드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319494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uploader.py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연결된 서버에 파일을 업로드 하게 해주는 코드</a:t>
                      </a: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121556">
                <a:tc rowSpan="3">
                  <a:txBody>
                    <a:bodyPr/>
                    <a:lstStyle/>
                    <a:p>
                      <a:pPr algn="ctr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en-US" altLang="ko-KR" sz="9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Sever</a:t>
                      </a:r>
                      <a:r>
                        <a:rPr lang="en-US" altLang="ko-KR" sz="90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-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protocols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byte_stream.py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바이트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스트림을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사용하기 위해 변수를 정의한 코드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243112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drozerp.py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프레임 리시버로서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드로저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프로토콜을 실행시키는 코드</a:t>
                      </a: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121556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http.py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HTTP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서버의 기본 구현이 들어있는 코드</a:t>
                      </a: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536826"/>
              </p:ext>
            </p:extLst>
          </p:nvPr>
        </p:nvGraphicFramePr>
        <p:xfrm>
          <a:off x="4572000" y="1124744"/>
          <a:ext cx="4392488" cy="5704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1152128"/>
                <a:gridCol w="2160240"/>
              </a:tblGrid>
              <a:tr h="366414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shell.py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쉘을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사용하기 위한 변수들을 정의한 코드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</a:tr>
              <a:tr h="40655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Sever-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receievers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frame.py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3997" marR="63997" marT="17693" marB="1769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프레임 리시버는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스트림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리시버에서 생성된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스트림을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읽고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스트림에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있는 전체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프레임을읽는다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  <a:endParaRPr lang="ko-KR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7124" marR="7124" marT="1969" marB="1969" anchor="ctr"/>
                </a:tc>
              </a:tr>
              <a:tr h="521168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http.py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스트림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리시버에게 받은 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HTTP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읽어주는 기능을 가진 코드</a:t>
                      </a: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632440">
                <a:tc rowSpan="6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코드를 사용하기 위해 변수들의 이름을 초기화 해주는 파일</a:t>
                      </a: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801172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configuration.py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환경 설정을 하고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홈디렉토리의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drozer_config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파일로 저장해 주는 역할을 하는 파일</a:t>
                      </a: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158110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인프라 모드로 실행 될 때 서버에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바인딩된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장치의 매개 변수를 캡슐화 해주는 파일이다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158110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drozer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관한 정보들을 출력해 주는 파일이다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158110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session.py 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장치와 콘솔 간에 설정된 세션의 매개 변수를 캡슐화 하는 파일이다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세션은 세션컬렉션의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싱글톤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인스턴스인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세션컬렉션에 유지되고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세션은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식별자에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의해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엑세스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  <a:tr h="158110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ko-KR" sz="9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util.py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전달될 것으로 예상되는 서버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엔드포인트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파라메터를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9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디코딩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해주는 파일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파일은 호스트네임과 포트를 추출하고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이 둘이 정의되지 않았다면 기본값을 할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당한다</a:t>
                      </a: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0349" marR="90349" marT="45174" marB="4517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9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949136"/>
              </p:ext>
            </p:extLst>
          </p:nvPr>
        </p:nvGraphicFramePr>
        <p:xfrm>
          <a:off x="93419" y="1868468"/>
          <a:ext cx="4406573" cy="4413036"/>
        </p:xfrm>
        <a:graphic>
          <a:graphicData uri="http://schemas.openxmlformats.org/drawingml/2006/table">
            <a:tbl>
              <a:tblPr/>
              <a:tblGrid>
                <a:gridCol w="728453"/>
                <a:gridCol w="941816"/>
                <a:gridCol w="2736304"/>
              </a:tblGrid>
              <a:tr h="963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디렉토리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클래스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기능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34597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app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activity.py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주어진 용도를 다룰 수 있는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activty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찾아주고 추출된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activity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대해 정보를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activity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시작한다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backup.py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백업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API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사용하기 위한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패키지를 나열한다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broadcast.py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broadcast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수신자에 관한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정보를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또한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intent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사용해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broadcast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보낸다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debuggable.py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디버깅 가능한 패키지를 찾는다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8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package.py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패키지의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attack surface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얻는다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설치된 패키지에 대한 정보와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시작 의도를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패키지를 나열한다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패키지의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AndroidMainfest.xml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어플리케이션에 탑재된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Native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라이브러리를 찾는다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uid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공유하는 패키지를 찾는다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27001"/>
              </p:ext>
            </p:extLst>
          </p:nvPr>
        </p:nvGraphicFramePr>
        <p:xfrm>
          <a:off x="4572000" y="2084492"/>
          <a:ext cx="4464496" cy="3669558"/>
        </p:xfrm>
        <a:graphic>
          <a:graphicData uri="http://schemas.openxmlformats.org/drawingml/2006/table">
            <a:tbl>
              <a:tblPr/>
              <a:tblGrid>
                <a:gridCol w="705689"/>
                <a:gridCol w="833038"/>
                <a:gridCol w="2925769"/>
              </a:tblGrid>
              <a:tr h="195891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app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provider.py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지정된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 URL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열을 나열한다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지정된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 URL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에서 삭제한다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파일을 지원해주는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로부터 파일을 다운로드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내보낸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대한 정보를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내용을 추가하고 질문하여 정보를 얻는다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로부터 지원하는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파일에 대한 정보를 가져오고 정보를 업데이트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service.py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전달된 서비스에 관한 정보를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서비스에게 메시지를 보내고 답변을 보여준다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서비스를 시작하고 멈춘다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5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auxiliary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web_content_reslover.py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에게 웹 서비스 인터페이스를 시작한다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 content provider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대한 정보를 제공한다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10" marR="7210" marT="1993" marB="199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7216" y="1429485"/>
            <a:ext cx="164724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d</a:t>
            </a:r>
            <a:r>
              <a:rPr lang="en-US" altLang="ko-KR" sz="1400" dirty="0" err="1" smtClean="0"/>
              <a:t>rozer</a:t>
            </a:r>
            <a:r>
              <a:rPr lang="en-US" altLang="ko-KR" sz="1400" dirty="0" smtClean="0"/>
              <a:t> -&gt; module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392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77629"/>
              </p:ext>
            </p:extLst>
          </p:nvPr>
        </p:nvGraphicFramePr>
        <p:xfrm>
          <a:off x="199360" y="1340768"/>
          <a:ext cx="4372640" cy="5276664"/>
        </p:xfrm>
        <a:graphic>
          <a:graphicData uri="http://schemas.openxmlformats.org/drawingml/2006/table">
            <a:tbl>
              <a:tblPr/>
              <a:tblGrid>
                <a:gridCol w="788782"/>
                <a:gridCol w="931126"/>
                <a:gridCol w="2652732"/>
              </a:tblGrid>
              <a:tr h="207331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common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assets.py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Android Asset Manager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와 상호작용할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binding.py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Mixin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은 서비스에 바인딩한 메시지를 교환한다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busy_box.py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에이전트로부터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BusyBox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설치하고 사용하는 기능을 제공한다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exploit.py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모듈을 실행시킬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file_system.py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에이전트 파일 시스템과 상호작용을 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filtering.py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ReflectedTypes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집합을 정렬할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formatter.py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표 형식의 데이터 형식을 지정할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0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intent_filter.py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drozer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모듈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Mixin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intent provider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에게 필터 추출 기능을 제공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스키마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host,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포트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경로 등을 담은 클래스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데이터를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필터링할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loader.py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로컬 시스템에서 자바 소스 코드를 불러오기 위한 유틸리티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메서드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package.manager.py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Android Package Manger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와 상호작용할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path_completion.py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에이전트에게 로컬 파일에 대한 경로 완료를 제공한다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092461"/>
              </p:ext>
            </p:extLst>
          </p:nvPr>
        </p:nvGraphicFramePr>
        <p:xfrm>
          <a:off x="4716016" y="1349705"/>
          <a:ext cx="4216935" cy="5319655"/>
        </p:xfrm>
        <a:graphic>
          <a:graphicData uri="http://schemas.openxmlformats.org/drawingml/2006/table">
            <a:tbl>
              <a:tblPr/>
              <a:tblGrid>
                <a:gridCol w="788782"/>
                <a:gridCol w="931126"/>
                <a:gridCol w="2497027"/>
              </a:tblGrid>
              <a:tr h="1830619">
                <a:tc row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common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provider.py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와 상호작용을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Java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contentResolver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객체의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wrapper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 관하여 일부 요청을 구성하고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일부 요청을 처리하기 쉽게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파일을 열 수 없을 때 처리하는 예외를 나타낸다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shell_code.py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정보를 나타낸다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2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shell.py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Android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쉘이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명령어를 통해 실행할 수 있게끔 해준다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2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strings.py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특정한 파일에서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ASCII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값을 찾는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string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명렁어를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실행한다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superuser.py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superuser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가 바이너리 탐지 및 설치를 돕는 유틸리티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메서드를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나타낸다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vulnerability.py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특정 취약성에 대한 테스트 및 악용을 포함하는 모듈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취약점에 지정된 경사를 검사하고 차례로 검사를 실행한다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zip_file.py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압축된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아카이브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파일과 상호작용할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652" marR="25652" marT="7092" marB="70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36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91661" y="273124"/>
            <a:ext cx="7999816" cy="0"/>
          </a:xfrm>
          <a:prstGeom prst="line">
            <a:avLst/>
          </a:prstGeom>
          <a:ln w="19050">
            <a:solidFill>
              <a:srgbClr val="B8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9360" y="244548"/>
            <a:ext cx="628223" cy="720000"/>
          </a:xfrm>
          <a:prstGeom prst="rect">
            <a:avLst/>
          </a:prstGeom>
          <a:solidFill>
            <a:srgbClr val="B8B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7083" y="323245"/>
            <a:ext cx="19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91661" y="351820"/>
            <a:ext cx="2555508" cy="998983"/>
            <a:chOff x="1188881" y="351819"/>
            <a:chExt cx="3407343" cy="998983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073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 </a:t>
              </a:r>
              <a:r>
                <a:rPr lang="ko-KR" altLang="en-US" sz="1400" dirty="0" smtClean="0"/>
                <a:t>개</a:t>
              </a:r>
              <a:r>
                <a:rPr lang="ko-KR" altLang="en-US" sz="1400" dirty="0"/>
                <a:t>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407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fontAlgn="base">
                <a:buFontTx/>
                <a:buChar char="-"/>
              </a:pPr>
              <a:r>
                <a:rPr lang="ko-KR" altLang="en-US" sz="1100" dirty="0" err="1">
                  <a:latin typeface="+mn-ea"/>
                </a:rPr>
                <a:t>디렉토리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ko-KR" altLang="en-US" sz="1100" dirty="0">
                  <a:latin typeface="+mn-ea"/>
                </a:rPr>
                <a:t>폴더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의 구조 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각 </a:t>
              </a:r>
              <a:r>
                <a:rPr lang="ko-KR" altLang="en-US" sz="1100" b="1" dirty="0" err="1">
                  <a:solidFill>
                    <a:srgbClr val="ED636D"/>
                  </a:solidFill>
                  <a:latin typeface="+mn-ea"/>
                </a:rPr>
                <a:t>디렉토리</a:t>
              </a:r>
              <a:r>
                <a:rPr lang="ko-KR" altLang="en-US" sz="1100" b="1" dirty="0">
                  <a:solidFill>
                    <a:srgbClr val="ED636D"/>
                  </a:solidFill>
                  <a:latin typeface="+mn-ea"/>
                </a:rPr>
                <a:t> 내의 파일 내용 </a:t>
              </a:r>
              <a:r>
                <a:rPr lang="ko-KR" altLang="en-US" sz="1100" b="1" dirty="0" smtClean="0">
                  <a:solidFill>
                    <a:srgbClr val="ED636D"/>
                  </a:solidFill>
                  <a:latin typeface="+mn-ea"/>
                </a:rPr>
                <a:t>요약</a:t>
              </a:r>
              <a:endParaRPr lang="en-US" altLang="ko-KR" sz="1100" b="1" dirty="0" smtClean="0">
                <a:solidFill>
                  <a:srgbClr val="ED636D"/>
                </a:solidFill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r>
                <a:rPr lang="ko-KR" altLang="en-US" sz="1100" dirty="0">
                  <a:latin typeface="+mn-ea"/>
                </a:rPr>
                <a:t>기능별 관련된 파일 내용</a:t>
              </a:r>
              <a:endParaRPr lang="en-US" altLang="ko-KR" sz="1100" dirty="0">
                <a:latin typeface="+mn-ea"/>
              </a:endParaRPr>
            </a:p>
            <a:p>
              <a:pPr marL="285750" indent="-285750" fontAlgn="base">
                <a:buFontTx/>
                <a:buChar char="-"/>
              </a:pPr>
              <a:endParaRPr lang="en-US" altLang="ko-KR" sz="1100" b="1" dirty="0">
                <a:solidFill>
                  <a:srgbClr val="ED636D"/>
                </a:solidFill>
                <a:latin typeface="+mn-ea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12226"/>
              </p:ext>
            </p:extLst>
          </p:nvPr>
        </p:nvGraphicFramePr>
        <p:xfrm>
          <a:off x="35496" y="1124744"/>
          <a:ext cx="4490604" cy="5508636"/>
        </p:xfrm>
        <a:graphic>
          <a:graphicData uri="http://schemas.openxmlformats.org/drawingml/2006/table">
            <a:tbl>
              <a:tblPr/>
              <a:tblGrid>
                <a:gridCol w="1336122"/>
                <a:gridCol w="1577241"/>
                <a:gridCol w="1577241"/>
              </a:tblGrid>
              <a:tr h="19042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exploit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browser/normalize.py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Webkit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Node Normalize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3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browser/samsung_knox_smdm.py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Samsung Knox Suite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새로운 등록을 해주고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Universal MDMA Application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응용 프로그램을 악용하여 불량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drozer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에이전트 설치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1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browser/use_after_free_2.py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Webkit Use After Free Exploit (Black Hat 2010)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dos/remote.py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Samsung Galaxy S2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에서 원격 지우기를 수행하는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USSD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코드를 호출해준다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fileformat/polaris_viewer4_generate/polaris_viewer4_bof_generator.py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스택을 모델링하는 클래스로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스택에 항목을 추가하고 스택에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ROP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체인을 생성 할 수 있게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폴라리스 뷰어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 exploit DOCX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생성해준다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1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jdwp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check.py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@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jdwp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-control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을 열고 어떤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앱이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연결되었는지 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612515"/>
              </p:ext>
            </p:extLst>
          </p:nvPr>
        </p:nvGraphicFramePr>
        <p:xfrm>
          <a:off x="4572000" y="1124744"/>
          <a:ext cx="4536504" cy="3533890"/>
        </p:xfrm>
        <a:graphic>
          <a:graphicData uri="http://schemas.openxmlformats.org/drawingml/2006/table">
            <a:tbl>
              <a:tblPr/>
              <a:tblGrid>
                <a:gridCol w="1336122"/>
                <a:gridCol w="1577241"/>
                <a:gridCol w="1623141"/>
              </a:tblGrid>
              <a:tr h="19042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pilfer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general/apn_provider.py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APN content provider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를 읽는다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general/settings_provider.py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content provider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설정정보를 읽는다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78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soceng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unknown_sources.py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관련 없는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drozer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에이전트를 브라우저에 전달해 사용자가 설치할 수 있게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1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usb_debugging.py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drozer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에이전트를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USB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디버깅이 가능한 연결된 장치에 설치한다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1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webview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addJavaScriptInterface.py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자바스크립트 인터페이스를 원격으로 조종해 웹에서 볼 수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있게한다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453" marR="43453" marT="12013" marB="12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15810"/>
              </p:ext>
            </p:extLst>
          </p:nvPr>
        </p:nvGraphicFramePr>
        <p:xfrm>
          <a:off x="4572000" y="4653136"/>
          <a:ext cx="4536504" cy="1814322"/>
        </p:xfrm>
        <a:graphic>
          <a:graphicData uri="http://schemas.openxmlformats.org/drawingml/2006/table">
            <a:tbl>
              <a:tblPr/>
              <a:tblGrid>
                <a:gridCol w="1349780"/>
                <a:gridCol w="1530540"/>
                <a:gridCol w="1656184"/>
              </a:tblGrid>
              <a:tr h="76136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</a:rPr>
                        <a:t>information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datetime.py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현재 시간과 날짜를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안드로이드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 장치로부터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device_ifo.py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장치 정보를 가져온다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permissions.py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장치에 있는 패키지를 사용해 모든 허가권의 목록을 가져온다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0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3084</Words>
  <Application>Microsoft Office PowerPoint</Application>
  <PresentationFormat>화면 슬라이드 쇼(4:3)</PresentationFormat>
  <Paragraphs>708</Paragraphs>
  <Slides>32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owner</dc:creator>
  <cp:lastModifiedBy>owner</cp:lastModifiedBy>
  <cp:revision>116</cp:revision>
  <dcterms:created xsi:type="dcterms:W3CDTF">2018-10-19T10:29:26Z</dcterms:created>
  <dcterms:modified xsi:type="dcterms:W3CDTF">2018-11-13T12:56:26Z</dcterms:modified>
</cp:coreProperties>
</file>