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59" r:id="rId3"/>
    <p:sldId id="260" r:id="rId4"/>
    <p:sldId id="272" r:id="rId5"/>
    <p:sldId id="292" r:id="rId6"/>
    <p:sldId id="293" r:id="rId7"/>
    <p:sldId id="276" r:id="rId8"/>
    <p:sldId id="288" r:id="rId9"/>
    <p:sldId id="290" r:id="rId10"/>
    <p:sldId id="291" r:id="rId11"/>
    <p:sldId id="294" r:id="rId12"/>
    <p:sldId id="295" r:id="rId13"/>
    <p:sldId id="296" r:id="rId14"/>
    <p:sldId id="289" r:id="rId15"/>
    <p:sldId id="297" r:id="rId16"/>
    <p:sldId id="298" r:id="rId17"/>
    <p:sldId id="299" r:id="rId18"/>
    <p:sldId id="263" r:id="rId19"/>
    <p:sldId id="275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80" r:id="rId31"/>
    <p:sldId id="27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5D5B5B"/>
    <a:srgbClr val="B8BCBB"/>
    <a:srgbClr val="87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0553" autoAdjust="0"/>
  </p:normalViewPr>
  <p:slideViewPr>
    <p:cSldViewPr>
      <p:cViewPr>
        <p:scale>
          <a:sx n="100" d="100"/>
          <a:sy n="100" d="100"/>
        </p:scale>
        <p:origin x="-240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7593A-34DB-4777-8827-E192572702B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552C-BD39-4073-83D6-BDAD13D5D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5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그림의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권한은 디바이스 패키지들 중에서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를 보낼 수 있는 권한을 가진 </a:t>
            </a:r>
            <a:r>
              <a:rPr lang="ko-KR" altLang="en-US" dirty="0" err="1" smtClean="0"/>
              <a:t>앱들을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네모칸은</a:t>
            </a:r>
            <a:r>
              <a:rPr lang="ko-KR" altLang="en-US" dirty="0" smtClean="0"/>
              <a:t> 취약한 부분을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1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run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app.package.attacksurtace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200" dirty="0" smtClean="0">
                <a:solidFill>
                  <a:srgbClr val="FF0000"/>
                </a:solidFill>
              </a:rPr>
              <a:t>. Insecurebankv2 -&gt; insecurebankv2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dirty="0" smtClean="0">
                <a:solidFill>
                  <a:srgbClr val="FF0000"/>
                </a:solidFill>
              </a:rPr>
              <a:t>Activities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취약점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, 1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개의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브로드캐스트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취약점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프로바이더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취약점이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발겨된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것을 볼 수 있다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 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만약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5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Activities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의 정보가 모두 나오기를 원한다면 아래와 같은 명령어를 사용하면 된다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rgbClr val="FF0000"/>
                </a:solidFill>
              </a:rPr>
              <a:t>예로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Activity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취약점 중 </a:t>
            </a:r>
            <a:r>
              <a:rPr lang="en-US" altLang="ko-KR" sz="1200" baseline="0" dirty="0" err="1" smtClean="0">
                <a:solidFill>
                  <a:srgbClr val="FF0000"/>
                </a:solidFill>
              </a:rPr>
              <a:t>changepassword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를 직접 실행해보자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3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Activity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정상적인 접근과 비정상적인 접근일 때를 비교해 본다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 정상적인 접근들의 모습을 살펴보기 위해 </a:t>
            </a:r>
            <a:r>
              <a:rPr lang="en-US" altLang="ko-KR" sz="1200" dirty="0" smtClean="0"/>
              <a:t>Insecure </a:t>
            </a:r>
            <a:r>
              <a:rPr lang="ko-KR" altLang="en-US" sz="1200" dirty="0" smtClean="0"/>
              <a:t>뱅크 </a:t>
            </a:r>
            <a:r>
              <a:rPr lang="ko-KR" altLang="en-US" sz="1200" dirty="0" err="1" smtClean="0"/>
              <a:t>앱의</a:t>
            </a:r>
            <a:r>
              <a:rPr lang="ko-KR" altLang="en-US" sz="1200" dirty="0" smtClean="0"/>
              <a:t> 아이디와 비밀번호를 입력하여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Change Password</a:t>
            </a:r>
            <a:r>
              <a:rPr lang="ko-KR" altLang="en-US" sz="1200" dirty="0" smtClean="0"/>
              <a:t>를 누르면 정상적인 접근일 때는 로그인 입력란에 자신의 아이디 </a:t>
            </a:r>
            <a:r>
              <a:rPr lang="en-US" altLang="ko-KR" sz="1200" dirty="0" err="1" smtClean="0"/>
              <a:t>dinesh</a:t>
            </a:r>
            <a:r>
              <a:rPr lang="ko-KR" altLang="en-US" sz="1200" dirty="0" smtClean="0"/>
              <a:t>가 쓰여있는 것을 확인할</a:t>
            </a:r>
            <a:r>
              <a:rPr lang="ko-KR" altLang="en-US" sz="1200" baseline="0" dirty="0" smtClean="0"/>
              <a:t> 수 있다</a:t>
            </a:r>
            <a:r>
              <a:rPr lang="en-US" altLang="ko-KR" sz="1200" baseline="0" dirty="0" smtClean="0"/>
              <a:t>.</a:t>
            </a:r>
            <a:endParaRPr lang="en-US" altLang="ko-KR" sz="120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8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비정상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로그인 정보가 없어 공백으로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Email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서비스를 이용하는 목록들을 출력해준다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–u </a:t>
            </a:r>
            <a:r>
              <a:rPr lang="ko-KR" altLang="en-US" dirty="0" smtClean="0"/>
              <a:t>옵션을 주면 숨겨진 서비스를 검색 할 수 있으며 </a:t>
            </a:r>
            <a:r>
              <a:rPr lang="en-US" altLang="ko-KR" dirty="0" smtClean="0"/>
              <a:t>–f </a:t>
            </a:r>
            <a:r>
              <a:rPr lang="ko-KR" altLang="en-US" dirty="0" smtClean="0"/>
              <a:t>옵션은 특정 단어가 포함된 서비스를 찾을 수 있게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4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참고로 </a:t>
            </a:r>
            <a:r>
              <a:rPr lang="ko-KR" altLang="en-US" dirty="0" err="1" smtClean="0"/>
              <a:t>드로저를</a:t>
            </a:r>
            <a:r>
              <a:rPr lang="ko-KR" altLang="en-US" dirty="0" smtClean="0"/>
              <a:t> 설치하면 </a:t>
            </a:r>
            <a:r>
              <a:rPr lang="en-US" altLang="ko-KR" dirty="0" err="1" smtClean="0"/>
              <a:t>mwrlabs</a:t>
            </a:r>
            <a:r>
              <a:rPr lang="ko-KR" altLang="en-US" dirty="0" smtClean="0"/>
              <a:t>의 저장소가 기본적으로 등록되어 있어 별다른 설정을 하지 않아도 모듈을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Module search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–d</a:t>
            </a:r>
            <a:r>
              <a:rPr lang="ko-KR" altLang="en-US" dirty="0" smtClean="0"/>
              <a:t>옵션을 주면 모듈의 구체적인 기능을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Remote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명령어는 인터넷에 있는 저장소에서 모듈을 찾아오는 방식과 사용자가 지정한 로컬 저장소에 있는 모듈을 사용하는 방법이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아래 표는 </a:t>
            </a:r>
            <a:r>
              <a:rPr lang="en-US" altLang="ko-KR" baseline="0" dirty="0" smtClean="0"/>
              <a:t>remote </a:t>
            </a:r>
            <a:r>
              <a:rPr lang="ko-KR" altLang="en-US" baseline="0" dirty="0" smtClean="0"/>
              <a:t>명령의 옵션과 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표는 </a:t>
            </a:r>
            <a:r>
              <a:rPr lang="en-US" altLang="ko-KR" baseline="0" dirty="0" smtClean="0"/>
              <a:t>repository </a:t>
            </a:r>
            <a:r>
              <a:rPr lang="ko-KR" altLang="en-US" baseline="0" dirty="0" smtClean="0"/>
              <a:t>사용법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단말기에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Concole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명령을 내리는 방식이므로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(Windows Installer)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Agent.apk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다운로드 받아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단말기에 각각 설치 하여야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 한 폴더로 이동하여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장치에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연결하십시오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drozer.bat console connect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 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콘솔에서 우리는 명령어를 사용하여 활동을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run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app.package.list</a:t>
            </a:r>
            <a:r>
              <a:rPr lang="en-US" altLang="ko-KR" baseline="0" dirty="0" smtClean="0"/>
              <a:t> –f </a:t>
            </a:r>
            <a:r>
              <a:rPr lang="ko-KR" altLang="en-US" baseline="0" dirty="0" smtClean="0"/>
              <a:t>다음에 단어를 넣으면 그 특정 단어가 들어간 패키지의 정보를 출력해준다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insecure</a:t>
            </a:r>
            <a:r>
              <a:rPr lang="ko-KR" altLang="en-US" baseline="0" dirty="0" smtClean="0"/>
              <a:t>이라는 단어가 들어간 패키지의 정보를 출력해서 보여주고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9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91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294967295" orient="horz" pos="4320">
          <p15:clr>
            <a:srgbClr val="FBAE40"/>
          </p15:clr>
        </p15:guide>
        <p15:guide id="4294967295" pos="76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63688" y="2566183"/>
            <a:ext cx="3930223" cy="1640389"/>
            <a:chOff x="270749" y="361950"/>
            <a:chExt cx="5240296" cy="1640389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Drozer</a:t>
              </a:r>
              <a:endParaRPr lang="ko-KR" altLang="en-US" sz="9600" b="1" spc="-300" dirty="0">
                <a:solidFill>
                  <a:schemeClr val="bg1">
                    <a:lumMod val="6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749" y="361950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rgbClr val="5D5B5B">
                      <a:alpha val="70000"/>
                    </a:srgbClr>
                  </a:solidFill>
                </a:rPr>
                <a:t>Drozer</a:t>
              </a:r>
              <a:endParaRPr lang="ko-KR" altLang="en-US" sz="96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28184" y="5456257"/>
            <a:ext cx="15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실무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5591700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5D5B5B"/>
                </a:solidFill>
                <a:latin typeface="+mn-ea"/>
              </a:rPr>
              <a:t>7</a:t>
            </a:r>
            <a:r>
              <a:rPr lang="ko-KR" altLang="en-US" sz="4400" b="1" dirty="0" smtClean="0">
                <a:solidFill>
                  <a:srgbClr val="5D5B5B"/>
                </a:solidFill>
                <a:latin typeface="+mn-ea"/>
              </a:rPr>
              <a:t>조</a:t>
            </a:r>
            <a:endParaRPr lang="ko-KR" altLang="en-US" sz="44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041" y="63868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작성일자</a:t>
            </a:r>
            <a:r>
              <a:rPr lang="en-US" altLang="ko-KR" sz="1200" b="1" dirty="0">
                <a:solidFill>
                  <a:srgbClr val="5D5B5B"/>
                </a:solidFill>
                <a:latin typeface="+mn-ea"/>
              </a:rPr>
              <a:t>: 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18.11.11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3016" y="5456257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60172493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김민수</a:t>
            </a:r>
            <a:endParaRPr lang="en-US" altLang="ko-KR" sz="1200" dirty="0" smtClean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60152181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나윤수</a:t>
            </a:r>
            <a:endParaRPr lang="en-US" altLang="ko-KR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60152229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이혁진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60152231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임승준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7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82422"/>
              </p:ext>
            </p:extLst>
          </p:nvPr>
        </p:nvGraphicFramePr>
        <p:xfrm>
          <a:off x="35496" y="1124744"/>
          <a:ext cx="4449609" cy="5711432"/>
        </p:xfrm>
        <a:graphic>
          <a:graphicData uri="http://schemas.openxmlformats.org/drawingml/2006/table">
            <a:tbl>
              <a:tblPr/>
              <a:tblGrid>
                <a:gridCol w="1167208"/>
                <a:gridCol w="1377844"/>
                <a:gridCol w="1904557"/>
              </a:tblGrid>
              <a:tr h="36824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payloads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shellcode/reverse_tcp_shell.py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reverse TCP shell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설치할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shellcode/reverse_weasel.py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TCP shell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실행시킬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명령어를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전개시킬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scanner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activity/browsable.py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웹 브라우저에서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호출할 수 있는 모든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BROWSABLE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활동을 가져온다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misc/native.py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패키지에 포함된 기본 구성요소를 찾는다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misc/readable_files.py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 안에서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world-readable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파일은 찾는다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misc/secretcodes.py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dialer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사용할 수 있는 비밀 코드를 검색한다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misc/sflag_binaries.py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폴더에서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sgid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이진 파일을 찾는다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/system)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misc/writable_files.py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폴더에서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world-writable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찾는다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provider/find_uris.py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쿼리할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수 있는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찾는다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49063"/>
              </p:ext>
            </p:extLst>
          </p:nvPr>
        </p:nvGraphicFramePr>
        <p:xfrm>
          <a:off x="4499992" y="1124744"/>
          <a:ext cx="4608512" cy="5668921"/>
        </p:xfrm>
        <a:graphic>
          <a:graphicData uri="http://schemas.openxmlformats.org/drawingml/2006/table">
            <a:tbl>
              <a:tblPr/>
              <a:tblGrid>
                <a:gridCol w="1224136"/>
                <a:gridCol w="1512168"/>
                <a:gridCol w="1872208"/>
              </a:tblGrid>
              <a:tr h="264597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provider/injection.py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</a:t>
                      </a: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injection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취약점을 테스트한다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provider/sql_table_dump.py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injection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취약점을 텅해 엑세스할 수 있는 테이블을 찾는다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provider/traversal.py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기본 디렉터리를 순회하는 취약점이 있는지 테스트한다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send.py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ASH shell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원격 수신기로 전송한다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startexec.py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상호작용하는 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Linux Shell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입력한다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tools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setup/busybox.py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Busybox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설치한다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setup/x86/su.py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디바이스에 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'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최소값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' 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이진 설치를 준비한다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setup/file.py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다운로드한다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base.py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module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입니다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colloection.py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모듈 저장소에서 모든 모듈을 로드하고 모듈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모음을 반환한다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import_conflict_resolver.py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ImportConflictResolver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둘 이상의 모듈이 동일한 이름을 등록하려고 할 때 보관할 모듈을 결정하기 위해 적용할 수 있는 규칙을 정의한다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loader.py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모듈 저장소에서 모든 모듈을 로드하고 모듈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모음을 반환한다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7216" y="1429485"/>
            <a:ext cx="158408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</a:t>
            </a:r>
            <a:r>
              <a:rPr lang="en-US" altLang="ko-KR" sz="1400" dirty="0" err="1" smtClean="0"/>
              <a:t>wr</a:t>
            </a:r>
            <a:r>
              <a:rPr lang="en-US" altLang="ko-KR" sz="1400" dirty="0" smtClean="0"/>
              <a:t> -&gt; common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39316"/>
              </p:ext>
            </p:extLst>
          </p:nvPr>
        </p:nvGraphicFramePr>
        <p:xfrm>
          <a:off x="107504" y="1844824"/>
          <a:ext cx="4372579" cy="4822109"/>
        </p:xfrm>
        <a:graphic>
          <a:graphicData uri="http://schemas.openxmlformats.org/drawingml/2006/table">
            <a:tbl>
              <a:tblPr/>
              <a:tblGrid>
                <a:gridCol w="772179"/>
                <a:gridCol w="1512168"/>
                <a:gridCol w="2088232"/>
              </a:tblGrid>
              <a:tr h="23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13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twisted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stream_receiver.py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런타임에서 데이터를 수신하고 다시 통합하는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Twisted Protocol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 스트림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스트림이 업데이트될 때마다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sreamReceed()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메서드가 호출됩니다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일부 데이터를 사용하기로 선택할 수 있는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9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argparse_completer.py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인스턴스를 사용하여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readline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완료 제안을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cli.py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cli.Base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간단한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환경을 제공합니다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명령을 호출할 수 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cmd_ext.py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몇 가지 고급 기능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명령에 대한 별칭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bash-style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특별 변수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기록 파일 지원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출력과 오류를 구분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console.py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콘솔 크기를 계산하는 유틸리티 방법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18631"/>
              </p:ext>
            </p:extLst>
          </p:nvPr>
        </p:nvGraphicFramePr>
        <p:xfrm>
          <a:off x="4572000" y="1844824"/>
          <a:ext cx="4392488" cy="4790492"/>
        </p:xfrm>
        <a:graphic>
          <a:graphicData uri="http://schemas.openxmlformats.org/drawingml/2006/table">
            <a:tbl>
              <a:tblPr/>
              <a:tblGrid>
                <a:gridCol w="913729"/>
                <a:gridCol w="1354030"/>
                <a:gridCol w="2124729"/>
              </a:tblGrid>
              <a:tr h="1147893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fs.py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 기능 라이브러리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시스템에서 문자열로 파일을 읽는 유틸리티 방법입니다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 파일에 문자열을 쓰는 유틸리티 방법입니다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목록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(l)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섹션으로 분할하는 유틸리티 방법입니다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logger.py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로거 설정을 간소화하는 다양한 유틸리티 방법을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path_completion.py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콘솔의 로컬 파일에 대해 경로 완료를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StreamWrapper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출력 스트림 주위에 일반화된 래퍼를 제공합니다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실행 파일을 찾기 위한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*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nix 'what'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 구현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text.py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 처리 기능의 라이브러리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텍스트의 모든 줄 시작 부분에 접두사를 추가합니다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기존 줄 바꿈과 텍스트의 대부분의 공간을 보존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0277" y="1484784"/>
            <a:ext cx="141641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</a:t>
            </a:r>
            <a:r>
              <a:rPr lang="en-US" altLang="ko-KR" sz="1400" dirty="0" err="1" smtClean="0"/>
              <a:t>ydiesel</a:t>
            </a:r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api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92582"/>
              </p:ext>
            </p:extLst>
          </p:nvPr>
        </p:nvGraphicFramePr>
        <p:xfrm>
          <a:off x="200873" y="1916832"/>
          <a:ext cx="4320480" cy="4085938"/>
        </p:xfrm>
        <a:graphic>
          <a:graphicData uri="http://schemas.openxmlformats.org/drawingml/2006/table">
            <a:tbl>
              <a:tblPr/>
              <a:tblGrid>
                <a:gridCol w="626711"/>
                <a:gridCol w="1248897"/>
                <a:gridCol w="2444872"/>
              </a:tblGrid>
              <a:tr h="151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builders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reflection_request.py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ReflectionRequestFactory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ReflectionRequest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reflection_response.py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ReflectionResponseFactory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ReflectionResponse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제공합니다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SystemRequestFactory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SystemRequest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SystemResponseFactory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SystemResponse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handlers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system_request_handler.py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서버에서 받은 모든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받습니다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해독하고 적절한 방법을 호출합니다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system_response_handler.py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서버에서 받은 모든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받습니다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해독하고 적절한 방법을 호출합니다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82213"/>
              </p:ext>
            </p:extLst>
          </p:nvPr>
        </p:nvGraphicFramePr>
        <p:xfrm>
          <a:off x="4580522" y="1916832"/>
          <a:ext cx="4320480" cy="2077842"/>
        </p:xfrm>
        <a:graphic>
          <a:graphicData uri="http://schemas.openxmlformats.org/drawingml/2006/table">
            <a:tbl>
              <a:tblPr/>
              <a:tblGrid>
                <a:gridCol w="511136"/>
                <a:gridCol w="1364472"/>
                <a:gridCol w="2444872"/>
              </a:tblGrid>
              <a:tr h="8776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transport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socket_transport.py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 대한 연결을 닫습니다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서버로부터 메시지를 수신합니다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서버로 메시지를 보냅니다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 메시지를 보내고 응답이 수신될 때까지 기다립니다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transport.py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연결을 위해 다음 메시지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계산합니다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2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frame.py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버전 번호와 페이로드 길이로 구성된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바이트 헤더를 사용하여 무선으로 전송될 때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드로저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메시지를 모델링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0277" y="1484784"/>
            <a:ext cx="193001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</a:t>
            </a:r>
            <a:r>
              <a:rPr lang="en-US" altLang="ko-KR" sz="1400" dirty="0" err="1" smtClean="0"/>
              <a:t>ydiesel</a:t>
            </a:r>
            <a:r>
              <a:rPr lang="en-US" altLang="ko-KR" sz="1400" dirty="0" smtClean="0"/>
              <a:t> -&gt; reflection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7386"/>
              </p:ext>
            </p:extLst>
          </p:nvPr>
        </p:nvGraphicFramePr>
        <p:xfrm>
          <a:off x="2480083" y="1760960"/>
          <a:ext cx="4822971" cy="5175388"/>
        </p:xfrm>
        <a:graphic>
          <a:graphicData uri="http://schemas.openxmlformats.org/drawingml/2006/table">
            <a:tbl>
              <a:tblPr/>
              <a:tblGrid>
                <a:gridCol w="760843"/>
                <a:gridCol w="2031064"/>
                <a:gridCol w="2031064"/>
              </a:tblGrid>
              <a:tr h="297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1872">
                <a:tc rowSpan="7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types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reflected_array.py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 중 하나의 배열을 나타내는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reflected_binary.py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이진 데이터의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Base64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인코딩 표현을 가져옴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reflected_null.py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null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나타내는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reflected_object.py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개체를 나타내는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reflected_primitive.py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초기상태를 나타내는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reflected_string.py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문자열을 나타내는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reflected_type.py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반사를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VM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 공유되는 변수를 모델링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utils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class_builder.py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ClassBuilder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플랫폼용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소스 파일을 작성하는 프로세스에 대한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래퍼를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class_loader.py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사용하여 로컬 시스템에서 실행 중인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Dalvik VM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소스 코드를 로드하는 유틸리티 방법을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70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reflector.py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Reflector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에이전트에서 제공하는 반사 서비스와 상호 작용할 수 있는 높은 수준의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40363"/>
              </p:ext>
            </p:extLst>
          </p:nvPr>
        </p:nvGraphicFramePr>
        <p:xfrm>
          <a:off x="1819541" y="1268760"/>
          <a:ext cx="5560771" cy="5393064"/>
        </p:xfrm>
        <a:graphic>
          <a:graphicData uri="http://schemas.openxmlformats.org/drawingml/2006/table">
            <a:tbl>
              <a:tblPr/>
              <a:tblGrid>
                <a:gridCol w="1048230"/>
                <a:gridCol w="4512541"/>
              </a:tblGrid>
              <a:tr h="353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Package</a:t>
                      </a: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 요약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6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 파일을 찾고 서버에 파일을 업로드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29158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콘솔과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 또는 내장된 에이전트 서버 간의 연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드로저를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사용하는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기기에 페이로드 기술을 전달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로컬 저장소와 원격 저장소를 설정하고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관리하는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Activity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broadcast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수신자에 관한 정보를 가져옴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디버깅 가능한 패키지를 찾아줌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전달된 서비스에 관한 정보를 주며 서비스를 시작하고 멈춤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Android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쉘이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명령어를 통해 실행할 수 있게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해줌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취약점에 대한 테스트 및 검사 가능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54730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장치로부터 현재 시간과 날짜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장치 정보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장치에 있는 패키지를 사용해 모든 허가권의 목록 등을 가져옴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agent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파일과 상호작용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mwr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명령을 구현하여 명령 행에서 실행 파일을 찾음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3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pydiesel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DSL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통해 메시지를 작성해 서버로 보냄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서버로부터 받은 메시지를 해독하고 적절한 방법을 호출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54730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Android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플랫폼용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Java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소스 파일을 작성하는 프로세스에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대한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래퍼를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326" y="1484784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 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326" y="4172689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065" y="1800210"/>
            <a:ext cx="8215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drozer/module/common/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/>
              </a:rPr>
              <a:t>vulnerability.py</a:t>
            </a:r>
          </a:p>
          <a:p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Vulnerability 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취약성에 대한 테스트 및 악용을 포함하는 모듈</a:t>
            </a:r>
          </a:p>
          <a:p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VulnerabiltyScanner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취약점에 지정된 경사를 검사하고 차례로 검사를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실행한다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modules/scanner/provider/traversal.py</a:t>
            </a:r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provider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기본 디렉터리를 순회하는 취약점이 있는지 테스트한다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modules/scanner/provider/sql_table_dump.py</a:t>
            </a:r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SQL injection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취약점을 통해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엑세스할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 있는 테이블을 찾는다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676065" y="4491697"/>
            <a:ext cx="64087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modules/app/service.py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Info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전달된 서비스에 관한 정보를 가져온다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Send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서비스에게 메시지를 보내고 답변을 보여준다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Start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서비스를 시작한다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Stop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서비스를 멈춘다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326" y="1484784"/>
            <a:ext cx="23695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package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021044"/>
            <a:ext cx="94128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관리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084" y="1806829"/>
            <a:ext cx="72332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/module/app 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debuggable.py 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/>
              </a:rPr>
              <a:t>디버깅 </a:t>
            </a:r>
            <a:r>
              <a:rPr lang="ko-KR" altLang="en-US" sz="1400" kern="0" dirty="0">
                <a:solidFill>
                  <a:srgbClr val="000000"/>
                </a:solidFill>
                <a:ea typeface="함초롬바탕"/>
              </a:rPr>
              <a:t>가능한 패키지를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/>
              </a:rPr>
              <a:t>찾아준다</a:t>
            </a:r>
            <a:r>
              <a:rPr lang="en-US" altLang="ko-KR" sz="1400" kern="0" dirty="0" smtClean="0">
                <a:solidFill>
                  <a:srgbClr val="000000"/>
                </a:solidFill>
                <a:ea typeface="함초롬바탕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디버깅 가능한 패키지의 패키지 이름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user id,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허가권을 출력해준다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만약 허가권이 없으면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"Not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출력</a:t>
            </a:r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63"/>
          <a:stretch/>
        </p:blipFill>
        <p:spPr bwMode="auto">
          <a:xfrm>
            <a:off x="514321" y="2107510"/>
            <a:ext cx="6804248" cy="57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24308" b="54814"/>
          <a:stretch/>
        </p:blipFill>
        <p:spPr bwMode="auto">
          <a:xfrm>
            <a:off x="514321" y="2683704"/>
            <a:ext cx="6804248" cy="78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대괄호 1"/>
          <p:cNvSpPr/>
          <p:nvPr/>
        </p:nvSpPr>
        <p:spPr>
          <a:xfrm>
            <a:off x="5580112" y="2924944"/>
            <a:ext cx="216024" cy="504056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96136" y="30230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출력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647945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디벙깅이</a:t>
            </a:r>
            <a:r>
              <a:rPr lang="ko-KR" altLang="en-US" sz="1200" dirty="0" smtClean="0">
                <a:solidFill>
                  <a:schemeClr val="bg1"/>
                </a:solidFill>
              </a:rPr>
              <a:t> 가능하다면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2" y="4333292"/>
            <a:ext cx="83164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drozer/repoman/installer.py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ModuleInstaller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로컬 파일시스템 또는 원격 모듈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레포지토리에서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새 모듈을 설치하는 방법을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캡슐화한다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InstallError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설치에 문제가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생길 경우 실행된다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AlreadyInstalledError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요청한 모듈이 이미 설치되어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있을 경우 실행된다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ModuleLoader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all(self, base):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모듈 저장소에서 모든 모듈을 불러온다</a:t>
            </a: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get(self, base, key):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모듈을 실행한다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import_modules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(self, modules):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주어진 모든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파이썬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모듈의 집합을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__load(self, base):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저장소에서 모든 모듈을 불러온다</a:t>
            </a: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__locate(self):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모듈의 경로를 찾는다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11560" y="1618927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관리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6" y="2204864"/>
            <a:ext cx="81359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drozer/repoman/repositories.py : </a:t>
            </a:r>
            <a:r>
              <a:rPr lang="ko-KR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레포지토리를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설정하고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그들을 관리하는 </a:t>
            </a:r>
            <a:r>
              <a:rPr lang="ko-KR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메소드를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제공한다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all(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드로저의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모든 저장소를 보여준다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create(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path) :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지정된 경로에 새로운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저장소를 만든다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delete(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path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지정된 경로에 있는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저장소를 삭제한다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drozer_modules_path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모듈의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경로를 출력한다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-&gt;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저장소 경로가 이미 파일시스템에 존재할 경우에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NotEmptyException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예외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발생</a:t>
            </a: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특정한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저장소가 정의되지 않은 경우에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UnknownRepository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예외 발생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rozer/repoman/manager.py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RemoteManager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 및 저장소 관리자의 원격 부분 실행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RepositoryManager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모듈 및 저장소 관리자의 저장소 부분을 실행한다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관리자는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 및 모듈 저장소를 처리한다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02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4566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err="1" smtClean="0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4000" spc="-150" dirty="0">
                <a:solidFill>
                  <a:srgbClr val="5D5B5B"/>
                </a:solidFill>
                <a:latin typeface="+mn-ea"/>
              </a:rPr>
              <a:t> </a:t>
            </a:r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실행 및 기능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4" y="1609636"/>
            <a:ext cx="3891268" cy="22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897" y="3985900"/>
            <a:ext cx="2249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설치된 패키지 목록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4" y="4705980"/>
            <a:ext cx="3925548" cy="6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94" y="5517232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단어가 들어간 패키지 정보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–f insecure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49" y="1609636"/>
            <a:ext cx="4662793" cy="40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68242" y="5786100"/>
            <a:ext cx="501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기본적인 정보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app.package.info –a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400" dirty="0" smtClean="0">
                <a:solidFill>
                  <a:srgbClr val="FF0000"/>
                </a:solidFill>
              </a:rPr>
              <a:t>. insecurebankv2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471" y="1077781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기본 사용법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2"/>
          <p:cNvSpPr/>
          <p:nvPr/>
        </p:nvSpPr>
        <p:spPr>
          <a:xfrm>
            <a:off x="-2659694" y="-623670"/>
            <a:ext cx="6130350" cy="81738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9" name="Rectangle 8"/>
          <p:cNvSpPr/>
          <p:nvPr/>
        </p:nvSpPr>
        <p:spPr>
          <a:xfrm>
            <a:off x="-286404" y="-1519085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-286404" y="6872749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/>
          <p:cNvSpPr/>
          <p:nvPr/>
        </p:nvSpPr>
        <p:spPr>
          <a:xfrm>
            <a:off x="-3682809" y="-1504336"/>
            <a:ext cx="3683999" cy="104861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Textfeld 32"/>
          <p:cNvSpPr txBox="1"/>
          <p:nvPr/>
        </p:nvSpPr>
        <p:spPr>
          <a:xfrm>
            <a:off x="4932040" y="2401403"/>
            <a:ext cx="309634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I. </a:t>
            </a:r>
            <a:r>
              <a:rPr lang="ko-KR" altLang="en-US" sz="1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소스의 전체 구조</a:t>
            </a:r>
            <a:endParaRPr lang="ko-KR" altLang="en-US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폴더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구조 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내의 파일 내용 요약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기능별 관련된 파일 내용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실행으로 알아보는 기능</a:t>
            </a:r>
            <a:endParaRPr lang="en-US" altLang="ko-KR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참고자료</a:t>
            </a:r>
          </a:p>
          <a:p>
            <a:pPr fontAlgn="base"/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   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참고한 사이트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서적 등을 작성</a:t>
            </a:r>
          </a:p>
          <a:p>
            <a:pPr fontAlgn="base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141849" y="3167390"/>
            <a:ext cx="27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#</a:t>
            </a:r>
            <a:r>
              <a:rPr lang="en-US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Contents</a:t>
            </a:r>
            <a:endParaRPr lang="de-DE" sz="3600" b="1" spc="300" dirty="0" smtClean="0">
              <a:solidFill>
                <a:srgbClr val="ED636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0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215"/>
            <a:ext cx="4972714" cy="385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3"/>
          <a:stretch/>
        </p:blipFill>
        <p:spPr bwMode="auto">
          <a:xfrm>
            <a:off x="4665599" y="1179215"/>
            <a:ext cx="4504644" cy="385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5696" y="5308466"/>
            <a:ext cx="514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저장위치</a:t>
            </a:r>
            <a:r>
              <a:rPr lang="en-US" altLang="ko-KR" sz="1400" dirty="0" smtClean="0"/>
              <a:t>, UID, </a:t>
            </a:r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권한 확인 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app.package.info –p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android.permission.SEND_SMS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"/>
          <a:stretch/>
        </p:blipFill>
        <p:spPr bwMode="auto">
          <a:xfrm>
            <a:off x="1042342" y="1537046"/>
            <a:ext cx="6842026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76113" y="3049215"/>
            <a:ext cx="546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app.package.attacksurtace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400" dirty="0" smtClean="0">
                <a:solidFill>
                  <a:srgbClr val="FF0000"/>
                </a:solidFill>
              </a:rPr>
              <a:t>. insecurebankv2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7" y="3481263"/>
            <a:ext cx="6858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03648" y="6361583"/>
            <a:ext cx="477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app.activity.info –a com.android.insecurebankv2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93422" y="1916832"/>
            <a:ext cx="1666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0232" y="1916832"/>
            <a:ext cx="0" cy="2736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129547" y="4653136"/>
            <a:ext cx="53068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87624" y="1897807"/>
            <a:ext cx="2304256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61720" y="43418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자세한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779912" y="5589240"/>
            <a:ext cx="14296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200" y="1124744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취약점 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471" y="1359148"/>
            <a:ext cx="247435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취약점 분석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정상적인 접</a:t>
            </a:r>
            <a:r>
              <a:rPr lang="ko-KR" altLang="en-US" sz="1400" b="1" dirty="0">
                <a:solidFill>
                  <a:srgbClr val="C00000"/>
                </a:solidFill>
              </a:rPr>
              <a:t>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784" y="2060848"/>
            <a:ext cx="249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 Insecure </a:t>
            </a:r>
            <a:r>
              <a:rPr lang="ko-KR" altLang="en-US" sz="1400" dirty="0" smtClean="0"/>
              <a:t>뱅크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로그인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444" r="3566" b="1709"/>
          <a:stretch/>
        </p:blipFill>
        <p:spPr bwMode="auto">
          <a:xfrm>
            <a:off x="807764" y="2492896"/>
            <a:ext cx="1971498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68704" y="2060848"/>
            <a:ext cx="2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 Change Password </a:t>
            </a:r>
            <a:r>
              <a:rPr lang="ko-KR" altLang="en-US" sz="1400" dirty="0" smtClean="0"/>
              <a:t>메뉴 클릭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297" r="3604" b="1913"/>
          <a:stretch/>
        </p:blipFill>
        <p:spPr bwMode="auto">
          <a:xfrm>
            <a:off x="3707904" y="2492896"/>
            <a:ext cx="1985518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324" r="3315" b="2201"/>
          <a:stretch/>
        </p:blipFill>
        <p:spPr bwMode="auto">
          <a:xfrm>
            <a:off x="6732240" y="2492894"/>
            <a:ext cx="1912709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012159" y="4005064"/>
            <a:ext cx="360041" cy="4434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1" y="1609055"/>
            <a:ext cx="7772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27184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취약점 분석 </a:t>
            </a:r>
            <a:r>
              <a:rPr lang="en-US" altLang="ko-KR" sz="1400" b="1" dirty="0">
                <a:solidFill>
                  <a:srgbClr val="C00000"/>
                </a:solidFill>
              </a:rPr>
              <a:t>-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비정상적인 접</a:t>
            </a:r>
            <a:r>
              <a:rPr lang="ko-KR" altLang="en-US" sz="1400" b="1" dirty="0">
                <a:solidFill>
                  <a:srgbClr val="C00000"/>
                </a:solidFill>
              </a:rPr>
              <a:t>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7681" y="2257127"/>
            <a:ext cx="540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Activity.start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insecurebankv2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changepassword</a:t>
            </a:r>
            <a:r>
              <a:rPr lang="ko-KR" altLang="en-US" sz="1400" dirty="0" smtClean="0"/>
              <a:t>를 동작시키기</a:t>
            </a:r>
            <a:endParaRPr lang="ko-KR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316" r="3496" b="1361"/>
          <a:stretch/>
        </p:blipFill>
        <p:spPr bwMode="auto">
          <a:xfrm>
            <a:off x="2695744" y="2656657"/>
            <a:ext cx="2070348" cy="4148538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847872" y="35730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42817" y="341912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입력란이 공백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2" y="1556792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서비스 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14" y="1988840"/>
            <a:ext cx="6343969" cy="327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0639" y="5373216"/>
            <a:ext cx="396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서비스를 찾는 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app.service.info –a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com.android.email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267201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Debuggable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package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45" y="2113691"/>
            <a:ext cx="6191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83768" y="3337828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디버깅 가능으로 설정되어 있는 목록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app.package.debuggable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7614" y="4705826"/>
            <a:ext cx="564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디버깅이 되어있으면 분석이 가능하기 때문에 디버깅 가능으로 설정</a:t>
            </a:r>
            <a:endParaRPr lang="en-US" altLang="ko-KR" sz="1400" dirty="0" smtClean="0"/>
          </a:p>
          <a:p>
            <a:r>
              <a:rPr lang="ko-KR" altLang="en-US" sz="1400" dirty="0" smtClean="0"/>
              <a:t>되어 있어 발생하는 취약점으로 중요한 정보가 노출 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83968" y="40050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9589" y="2663714"/>
            <a:ext cx="190999" cy="2445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122501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모듈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394952"/>
            <a:ext cx="638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drozer</a:t>
            </a:r>
            <a:r>
              <a:rPr lang="en-US" altLang="ko-KR" sz="1400" dirty="0" smtClean="0"/>
              <a:t> python path&gt;/</a:t>
            </a:r>
            <a:r>
              <a:rPr lang="en-US" altLang="ko-KR" sz="1400" dirty="0" err="1" smtClean="0"/>
              <a:t>drozer</a:t>
            </a:r>
            <a:r>
              <a:rPr lang="en-US" altLang="ko-KR" sz="1400" dirty="0" smtClean="0"/>
              <a:t>/modules </a:t>
            </a:r>
            <a:r>
              <a:rPr lang="ko-KR" altLang="en-US" sz="1400" dirty="0" smtClean="0"/>
              <a:t>경로에 모듈들을 추가해서 사용 가능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74902"/>
              </p:ext>
            </p:extLst>
          </p:nvPr>
        </p:nvGraphicFramePr>
        <p:xfrm>
          <a:off x="1187624" y="2827000"/>
          <a:ext cx="669806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730"/>
                <a:gridCol w="3243913"/>
                <a:gridCol w="1949424"/>
              </a:tblGrid>
              <a:tr h="19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명령어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사용법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command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 가능한 명령어를 보여준다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command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새로운 모듈을 설치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install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repository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저장소를 관리하는 명령어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remote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원격 저장소나 로컬 저장소를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search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remote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설치된 모듈들의 저장소를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module remote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저장소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371080"/>
            <a:ext cx="7724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299" y="3078981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기본적으로 등록되어 있는 저장소를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64849"/>
              </p:ext>
            </p:extLst>
          </p:nvPr>
        </p:nvGraphicFramePr>
        <p:xfrm>
          <a:off x="827584" y="3811240"/>
          <a:ext cx="7224099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625"/>
                <a:gridCol w="3024336"/>
                <a:gridCol w="27341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옵션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사용법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등록된 모든 원격 </a:t>
                      </a:r>
                      <a:r>
                        <a:rPr lang="ko-KR" altLang="en-US" sz="1400" dirty="0" err="1" smtClean="0"/>
                        <a:t>연결지를</a:t>
                      </a:r>
                      <a:r>
                        <a:rPr lang="ko-KR" altLang="en-US" sz="1400" dirty="0" smtClean="0"/>
                        <a:t>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</a:t>
                      </a:r>
                      <a:r>
                        <a:rPr lang="en-US" altLang="ko-KR" sz="1400" baseline="0" dirty="0" smtClean="0"/>
                        <a:t> remote list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원격지에 있는 모듈 저장소를 연결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remote add http://path.to.repository/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remove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등록된 원격 </a:t>
                      </a:r>
                      <a:r>
                        <a:rPr lang="ko-KR" altLang="en-US" sz="1400" dirty="0" err="1" smtClean="0"/>
                        <a:t>연결지를</a:t>
                      </a:r>
                      <a:r>
                        <a:rPr lang="ko-KR" altLang="en-US" sz="1400" dirty="0" smtClean="0"/>
                        <a:t>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</a:t>
                      </a:r>
                      <a:r>
                        <a:rPr lang="en-US" altLang="ko-KR" sz="1400" baseline="0" dirty="0" smtClean="0"/>
                        <a:t> remote remove http://path.to.repository/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124744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저장소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3648" y="3573016"/>
            <a:ext cx="6384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Repository </a:t>
            </a:r>
            <a:r>
              <a:rPr lang="ko-KR" altLang="en-US" sz="1400" dirty="0" smtClean="0"/>
              <a:t>옵션으로 로컬에 특정 경로를 저장소로 지정해서 관리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7413"/>
              </p:ext>
            </p:extLst>
          </p:nvPr>
        </p:nvGraphicFramePr>
        <p:xfrm>
          <a:off x="923287" y="4005064"/>
          <a:ext cx="7224099" cy="278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449"/>
                <a:gridCol w="3384376"/>
                <a:gridCol w="2567274"/>
              </a:tblGrid>
              <a:tr h="415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옵션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사용법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41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로컬에 등록된 저장소 위치를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repository</a:t>
                      </a:r>
                      <a:r>
                        <a:rPr lang="en-US" altLang="ko-KR" sz="1200" baseline="0" dirty="0" smtClean="0"/>
                        <a:t> list</a:t>
                      </a:r>
                      <a:endParaRPr lang="ko-KR" altLang="en-US" sz="1200" dirty="0"/>
                    </a:p>
                  </a:txBody>
                  <a:tcPr/>
                </a:tc>
              </a:tr>
              <a:tr h="581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create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로컬 주소를 새로운 로컬 저장소 위치에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create/path/to/repository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기존에 등록된 로컬 저장소 경로를 삭제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delete/path/to/repository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저장소 위치를 활성화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enable/path/to/repository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저장소 위치를 비활성화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disable/path/to/repository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6"/>
          <a:stretch/>
        </p:blipFill>
        <p:spPr bwMode="auto">
          <a:xfrm>
            <a:off x="1115616" y="1484784"/>
            <a:ext cx="6648037" cy="197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03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참고자료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01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3964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소스의 전체 구조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965" y="4130496"/>
            <a:ext cx="3119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 err="1">
                <a:solidFill>
                  <a:srgbClr val="5D5B5B"/>
                </a:solidFill>
                <a:latin typeface="+mn-ea"/>
              </a:rPr>
              <a:t>디렉토리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폴더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의 구조 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각 </a:t>
            </a:r>
            <a:r>
              <a:rPr lang="ko-KR" altLang="en-US" sz="1400" dirty="0" err="1">
                <a:solidFill>
                  <a:srgbClr val="5D5B5B"/>
                </a:solidFill>
                <a:latin typeface="+mn-ea"/>
              </a:rPr>
              <a:t>디렉토리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 내의 파일 내용 </a:t>
            </a:r>
            <a:r>
              <a:rPr lang="ko-KR" altLang="en-US" sz="1400" dirty="0" smtClean="0">
                <a:solidFill>
                  <a:srgbClr val="5D5B5B"/>
                </a:solidFill>
                <a:latin typeface="+mn-ea"/>
              </a:rPr>
              <a:t>요약</a:t>
            </a:r>
            <a:endParaRPr lang="en-US" altLang="ko-KR" sz="1400" dirty="0" smtClean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기능별 관련된 파일 내용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1164101" cy="491152"/>
            <a:chOff x="1188881" y="351819"/>
            <a:chExt cx="1552134" cy="4911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52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참고자</a:t>
              </a:r>
              <a:r>
                <a:rPr lang="ko-KR" altLang="en-US" sz="1400" dirty="0"/>
                <a:t>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91660" y="3614271"/>
            <a:ext cx="663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http://studysecurity-world.tistory.com/15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3" y="1628800"/>
            <a:ext cx="6698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labs.mwrinfosecurity.com/assets/BlogFiles/mwri-drozer-user-guide-2015-03-23.pdf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1660" y="2566645"/>
            <a:ext cx="6634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https://resources.infosecinstitute.com/android-penetration-tools-walkthrough-series-drozer/#gref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1660" y="4437112"/>
            <a:ext cx="6634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https://securitycafe.ro/2015/07/08/mobile-penetration-testing-using-drozer/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3649" y="5445224"/>
            <a:ext cx="385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https://github.com/swB7/drozer-1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9642" y="2609617"/>
            <a:ext cx="5210550" cy="1395447"/>
            <a:chOff x="234532" y="360671"/>
            <a:chExt cx="6947397" cy="1395447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감사합니</a:t>
              </a:r>
              <a:r>
                <a:rPr lang="ko-KR" altLang="en-US" sz="8000" b="1" spc="-300" dirty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다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4532" y="360671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rgbClr val="5D5B5B">
                      <a:alpha val="70000"/>
                    </a:srgbClr>
                  </a:solidFill>
                </a:rPr>
                <a:t>감사합니다</a:t>
              </a:r>
              <a:endParaRPr lang="ko-KR" altLang="en-US" sz="80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(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폴더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)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의 구조 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dirty="0">
                <a:latin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7"/>
          <a:stretch/>
        </p:blipFill>
        <p:spPr bwMode="auto">
          <a:xfrm>
            <a:off x="288032" y="1705123"/>
            <a:ext cx="2050159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8"/>
          <a:stretch/>
        </p:blipFill>
        <p:spPr bwMode="auto">
          <a:xfrm>
            <a:off x="2449833" y="1728936"/>
            <a:ext cx="20501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/>
        </p:blipFill>
        <p:spPr bwMode="auto">
          <a:xfrm>
            <a:off x="4644008" y="1728936"/>
            <a:ext cx="205015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9"/>
          <a:stretch/>
        </p:blipFill>
        <p:spPr bwMode="auto">
          <a:xfrm>
            <a:off x="6841318" y="1728936"/>
            <a:ext cx="2050159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7216" y="1429485"/>
            <a:ext cx="109100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rozer</a:t>
            </a:r>
            <a:r>
              <a:rPr lang="en-US" altLang="ko-KR" sz="1400" dirty="0" smtClean="0"/>
              <a:t> -&gt;  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1976"/>
              </p:ext>
            </p:extLst>
          </p:nvPr>
        </p:nvGraphicFramePr>
        <p:xfrm>
          <a:off x="35496" y="1844448"/>
          <a:ext cx="4392488" cy="4234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800200"/>
              </a:tblGrid>
              <a:tr h="216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디렉토리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클래스</a:t>
                      </a: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</a:t>
                      </a: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65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agent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Agents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구축을 위한 유틸리티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149536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formatters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system_reponse.py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출력해주는 파일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 할 수 있을 때는 디바이스의 목록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세션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식별자와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세션 목록을 출력하고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 할 수 없을 때에는 바운드나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언바운드를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출력 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cli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파일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하드 코드를 사용하는 대신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PATH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버전을 가져오는 코드들을 모아놓은 폴더 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801172"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connector – 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server_connector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파일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 모델은 콘솔과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 또는 내장된 에이전트 서버 간의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연걸을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나타낸다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모델은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연걸을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확고히 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프레임 간의 송수신을 담당한다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payload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기기에 페이로드 기술을 전달하는 유틸리티 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9705"/>
              </p:ext>
            </p:extLst>
          </p:nvPr>
        </p:nvGraphicFramePr>
        <p:xfrm>
          <a:off x="4539682" y="1844824"/>
          <a:ext cx="4496814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454"/>
                <a:gridCol w="1152128"/>
                <a:gridCol w="2088232"/>
              </a:tblGrid>
              <a:tr h="36641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err="1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repoman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installer.py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원격에서 발견된 모듈의 이름과 사람이 읽을 수 있는 설명을 캡슐화 해주는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3761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 및 저장소 관리자를 실행하고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관리자는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드로저의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 및 모듈 저장소를 관리하는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1091186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remotes.py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리모트는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드로저의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원격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포장 하고 있으며 이러한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관리하는 방법을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리모트는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사용가능한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모듈들과 모듈들의 소스를 다운받을 수 있는 정보를 가진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접근할 수 있는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repositories.py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설정하고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그들을 관리하는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5851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repository_builder.py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빌더는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패키지를 하위 모듈 저장소로 변환해주는 코드이다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7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14621"/>
              </p:ext>
            </p:extLst>
          </p:nvPr>
        </p:nvGraphicFramePr>
        <p:xfrm>
          <a:off x="107504" y="1147196"/>
          <a:ext cx="4392488" cy="566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296144"/>
                <a:gridCol w="1944216"/>
              </a:tblGrid>
              <a:tr h="36641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 인증 기관을 나타내며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사용할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X509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인증서에 서명할 수 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06555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provide.py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키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개체를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래핑하는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코드 및 인증서를 중심으로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DSL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제공하기 위해 이 패키지가 제공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825348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ssl_manager.py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관리자를 실행한다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SSL Manager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사용하면 키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메테리얼을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생성하는 것을 허가하고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TLS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연결을 가능하게 해준다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409044">
                <a:tc rowSpan="5"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dz.py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HTTP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서버에 연결해주는 역할을 하는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files.py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서버에서 파일을 찾아주는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974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heartbeat.py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모든 장치에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핑을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보내고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반응하지않은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기기들은 런타임에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스위프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될 수 있도록 만들어주는 코드이다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47924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서버를 시작하거나 실행중인 서버와의 상호 작용을 위한 유틸리티를 실행하는 기능을 가진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319494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uploader.py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 파일을 업로드 하게 해주는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21556">
                <a:tc rowSpan="3">
                  <a:txBody>
                    <a:bodyPr/>
                    <a:lstStyle/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</a:t>
                      </a:r>
                      <a:r>
                        <a:rPr lang="en-US" altLang="ko-KR" sz="9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protocols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byte_stream.py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바이트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사용하기 위해 변수를 정의한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24311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drozerp.py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리시버로서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프로토콜을 실행시키는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21556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서버의 기본 구현이 들어있는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6826"/>
              </p:ext>
            </p:extLst>
          </p:nvPr>
        </p:nvGraphicFramePr>
        <p:xfrm>
          <a:off x="4572000" y="1124744"/>
          <a:ext cx="4392488" cy="5704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152128"/>
                <a:gridCol w="2160240"/>
              </a:tblGrid>
              <a:tr h="366414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shell.py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쉘을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사용하기 위한 변수들을 정의한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065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Sever-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receievers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frame.py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리시버는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리시버에서 생성된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읽고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스트림에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있는 전체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프레임을읽는다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52116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http.py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리시버에게 받은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읽어주는 기능을 가진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 rowSpan="6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코드를 사용하기 위해 변수들의 이름을 초기화 해주는 파일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80117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 설정을 하고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홈디렉토리의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drozer_config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저장해 주는 역할을 하는 파일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모드로 실행 될 때 서버에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바인딩된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장치의 매개 변수를 캡슐화 해주는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drozer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관한 정보들을 출력해 주는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장치와 콘솔 간에 설정된 세션의 매개 변수를 캡슐화 하는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세션은 세션컬렉션의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인스턴스인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세션컬렉션에 유지되고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식별자에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엑세스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전달될 것으로 예상되는 서버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엔드포인트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파라메터를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해주는 파일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파일은 호스트네임과 포트를 추출하고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이 둘이 정의되지 않았다면 기본값을 할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49136"/>
              </p:ext>
            </p:extLst>
          </p:nvPr>
        </p:nvGraphicFramePr>
        <p:xfrm>
          <a:off x="93419" y="1868468"/>
          <a:ext cx="4406573" cy="4413036"/>
        </p:xfrm>
        <a:graphic>
          <a:graphicData uri="http://schemas.openxmlformats.org/drawingml/2006/table">
            <a:tbl>
              <a:tblPr/>
              <a:tblGrid>
                <a:gridCol w="728453"/>
                <a:gridCol w="941816"/>
                <a:gridCol w="2736304"/>
              </a:tblGrid>
              <a:tr h="96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459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주어진 용도를 다룰 수 있는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찾아주고 추출된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대해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activity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시작한다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backup.py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백업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사용하기 위한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패키지를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수신자에 관한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또한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보낸다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debuggable.py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 가능한 패키지를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package.py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attack surface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얻는다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설치된 패키지에 대한 정보와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 의도를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패키지를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AndroidMainfest.xml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어플리케이션에 탑재된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Native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라이브러리를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공유하는 패키지를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27001"/>
              </p:ext>
            </p:extLst>
          </p:nvPr>
        </p:nvGraphicFramePr>
        <p:xfrm>
          <a:off x="4572000" y="2084492"/>
          <a:ext cx="4464496" cy="3669558"/>
        </p:xfrm>
        <a:graphic>
          <a:graphicData uri="http://schemas.openxmlformats.org/drawingml/2006/table">
            <a:tbl>
              <a:tblPr/>
              <a:tblGrid>
                <a:gridCol w="705689"/>
                <a:gridCol w="833038"/>
                <a:gridCol w="2925769"/>
              </a:tblGrid>
              <a:tr h="19589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app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provider.py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URL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열을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URL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지원해주는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로부터 파일을 다운로드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내보낸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내용을 추가하고 질문하여 정보를 얻는다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로부터 지원하는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대한 정보를 가져오고 정보를 업데이트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service.py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전달된 서비스에 관한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서비스에게 메시지를 보내고 답변을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서비스를 시작하고 멈춘다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auxiliary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web_content_reslover.py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웹 서비스 인터페이스를 시작한다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정보를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216" y="1429485"/>
            <a:ext cx="164724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rozer</a:t>
            </a:r>
            <a:r>
              <a:rPr lang="en-US" altLang="ko-KR" sz="1400" dirty="0" smtClean="0"/>
              <a:t> -&gt; module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9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77629"/>
              </p:ext>
            </p:extLst>
          </p:nvPr>
        </p:nvGraphicFramePr>
        <p:xfrm>
          <a:off x="199360" y="1340768"/>
          <a:ext cx="4372640" cy="5276664"/>
        </p:xfrm>
        <a:graphic>
          <a:graphicData uri="http://schemas.openxmlformats.org/drawingml/2006/table">
            <a:tbl>
              <a:tblPr/>
              <a:tblGrid>
                <a:gridCol w="788782"/>
                <a:gridCol w="931126"/>
                <a:gridCol w="2652732"/>
              </a:tblGrid>
              <a:tr h="207331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common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assets.py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Asset Manager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binding.py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Mixin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서비스에 바인딩한 메시지를 교환한다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busy_box.py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에이전트로부터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BusyBox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설치하고 사용하는 기능을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exploit.py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모듈을 실행시킬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file_system.py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 파일 시스템과 상호작용을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filtering.py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집합을 정렬할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formatter.py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 형식의 데이터 형식을 지정할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intent_filter.py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모듈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Mixin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필터 추출 기능을 제공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스키마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host,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포트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경로 등을 담은 클래스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필터링할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loader.py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로컬 시스템에서 자바 소스 코드를 불러오기 위한 유틸리티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package.manager.py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Package Manger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path_completion.py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에이전트에게 로컬 파일에 대한 경로 완료를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0837"/>
              </p:ext>
            </p:extLst>
          </p:nvPr>
        </p:nvGraphicFramePr>
        <p:xfrm>
          <a:off x="4716016" y="1349705"/>
          <a:ext cx="4216935" cy="5319655"/>
        </p:xfrm>
        <a:graphic>
          <a:graphicData uri="http://schemas.openxmlformats.org/drawingml/2006/table">
            <a:tbl>
              <a:tblPr/>
              <a:tblGrid>
                <a:gridCol w="788782"/>
                <a:gridCol w="931126"/>
                <a:gridCol w="2497027"/>
              </a:tblGrid>
              <a:tr h="18306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common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상호작용을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contentResolver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wrapper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관하여 일부 요청을 구성하고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일부 요청을 처리하기 쉽게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열 수 없을 때 처리하는 예외를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shell_code.py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정보를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shell.py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쉘이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명령어를 통해 실행할 수 있게끔 해준다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strings.py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특정한 파일에서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ASCII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값을 찾는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명렁어를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실행한다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superuser.py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superuser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바이너리 탐지 및 설치를 돕는 유틸리티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vulnerability.py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 취약성에 대한 테스트 및 악용을 포함하는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취약점에 지정된 경사를 검사하고 차례로 검사를 실행한다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zip_file.py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압축된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아카이브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파일과 상호작용할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2226"/>
              </p:ext>
            </p:extLst>
          </p:nvPr>
        </p:nvGraphicFramePr>
        <p:xfrm>
          <a:off x="35496" y="1124744"/>
          <a:ext cx="4490604" cy="5508636"/>
        </p:xfrm>
        <a:graphic>
          <a:graphicData uri="http://schemas.openxmlformats.org/drawingml/2006/table">
            <a:tbl>
              <a:tblPr/>
              <a:tblGrid>
                <a:gridCol w="1336122"/>
                <a:gridCol w="1577241"/>
                <a:gridCol w="1577241"/>
              </a:tblGrid>
              <a:tr h="19042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exploit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browser/normalize.py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Webkit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Node Normalize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browser/samsung_knox_smdm.py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Samsung Knox Suite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새로운 등록을 해주고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Universal MDMA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응용 프로그램을 악용하여 불량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 설치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browser/use_after_free_2.py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Webkit Use After Free Exploit (Black Hat 2010)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dos/remote.py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Samsung Galaxy S2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원격 지우기를 수행하는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USSD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코드를 호출해준다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fileformat/polaris_viewer4_generate/polaris_viewer4_bof_generator.py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스택을 모델링하는 클래스로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스택에 항목을 추가하고 스택에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ROP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체인을 생성 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폴라리스 뷰어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 exploit DOCX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생성해준다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jdwp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@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jdwp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-control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열고 어떤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앱이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연결되었는지 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12515"/>
              </p:ext>
            </p:extLst>
          </p:nvPr>
        </p:nvGraphicFramePr>
        <p:xfrm>
          <a:off x="4572000" y="1124744"/>
          <a:ext cx="4536504" cy="3533890"/>
        </p:xfrm>
        <a:graphic>
          <a:graphicData uri="http://schemas.openxmlformats.org/drawingml/2006/table">
            <a:tbl>
              <a:tblPr/>
              <a:tblGrid>
                <a:gridCol w="1336122"/>
                <a:gridCol w="1577241"/>
                <a:gridCol w="1623141"/>
              </a:tblGrid>
              <a:tr h="1904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pilfer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general/apn_provider.py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APN content provider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읽는다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general/settings_provider.py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설정정보를 읽는다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soceng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unknown_sources.py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없는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에이전트를 브라우저에 전달해 사용자가 설치할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usb_debugging.py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디버깅이 가능한 연결된 장치에 설치한다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webview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addJavaScriptInterface.py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자바스크립트 인터페이스를 원격으로 조종해 웹에서 볼 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있게한다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44751"/>
              </p:ext>
            </p:extLst>
          </p:nvPr>
        </p:nvGraphicFramePr>
        <p:xfrm>
          <a:off x="4572000" y="4653136"/>
          <a:ext cx="4536504" cy="1814322"/>
        </p:xfrm>
        <a:graphic>
          <a:graphicData uri="http://schemas.openxmlformats.org/drawingml/2006/table">
            <a:tbl>
              <a:tblPr/>
              <a:tblGrid>
                <a:gridCol w="1349780"/>
                <a:gridCol w="1530540"/>
                <a:gridCol w="1656184"/>
              </a:tblGrid>
              <a:tr h="76136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information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시간과 날짜를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안드로이드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장치로부터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device_ifo.py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장치 정보를 가져온다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permissions.py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장치에 있는 패키지를 사용해 모든 허가권의 목록을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3066</Words>
  <Application>Microsoft Office PowerPoint</Application>
  <PresentationFormat>화면 슬라이드 쇼(4:3)</PresentationFormat>
  <Paragraphs>704</Paragraphs>
  <Slides>31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owner</dc:creator>
  <cp:lastModifiedBy>owner</cp:lastModifiedBy>
  <cp:revision>107</cp:revision>
  <dcterms:created xsi:type="dcterms:W3CDTF">2018-10-19T10:29:26Z</dcterms:created>
  <dcterms:modified xsi:type="dcterms:W3CDTF">2018-11-13T06:52:53Z</dcterms:modified>
</cp:coreProperties>
</file>