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59" r:id="rId3"/>
    <p:sldId id="260" r:id="rId4"/>
    <p:sldId id="272" r:id="rId5"/>
    <p:sldId id="273" r:id="rId6"/>
    <p:sldId id="262" r:id="rId7"/>
    <p:sldId id="265" r:id="rId8"/>
    <p:sldId id="269" r:id="rId9"/>
    <p:sldId id="263" r:id="rId10"/>
    <p:sldId id="275" r:id="rId11"/>
    <p:sldId id="274" r:id="rId12"/>
    <p:sldId id="271" r:id="rId13"/>
    <p:sldId id="264" r:id="rId14"/>
    <p:sldId id="266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36D"/>
    <a:srgbClr val="5D5B5B"/>
    <a:srgbClr val="B8BCBB"/>
    <a:srgbClr val="875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62" autoAdjust="0"/>
  </p:normalViewPr>
  <p:slideViewPr>
    <p:cSldViewPr>
      <p:cViewPr>
        <p:scale>
          <a:sx n="100" d="100"/>
          <a:sy n="100" d="100"/>
        </p:scale>
        <p:origin x="-194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7593A-34DB-4777-8827-E192572702BB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B552C-BD39-4073-83D6-BDAD13D5D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7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9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구현기술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지루하고 시간 소모적 인 작업을 자동화하여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평가에 소요되는 시간을 줄이는 데 도움이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다른 모듈을 사용하여 쉽게 확장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수 있어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약점을 찾아서 테스트하고 악용 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74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ko-KR" altLang="ko-KR" dirty="0" smtClean="0"/>
              <a:t>이 공개 </a:t>
            </a:r>
            <a:r>
              <a:rPr lang="en-US" altLang="ko-KR" dirty="0" smtClean="0"/>
              <a:t>SW</a:t>
            </a:r>
            <a:r>
              <a:rPr lang="ko-KR" altLang="ko-KR" dirty="0" smtClean="0"/>
              <a:t>는 </a:t>
            </a:r>
            <a:r>
              <a:rPr lang="ko-KR" altLang="ko-KR" dirty="0" err="1" smtClean="0"/>
              <a:t>앱</a:t>
            </a:r>
            <a:r>
              <a:rPr lang="ko-KR" altLang="ko-KR" dirty="0" smtClean="0"/>
              <a:t> 패키지 정보확인</a:t>
            </a:r>
            <a:r>
              <a:rPr lang="en-US" altLang="ko-KR" dirty="0" smtClean="0"/>
              <a:t>, </a:t>
            </a:r>
            <a:r>
              <a:rPr lang="ko-KR" altLang="ko-KR" dirty="0" smtClean="0"/>
              <a:t>취약점 분석하기</a:t>
            </a:r>
            <a:r>
              <a:rPr lang="en-US" altLang="ko-KR" dirty="0" smtClean="0"/>
              <a:t>, Broadcast Receiver </a:t>
            </a:r>
            <a:r>
              <a:rPr lang="ko-KR" altLang="ko-KR" dirty="0" smtClean="0"/>
              <a:t>분석</a:t>
            </a:r>
            <a:r>
              <a:rPr lang="en-US" altLang="ko-KR" dirty="0" smtClean="0"/>
              <a:t>, Content Provider </a:t>
            </a:r>
            <a:r>
              <a:rPr lang="ko-KR" altLang="ko-KR" dirty="0" smtClean="0"/>
              <a:t>분석</a:t>
            </a:r>
            <a:r>
              <a:rPr lang="en-US" altLang="ko-KR" dirty="0" smtClean="0"/>
              <a:t>, Service </a:t>
            </a:r>
            <a:r>
              <a:rPr lang="ko-KR" altLang="ko-KR" dirty="0" smtClean="0"/>
              <a:t>분석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Debuggable</a:t>
            </a:r>
            <a:r>
              <a:rPr lang="en-US" altLang="ko-KR" dirty="0" smtClean="0"/>
              <a:t> Package </a:t>
            </a:r>
            <a:r>
              <a:rPr lang="ko-KR" altLang="ko-KR" dirty="0" smtClean="0"/>
              <a:t>분석</a:t>
            </a:r>
            <a:r>
              <a:rPr lang="en-US" altLang="ko-KR" dirty="0" smtClean="0"/>
              <a:t>, </a:t>
            </a:r>
            <a:r>
              <a:rPr lang="ko-KR" altLang="ko-KR" dirty="0" smtClean="0"/>
              <a:t>모듈 관리 등의 기능을 가진다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2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0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91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294967295" orient="horz" pos="4320">
          <p15:clr>
            <a:srgbClr val="FBAE40"/>
          </p15:clr>
        </p15:guide>
        <p15:guide id="4294967295" pos="76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2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9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1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8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7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A691-A932-4948-96A9-C212808F25FB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5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sshohan/220957469033" TargetMode="External"/><Relationship Id="rId2" Type="http://schemas.openxmlformats.org/officeDocument/2006/relationships/hyperlink" Target="https://github.com/mwrlabs/dro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bs.mwrinfosecurity.com/tools/drozer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/>
          <p:nvPr/>
        </p:nvGrpSpPr>
        <p:grpSpPr>
          <a:xfrm>
            <a:off x="7566029" y="3429000"/>
            <a:ext cx="1418751" cy="1937434"/>
            <a:chOff x="18111021" y="9317613"/>
            <a:chExt cx="5486401" cy="5619135"/>
          </a:xfrm>
        </p:grpSpPr>
        <p:cxnSp>
          <p:nvCxnSpPr>
            <p:cNvPr id="16" name="Straight Connector 17"/>
            <p:cNvCxnSpPr/>
            <p:nvPr/>
          </p:nvCxnSpPr>
          <p:spPr>
            <a:xfrm flipH="1">
              <a:off x="18966426" y="9317613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8"/>
            <p:cNvCxnSpPr/>
            <p:nvPr/>
          </p:nvCxnSpPr>
          <p:spPr>
            <a:xfrm flipH="1">
              <a:off x="18376491" y="1035000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/>
            <p:cNvCxnSpPr/>
            <p:nvPr/>
          </p:nvCxnSpPr>
          <p:spPr>
            <a:xfrm flipH="1">
              <a:off x="18111021" y="1116116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0"/>
            <p:cNvCxnSpPr/>
            <p:nvPr/>
          </p:nvCxnSpPr>
          <p:spPr>
            <a:xfrm flipH="1">
              <a:off x="19821834" y="9940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1763688" y="2566183"/>
            <a:ext cx="3930223" cy="1640389"/>
            <a:chOff x="270749" y="361950"/>
            <a:chExt cx="5240296" cy="1640389"/>
          </a:xfrm>
        </p:grpSpPr>
        <p:sp>
          <p:nvSpPr>
            <p:cNvPr id="7" name="TextBox 6"/>
            <p:cNvSpPr txBox="1"/>
            <p:nvPr/>
          </p:nvSpPr>
          <p:spPr>
            <a:xfrm>
              <a:off x="352712" y="432679"/>
              <a:ext cx="515833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b="1" spc="-300" dirty="0" err="1" smtClean="0">
                  <a:solidFill>
                    <a:schemeClr val="bg1">
                      <a:lumMod val="65000"/>
                      <a:alpha val="30000"/>
                    </a:schemeClr>
                  </a:solidFill>
                </a:rPr>
                <a:t>Drozer</a:t>
              </a:r>
              <a:endParaRPr lang="ko-KR" altLang="en-US" sz="9600" b="1" spc="-300" dirty="0">
                <a:solidFill>
                  <a:schemeClr val="bg1">
                    <a:lumMod val="6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0749" y="361950"/>
              <a:ext cx="515833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b="1" spc="-300" dirty="0" err="1" smtClean="0">
                  <a:solidFill>
                    <a:srgbClr val="5D5B5B">
                      <a:alpha val="70000"/>
                    </a:srgbClr>
                  </a:solidFill>
                </a:rPr>
                <a:t>Drozer</a:t>
              </a:r>
              <a:endParaRPr lang="ko-KR" altLang="en-US" sz="9600" b="1" spc="-300" dirty="0">
                <a:solidFill>
                  <a:srgbClr val="5D5B5B">
                    <a:alpha val="70000"/>
                  </a:srgb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22194" y="2348030"/>
            <a:ext cx="2532551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rgbClr val="ED63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2"/>
          <p:cNvGrpSpPr/>
          <p:nvPr/>
        </p:nvGrpSpPr>
        <p:grpSpPr>
          <a:xfrm>
            <a:off x="443643" y="619433"/>
            <a:ext cx="2057401" cy="2809568"/>
            <a:chOff x="1179872" y="1238865"/>
            <a:chExt cx="5486401" cy="5619135"/>
          </a:xfrm>
        </p:grpSpPr>
        <p:cxnSp>
          <p:nvCxnSpPr>
            <p:cNvPr id="11" name="Straight Connector 13"/>
            <p:cNvCxnSpPr/>
            <p:nvPr/>
          </p:nvCxnSpPr>
          <p:spPr>
            <a:xfrm flipH="1">
              <a:off x="2035277" y="1238865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4"/>
            <p:cNvCxnSpPr/>
            <p:nvPr/>
          </p:nvCxnSpPr>
          <p:spPr>
            <a:xfrm flipH="1">
              <a:off x="1445342" y="227125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5"/>
            <p:cNvCxnSpPr/>
            <p:nvPr/>
          </p:nvCxnSpPr>
          <p:spPr>
            <a:xfrm flipH="1">
              <a:off x="1179872" y="3082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/>
            <p:cNvCxnSpPr/>
            <p:nvPr/>
          </p:nvCxnSpPr>
          <p:spPr>
            <a:xfrm flipH="1">
              <a:off x="2890685" y="1861664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228184" y="5456257"/>
            <a:ext cx="1561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5D5B5B"/>
                </a:solidFill>
                <a:latin typeface="+mn-ea"/>
              </a:rPr>
              <a:t>공개</a:t>
            </a:r>
            <a:r>
              <a:rPr lang="en-US" altLang="ko-KR" sz="1200" b="1" dirty="0" smtClean="0">
                <a:solidFill>
                  <a:srgbClr val="5D5B5B"/>
                </a:solidFill>
                <a:latin typeface="+mn-ea"/>
              </a:rPr>
              <a:t>SW</a:t>
            </a:r>
            <a:r>
              <a:rPr lang="ko-KR" altLang="en-US" sz="1200" b="1" dirty="0" smtClean="0">
                <a:solidFill>
                  <a:srgbClr val="5D5B5B"/>
                </a:solidFill>
                <a:latin typeface="+mn-ea"/>
              </a:rPr>
              <a:t>실무</a:t>
            </a:r>
            <a:endParaRPr lang="ko-KR" altLang="en-US" sz="1200" b="1" dirty="0">
              <a:solidFill>
                <a:srgbClr val="5D5B5B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8184" y="5591700"/>
            <a:ext cx="1075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rgbClr val="5D5B5B"/>
                </a:solidFill>
                <a:latin typeface="+mn-ea"/>
              </a:rPr>
              <a:t>7</a:t>
            </a:r>
            <a:r>
              <a:rPr lang="ko-KR" altLang="en-US" sz="4400" b="1" dirty="0" smtClean="0">
                <a:solidFill>
                  <a:srgbClr val="5D5B5B"/>
                </a:solidFill>
                <a:latin typeface="+mn-ea"/>
              </a:rPr>
              <a:t>조</a:t>
            </a:r>
            <a:endParaRPr lang="ko-KR" altLang="en-US" sz="4400" b="1" dirty="0">
              <a:solidFill>
                <a:srgbClr val="5D5B5B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3041" y="6386844"/>
            <a:ext cx="1527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200" b="1" dirty="0">
                <a:solidFill>
                  <a:srgbClr val="5D5B5B"/>
                </a:solidFill>
                <a:latin typeface="+mn-ea"/>
              </a:rPr>
              <a:t>작성일자</a:t>
            </a:r>
            <a:r>
              <a:rPr lang="en-US" altLang="ko-KR" sz="1200" b="1" dirty="0">
                <a:solidFill>
                  <a:srgbClr val="5D5B5B"/>
                </a:solidFill>
                <a:latin typeface="+mn-ea"/>
              </a:rPr>
              <a:t>: 18.10.19</a:t>
            </a:r>
            <a:endParaRPr lang="ko-KR" altLang="en-US" sz="1200" b="1" dirty="0">
              <a:solidFill>
                <a:srgbClr val="5D5B5B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63016" y="5456257"/>
            <a:ext cx="1380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5D5B5B"/>
                </a:solidFill>
                <a:latin typeface="+mn-ea"/>
              </a:rPr>
              <a:t>60172493 </a:t>
            </a:r>
            <a:r>
              <a:rPr lang="ko-KR" altLang="en-US" sz="1200" dirty="0" smtClean="0">
                <a:solidFill>
                  <a:srgbClr val="5D5B5B"/>
                </a:solidFill>
                <a:latin typeface="+mn-ea"/>
              </a:rPr>
              <a:t>김민수</a:t>
            </a:r>
            <a:endParaRPr lang="en-US" altLang="ko-KR" sz="1200" dirty="0" smtClean="0">
              <a:solidFill>
                <a:srgbClr val="5D5B5B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5D5B5B"/>
                </a:solidFill>
                <a:latin typeface="+mn-ea"/>
              </a:rPr>
              <a:t>60152181 </a:t>
            </a:r>
            <a:r>
              <a:rPr lang="ko-KR" altLang="en-US" sz="1200" dirty="0">
                <a:solidFill>
                  <a:srgbClr val="5D5B5B"/>
                </a:solidFill>
                <a:latin typeface="+mn-ea"/>
              </a:rPr>
              <a:t>나윤수</a:t>
            </a:r>
            <a:endParaRPr lang="en-US" altLang="ko-KR" sz="1200" dirty="0">
              <a:solidFill>
                <a:srgbClr val="5D5B5B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D5B5B"/>
                </a:solidFill>
                <a:latin typeface="+mn-ea"/>
              </a:rPr>
              <a:t>60152229 </a:t>
            </a:r>
            <a:r>
              <a:rPr lang="ko-KR" altLang="en-US" sz="1200" dirty="0" smtClean="0">
                <a:solidFill>
                  <a:srgbClr val="5D5B5B"/>
                </a:solidFill>
                <a:latin typeface="+mn-ea"/>
              </a:rPr>
              <a:t>이혁진</a:t>
            </a:r>
            <a:endParaRPr lang="ko-KR" altLang="en-US" sz="1200" dirty="0">
              <a:solidFill>
                <a:srgbClr val="5D5B5B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5D5B5B"/>
                </a:solidFill>
                <a:latin typeface="+mn-ea"/>
              </a:rPr>
              <a:t>60152231 </a:t>
            </a:r>
            <a:r>
              <a:rPr lang="ko-KR" altLang="en-US" sz="1200" dirty="0" smtClean="0">
                <a:solidFill>
                  <a:srgbClr val="5D5B5B"/>
                </a:solidFill>
                <a:latin typeface="+mn-ea"/>
              </a:rPr>
              <a:t>임승준</a:t>
            </a:r>
            <a:endParaRPr lang="ko-KR" altLang="en-US" sz="1200" dirty="0">
              <a:solidFill>
                <a:srgbClr val="5D5B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77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646878" cy="829706"/>
            <a:chOff x="1188881" y="351819"/>
            <a:chExt cx="3529170" cy="829706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114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03 </a:t>
              </a:r>
              <a:r>
                <a:rPr lang="ko-KR" altLang="en-US" sz="1400" dirty="0" smtClean="0"/>
                <a:t>프로젝트 계획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52917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일정표</a:t>
              </a: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팀원의 업무분담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발생 가능한 예외 상황에 </a:t>
              </a:r>
              <a:r>
                <a:rPr lang="ko-KR" altLang="en-US" sz="1100" dirty="0" smtClean="0">
                  <a:latin typeface="+mn-ea"/>
                </a:rPr>
                <a:t>대처방안</a:t>
              </a:r>
              <a:endParaRPr lang="en-US" altLang="ko-KR" sz="1100" dirty="0">
                <a:latin typeface="+mn-ea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01449"/>
              </p:ext>
            </p:extLst>
          </p:nvPr>
        </p:nvGraphicFramePr>
        <p:xfrm>
          <a:off x="1043608" y="2362552"/>
          <a:ext cx="7200800" cy="3730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4611"/>
                <a:gridCol w="785709"/>
                <a:gridCol w="762438"/>
                <a:gridCol w="847153"/>
                <a:gridCol w="931868"/>
                <a:gridCol w="847153"/>
                <a:gridCol w="931868"/>
              </a:tblGrid>
              <a:tr h="438558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85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685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계획서 준비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latin typeface="+mn-ea"/>
                          <a:ea typeface="+mn-ea"/>
                        </a:rPr>
                        <a:t>발표</a:t>
                      </a:r>
                      <a:endParaRPr lang="ko-KR" altLang="en-US" sz="10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8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공개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SW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latin typeface="+mn-ea"/>
                          <a:ea typeface="+mn-ea"/>
                        </a:rPr>
                        <a:t>분석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829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dirty="0" smtClean="0"/>
                        <a:t>추가 </a:t>
                      </a:r>
                      <a:r>
                        <a:rPr lang="en-US" altLang="ko-KR" sz="1000" b="1" dirty="0" smtClean="0"/>
                        <a:t>&amp;</a:t>
                      </a:r>
                      <a:r>
                        <a:rPr lang="ko-KR" altLang="ko-KR" sz="1000" b="1" dirty="0" smtClean="0"/>
                        <a:t> 수정 </a:t>
                      </a:r>
                      <a:endParaRPr lang="en-US" altLang="ko-KR" sz="10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dirty="0" smtClean="0"/>
                        <a:t>구현 부분 회의 및</a:t>
                      </a:r>
                      <a:r>
                        <a:rPr lang="en-US" altLang="ko-KR" sz="1000" b="1" dirty="0" smtClean="0"/>
                        <a:t> OSS </a:t>
                      </a:r>
                      <a:r>
                        <a:rPr lang="ko-KR" altLang="ko-KR" sz="1000" b="1" dirty="0" smtClean="0"/>
                        <a:t>기능 발표</a:t>
                      </a:r>
                    </a:p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48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dirty="0" smtClean="0"/>
                        <a:t>공개</a:t>
                      </a:r>
                      <a:r>
                        <a:rPr lang="en-US" altLang="ko-KR" sz="1000" b="1" dirty="0" smtClean="0"/>
                        <a:t> SW </a:t>
                      </a:r>
                      <a:r>
                        <a:rPr lang="ko-KR" altLang="ko-KR" sz="1000" b="1" dirty="0" smtClean="0"/>
                        <a:t>기능 추가 </a:t>
                      </a:r>
                      <a:r>
                        <a:rPr lang="en-US" altLang="ko-KR" sz="1000" b="1" dirty="0" smtClean="0"/>
                        <a:t>&amp;</a:t>
                      </a:r>
                      <a:r>
                        <a:rPr lang="ko-KR" altLang="ko-KR" sz="1000" b="1" dirty="0" smtClean="0"/>
                        <a:t> 수정 </a:t>
                      </a:r>
                      <a:endParaRPr lang="en-US" altLang="ko-KR" sz="10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dirty="0" smtClean="0"/>
                        <a:t> </a:t>
                      </a:r>
                      <a:r>
                        <a:rPr lang="en-US" altLang="ko-KR" sz="1000" b="1" dirty="0" smtClean="0"/>
                        <a:t>OSS </a:t>
                      </a:r>
                      <a:r>
                        <a:rPr lang="ko-KR" altLang="ko-KR" sz="1000" b="1" dirty="0" smtClean="0"/>
                        <a:t>분석보고서 발표</a:t>
                      </a:r>
                    </a:p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685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dirty="0" smtClean="0"/>
                        <a:t>최종 점검 </a:t>
                      </a:r>
                      <a:r>
                        <a:rPr lang="en-US" altLang="ko-KR" sz="1000" b="1" dirty="0" smtClean="0"/>
                        <a:t>&amp;</a:t>
                      </a:r>
                      <a:r>
                        <a:rPr lang="ko-KR" altLang="ko-KR" sz="1000" b="1" dirty="0" smtClean="0"/>
                        <a:t> 최종 발표</a:t>
                      </a:r>
                    </a:p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31840" y="3374843"/>
            <a:ext cx="1440160" cy="1703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3943871" y="3861048"/>
            <a:ext cx="2366392" cy="1703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4705944" y="4509120"/>
            <a:ext cx="2406477" cy="1703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508104" y="5229200"/>
            <a:ext cx="1604318" cy="1703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6473931" y="5805264"/>
            <a:ext cx="1604318" cy="1703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8346" y="1916832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 b="1" dirty="0" smtClean="0">
                <a:solidFill>
                  <a:srgbClr val="ED636D"/>
                </a:solidFill>
                <a:latin typeface="+mn-ea"/>
              </a:rPr>
              <a:t>일정표</a:t>
            </a:r>
            <a:r>
              <a:rPr lang="en-US" altLang="ko-KR" sz="1600" b="1" dirty="0" smtClean="0">
                <a:solidFill>
                  <a:srgbClr val="ED636D"/>
                </a:solidFill>
                <a:latin typeface="+mn-ea"/>
              </a:rPr>
              <a:t>(</a:t>
            </a:r>
            <a:r>
              <a:rPr lang="ko-KR" altLang="en-US" sz="1600" b="1" dirty="0" err="1" smtClean="0">
                <a:solidFill>
                  <a:srgbClr val="ED636D"/>
                </a:solidFill>
                <a:latin typeface="+mn-ea"/>
              </a:rPr>
              <a:t>간트</a:t>
            </a:r>
            <a:r>
              <a:rPr lang="ko-KR" altLang="en-US" sz="1600" b="1" dirty="0" smtClean="0">
                <a:solidFill>
                  <a:srgbClr val="ED636D"/>
                </a:solidFill>
                <a:latin typeface="+mn-ea"/>
              </a:rPr>
              <a:t> 차트</a:t>
            </a:r>
            <a:r>
              <a:rPr lang="en-US" altLang="ko-KR" sz="1600" b="1" dirty="0" smtClean="0">
                <a:solidFill>
                  <a:srgbClr val="ED636D"/>
                </a:solidFill>
                <a:latin typeface="+mn-ea"/>
              </a:rPr>
              <a:t>)</a:t>
            </a:r>
            <a:endParaRPr lang="en-US" altLang="ko-KR" sz="1600" b="1" dirty="0">
              <a:solidFill>
                <a:srgbClr val="ED636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71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646878" cy="829706"/>
            <a:chOff x="1188881" y="351819"/>
            <a:chExt cx="3529170" cy="829706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114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03 </a:t>
              </a:r>
              <a:r>
                <a:rPr lang="ko-KR" altLang="en-US" sz="1400" dirty="0" smtClean="0"/>
                <a:t>프로젝트 계획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52917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일정표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팀원의 업무분담</a:t>
              </a: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발생 가능한 예외 상황에 </a:t>
              </a:r>
              <a:r>
                <a:rPr lang="ko-KR" altLang="en-US" sz="1100" dirty="0" smtClean="0">
                  <a:latin typeface="+mn-ea"/>
                </a:rPr>
                <a:t>대처방안</a:t>
              </a:r>
              <a:endParaRPr lang="en-US" altLang="ko-KR" sz="1100" dirty="0">
                <a:latin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89" y="2521550"/>
            <a:ext cx="1556792" cy="15567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92" y="2521550"/>
            <a:ext cx="1556792" cy="155679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08" y="2515076"/>
            <a:ext cx="1556792" cy="15567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132856"/>
            <a:ext cx="2672346" cy="24769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54" y="2272566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60172493 </a:t>
            </a:r>
            <a:r>
              <a:rPr lang="ko-KR" altLang="en-US" sz="1200" b="1" dirty="0" smtClean="0"/>
              <a:t>김민수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987824" y="2272566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kern="0" dirty="0" smtClean="0"/>
              <a:t>60152181</a:t>
            </a:r>
            <a:r>
              <a:rPr lang="ko-KR" altLang="en-US" sz="1200" b="1" dirty="0" smtClean="0"/>
              <a:t> 나윤수</a:t>
            </a:r>
            <a:endParaRPr lang="ko-KR" altLang="en-US" sz="1200" b="1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19686" y="2270488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60152229 </a:t>
            </a:r>
            <a:r>
              <a:rPr lang="ko-KR" altLang="en-US" sz="1200" b="1" dirty="0" smtClean="0"/>
              <a:t>이혁진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791894" y="2272566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60152231 </a:t>
            </a:r>
            <a:r>
              <a:rPr lang="ko-KR" altLang="en-US" sz="1200" b="1" dirty="0" smtClean="0"/>
              <a:t>임승준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08032" y="4609782"/>
            <a:ext cx="1566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발표 </a:t>
            </a:r>
            <a:r>
              <a:rPr lang="en-US" altLang="ko-KR" sz="1400" dirty="0" err="1" smtClean="0"/>
              <a:t>ppt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제작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코드 분석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916487" y="4609782"/>
            <a:ext cx="1566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중간보고서 작성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코드 분석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929304" y="4639870"/>
            <a:ext cx="1566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최종보고서 작성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코드 분석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73520" y="4639869"/>
            <a:ext cx="1566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발표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코드 분석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10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646878" cy="829706"/>
            <a:chOff x="1188881" y="351819"/>
            <a:chExt cx="3529170" cy="829706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114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03 </a:t>
              </a:r>
              <a:r>
                <a:rPr lang="ko-KR" altLang="en-US" sz="1400" dirty="0" smtClean="0"/>
                <a:t>프로젝트 계획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52917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일정표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팀원의 업무분담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발생 가능한 예외 상황에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대처방안</a:t>
              </a: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18" y="2243523"/>
            <a:ext cx="1296144" cy="12961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1" y="4346079"/>
            <a:ext cx="1511737" cy="11497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2" t="20989" r="8083" b="26678"/>
          <a:stretch/>
        </p:blipFill>
        <p:spPr>
          <a:xfrm>
            <a:off x="4389486" y="2243523"/>
            <a:ext cx="2270745" cy="14396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986039"/>
            <a:ext cx="2107257" cy="21072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7704" y="2257847"/>
            <a:ext cx="2611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solidFill>
                  <a:srgbClr val="ED636D"/>
                </a:solidFill>
              </a:rPr>
              <a:t>시간 약속</a:t>
            </a:r>
            <a:endParaRPr lang="en-US" altLang="ko-KR" sz="1200" b="1" dirty="0">
              <a:solidFill>
                <a:srgbClr val="ED636D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r>
              <a:rPr lang="ko-KR" altLang="en-US" sz="1200" dirty="0" smtClean="0"/>
              <a:t>팀원들의 소중한 시간을 위해 정한 </a:t>
            </a:r>
            <a:endParaRPr lang="en-US" altLang="ko-KR" sz="1200" dirty="0" smtClean="0"/>
          </a:p>
          <a:p>
            <a:r>
              <a:rPr lang="ko-KR" altLang="en-US" sz="1200" dirty="0" smtClean="0"/>
              <a:t>시간은 지켜주기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지각한 시간에 따라 벌금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455320" y="2257847"/>
            <a:ext cx="2502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ED636D"/>
                </a:solidFill>
              </a:rPr>
              <a:t>2. </a:t>
            </a:r>
            <a:r>
              <a:rPr lang="ko-KR" altLang="en-US" sz="1200" b="1" dirty="0" smtClean="0">
                <a:solidFill>
                  <a:srgbClr val="ED636D"/>
                </a:solidFill>
              </a:rPr>
              <a:t>소</a:t>
            </a:r>
            <a:r>
              <a:rPr lang="ko-KR" altLang="en-US" sz="1200" b="1" dirty="0">
                <a:solidFill>
                  <a:srgbClr val="ED636D"/>
                </a:solidFill>
              </a:rPr>
              <a:t>통</a:t>
            </a:r>
            <a:endParaRPr lang="en-US" altLang="ko-KR" sz="1200" b="1" dirty="0">
              <a:solidFill>
                <a:srgbClr val="ED636D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r>
              <a:rPr lang="ko-KR" altLang="en-US" sz="1200" dirty="0" smtClean="0"/>
              <a:t>메신저를 통해 의사소통을 하는데</a:t>
            </a:r>
            <a:endParaRPr lang="en-US" altLang="ko-KR" sz="1200" dirty="0"/>
          </a:p>
          <a:p>
            <a:r>
              <a:rPr lang="ko-KR" altLang="en-US" sz="1200" dirty="0" smtClean="0"/>
              <a:t>서로간의 매너는 기본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-&gt;</a:t>
            </a:r>
            <a:r>
              <a:rPr lang="ko-KR" altLang="en-US" sz="1200" dirty="0" smtClean="0"/>
              <a:t>최소한의 대답은 필수</a:t>
            </a:r>
            <a:endParaRPr lang="en-US" altLang="ko-K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962626" y="4346079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ED636D"/>
                </a:solidFill>
              </a:rPr>
              <a:t>3. </a:t>
            </a:r>
            <a:r>
              <a:rPr lang="ko-KR" altLang="en-US" sz="1200" b="1" dirty="0" smtClean="0">
                <a:solidFill>
                  <a:srgbClr val="ED636D"/>
                </a:solidFill>
              </a:rPr>
              <a:t>업무</a:t>
            </a:r>
            <a:endParaRPr lang="en-US" altLang="ko-KR" sz="1200" b="1" dirty="0">
              <a:solidFill>
                <a:srgbClr val="ED636D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r>
              <a:rPr lang="ko-KR" altLang="en-US" sz="1200" dirty="0" smtClean="0"/>
              <a:t>각자가 맡은 업무를 해주어야 </a:t>
            </a:r>
            <a:endParaRPr lang="en-US" altLang="ko-KR" sz="1200" dirty="0" smtClean="0"/>
          </a:p>
          <a:p>
            <a:r>
              <a:rPr lang="ko-KR" altLang="en-US" sz="1200" dirty="0" smtClean="0"/>
              <a:t>원활한 팀 프로젝트 가능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업무를 하는 중간중간 팀원들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에게 검사 맡기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516216" y="4346079"/>
            <a:ext cx="2474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ED636D"/>
                </a:solidFill>
              </a:rPr>
              <a:t>4.  </a:t>
            </a:r>
            <a:r>
              <a:rPr lang="ko-KR" altLang="en-US" sz="1200" b="1" dirty="0" smtClean="0">
                <a:solidFill>
                  <a:srgbClr val="ED636D"/>
                </a:solidFill>
              </a:rPr>
              <a:t>회의</a:t>
            </a:r>
            <a:endParaRPr lang="en-US" altLang="ko-KR" sz="1200" b="1" dirty="0">
              <a:solidFill>
                <a:srgbClr val="ED636D"/>
              </a:solidFill>
            </a:endParaRP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팀원들</a:t>
            </a:r>
            <a:r>
              <a:rPr lang="ko-KR" altLang="en-US" sz="1200" dirty="0"/>
              <a:t>의</a:t>
            </a:r>
            <a:r>
              <a:rPr lang="ko-KR" altLang="en-US" sz="1200" dirty="0" smtClean="0"/>
              <a:t> 의견을 종합하고 앞으로의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계획을 세우는데 필요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매주 최소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회 이상 회의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6329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4" y="2285886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5D5B5B"/>
                </a:solidFill>
              </a:rPr>
              <a:t>04</a:t>
            </a:r>
            <a:endParaRPr lang="ko-KR" altLang="en-US" sz="7200" b="1" dirty="0">
              <a:solidFill>
                <a:srgbClr val="5D5B5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6" y="3501008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smtClean="0">
                <a:solidFill>
                  <a:srgbClr val="5D5B5B"/>
                </a:solidFill>
                <a:latin typeface="+mn-ea"/>
              </a:rPr>
              <a:t>참고자료</a:t>
            </a:r>
            <a:endParaRPr lang="ko-KR" altLang="en-US" sz="3600" spc="-150" dirty="0">
              <a:solidFill>
                <a:srgbClr val="5D5B5B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392488"/>
            <a:ext cx="5231028" cy="0"/>
          </a:xfrm>
          <a:prstGeom prst="line">
            <a:avLst/>
          </a:prstGeom>
          <a:ln>
            <a:solidFill>
              <a:srgbClr val="5D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5016051" y="919928"/>
            <a:ext cx="2500774" cy="4594205"/>
          </a:xfrm>
          <a:prstGeom prst="triangle">
            <a:avLst/>
          </a:prstGeom>
          <a:solidFill>
            <a:srgbClr val="ED636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6414627" y="919928"/>
            <a:ext cx="2500774" cy="4594205"/>
          </a:xfrm>
          <a:prstGeom prst="triangl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96528" y="411949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1200" dirty="0" smtClean="0">
                <a:solidFill>
                  <a:srgbClr val="5D5B5B"/>
                </a:solidFill>
                <a:latin typeface="+mn-ea"/>
              </a:rPr>
              <a:t>-    </a:t>
            </a:r>
            <a:r>
              <a:rPr lang="ko-KR" altLang="en-US" sz="1200" dirty="0" smtClean="0">
                <a:solidFill>
                  <a:srgbClr val="5D5B5B"/>
                </a:solidFill>
                <a:latin typeface="+mn-ea"/>
              </a:rPr>
              <a:t>참고한 </a:t>
            </a:r>
            <a:r>
              <a:rPr lang="ko-KR" altLang="en-US" sz="1200" dirty="0">
                <a:solidFill>
                  <a:srgbClr val="5D5B5B"/>
                </a:solidFill>
                <a:latin typeface="+mn-ea"/>
              </a:rPr>
              <a:t>서적</a:t>
            </a:r>
            <a:r>
              <a:rPr lang="en-US" altLang="ko-KR" sz="1200" dirty="0">
                <a:solidFill>
                  <a:srgbClr val="5D5B5B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5D5B5B"/>
                </a:solidFill>
                <a:latin typeface="+mn-ea"/>
              </a:rPr>
              <a:t>보고서 등을 작성</a:t>
            </a:r>
          </a:p>
        </p:txBody>
      </p:sp>
    </p:spTree>
    <p:extLst>
      <p:ext uri="{BB962C8B-B14F-4D97-AF65-F5344CB8AC3E}">
        <p14:creationId xmlns:p14="http://schemas.microsoft.com/office/powerpoint/2010/main" val="4870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363147" cy="491152"/>
            <a:chOff x="1188881" y="351819"/>
            <a:chExt cx="3150861" cy="491152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552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04 </a:t>
              </a:r>
              <a:r>
                <a:rPr lang="ko-KR" altLang="en-US" sz="1400" dirty="0" smtClean="0"/>
                <a:t>참고자</a:t>
              </a:r>
              <a:r>
                <a:rPr lang="ko-KR" altLang="en-US" sz="1400" dirty="0"/>
                <a:t>료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1508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en-US" altLang="ko-KR" sz="1100" dirty="0" smtClean="0">
                  <a:latin typeface="+mn-ea"/>
                </a:rPr>
                <a:t>-    </a:t>
              </a:r>
              <a:r>
                <a:rPr lang="ko-KR" altLang="en-US" sz="1100" dirty="0" smtClean="0">
                  <a:latin typeface="+mn-ea"/>
                </a:rPr>
                <a:t>참고한 </a:t>
              </a:r>
              <a:r>
                <a:rPr lang="ko-KR" altLang="en-US" sz="1100" dirty="0">
                  <a:latin typeface="+mn-ea"/>
                </a:rPr>
                <a:t>서적</a:t>
              </a:r>
              <a:r>
                <a:rPr lang="en-US" altLang="ko-KR" sz="1100" dirty="0">
                  <a:latin typeface="+mn-ea"/>
                </a:rPr>
                <a:t>, </a:t>
              </a:r>
              <a:r>
                <a:rPr lang="ko-KR" altLang="en-US" sz="1100" dirty="0">
                  <a:latin typeface="+mn-ea"/>
                </a:rPr>
                <a:t>보고서 등을 작성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1560" y="3068960"/>
            <a:ext cx="74377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600" dirty="0">
                <a:latin typeface="+mn-ea"/>
              </a:rPr>
              <a:t>공개 </a:t>
            </a:r>
            <a:r>
              <a:rPr lang="en-US" altLang="ko-KR" sz="1600" dirty="0">
                <a:latin typeface="+mn-ea"/>
              </a:rPr>
              <a:t>SW </a:t>
            </a:r>
            <a:r>
              <a:rPr lang="en-US" altLang="ko-KR" sz="1600" dirty="0" err="1" smtClean="0">
                <a:latin typeface="+mn-ea"/>
              </a:rPr>
              <a:t>github</a:t>
            </a:r>
            <a:r>
              <a:rPr lang="ko-KR" altLang="ko-KR" sz="1600" dirty="0" smtClean="0">
                <a:latin typeface="+mn-ea"/>
              </a:rPr>
              <a:t> </a:t>
            </a:r>
            <a:r>
              <a:rPr lang="ko-KR" altLang="ko-KR" sz="1600" dirty="0">
                <a:latin typeface="+mn-ea"/>
              </a:rPr>
              <a:t>주소</a:t>
            </a:r>
            <a:r>
              <a:rPr lang="en-US" altLang="ko-KR" sz="1600" dirty="0">
                <a:latin typeface="+mn-ea"/>
              </a:rPr>
              <a:t> : </a:t>
            </a:r>
            <a:r>
              <a:rPr lang="en-US" altLang="ko-KR" sz="1600" dirty="0" smtClean="0">
                <a:latin typeface="+mn-ea"/>
                <a:hlinkClick r:id="rId2"/>
              </a:rPr>
              <a:t>https</a:t>
            </a:r>
            <a:r>
              <a:rPr lang="en-US" altLang="ko-KR" sz="1600" dirty="0">
                <a:latin typeface="+mn-ea"/>
                <a:hlinkClick r:id="rId2"/>
              </a:rPr>
              <a:t>://</a:t>
            </a:r>
            <a:r>
              <a:rPr lang="en-US" altLang="ko-KR" sz="1600" dirty="0" smtClean="0">
                <a:latin typeface="+mn-ea"/>
                <a:hlinkClick r:id="rId2"/>
              </a:rPr>
              <a:t>github.com/mwrlabs/drozer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b="1" u="sng" dirty="0">
              <a:latin typeface="+mn-ea"/>
            </a:endParaRPr>
          </a:p>
          <a:p>
            <a:r>
              <a:rPr lang="ko-KR" altLang="ko-KR" sz="1600" dirty="0">
                <a:latin typeface="+mn-ea"/>
              </a:rPr>
              <a:t>구현 기능 및 기능 개요 </a:t>
            </a:r>
            <a:r>
              <a:rPr lang="ko-KR" altLang="ko-KR" sz="1600" dirty="0" err="1">
                <a:latin typeface="+mn-ea"/>
              </a:rPr>
              <a:t>참초</a:t>
            </a:r>
            <a:r>
              <a:rPr lang="en-US" altLang="ko-KR" sz="1600" dirty="0">
                <a:latin typeface="+mn-ea"/>
              </a:rPr>
              <a:t> : </a:t>
            </a:r>
            <a:r>
              <a:rPr lang="en-US" altLang="ko-KR" sz="1600" dirty="0">
                <a:latin typeface="+mn-ea"/>
                <a:hlinkClick r:id="rId3"/>
              </a:rPr>
              <a:t>https://</a:t>
            </a:r>
            <a:r>
              <a:rPr lang="en-US" altLang="ko-KR" sz="1600" dirty="0" smtClean="0">
                <a:latin typeface="+mn-ea"/>
                <a:hlinkClick r:id="rId3"/>
              </a:rPr>
              <a:t>blog.naver.com/sshohan/220957469033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err="1" smtClean="0">
                <a:latin typeface="+mn-ea"/>
              </a:rPr>
              <a:t>Drozer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관련 조사 </a:t>
            </a:r>
            <a:r>
              <a:rPr lang="en-US" altLang="ko-KR" sz="1600" dirty="0" smtClean="0">
                <a:latin typeface="+mn-ea"/>
              </a:rPr>
              <a:t>:  </a:t>
            </a:r>
            <a:r>
              <a:rPr lang="en-US" altLang="ko-KR" sz="1600" dirty="0" smtClean="0">
                <a:latin typeface="+mn-ea"/>
                <a:hlinkClick r:id="rId4"/>
              </a:rPr>
              <a:t>https</a:t>
            </a:r>
            <a:r>
              <a:rPr lang="en-US" altLang="ko-KR" sz="1600" dirty="0">
                <a:latin typeface="+mn-ea"/>
                <a:hlinkClick r:id="rId4"/>
              </a:rPr>
              <a:t>://labs.mwrinfosecurity.com/tools/drozer</a:t>
            </a:r>
            <a:r>
              <a:rPr lang="en-US" altLang="ko-KR" sz="1600" dirty="0" smtClean="0">
                <a:latin typeface="+mn-ea"/>
                <a:hlinkClick r:id="rId4"/>
              </a:rPr>
              <a:t>/</a:t>
            </a:r>
            <a:r>
              <a:rPr lang="en-US" altLang="ko-KR" sz="1600" dirty="0" smtClean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endParaRPr lang="ko-KR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07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89642" y="2609617"/>
            <a:ext cx="5210550" cy="1395447"/>
            <a:chOff x="234532" y="360671"/>
            <a:chExt cx="6947397" cy="1395447"/>
          </a:xfrm>
        </p:grpSpPr>
        <p:sp>
          <p:nvSpPr>
            <p:cNvPr id="7" name="TextBox 6"/>
            <p:cNvSpPr txBox="1"/>
            <p:nvPr/>
          </p:nvSpPr>
          <p:spPr>
            <a:xfrm>
              <a:off x="352712" y="432679"/>
              <a:ext cx="68292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spc="-300" dirty="0" smtClean="0">
                  <a:solidFill>
                    <a:schemeClr val="bg1">
                      <a:lumMod val="65000"/>
                      <a:alpha val="30000"/>
                    </a:schemeClr>
                  </a:solidFill>
                </a:rPr>
                <a:t>감사합니</a:t>
              </a:r>
              <a:r>
                <a:rPr lang="ko-KR" altLang="en-US" sz="8000" b="1" spc="-300" dirty="0">
                  <a:solidFill>
                    <a:schemeClr val="bg1">
                      <a:lumMod val="65000"/>
                      <a:alpha val="30000"/>
                    </a:schemeClr>
                  </a:solidFill>
                </a:rPr>
                <a:t>다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4532" y="360671"/>
              <a:ext cx="68292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spc="-300" dirty="0" smtClean="0">
                  <a:solidFill>
                    <a:srgbClr val="5D5B5B">
                      <a:alpha val="70000"/>
                    </a:srgbClr>
                  </a:solidFill>
                </a:rPr>
                <a:t>감사합니다</a:t>
              </a:r>
              <a:endParaRPr lang="ko-KR" altLang="en-US" sz="8000" b="1" spc="-300" dirty="0">
                <a:solidFill>
                  <a:srgbClr val="5D5B5B">
                    <a:alpha val="70000"/>
                  </a:srgb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22194" y="2348030"/>
            <a:ext cx="2532551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rgbClr val="ED63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2"/>
          <p:cNvGrpSpPr/>
          <p:nvPr/>
        </p:nvGrpSpPr>
        <p:grpSpPr>
          <a:xfrm>
            <a:off x="443643" y="619433"/>
            <a:ext cx="2057401" cy="2809568"/>
            <a:chOff x="1179872" y="1238865"/>
            <a:chExt cx="5486401" cy="5619135"/>
          </a:xfrm>
        </p:grpSpPr>
        <p:cxnSp>
          <p:nvCxnSpPr>
            <p:cNvPr id="11" name="Straight Connector 13"/>
            <p:cNvCxnSpPr/>
            <p:nvPr/>
          </p:nvCxnSpPr>
          <p:spPr>
            <a:xfrm flipH="1">
              <a:off x="2035277" y="1238865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4"/>
            <p:cNvCxnSpPr/>
            <p:nvPr/>
          </p:nvCxnSpPr>
          <p:spPr>
            <a:xfrm flipH="1">
              <a:off x="1445342" y="227125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5"/>
            <p:cNvCxnSpPr/>
            <p:nvPr/>
          </p:nvCxnSpPr>
          <p:spPr>
            <a:xfrm flipH="1">
              <a:off x="1179872" y="3082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/>
            <p:cNvCxnSpPr/>
            <p:nvPr/>
          </p:nvCxnSpPr>
          <p:spPr>
            <a:xfrm flipH="1">
              <a:off x="2890685" y="1861664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4"/>
          <p:cNvGrpSpPr/>
          <p:nvPr/>
        </p:nvGrpSpPr>
        <p:grpSpPr>
          <a:xfrm>
            <a:off x="7566029" y="3429000"/>
            <a:ext cx="1418751" cy="1937434"/>
            <a:chOff x="18111021" y="9317613"/>
            <a:chExt cx="5486401" cy="5619135"/>
          </a:xfrm>
        </p:grpSpPr>
        <p:cxnSp>
          <p:nvCxnSpPr>
            <p:cNvPr id="16" name="Straight Connector 17"/>
            <p:cNvCxnSpPr/>
            <p:nvPr/>
          </p:nvCxnSpPr>
          <p:spPr>
            <a:xfrm flipH="1">
              <a:off x="18966426" y="9317613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8"/>
            <p:cNvCxnSpPr/>
            <p:nvPr/>
          </p:nvCxnSpPr>
          <p:spPr>
            <a:xfrm flipH="1">
              <a:off x="18376491" y="1035000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/>
            <p:cNvCxnSpPr/>
            <p:nvPr/>
          </p:nvCxnSpPr>
          <p:spPr>
            <a:xfrm flipH="1">
              <a:off x="18111021" y="1116116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0"/>
            <p:cNvCxnSpPr/>
            <p:nvPr/>
          </p:nvCxnSpPr>
          <p:spPr>
            <a:xfrm flipH="1">
              <a:off x="19821834" y="9940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5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2"/>
          <p:cNvSpPr/>
          <p:nvPr/>
        </p:nvSpPr>
        <p:spPr>
          <a:xfrm>
            <a:off x="-2659694" y="-623670"/>
            <a:ext cx="6130350" cy="81738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9" name="Rectangle 8"/>
          <p:cNvSpPr/>
          <p:nvPr/>
        </p:nvSpPr>
        <p:spPr>
          <a:xfrm>
            <a:off x="-286404" y="-1519085"/>
            <a:ext cx="3863813" cy="15043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/>
          <p:cNvSpPr/>
          <p:nvPr/>
        </p:nvSpPr>
        <p:spPr>
          <a:xfrm>
            <a:off x="-286404" y="6872749"/>
            <a:ext cx="3863813" cy="15043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/>
          <p:cNvSpPr/>
          <p:nvPr/>
        </p:nvSpPr>
        <p:spPr>
          <a:xfrm>
            <a:off x="-3682809" y="-1504336"/>
            <a:ext cx="3683999" cy="1048610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Textfeld 32"/>
          <p:cNvSpPr txBox="1"/>
          <p:nvPr/>
        </p:nvSpPr>
        <p:spPr>
          <a:xfrm>
            <a:off x="4932040" y="1418287"/>
            <a:ext cx="3096344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b="1" dirty="0">
                <a:latin typeface="+mn-ea"/>
              </a:rPr>
              <a:t>I. </a:t>
            </a:r>
            <a:r>
              <a:rPr lang="ko-KR" altLang="en-US" sz="1600" b="1" dirty="0">
                <a:latin typeface="+mn-ea"/>
              </a:rPr>
              <a:t>개요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300" dirty="0" smtClean="0">
                <a:latin typeface="+mn-ea"/>
              </a:rPr>
              <a:t>프로젝트의 목적</a:t>
            </a:r>
            <a:endParaRPr lang="en-US" altLang="ko-KR" sz="1300" dirty="0" smtClean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300" dirty="0" smtClean="0">
                <a:latin typeface="+mn-ea"/>
              </a:rPr>
              <a:t>프로젝트에서 </a:t>
            </a:r>
            <a:r>
              <a:rPr lang="ko-KR" altLang="en-US" sz="1300" dirty="0">
                <a:latin typeface="+mn-ea"/>
              </a:rPr>
              <a:t>사용하는 공개</a:t>
            </a:r>
            <a:r>
              <a:rPr lang="en-US" altLang="ko-KR" sz="1300" dirty="0">
                <a:latin typeface="+mn-ea"/>
              </a:rPr>
              <a:t>SW</a:t>
            </a:r>
            <a:r>
              <a:rPr lang="ko-KR" altLang="en-US" sz="1300" dirty="0">
                <a:latin typeface="+mn-ea"/>
              </a:rPr>
              <a:t>의 개요 </a:t>
            </a:r>
            <a:endParaRPr lang="en-US" altLang="ko-KR" sz="1300" dirty="0" smtClean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300" dirty="0" err="1" smtClean="0">
                <a:latin typeface="+mn-ea"/>
              </a:rPr>
              <a:t>github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주소</a:t>
            </a:r>
            <a:endParaRPr lang="en-US" altLang="ko-KR" sz="1300" dirty="0" smtClean="0">
              <a:latin typeface="+mn-ea"/>
            </a:endParaRPr>
          </a:p>
          <a:p>
            <a:pPr fontAlgn="base"/>
            <a:endParaRPr lang="ko-KR" altLang="en-US" sz="1400" dirty="0">
              <a:latin typeface="+mn-ea"/>
            </a:endParaRPr>
          </a:p>
          <a:p>
            <a:pPr fontAlgn="base"/>
            <a:r>
              <a:rPr lang="en-US" altLang="ko-KR" sz="1600" b="1" dirty="0">
                <a:latin typeface="+mn-ea"/>
              </a:rPr>
              <a:t>II. </a:t>
            </a:r>
            <a:r>
              <a:rPr lang="ko-KR" altLang="en-US" sz="1600" b="1" dirty="0">
                <a:latin typeface="+mn-ea"/>
              </a:rPr>
              <a:t>공개</a:t>
            </a:r>
            <a:r>
              <a:rPr lang="en-US" altLang="ko-KR" sz="1600" b="1" dirty="0">
                <a:latin typeface="+mn-ea"/>
              </a:rPr>
              <a:t>SW </a:t>
            </a:r>
            <a:r>
              <a:rPr lang="ko-KR" altLang="en-US" sz="1600" b="1" dirty="0">
                <a:latin typeface="+mn-ea"/>
              </a:rPr>
              <a:t>분석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300" dirty="0" smtClean="0">
                <a:latin typeface="+mn-ea"/>
              </a:rPr>
              <a:t>프로젝트로 </a:t>
            </a:r>
            <a:r>
              <a:rPr lang="ko-KR" altLang="en-US" sz="1300" dirty="0">
                <a:latin typeface="+mn-ea"/>
              </a:rPr>
              <a:t>사용하는 공개</a:t>
            </a:r>
            <a:r>
              <a:rPr lang="en-US" altLang="ko-KR" sz="1300" dirty="0">
                <a:latin typeface="+mn-ea"/>
              </a:rPr>
              <a:t>SW</a:t>
            </a:r>
            <a:r>
              <a:rPr lang="ko-KR" altLang="en-US" sz="1300" dirty="0">
                <a:latin typeface="+mn-ea"/>
              </a:rPr>
              <a:t>의 복잡도 및 난이도 분석 </a:t>
            </a:r>
            <a:endParaRPr lang="en-US" altLang="ko-KR" sz="1300" dirty="0" smtClean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300" dirty="0" smtClean="0">
                <a:latin typeface="+mn-ea"/>
              </a:rPr>
              <a:t>공개</a:t>
            </a:r>
            <a:r>
              <a:rPr lang="en-US" altLang="ko-KR" sz="1300" dirty="0">
                <a:latin typeface="+mn-ea"/>
              </a:rPr>
              <a:t>SW</a:t>
            </a:r>
            <a:r>
              <a:rPr lang="ko-KR" altLang="en-US" sz="1300" dirty="0">
                <a:latin typeface="+mn-ea"/>
              </a:rPr>
              <a:t>의 기능 개요 </a:t>
            </a:r>
            <a:endParaRPr lang="en-US" altLang="ko-KR" sz="1300" dirty="0" smtClean="0">
              <a:latin typeface="+mn-ea"/>
            </a:endParaRPr>
          </a:p>
          <a:p>
            <a:pPr fontAlgn="base"/>
            <a:endParaRPr lang="ko-KR" altLang="en-US" sz="1600" dirty="0">
              <a:latin typeface="+mn-ea"/>
            </a:endParaRPr>
          </a:p>
          <a:p>
            <a:pPr fontAlgn="base"/>
            <a:r>
              <a:rPr lang="en-US" altLang="ko-KR" sz="1600" b="1" dirty="0">
                <a:latin typeface="+mn-ea"/>
              </a:rPr>
              <a:t>III. </a:t>
            </a:r>
            <a:r>
              <a:rPr lang="ko-KR" altLang="en-US" sz="1600" b="1" dirty="0">
                <a:latin typeface="+mn-ea"/>
              </a:rPr>
              <a:t>프로젝트 계획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300" dirty="0" smtClean="0">
                <a:latin typeface="+mn-ea"/>
              </a:rPr>
              <a:t>일정표</a:t>
            </a:r>
            <a:endParaRPr lang="en-US" altLang="ko-KR" sz="1300" dirty="0" smtClean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300" dirty="0" smtClean="0">
                <a:latin typeface="+mn-ea"/>
              </a:rPr>
              <a:t>팀원의 업무분담</a:t>
            </a:r>
            <a:endParaRPr lang="en-US" altLang="ko-KR" sz="1300" dirty="0" smtClean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300" dirty="0">
                <a:latin typeface="+mn-ea"/>
              </a:rPr>
              <a:t>발생 가능한 예외 상황에 </a:t>
            </a:r>
            <a:r>
              <a:rPr lang="ko-KR" altLang="en-US" sz="1300" dirty="0" smtClean="0">
                <a:latin typeface="+mn-ea"/>
              </a:rPr>
              <a:t>대처방안</a:t>
            </a:r>
            <a:endParaRPr lang="en-US" altLang="ko-KR" sz="1300" dirty="0">
              <a:latin typeface="+mn-ea"/>
            </a:endParaRPr>
          </a:p>
          <a:p>
            <a:pPr fontAlgn="base"/>
            <a:endParaRPr lang="ko-KR" altLang="en-US" sz="1400" dirty="0">
              <a:latin typeface="+mn-ea"/>
            </a:endParaRPr>
          </a:p>
          <a:p>
            <a:pPr fontAlgn="base"/>
            <a:r>
              <a:rPr lang="en-US" altLang="ko-KR" sz="1600" b="1" dirty="0">
                <a:latin typeface="+mn-ea"/>
              </a:rPr>
              <a:t>IV. </a:t>
            </a:r>
            <a:r>
              <a:rPr lang="ko-KR" altLang="en-US" sz="1600" b="1" dirty="0">
                <a:latin typeface="+mn-ea"/>
              </a:rPr>
              <a:t>참고자료</a:t>
            </a:r>
          </a:p>
          <a:p>
            <a:pPr fontAlgn="base"/>
            <a:r>
              <a:rPr lang="en-US" altLang="ko-KR" sz="1300" dirty="0" smtClean="0">
                <a:latin typeface="+mn-ea"/>
              </a:rPr>
              <a:t>-    </a:t>
            </a:r>
            <a:r>
              <a:rPr lang="ko-KR" altLang="en-US" sz="1300" dirty="0" smtClean="0">
                <a:latin typeface="+mn-ea"/>
              </a:rPr>
              <a:t>참고한 </a:t>
            </a:r>
            <a:r>
              <a:rPr lang="ko-KR" altLang="en-US" sz="1300" dirty="0">
                <a:latin typeface="+mn-ea"/>
              </a:rPr>
              <a:t>서적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보고서 등을 작성</a:t>
            </a:r>
          </a:p>
        </p:txBody>
      </p:sp>
      <p:sp>
        <p:nvSpPr>
          <p:cNvPr id="17" name="Textfeld 7"/>
          <p:cNvSpPr txBox="1"/>
          <p:nvPr/>
        </p:nvSpPr>
        <p:spPr>
          <a:xfrm>
            <a:off x="141849" y="3167390"/>
            <a:ext cx="277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spc="300" dirty="0" smtClean="0">
                <a:solidFill>
                  <a:srgbClr val="ED636D"/>
                </a:solidFill>
                <a:latin typeface="+mj-ea"/>
                <a:ea typeface="+mj-ea"/>
              </a:rPr>
              <a:t>#</a:t>
            </a:r>
            <a:r>
              <a:rPr lang="en-US" sz="3600" b="1" spc="300" dirty="0" smtClean="0">
                <a:solidFill>
                  <a:srgbClr val="ED636D"/>
                </a:solidFill>
                <a:latin typeface="+mj-ea"/>
                <a:ea typeface="+mj-ea"/>
              </a:rPr>
              <a:t>Contents</a:t>
            </a:r>
            <a:endParaRPr lang="de-DE" sz="3600" b="1" spc="300" dirty="0" smtClean="0">
              <a:solidFill>
                <a:srgbClr val="ED636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50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4" y="2285886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5D5B5B"/>
                </a:solidFill>
              </a:rPr>
              <a:t>01</a:t>
            </a:r>
            <a:endParaRPr lang="ko-KR" altLang="en-US" sz="7200" b="1" dirty="0">
              <a:solidFill>
                <a:srgbClr val="5D5B5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6" y="3501008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smtClean="0">
                <a:solidFill>
                  <a:srgbClr val="5D5B5B"/>
                </a:solidFill>
                <a:latin typeface="+mn-ea"/>
              </a:rPr>
              <a:t>개</a:t>
            </a:r>
            <a:r>
              <a:rPr lang="ko-KR" altLang="en-US" sz="4000" spc="-150" dirty="0">
                <a:solidFill>
                  <a:srgbClr val="5D5B5B"/>
                </a:solidFill>
                <a:latin typeface="+mn-ea"/>
              </a:rPr>
              <a:t>요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392488"/>
            <a:ext cx="5231028" cy="0"/>
          </a:xfrm>
          <a:prstGeom prst="line">
            <a:avLst/>
          </a:prstGeom>
          <a:ln>
            <a:solidFill>
              <a:srgbClr val="5D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5016051" y="919928"/>
            <a:ext cx="2500774" cy="4594205"/>
          </a:xfrm>
          <a:prstGeom prst="triangle">
            <a:avLst/>
          </a:prstGeom>
          <a:solidFill>
            <a:srgbClr val="ED636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6414627" y="919928"/>
            <a:ext cx="2500774" cy="4594205"/>
          </a:xfrm>
          <a:prstGeom prst="triangl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6965" y="4130496"/>
            <a:ext cx="35702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base">
              <a:buFontTx/>
              <a:buChar char="-"/>
            </a:pPr>
            <a:r>
              <a:rPr lang="ko-KR" altLang="en-US" sz="1400" dirty="0" smtClean="0">
                <a:solidFill>
                  <a:srgbClr val="5D5B5B"/>
                </a:solidFill>
                <a:latin typeface="+mn-ea"/>
              </a:rPr>
              <a:t>프로젝트 </a:t>
            </a: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목적 </a:t>
            </a:r>
            <a:endParaRPr lang="en-US" altLang="ko-KR" sz="1400" dirty="0" smtClean="0">
              <a:solidFill>
                <a:srgbClr val="5D5B5B"/>
              </a:solidFill>
              <a:latin typeface="+mn-ea"/>
            </a:endParaRPr>
          </a:p>
          <a:p>
            <a:pPr marL="171450" indent="-171450" fontAlgn="base">
              <a:buFontTx/>
              <a:buChar char="-"/>
            </a:pPr>
            <a:r>
              <a:rPr lang="ko-KR" altLang="en-US" sz="1400" dirty="0" smtClean="0">
                <a:solidFill>
                  <a:srgbClr val="5D5B5B"/>
                </a:solidFill>
                <a:latin typeface="+mn-ea"/>
              </a:rPr>
              <a:t>프로젝트에서 </a:t>
            </a: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사용하는 공개</a:t>
            </a:r>
            <a:r>
              <a:rPr lang="en-US" altLang="ko-KR" sz="1400" dirty="0">
                <a:solidFill>
                  <a:srgbClr val="5D5B5B"/>
                </a:solidFill>
                <a:latin typeface="+mn-ea"/>
              </a:rPr>
              <a:t>SW</a:t>
            </a: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의 개요 </a:t>
            </a:r>
            <a:endParaRPr lang="en-US" altLang="ko-KR" sz="1400" dirty="0">
              <a:solidFill>
                <a:srgbClr val="5D5B5B"/>
              </a:solidFill>
              <a:latin typeface="+mn-ea"/>
            </a:endParaRPr>
          </a:p>
          <a:p>
            <a:pPr fontAlgn="base"/>
            <a:r>
              <a:rPr lang="en-US" altLang="ko-KR" sz="1400" dirty="0" smtClean="0">
                <a:solidFill>
                  <a:srgbClr val="5D5B5B"/>
                </a:solidFill>
                <a:latin typeface="+mn-ea"/>
              </a:rPr>
              <a:t>-  </a:t>
            </a:r>
            <a:r>
              <a:rPr lang="en-US" altLang="ko-KR" sz="1400" dirty="0" err="1" smtClean="0">
                <a:solidFill>
                  <a:srgbClr val="5D5B5B"/>
                </a:solidFill>
                <a:latin typeface="+mn-ea"/>
              </a:rPr>
              <a:t>github</a:t>
            </a:r>
            <a:r>
              <a:rPr lang="en-US" altLang="ko-KR" sz="1400" dirty="0" smtClean="0">
                <a:solidFill>
                  <a:srgbClr val="5D5B5B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주소</a:t>
            </a:r>
            <a:endParaRPr lang="en-US" altLang="ko-KR" sz="1400" dirty="0">
              <a:solidFill>
                <a:srgbClr val="5D5B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33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884123" cy="829706"/>
            <a:chOff x="1188881" y="351819"/>
            <a:chExt cx="3845496" cy="829706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84549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프로젝트 목적 </a:t>
              </a: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  <a:p>
              <a:pPr marL="171450" indent="-1714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프로젝트에서 사용하는 공개</a:t>
              </a:r>
              <a:r>
                <a:rPr lang="en-US" altLang="ko-KR" sz="1100" dirty="0">
                  <a:latin typeface="+mn-ea"/>
                </a:rPr>
                <a:t>SW</a:t>
              </a:r>
              <a:r>
                <a:rPr lang="ko-KR" altLang="en-US" sz="1100" dirty="0">
                  <a:latin typeface="+mn-ea"/>
                </a:rPr>
                <a:t>의 개요 </a:t>
              </a:r>
              <a:endParaRPr lang="en-US" altLang="ko-KR" sz="1100" dirty="0">
                <a:latin typeface="+mn-ea"/>
              </a:endParaRPr>
            </a:p>
            <a:p>
              <a:pPr fontAlgn="base"/>
              <a:r>
                <a:rPr lang="en-US" altLang="ko-KR" sz="1100" dirty="0">
                  <a:latin typeface="+mn-ea"/>
                </a:rPr>
                <a:t>-   </a:t>
              </a:r>
              <a:r>
                <a:rPr lang="en-US" altLang="ko-KR" sz="1100" dirty="0" err="1">
                  <a:latin typeface="+mn-ea"/>
                </a:rPr>
                <a:t>github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ko-KR" altLang="en-US" sz="1100" dirty="0">
                  <a:latin typeface="+mn-ea"/>
                </a:rPr>
                <a:t>주소</a:t>
              </a:r>
              <a:endParaRPr lang="en-US" altLang="ko-KR" sz="1100" dirty="0">
                <a:latin typeface="+mn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27584" y="2636912"/>
            <a:ext cx="74310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보안 </a:t>
            </a:r>
            <a:r>
              <a:rPr lang="ko-KR" altLang="en-US" sz="1600" dirty="0"/>
              <a:t>관련 오픈 소스 </a:t>
            </a:r>
            <a:r>
              <a:rPr lang="ko-KR" altLang="en-US" sz="1600" dirty="0" smtClean="0"/>
              <a:t>소프트웨어인 </a:t>
            </a:r>
            <a:r>
              <a:rPr lang="en-US" altLang="ko-KR" sz="1600" dirty="0" smtClean="0"/>
              <a:t>‘</a:t>
            </a:r>
            <a:r>
              <a:rPr lang="en-US" altLang="ko-KR" sz="1600" dirty="0" err="1" smtClean="0"/>
              <a:t>Drozer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을 </a:t>
            </a:r>
            <a:r>
              <a:rPr lang="ko-KR" altLang="en-US" sz="1600" dirty="0"/>
              <a:t>분석하고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활용하여 개별적으로 코드를 </a:t>
            </a:r>
            <a:r>
              <a:rPr lang="ko-KR" altLang="en-US" sz="1600" dirty="0" smtClean="0"/>
              <a:t>분석해 </a:t>
            </a:r>
            <a:r>
              <a:rPr lang="ko-KR" altLang="en-US" sz="1600" dirty="0"/>
              <a:t>어떤 역할을 수행하는지 </a:t>
            </a:r>
            <a:r>
              <a:rPr lang="ko-KR" altLang="en-US" sz="1600" dirty="0" smtClean="0"/>
              <a:t>파악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프로그래밍 기법을 익히고 오픈 소스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Github</a:t>
            </a:r>
            <a:r>
              <a:rPr lang="en-US" altLang="ko-KR" sz="1600" dirty="0"/>
              <a:t>)</a:t>
            </a:r>
            <a:r>
              <a:rPr lang="ko-KR" altLang="en-US" sz="1600" dirty="0"/>
              <a:t>를 활용한 </a:t>
            </a:r>
            <a:r>
              <a:rPr lang="ko-KR" altLang="en-US" sz="1600" dirty="0" smtClean="0"/>
              <a:t>경험 쌓기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Android</a:t>
            </a:r>
            <a:r>
              <a:rPr lang="ko-KR" altLang="ko-KR" sz="1600" dirty="0"/>
              <a:t>의 보안기능을 테스트하고 보안을 강화할 수 있는 </a:t>
            </a:r>
            <a:r>
              <a:rPr lang="ko-KR" altLang="ko-KR" sz="1600" dirty="0" smtClean="0"/>
              <a:t>기회 얻</a:t>
            </a:r>
            <a:r>
              <a:rPr lang="ko-KR" altLang="en-US" sz="1600" dirty="0" smtClean="0"/>
              <a:t>기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213939"/>
            <a:ext cx="2480061" cy="260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895344" cy="829706"/>
            <a:chOff x="1188881" y="351819"/>
            <a:chExt cx="3860458" cy="829706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86045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프로젝트 목적 </a:t>
              </a:r>
              <a:endParaRPr lang="en-US" altLang="ko-KR" sz="1100" dirty="0">
                <a:latin typeface="+mn-ea"/>
              </a:endParaRPr>
            </a:p>
            <a:p>
              <a:pPr marL="171450" indent="-1714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프로젝트에서 사용하는 공개</a:t>
              </a:r>
              <a:r>
                <a:rPr lang="en-US" altLang="ko-KR" sz="1100" b="1" dirty="0">
                  <a:solidFill>
                    <a:srgbClr val="ED636D"/>
                  </a:solidFill>
                  <a:latin typeface="+mn-ea"/>
                </a:rPr>
                <a:t>SW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의 개요 </a:t>
              </a: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  <a:p>
              <a:pPr fontAlgn="base"/>
              <a:r>
                <a:rPr lang="en-US" altLang="ko-KR" sz="1100" dirty="0">
                  <a:latin typeface="+mn-ea"/>
                </a:rPr>
                <a:t>-   </a:t>
              </a:r>
              <a:r>
                <a:rPr lang="en-US" altLang="ko-KR" sz="1100" dirty="0" err="1">
                  <a:latin typeface="+mn-ea"/>
                </a:rPr>
                <a:t>github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ko-KR" altLang="en-US" sz="1100" dirty="0">
                  <a:latin typeface="+mn-ea"/>
                </a:rPr>
                <a:t>주소</a:t>
              </a:r>
              <a:endParaRPr lang="en-US" altLang="ko-KR" sz="1100" dirty="0">
                <a:latin typeface="+mn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2144" y="2958043"/>
            <a:ext cx="6558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600" dirty="0" smtClean="0"/>
              <a:t>공개 소프트웨어 대상자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Android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플랫폼을 사용하는 모든 </a:t>
            </a:r>
            <a:r>
              <a:rPr lang="ko-KR" altLang="en-US" sz="1600" dirty="0" smtClean="0"/>
              <a:t>사용자</a:t>
            </a:r>
            <a:endParaRPr lang="en-US" altLang="ko-KR" sz="1600" dirty="0" smtClean="0"/>
          </a:p>
          <a:p>
            <a:pPr fontAlgn="base"/>
            <a:endParaRPr lang="ko-KR" altLang="en-US" sz="1600" dirty="0"/>
          </a:p>
          <a:p>
            <a:pPr fontAlgn="base"/>
            <a:r>
              <a:rPr lang="en-US" altLang="ko-KR" sz="1600" dirty="0" smtClean="0"/>
              <a:t>-   </a:t>
            </a:r>
            <a:r>
              <a:rPr lang="ko-KR" altLang="en-US" sz="1600" dirty="0" smtClean="0"/>
              <a:t>사용 목적 </a:t>
            </a:r>
            <a:r>
              <a:rPr lang="en-US" altLang="ko-KR" sz="1600" dirty="0" smtClean="0"/>
              <a:t>: </a:t>
            </a:r>
            <a:r>
              <a:rPr lang="ko-KR" altLang="ko-KR" sz="1600" dirty="0"/>
              <a:t>개발한 </a:t>
            </a:r>
            <a:r>
              <a:rPr lang="en-US" altLang="ko-KR" sz="1600" dirty="0"/>
              <a:t>Android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프로그램의 보안 기능에 대한 테스트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6374570" y="3578580"/>
            <a:ext cx="2733934" cy="3882868"/>
            <a:chOff x="6374570" y="3578580"/>
            <a:chExt cx="2733934" cy="388286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4570" y="3578580"/>
              <a:ext cx="2733934" cy="388286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3508" y="5235486"/>
              <a:ext cx="1510983" cy="1510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4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4" y="2285886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5D5B5B"/>
                </a:solidFill>
              </a:rPr>
              <a:t>02</a:t>
            </a:r>
            <a:endParaRPr lang="ko-KR" altLang="en-US" sz="7200" b="1" dirty="0">
              <a:solidFill>
                <a:srgbClr val="5D5B5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6" y="3501008"/>
            <a:ext cx="2888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smtClean="0">
                <a:solidFill>
                  <a:srgbClr val="5D5B5B"/>
                </a:solidFill>
                <a:latin typeface="+mn-ea"/>
              </a:rPr>
              <a:t>공개</a:t>
            </a:r>
            <a:r>
              <a:rPr lang="en-US" altLang="ko-KR" sz="4000" spc="-150" dirty="0" smtClean="0">
                <a:solidFill>
                  <a:srgbClr val="5D5B5B"/>
                </a:solidFill>
                <a:latin typeface="+mn-ea"/>
              </a:rPr>
              <a:t>SW</a:t>
            </a:r>
            <a:r>
              <a:rPr lang="ko-KR" altLang="en-US" sz="4000" spc="-150" dirty="0" smtClean="0">
                <a:solidFill>
                  <a:srgbClr val="5D5B5B"/>
                </a:solidFill>
                <a:latin typeface="+mn-ea"/>
              </a:rPr>
              <a:t>분석</a:t>
            </a:r>
            <a:endParaRPr lang="ko-KR" altLang="en-US" sz="4000" spc="-150" dirty="0">
              <a:solidFill>
                <a:srgbClr val="5D5B5B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392488"/>
            <a:ext cx="5231028" cy="0"/>
          </a:xfrm>
          <a:prstGeom prst="line">
            <a:avLst/>
          </a:prstGeom>
          <a:ln>
            <a:solidFill>
              <a:srgbClr val="5D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5016051" y="919928"/>
            <a:ext cx="2500774" cy="4594205"/>
          </a:xfrm>
          <a:prstGeom prst="triangle">
            <a:avLst/>
          </a:prstGeom>
          <a:solidFill>
            <a:srgbClr val="ED636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6414627" y="919928"/>
            <a:ext cx="2500774" cy="4594205"/>
          </a:xfrm>
          <a:prstGeom prst="triangl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96528" y="4202504"/>
            <a:ext cx="490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프로젝트로 사용하는 공개</a:t>
            </a:r>
            <a:r>
              <a:rPr lang="en-US" altLang="ko-KR" sz="1400" dirty="0">
                <a:solidFill>
                  <a:srgbClr val="5D5B5B"/>
                </a:solidFill>
                <a:latin typeface="+mn-ea"/>
              </a:rPr>
              <a:t>SW</a:t>
            </a: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의 복잡도 및 난이도 분석 </a:t>
            </a:r>
            <a:endParaRPr lang="en-US" altLang="ko-KR" sz="1400" dirty="0">
              <a:solidFill>
                <a:srgbClr val="5D5B5B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공개</a:t>
            </a:r>
            <a:r>
              <a:rPr lang="en-US" altLang="ko-KR" sz="1400" dirty="0">
                <a:solidFill>
                  <a:srgbClr val="5D5B5B"/>
                </a:solidFill>
                <a:latin typeface="+mn-ea"/>
              </a:rPr>
              <a:t>SW</a:t>
            </a: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의 기능 개요 </a:t>
            </a:r>
            <a:endParaRPr lang="en-US" altLang="ko-KR" sz="1400" dirty="0">
              <a:solidFill>
                <a:srgbClr val="5D5B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45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4006225" cy="660429"/>
            <a:chOff x="1188881" y="351819"/>
            <a:chExt cx="534163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9112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02 </a:t>
              </a:r>
              <a:r>
                <a:rPr lang="ko-KR" altLang="en-US" sz="1400" dirty="0" smtClean="0"/>
                <a:t>공개</a:t>
              </a:r>
              <a:r>
                <a:rPr lang="en-US" altLang="ko-KR" sz="1400" dirty="0" smtClean="0"/>
                <a:t>SW</a:t>
              </a:r>
              <a:r>
                <a:rPr lang="ko-KR" altLang="en-US" sz="1400" dirty="0" smtClean="0"/>
                <a:t>분석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3416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프로젝트로 사용하는 공개</a:t>
              </a:r>
              <a:r>
                <a:rPr lang="en-US" altLang="ko-KR" sz="1100" b="1" dirty="0">
                  <a:solidFill>
                    <a:srgbClr val="ED636D"/>
                  </a:solidFill>
                  <a:latin typeface="+mn-ea"/>
                </a:rPr>
                <a:t>SW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의 복잡도 및 난이도 분석</a:t>
              </a:r>
              <a:r>
                <a:rPr lang="ko-KR" altLang="en-US" sz="1100" dirty="0">
                  <a:latin typeface="+mn-ea"/>
                </a:rPr>
                <a:t>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공개</a:t>
              </a:r>
              <a:r>
                <a:rPr lang="en-US" altLang="ko-KR" sz="1100" dirty="0">
                  <a:latin typeface="+mn-ea"/>
                </a:rPr>
                <a:t>SW</a:t>
              </a:r>
              <a:r>
                <a:rPr lang="ko-KR" altLang="en-US" sz="1100" dirty="0">
                  <a:latin typeface="+mn-ea"/>
                </a:rPr>
                <a:t>의 기능 개요 </a:t>
              </a:r>
              <a:endParaRPr lang="en-US" altLang="ko-KR" sz="1100" dirty="0">
                <a:latin typeface="+mn-ea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42" b="75136"/>
          <a:stretch/>
        </p:blipFill>
        <p:spPr>
          <a:xfrm>
            <a:off x="2323791" y="4808101"/>
            <a:ext cx="1317298" cy="10193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15189" y="5025950"/>
            <a:ext cx="2961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79</a:t>
            </a:r>
            <a:r>
              <a:rPr lang="ko-KR" altLang="en-US" dirty="0" smtClean="0">
                <a:latin typeface="+mn-ea"/>
              </a:rPr>
              <a:t>개의 폴더</a:t>
            </a:r>
            <a:r>
              <a:rPr lang="en-US" altLang="ko-KR" dirty="0" smtClean="0">
                <a:latin typeface="+mn-ea"/>
              </a:rPr>
              <a:t>, 282</a:t>
            </a:r>
            <a:r>
              <a:rPr lang="ko-KR" altLang="en-US" dirty="0" smtClean="0">
                <a:latin typeface="+mn-ea"/>
              </a:rPr>
              <a:t>개의 파일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난이도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복잡도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높음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ko-KR" altLang="en-US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616774"/>
            <a:ext cx="6336705" cy="296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6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3995004" cy="660429"/>
            <a:chOff x="1188881" y="351819"/>
            <a:chExt cx="532667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9112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02 </a:t>
              </a:r>
              <a:r>
                <a:rPr lang="ko-KR" altLang="en-US" sz="1400" dirty="0" smtClean="0"/>
                <a:t>공개</a:t>
              </a:r>
              <a:r>
                <a:rPr lang="en-US" altLang="ko-KR" sz="1400" dirty="0" smtClean="0"/>
                <a:t>SW</a:t>
              </a:r>
              <a:r>
                <a:rPr lang="ko-KR" altLang="en-US" sz="1400" dirty="0" smtClean="0"/>
                <a:t>분석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3266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프로젝트로 사용하는 공개</a:t>
              </a:r>
              <a:r>
                <a:rPr lang="en-US" altLang="ko-KR" sz="1100" dirty="0">
                  <a:latin typeface="+mn-ea"/>
                </a:rPr>
                <a:t>SW</a:t>
              </a:r>
              <a:r>
                <a:rPr lang="ko-KR" altLang="en-US" sz="1100" dirty="0">
                  <a:latin typeface="+mn-ea"/>
                </a:rPr>
                <a:t>의 복잡도 및 난이도 분석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공개</a:t>
              </a:r>
              <a:r>
                <a:rPr lang="en-US" altLang="ko-KR" sz="1100" b="1" dirty="0">
                  <a:solidFill>
                    <a:srgbClr val="ED636D"/>
                  </a:solidFill>
                  <a:latin typeface="+mn-ea"/>
                </a:rPr>
                <a:t>SW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의 기능 개요 </a:t>
              </a: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71" y="1484784"/>
            <a:ext cx="51845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/>
              <a:t>app.activity.forintent</a:t>
            </a:r>
            <a:r>
              <a:rPr lang="en-US" altLang="ko-KR" sz="1000" dirty="0"/>
              <a:t> :</a:t>
            </a:r>
            <a:r>
              <a:rPr lang="ko-KR" altLang="en-US" sz="1000" dirty="0"/>
              <a:t>　주어진 용도를 다를 수 있는 </a:t>
            </a:r>
            <a:r>
              <a:rPr lang="en-US" altLang="ko-KR" sz="1000" dirty="0"/>
              <a:t>activity</a:t>
            </a:r>
            <a:r>
              <a:rPr lang="ko-KR" altLang="en-US" sz="1000" dirty="0"/>
              <a:t>를 찾아준다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app.activity.info :</a:t>
            </a:r>
            <a:r>
              <a:rPr lang="ko-KR" altLang="en-US" sz="1000" dirty="0"/>
              <a:t>　추출된 </a:t>
            </a:r>
            <a:r>
              <a:rPr lang="en-US" altLang="ko-KR" sz="1000" dirty="0"/>
              <a:t>activity</a:t>
            </a:r>
            <a:r>
              <a:rPr lang="ko-KR" altLang="en-US" sz="1000" dirty="0"/>
              <a:t>에 대해 정보를 가져온다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app.activity.start</a:t>
            </a:r>
            <a:r>
              <a:rPr lang="en-US" altLang="ko-KR" sz="1000" dirty="0"/>
              <a:t> :</a:t>
            </a:r>
            <a:r>
              <a:rPr lang="ko-KR" altLang="en-US" sz="1000" dirty="0"/>
              <a:t>　</a:t>
            </a:r>
            <a:r>
              <a:rPr lang="en-US" altLang="ko-KR" sz="1000" dirty="0"/>
              <a:t>activity</a:t>
            </a:r>
            <a:r>
              <a:rPr lang="ko-KR" altLang="en-US" sz="1000" dirty="0"/>
              <a:t>를 시작한다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app.broadcast.info :</a:t>
            </a:r>
            <a:r>
              <a:rPr lang="ko-KR" altLang="en-US" sz="1000" dirty="0"/>
              <a:t>　</a:t>
            </a:r>
            <a:r>
              <a:rPr lang="en-US" altLang="ko-KR" sz="1000" dirty="0"/>
              <a:t>broadcast </a:t>
            </a:r>
            <a:r>
              <a:rPr lang="ko-KR" altLang="en-US" sz="1000" dirty="0"/>
              <a:t>수신자에 관한 정보를 가져온다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app.broadcast.send</a:t>
            </a:r>
            <a:r>
              <a:rPr lang="en-US" altLang="ko-KR" sz="1000" dirty="0"/>
              <a:t> : intent</a:t>
            </a:r>
            <a:r>
              <a:rPr lang="ko-KR" altLang="en-US" sz="1000" dirty="0"/>
              <a:t>를 사용해 </a:t>
            </a:r>
            <a:r>
              <a:rPr lang="en-US" altLang="ko-KR" sz="1000" dirty="0"/>
              <a:t>broadcast</a:t>
            </a:r>
            <a:r>
              <a:rPr lang="ko-KR" altLang="en-US" sz="1000" dirty="0"/>
              <a:t>를 보낸다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app.package.attackersurface</a:t>
            </a:r>
            <a:r>
              <a:rPr lang="en-US" altLang="ko-KR" sz="1000" dirty="0"/>
              <a:t> : </a:t>
            </a:r>
            <a:r>
              <a:rPr lang="ko-KR" altLang="en-US" sz="1000" dirty="0"/>
              <a:t>패키지의 </a:t>
            </a:r>
            <a:r>
              <a:rPr lang="en-US" altLang="ko-KR" sz="1000" dirty="0"/>
              <a:t>attack surface</a:t>
            </a:r>
            <a:r>
              <a:rPr lang="ko-KR" altLang="en-US" sz="1000" dirty="0"/>
              <a:t>를 얻는다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app.package.backup</a:t>
            </a:r>
            <a:r>
              <a:rPr lang="en-US" altLang="ko-KR" sz="1000" dirty="0"/>
              <a:t> : </a:t>
            </a:r>
            <a:r>
              <a:rPr lang="ko-KR" altLang="en-US" sz="1000" dirty="0"/>
              <a:t>백업 </a:t>
            </a:r>
            <a:r>
              <a:rPr lang="en-US" altLang="ko-KR" sz="1000" dirty="0"/>
              <a:t>API</a:t>
            </a:r>
            <a:r>
              <a:rPr lang="ko-KR" altLang="en-US" sz="1000" dirty="0"/>
              <a:t>를 사용하기 위한 패키지를 나열한다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app.package.debuggable</a:t>
            </a:r>
            <a:r>
              <a:rPr lang="en-US" altLang="ko-KR" sz="1000" dirty="0"/>
              <a:t> : </a:t>
            </a:r>
            <a:r>
              <a:rPr lang="ko-KR" altLang="en-US" sz="1000" dirty="0" err="1"/>
              <a:t>디버깅가능한</a:t>
            </a:r>
            <a:r>
              <a:rPr lang="ko-KR" altLang="en-US" sz="1000" dirty="0"/>
              <a:t> 패키지를 찾는다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app.package.info : </a:t>
            </a:r>
            <a:r>
              <a:rPr lang="ko-KR" altLang="en-US" sz="1000" dirty="0"/>
              <a:t>설치된 패키지에 대해 정보를 가져온다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app.package.launchintent</a:t>
            </a:r>
            <a:r>
              <a:rPr lang="en-US" altLang="ko-KR" sz="1000" dirty="0"/>
              <a:t> : </a:t>
            </a:r>
            <a:r>
              <a:rPr lang="ko-KR" altLang="en-US" sz="1000" dirty="0"/>
              <a:t>패키지의 시작 의도를 가져온다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app.package.list</a:t>
            </a:r>
            <a:r>
              <a:rPr lang="en-US" altLang="ko-KR" sz="1000" dirty="0"/>
              <a:t> :</a:t>
            </a:r>
            <a:r>
              <a:rPr lang="ko-KR" altLang="en-US" sz="1000" dirty="0"/>
              <a:t>　패키지를 나열한다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app.package.manifest</a:t>
            </a:r>
            <a:r>
              <a:rPr lang="en-US" altLang="ko-KR" sz="1000" dirty="0"/>
              <a:t> : </a:t>
            </a:r>
            <a:r>
              <a:rPr lang="ko-KR" altLang="en-US" sz="1000" dirty="0"/>
              <a:t>패키지의 </a:t>
            </a:r>
            <a:r>
              <a:rPr lang="en-US" altLang="ko-KR" sz="1000" dirty="0"/>
              <a:t>AndroidManifest.xml</a:t>
            </a:r>
            <a:r>
              <a:rPr lang="ko-KR" altLang="en-US" sz="1000" dirty="0"/>
              <a:t>을 가져온다</a:t>
            </a:r>
            <a:r>
              <a:rPr lang="en-US" altLang="ko-KR" sz="1000" dirty="0"/>
              <a:t>. 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app.package.native</a:t>
            </a:r>
            <a:r>
              <a:rPr lang="en-US" altLang="ko-KR" sz="1000" dirty="0"/>
              <a:t> : </a:t>
            </a:r>
            <a:r>
              <a:rPr lang="ko-KR" altLang="en-US" sz="1000" dirty="0"/>
              <a:t>어플리케이션에 탑재된 </a:t>
            </a:r>
            <a:r>
              <a:rPr lang="en-US" altLang="ko-KR" sz="1000" dirty="0"/>
              <a:t>Native </a:t>
            </a:r>
            <a:r>
              <a:rPr lang="ko-KR" altLang="en-US" sz="1000" dirty="0"/>
              <a:t>라이브러리를 찾는다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app.package.shareduid</a:t>
            </a:r>
            <a:r>
              <a:rPr lang="en-US" altLang="ko-KR" sz="1000" dirty="0"/>
              <a:t> : UID</a:t>
            </a:r>
            <a:r>
              <a:rPr lang="ko-KR" altLang="en-US" sz="1000" dirty="0"/>
              <a:t>를 공유하는 패키지를 찾는다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app.provider.colums</a:t>
            </a:r>
            <a:r>
              <a:rPr lang="en-US" altLang="ko-KR" sz="1000" dirty="0"/>
              <a:t> : content provider</a:t>
            </a:r>
            <a:r>
              <a:rPr lang="ko-KR" altLang="en-US" sz="1000" dirty="0"/>
              <a:t>의 열을 나열한다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app.provider.delete</a:t>
            </a:r>
            <a:r>
              <a:rPr lang="en-US" altLang="ko-KR" sz="1000" dirty="0"/>
              <a:t> : content provider</a:t>
            </a:r>
            <a:r>
              <a:rPr lang="ko-KR" altLang="en-US" sz="1000" dirty="0"/>
              <a:t>로부터 지운다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app.provider.download</a:t>
            </a:r>
            <a:r>
              <a:rPr lang="en-US" altLang="ko-KR" sz="1000" dirty="0"/>
              <a:t> : </a:t>
            </a:r>
            <a:r>
              <a:rPr lang="ko-KR" altLang="en-US" sz="1000" dirty="0"/>
              <a:t>파일을 지원하는 </a:t>
            </a:r>
            <a:r>
              <a:rPr lang="en-US" altLang="ko-KR" sz="1000" dirty="0"/>
              <a:t>content provider</a:t>
            </a:r>
            <a:r>
              <a:rPr lang="ko-KR" altLang="en-US" sz="1000" dirty="0"/>
              <a:t>로부터 파일을 </a:t>
            </a:r>
            <a:endParaRPr lang="en-US" altLang="ko-KR" sz="1000" dirty="0" smtClean="0"/>
          </a:p>
          <a:p>
            <a:pPr fontAlgn="base"/>
            <a:r>
              <a:rPr lang="ko-KR" altLang="en-US" sz="1000" dirty="0" err="1" smtClean="0"/>
              <a:t>다운로드한다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app.provider.finduri</a:t>
            </a:r>
            <a:r>
              <a:rPr lang="en-US" altLang="ko-KR" sz="1000" dirty="0"/>
              <a:t> : </a:t>
            </a:r>
            <a:r>
              <a:rPr lang="ko-KR" altLang="en-US" sz="1000" dirty="0"/>
              <a:t>패키지 안에 있는 추천된 </a:t>
            </a:r>
            <a:r>
              <a:rPr lang="en-US" altLang="ko-KR" sz="1000" dirty="0"/>
              <a:t>content URI</a:t>
            </a:r>
            <a:r>
              <a:rPr lang="ko-KR" altLang="en-US" sz="1000" dirty="0"/>
              <a:t>들을 찾는다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app.provider.info : </a:t>
            </a:r>
            <a:r>
              <a:rPr lang="ko-KR" altLang="en-US" sz="1000" dirty="0"/>
              <a:t>전달된 </a:t>
            </a:r>
            <a:r>
              <a:rPr lang="en-US" altLang="ko-KR" sz="1000" dirty="0"/>
              <a:t>content provider</a:t>
            </a:r>
            <a:r>
              <a:rPr lang="ko-KR" altLang="en-US" sz="1000" dirty="0"/>
              <a:t>의 정보를 가져온다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app.provider.insert</a:t>
            </a:r>
            <a:r>
              <a:rPr lang="en-US" altLang="ko-KR" sz="1000" dirty="0"/>
              <a:t> : content provider</a:t>
            </a:r>
            <a:r>
              <a:rPr lang="ko-KR" altLang="en-US" sz="1000" dirty="0"/>
              <a:t>에 삽입한다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app.provider.query</a:t>
            </a:r>
            <a:r>
              <a:rPr lang="en-US" altLang="ko-KR" sz="1000" dirty="0"/>
              <a:t> : content provider</a:t>
            </a:r>
            <a:r>
              <a:rPr lang="ko-KR" altLang="en-US" sz="1000" dirty="0"/>
              <a:t>에 관한 정보를 가져온다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app.provider.read</a:t>
            </a:r>
            <a:r>
              <a:rPr lang="en-US" altLang="ko-KR" sz="1000" dirty="0"/>
              <a:t> : </a:t>
            </a:r>
            <a:r>
              <a:rPr lang="ko-KR" altLang="en-US" sz="1000" dirty="0"/>
              <a:t>파일을 지원하는 </a:t>
            </a:r>
            <a:r>
              <a:rPr lang="en-US" altLang="ko-KR" sz="1000" dirty="0"/>
              <a:t>content provider</a:t>
            </a:r>
            <a:r>
              <a:rPr lang="ko-KR" altLang="en-US" sz="1000" dirty="0"/>
              <a:t>로부터 읽는다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app.provider.update</a:t>
            </a:r>
            <a:r>
              <a:rPr lang="en-US" altLang="ko-KR" sz="1000" dirty="0"/>
              <a:t> : content provider</a:t>
            </a:r>
            <a:r>
              <a:rPr lang="ko-KR" altLang="en-US" sz="1000" dirty="0"/>
              <a:t>에 있는 기록들을 업데이트한다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app.service.info : </a:t>
            </a:r>
            <a:r>
              <a:rPr lang="ko-KR" altLang="en-US" sz="1000" dirty="0"/>
              <a:t>전달된 서비스에 관한 정보를 가져온다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app.sevice.send</a:t>
            </a:r>
            <a:r>
              <a:rPr lang="en-US" altLang="ko-KR" sz="1000" dirty="0"/>
              <a:t> : </a:t>
            </a:r>
            <a:r>
              <a:rPr lang="ko-KR" altLang="en-US" sz="1000" dirty="0"/>
              <a:t>서비스에게 메시지를 보내고 답변을 보여준다</a:t>
            </a:r>
            <a:r>
              <a:rPr lang="en-US" altLang="ko-KR" sz="1000" dirty="0" smtClean="0"/>
              <a:t>.</a:t>
            </a:r>
          </a:p>
          <a:p>
            <a:pPr fontAlgn="base"/>
            <a:r>
              <a:rPr lang="en-US" altLang="ko-KR" sz="1000" dirty="0" err="1"/>
              <a:t>app.service.start</a:t>
            </a:r>
            <a:r>
              <a:rPr lang="en-US" altLang="ko-KR" sz="1000" dirty="0"/>
              <a:t> : </a:t>
            </a:r>
            <a:r>
              <a:rPr lang="ko-KR" altLang="en-US" sz="1000" dirty="0"/>
              <a:t>서비스를 시작한다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app.service.stop</a:t>
            </a:r>
            <a:r>
              <a:rPr lang="en-US" altLang="ko-KR" sz="1000" dirty="0"/>
              <a:t> : </a:t>
            </a:r>
            <a:r>
              <a:rPr lang="ko-KR" altLang="en-US" sz="1000" dirty="0"/>
              <a:t>서비스를 멈춘다</a:t>
            </a:r>
            <a:r>
              <a:rPr lang="en-US" altLang="ko-KR" sz="1000" dirty="0" smtClean="0"/>
              <a:t>.</a:t>
            </a:r>
          </a:p>
          <a:p>
            <a:pPr fontAlgn="base"/>
            <a:r>
              <a:rPr lang="en-US" altLang="ko-KR" sz="1000" dirty="0" err="1"/>
              <a:t>auxiliary.webcontentresolver</a:t>
            </a:r>
            <a:r>
              <a:rPr lang="en-US" altLang="ko-KR" sz="1000" dirty="0"/>
              <a:t> : content provider</a:t>
            </a:r>
            <a:r>
              <a:rPr lang="ko-KR" altLang="en-US" sz="1000" dirty="0"/>
              <a:t>에게 웹 서비스 인터페이스를 </a:t>
            </a:r>
            <a:endParaRPr lang="en-US" altLang="ko-KR" sz="1000" dirty="0" smtClean="0"/>
          </a:p>
          <a:p>
            <a:pPr fontAlgn="base"/>
            <a:r>
              <a:rPr lang="ko-KR" altLang="en-US" sz="1000" dirty="0" smtClean="0"/>
              <a:t>시작하게 </a:t>
            </a:r>
            <a:r>
              <a:rPr lang="ko-KR" altLang="en-US" sz="1000" dirty="0"/>
              <a:t>해준다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endParaRPr lang="ko-KR" altLang="en-US" sz="1000" dirty="0"/>
          </a:p>
          <a:p>
            <a:pPr fontAlgn="base"/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4499992" y="1460822"/>
            <a:ext cx="4572000" cy="47782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1050" dirty="0" err="1" smtClean="0"/>
              <a:t>expolit.pilfer.general.apnprovider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: APN content provider</a:t>
            </a:r>
            <a:r>
              <a:rPr lang="ko-KR" altLang="en-US" sz="1050" dirty="0"/>
              <a:t>의 정보를 읽는다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fontAlgn="base"/>
            <a:r>
              <a:rPr lang="en-US" altLang="ko-KR" sz="1050" dirty="0" err="1"/>
              <a:t>exploit.pilfer.general.settingspovider</a:t>
            </a:r>
            <a:r>
              <a:rPr lang="en-US" altLang="ko-KR" sz="1050" dirty="0"/>
              <a:t> : </a:t>
            </a:r>
            <a:r>
              <a:rPr lang="ko-KR" altLang="en-US" sz="1050" dirty="0"/>
              <a:t>환경설정을 읽는다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fontAlgn="base"/>
            <a:r>
              <a:rPr lang="en-US" altLang="ko-KR" sz="1050" dirty="0" err="1"/>
              <a:t>information.datetime</a:t>
            </a:r>
            <a:r>
              <a:rPr lang="en-US" altLang="ko-KR" sz="1050" dirty="0"/>
              <a:t> : </a:t>
            </a:r>
            <a:r>
              <a:rPr lang="ko-KR" altLang="en-US" sz="1050" dirty="0"/>
              <a:t>날짜</a:t>
            </a:r>
            <a:r>
              <a:rPr lang="en-US" altLang="ko-KR" sz="1050" dirty="0"/>
              <a:t>/</a:t>
            </a:r>
            <a:r>
              <a:rPr lang="ko-KR" altLang="en-US" sz="1050" dirty="0"/>
              <a:t>시간을 출력한다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fontAlgn="base"/>
            <a:r>
              <a:rPr lang="en-US" altLang="ko-KR" sz="1050" dirty="0" err="1"/>
              <a:t>information.deviceinfo</a:t>
            </a:r>
            <a:r>
              <a:rPr lang="en-US" altLang="ko-KR" sz="1050" dirty="0"/>
              <a:t> : </a:t>
            </a:r>
            <a:r>
              <a:rPr lang="ko-KR" altLang="en-US" sz="1050" dirty="0"/>
              <a:t>자세한 장비 정보를 가져온다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fontAlgn="base"/>
            <a:r>
              <a:rPr lang="en-US" altLang="ko-KR" sz="1050" dirty="0" err="1"/>
              <a:t>information.permissions</a:t>
            </a:r>
            <a:r>
              <a:rPr lang="en-US" altLang="ko-KR" sz="1050" dirty="0"/>
              <a:t> : </a:t>
            </a:r>
            <a:r>
              <a:rPr lang="ko-KR" altLang="en-US" sz="1050" dirty="0"/>
              <a:t>장치의 패키지에 사용된 모든 허가권의 리스트를 가져온다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fontAlgn="base"/>
            <a:r>
              <a:rPr lang="en-US" altLang="ko-KR" sz="1050" dirty="0" err="1"/>
              <a:t>scanner.misc.native</a:t>
            </a:r>
            <a:r>
              <a:rPr lang="en-US" altLang="ko-KR" sz="1050" dirty="0"/>
              <a:t> : </a:t>
            </a:r>
            <a:r>
              <a:rPr lang="ko-KR" altLang="en-US" sz="1050" dirty="0"/>
              <a:t>패키지에 포함된 구성요소를 찾는다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fontAlgn="base"/>
            <a:r>
              <a:rPr lang="en-US" altLang="ko-KR" sz="1050" dirty="0" err="1"/>
              <a:t>scanner.misc.readablefiles</a:t>
            </a:r>
            <a:r>
              <a:rPr lang="en-US" altLang="ko-KR" sz="1050" dirty="0"/>
              <a:t> : </a:t>
            </a:r>
            <a:r>
              <a:rPr lang="ko-KR" altLang="en-US" sz="1050" dirty="0"/>
              <a:t>주어진 폴더에서 읽을 수 있는 파일을 찾는다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fontAlgn="base"/>
            <a:r>
              <a:rPr lang="en-US" altLang="ko-KR" sz="1050" dirty="0" err="1"/>
              <a:t>scanner.misc.secretcodes</a:t>
            </a:r>
            <a:r>
              <a:rPr lang="en-US" altLang="ko-KR" sz="1050" dirty="0"/>
              <a:t> : dialer</a:t>
            </a:r>
            <a:r>
              <a:rPr lang="ko-KR" altLang="en-US" sz="1050" dirty="0"/>
              <a:t>에서 </a:t>
            </a:r>
            <a:r>
              <a:rPr lang="ko-KR" altLang="en-US" sz="1050" dirty="0" err="1"/>
              <a:t>사용가능한</a:t>
            </a:r>
            <a:r>
              <a:rPr lang="ko-KR" altLang="en-US" sz="1050" dirty="0"/>
              <a:t> 비밀 코드를 찾는다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fontAlgn="base"/>
            <a:r>
              <a:rPr lang="en-US" altLang="ko-KR" sz="1050" dirty="0" err="1"/>
              <a:t>scanner.misc.sflagbinaries</a:t>
            </a:r>
            <a:r>
              <a:rPr lang="en-US" altLang="ko-KR" sz="1050" dirty="0"/>
              <a:t> : </a:t>
            </a:r>
            <a:r>
              <a:rPr lang="ko-KR" altLang="en-US" sz="1050" dirty="0"/>
              <a:t>주어진 폴더에서 </a:t>
            </a:r>
            <a:r>
              <a:rPr lang="en-US" altLang="ko-KR" sz="1050" dirty="0" err="1"/>
              <a:t>suid</a:t>
            </a:r>
            <a:r>
              <a:rPr lang="en-US" altLang="ko-KR" sz="1050" dirty="0"/>
              <a:t>/</a:t>
            </a:r>
            <a:r>
              <a:rPr lang="en-US" altLang="ko-KR" sz="1050" dirty="0" err="1"/>
              <a:t>sgid</a:t>
            </a:r>
            <a:r>
              <a:rPr lang="en-US" altLang="ko-KR" sz="1050" dirty="0"/>
              <a:t> binaries</a:t>
            </a:r>
            <a:r>
              <a:rPr lang="ko-KR" altLang="en-US" sz="1050" dirty="0"/>
              <a:t>를 찾는다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fontAlgn="base"/>
            <a:r>
              <a:rPr lang="en-US" altLang="ko-KR" sz="1050" dirty="0" err="1"/>
              <a:t>scanner.provider.finduris</a:t>
            </a:r>
            <a:r>
              <a:rPr lang="en-US" altLang="ko-KR" sz="1050" dirty="0"/>
              <a:t> : </a:t>
            </a:r>
            <a:r>
              <a:rPr lang="ko-KR" altLang="en-US" sz="1050" dirty="0"/>
              <a:t>문맥으로부터 질의할 수 있는 </a:t>
            </a:r>
            <a:r>
              <a:rPr lang="en-US" altLang="ko-KR" sz="1050" dirty="0"/>
              <a:t>content provider</a:t>
            </a:r>
            <a:r>
              <a:rPr lang="ko-KR" altLang="en-US" sz="1050" dirty="0"/>
              <a:t>를 찾는다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fontAlgn="base"/>
            <a:r>
              <a:rPr lang="en-US" altLang="ko-KR" sz="1050" dirty="0" err="1"/>
              <a:t>scanner.provider.injection</a:t>
            </a:r>
            <a:r>
              <a:rPr lang="en-US" altLang="ko-KR" sz="1050" dirty="0"/>
              <a:t> : SQL </a:t>
            </a:r>
            <a:r>
              <a:rPr lang="ko-KR" altLang="en-US" sz="1050" dirty="0"/>
              <a:t>주입 취약점에 대한 </a:t>
            </a:r>
            <a:r>
              <a:rPr lang="en-US" altLang="ko-KR" sz="1050" dirty="0"/>
              <a:t>content provider</a:t>
            </a:r>
            <a:r>
              <a:rPr lang="ko-KR" altLang="en-US" sz="1050" dirty="0"/>
              <a:t>를 테스트한다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fontAlgn="base"/>
            <a:r>
              <a:rPr lang="en-US" altLang="ko-KR" sz="1050" dirty="0" err="1"/>
              <a:t>scanner.provider.sqltables</a:t>
            </a:r>
            <a:r>
              <a:rPr lang="en-US" altLang="ko-KR" sz="1050" dirty="0"/>
              <a:t> : SQL </a:t>
            </a:r>
            <a:r>
              <a:rPr lang="ko-KR" altLang="en-US" sz="1050" dirty="0"/>
              <a:t>주입 취약점을 </a:t>
            </a:r>
            <a:r>
              <a:rPr lang="ko-KR" altLang="en-US" sz="1050" dirty="0" err="1"/>
              <a:t>이용가능한</a:t>
            </a:r>
            <a:r>
              <a:rPr lang="ko-KR" altLang="en-US" sz="1050" dirty="0"/>
              <a:t> 테이블을 찾는다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fontAlgn="base"/>
            <a:r>
              <a:rPr lang="en-US" altLang="ko-KR" sz="1050" dirty="0" err="1"/>
              <a:t>scanner.provider.traversal</a:t>
            </a:r>
            <a:r>
              <a:rPr lang="en-US" altLang="ko-KR" sz="1050" dirty="0"/>
              <a:t> : </a:t>
            </a:r>
            <a:r>
              <a:rPr lang="ko-KR" altLang="en-US" sz="1050" dirty="0"/>
              <a:t>기초적인 </a:t>
            </a:r>
            <a:r>
              <a:rPr lang="ko-KR" altLang="en-US" sz="1050" dirty="0" err="1"/>
              <a:t>디렉토리</a:t>
            </a:r>
            <a:r>
              <a:rPr lang="ko-KR" altLang="en-US" sz="1050" dirty="0"/>
              <a:t> 순회 취약점에 관해 테스트한다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fontAlgn="base"/>
            <a:r>
              <a:rPr lang="en-US" altLang="ko-KR" sz="1050" dirty="0" err="1"/>
              <a:t>shell.exec</a:t>
            </a:r>
            <a:r>
              <a:rPr lang="en-US" altLang="ko-KR" sz="1050" dirty="0"/>
              <a:t> : </a:t>
            </a:r>
            <a:r>
              <a:rPr lang="ko-KR" altLang="en-US" sz="1050" dirty="0"/>
              <a:t>한 개의 </a:t>
            </a:r>
            <a:r>
              <a:rPr lang="ko-KR" altLang="en-US" sz="1050" dirty="0" err="1"/>
              <a:t>리눅스</a:t>
            </a:r>
            <a:r>
              <a:rPr lang="ko-KR" altLang="en-US" sz="1050" dirty="0"/>
              <a:t> 명령어를 실행한다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fontAlgn="base"/>
            <a:r>
              <a:rPr lang="en-US" altLang="ko-KR" sz="1050" dirty="0" err="1"/>
              <a:t>shell.send</a:t>
            </a:r>
            <a:r>
              <a:rPr lang="en-US" altLang="ko-KR" sz="1050" dirty="0"/>
              <a:t> : </a:t>
            </a:r>
            <a:r>
              <a:rPr lang="ko-KR" altLang="en-US" sz="1050" dirty="0"/>
              <a:t>원격 청취자에게 </a:t>
            </a:r>
            <a:r>
              <a:rPr lang="en-US" altLang="ko-KR" sz="1050" dirty="0"/>
              <a:t>ASH </a:t>
            </a:r>
            <a:r>
              <a:rPr lang="ko-KR" altLang="en-US" sz="1050" dirty="0" err="1"/>
              <a:t>쉘을</a:t>
            </a:r>
            <a:r>
              <a:rPr lang="ko-KR" altLang="en-US" sz="1050" dirty="0"/>
              <a:t> 보낸다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fontAlgn="base"/>
            <a:r>
              <a:rPr lang="en-US" altLang="ko-KR" sz="1050" dirty="0" err="1"/>
              <a:t>shell.start</a:t>
            </a:r>
            <a:r>
              <a:rPr lang="en-US" altLang="ko-KR" sz="1050" dirty="0"/>
              <a:t> : </a:t>
            </a:r>
            <a:r>
              <a:rPr lang="ko-KR" altLang="en-US" sz="1050" dirty="0"/>
              <a:t>상호적인 </a:t>
            </a:r>
            <a:r>
              <a:rPr lang="ko-KR" altLang="en-US" sz="1050" dirty="0" err="1"/>
              <a:t>리눅스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쉘에</a:t>
            </a:r>
            <a:r>
              <a:rPr lang="ko-KR" altLang="en-US" sz="1050" dirty="0"/>
              <a:t> 진입한다</a:t>
            </a:r>
            <a:r>
              <a:rPr lang="en-US" altLang="ko-KR" sz="1050" dirty="0"/>
              <a:t>. </a:t>
            </a:r>
            <a:endParaRPr lang="ko-KR" altLang="en-US" sz="1050" dirty="0"/>
          </a:p>
          <a:p>
            <a:pPr fontAlgn="base"/>
            <a:r>
              <a:rPr lang="en-US" altLang="ko-KR" sz="1050" dirty="0" err="1"/>
              <a:t>tools.file.download</a:t>
            </a:r>
            <a:r>
              <a:rPr lang="en-US" altLang="ko-KR" sz="1050" dirty="0"/>
              <a:t> : </a:t>
            </a:r>
            <a:r>
              <a:rPr lang="ko-KR" altLang="en-US" sz="1050" dirty="0"/>
              <a:t>파일을 </a:t>
            </a:r>
            <a:r>
              <a:rPr lang="ko-KR" altLang="en-US" sz="1050" dirty="0" err="1"/>
              <a:t>다운로드한다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fontAlgn="base"/>
            <a:r>
              <a:rPr lang="en-US" altLang="ko-KR" sz="1050" dirty="0"/>
              <a:t>tools.file.md5sum : </a:t>
            </a:r>
            <a:r>
              <a:rPr lang="ko-KR" altLang="en-US" sz="1050" dirty="0"/>
              <a:t>파일의 </a:t>
            </a:r>
            <a:r>
              <a:rPr lang="en-US" altLang="ko-KR" sz="1050" dirty="0"/>
              <a:t>md5 Checksum</a:t>
            </a:r>
            <a:r>
              <a:rPr lang="ko-KR" altLang="en-US" sz="1050" dirty="0"/>
              <a:t>을 구한다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fontAlgn="base"/>
            <a:r>
              <a:rPr lang="en-US" altLang="ko-KR" sz="1050" dirty="0" err="1"/>
              <a:t>tools.file.size</a:t>
            </a:r>
            <a:r>
              <a:rPr lang="en-US" altLang="ko-KR" sz="1050" dirty="0"/>
              <a:t> : </a:t>
            </a:r>
            <a:r>
              <a:rPr lang="ko-KR" altLang="en-US" sz="1050" dirty="0"/>
              <a:t>파일의 크기를 구한다</a:t>
            </a:r>
          </a:p>
          <a:p>
            <a:pPr fontAlgn="base"/>
            <a:r>
              <a:rPr lang="en-US" altLang="ko-KR" sz="1050" dirty="0" err="1"/>
              <a:t>tools.file.upload</a:t>
            </a:r>
            <a:r>
              <a:rPr lang="en-US" altLang="ko-KR" sz="1050" dirty="0"/>
              <a:t> : </a:t>
            </a:r>
            <a:r>
              <a:rPr lang="ko-KR" altLang="en-US" sz="1050" dirty="0"/>
              <a:t>파일을 </a:t>
            </a:r>
            <a:r>
              <a:rPr lang="ko-KR" altLang="en-US" sz="1050" dirty="0" err="1"/>
              <a:t>업로드한다</a:t>
            </a:r>
            <a:endParaRPr lang="ko-KR" altLang="en-US" sz="1050" dirty="0"/>
          </a:p>
          <a:p>
            <a:pPr fontAlgn="base"/>
            <a:r>
              <a:rPr lang="en-US" altLang="ko-KR" sz="1050" dirty="0" err="1"/>
              <a:t>tools.setup.busybox</a:t>
            </a:r>
            <a:r>
              <a:rPr lang="en-US" altLang="ko-KR" sz="1050" dirty="0"/>
              <a:t> : </a:t>
            </a:r>
            <a:r>
              <a:rPr lang="en-US" altLang="ko-KR" sz="1050" dirty="0" err="1"/>
              <a:t>Busybox</a:t>
            </a:r>
            <a:r>
              <a:rPr lang="ko-KR" altLang="en-US" sz="1050" dirty="0"/>
              <a:t>를 설치한다</a:t>
            </a:r>
          </a:p>
          <a:p>
            <a:pPr fontAlgn="base"/>
            <a:r>
              <a:rPr lang="en-US" altLang="ko-KR" sz="1050" dirty="0" err="1"/>
              <a:t>tools.setup.minimalsu</a:t>
            </a:r>
            <a:r>
              <a:rPr lang="en-US" altLang="ko-KR" sz="1050" dirty="0"/>
              <a:t> : </a:t>
            </a:r>
            <a:r>
              <a:rPr lang="ko-KR" altLang="en-US" sz="1050" dirty="0"/>
              <a:t>장치에 ‘</a:t>
            </a:r>
            <a:r>
              <a:rPr lang="en-US" altLang="ko-KR" sz="1050" dirty="0"/>
              <a:t>minimal-</a:t>
            </a:r>
            <a:r>
              <a:rPr lang="en-US" altLang="ko-KR" sz="1050" dirty="0" err="1"/>
              <a:t>su</a:t>
            </a:r>
            <a:r>
              <a:rPr lang="en-US" altLang="ko-KR" sz="1050" dirty="0"/>
              <a:t>’ binary </a:t>
            </a:r>
            <a:r>
              <a:rPr lang="ko-KR" altLang="en-US" sz="1050" dirty="0"/>
              <a:t>설치를 준비한다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endParaRPr lang="ko-KR" altLang="en-US" sz="105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499992" y="1291700"/>
            <a:ext cx="0" cy="5089628"/>
          </a:xfrm>
          <a:prstGeom prst="line">
            <a:avLst/>
          </a:prstGeom>
          <a:ln>
            <a:solidFill>
              <a:srgbClr val="5D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7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4" y="2285886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5D5B5B"/>
                </a:solidFill>
              </a:rPr>
              <a:t>03</a:t>
            </a:r>
            <a:endParaRPr lang="ko-KR" altLang="en-US" sz="7200" b="1" dirty="0">
              <a:solidFill>
                <a:srgbClr val="5D5B5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6" y="3501008"/>
            <a:ext cx="3308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smtClean="0">
                <a:solidFill>
                  <a:srgbClr val="5D5B5B"/>
                </a:solidFill>
                <a:latin typeface="+mn-ea"/>
              </a:rPr>
              <a:t>프로젝트 계획</a:t>
            </a:r>
            <a:endParaRPr lang="ko-KR" altLang="en-US" sz="4000" spc="-150" dirty="0">
              <a:solidFill>
                <a:srgbClr val="5D5B5B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392488"/>
            <a:ext cx="5231028" cy="0"/>
          </a:xfrm>
          <a:prstGeom prst="line">
            <a:avLst/>
          </a:prstGeom>
          <a:ln>
            <a:solidFill>
              <a:srgbClr val="5D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5016051" y="919928"/>
            <a:ext cx="2500774" cy="4594205"/>
          </a:xfrm>
          <a:prstGeom prst="triangle">
            <a:avLst/>
          </a:prstGeom>
          <a:solidFill>
            <a:srgbClr val="ED636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6414627" y="919928"/>
            <a:ext cx="2500774" cy="4594205"/>
          </a:xfrm>
          <a:prstGeom prst="triangl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96528" y="413049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일정표</a:t>
            </a:r>
            <a:endParaRPr lang="en-US" altLang="ko-KR" sz="1400" dirty="0">
              <a:solidFill>
                <a:srgbClr val="5D5B5B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팀원의 업무분담</a:t>
            </a:r>
            <a:endParaRPr lang="en-US" altLang="ko-KR" sz="1400" dirty="0">
              <a:solidFill>
                <a:srgbClr val="5D5B5B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발생 가능한 예외 상황에 </a:t>
            </a:r>
            <a:r>
              <a:rPr lang="ko-KR" altLang="en-US" sz="1400" dirty="0" smtClean="0">
                <a:solidFill>
                  <a:srgbClr val="5D5B5B"/>
                </a:solidFill>
                <a:latin typeface="+mn-ea"/>
              </a:rPr>
              <a:t>대처방안</a:t>
            </a:r>
            <a:endParaRPr lang="en-US" altLang="ko-KR" sz="1400" dirty="0">
              <a:solidFill>
                <a:srgbClr val="5D5B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70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708</Words>
  <Application>Microsoft Office PowerPoint</Application>
  <PresentationFormat>화면 슬라이드 쇼(4:3)</PresentationFormat>
  <Paragraphs>213</Paragraphs>
  <Slides>15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owner</dc:creator>
  <cp:lastModifiedBy>owner</cp:lastModifiedBy>
  <cp:revision>42</cp:revision>
  <dcterms:created xsi:type="dcterms:W3CDTF">2018-10-19T10:29:26Z</dcterms:created>
  <dcterms:modified xsi:type="dcterms:W3CDTF">2018-10-20T08:19:27Z</dcterms:modified>
</cp:coreProperties>
</file>