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8" r:id="rId2"/>
    <p:sldId id="259" r:id="rId3"/>
    <p:sldId id="260" r:id="rId4"/>
    <p:sldId id="272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8" r:id="rId21"/>
    <p:sldId id="316" r:id="rId22"/>
    <p:sldId id="317" r:id="rId23"/>
    <p:sldId id="257" r:id="rId24"/>
    <p:sldId id="258" r:id="rId25"/>
    <p:sldId id="27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5D5B5B"/>
    <a:srgbClr val="B8BCBB"/>
    <a:srgbClr val="87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553" autoAdjust="0"/>
  </p:normalViewPr>
  <p:slideViewPr>
    <p:cSldViewPr>
      <p:cViewPr varScale="1">
        <p:scale>
          <a:sx n="103" d="100"/>
          <a:sy n="103" d="100"/>
        </p:scale>
        <p:origin x="-1860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7593A-34DB-4777-8827-E192572702B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552C-BD39-4073-83D6-BDAD13D5D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5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add_arguments</a:t>
            </a:r>
            <a:r>
              <a:rPr lang="en-US" altLang="ko-KR" dirty="0"/>
              <a:t> : app.service.info </a:t>
            </a:r>
            <a:r>
              <a:rPr lang="ko-KR" altLang="en-US" dirty="0"/>
              <a:t>명령에서 사용 가능한 옵션 </a:t>
            </a:r>
            <a:r>
              <a:rPr lang="en-US" altLang="ko-KR" dirty="0"/>
              <a:t>a, f, I, p, 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1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특정앱의</a:t>
            </a:r>
            <a:r>
              <a:rPr lang="ko-KR" altLang="en-US" dirty="0"/>
              <a:t> 서비스를 이용하는 목록들을 허가권과 함께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4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Send – </a:t>
            </a:r>
            <a:r>
              <a:rPr lang="ko-KR" altLang="en-US" dirty="0"/>
              <a:t>메시지를 서버에 보내고 응답을 보여줌</a:t>
            </a:r>
            <a:r>
              <a:rPr lang="en-US" altLang="ko-KR" dirty="0"/>
              <a:t>, </a:t>
            </a:r>
            <a:r>
              <a:rPr lang="ko-KR" altLang="en-US" dirty="0"/>
              <a:t>서비스가 응답을 보내는 경우 메시지와 포함된 데이터 표시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add_arguments</a:t>
            </a:r>
            <a:r>
              <a:rPr lang="en-US" altLang="ko-KR" dirty="0"/>
              <a:t> –</a:t>
            </a:r>
            <a:r>
              <a:rPr lang="en-US" altLang="ko-KR" dirty="0" err="1"/>
              <a:t>app.service.send</a:t>
            </a:r>
            <a:r>
              <a:rPr lang="ko-KR" altLang="en-US" dirty="0"/>
              <a:t>에서 사용 가능한 옵션 </a:t>
            </a:r>
            <a:r>
              <a:rPr lang="en-US" altLang="ko-KR" dirty="0"/>
              <a:t>7</a:t>
            </a:r>
            <a:r>
              <a:rPr lang="ko-KR" altLang="en-US" dirty="0"/>
              <a:t>가지 옵션 정의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execute – if</a:t>
            </a:r>
            <a:r>
              <a:rPr lang="ko-KR" altLang="en-US" dirty="0"/>
              <a:t> 문 순서대로 </a:t>
            </a:r>
            <a:r>
              <a:rPr lang="en-US" altLang="ko-KR" dirty="0" err="1"/>
              <a:t>msg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en-US" altLang="ko-KR" dirty="0"/>
              <a:t>&gt; None </a:t>
            </a:r>
            <a:r>
              <a:rPr lang="ko-KR" altLang="en-US" dirty="0"/>
              <a:t>이면 </a:t>
            </a:r>
            <a:r>
              <a:rPr lang="en-US" altLang="ko-KR" dirty="0" err="1"/>
              <a:t>msg</a:t>
            </a:r>
            <a:r>
              <a:rPr lang="ko-KR" altLang="en-US" dirty="0"/>
              <a:t>옵션의 사용에 맞게 </a:t>
            </a:r>
            <a:r>
              <a:rPr lang="en-US" altLang="ko-KR" dirty="0"/>
              <a:t>what arg1 arg2</a:t>
            </a:r>
            <a:r>
              <a:rPr lang="ko-KR" altLang="en-US" dirty="0"/>
              <a:t>를 입력하라는 </a:t>
            </a:r>
            <a:r>
              <a:rPr lang="ko-KR" altLang="en-US" dirty="0" err="1"/>
              <a:t>표준에러</a:t>
            </a:r>
            <a:r>
              <a:rPr lang="ko-KR" altLang="en-US" dirty="0"/>
              <a:t> 출력</a:t>
            </a:r>
            <a:r>
              <a:rPr lang="en-US" altLang="ko-KR" dirty="0"/>
              <a:t>/</a:t>
            </a:r>
            <a:r>
              <a:rPr lang="en-US" altLang="ko-KR" dirty="0" err="1"/>
              <a:t>no_response</a:t>
            </a:r>
            <a:r>
              <a:rPr lang="en-US" altLang="ko-KR" dirty="0"/>
              <a:t> </a:t>
            </a:r>
            <a:r>
              <a:rPr lang="ko-KR" altLang="en-US" dirty="0"/>
              <a:t>옵션을 주면 서비스로부터 응답 기다리지 </a:t>
            </a:r>
            <a:r>
              <a:rPr lang="ko-KR" altLang="en-US" dirty="0" err="1"/>
              <a:t>말라고출력</a:t>
            </a:r>
            <a:r>
              <a:rPr lang="ko-KR" altLang="en-US" dirty="0"/>
              <a:t> </a:t>
            </a:r>
            <a:r>
              <a:rPr lang="en-US" altLang="ko-KR" dirty="0" err="1"/>
              <a:t>no_respons</a:t>
            </a:r>
            <a:r>
              <a:rPr lang="ko-KR" altLang="en-US" dirty="0"/>
              <a:t>아니면 패키지</a:t>
            </a:r>
            <a:r>
              <a:rPr lang="en-US" altLang="ko-KR" dirty="0"/>
              <a:t>, </a:t>
            </a:r>
            <a:r>
              <a:rPr lang="ko-KR" altLang="en-US" dirty="0" err="1"/>
              <a:t>컴퍼넌트</a:t>
            </a:r>
            <a:r>
              <a:rPr lang="en-US" altLang="ko-KR" dirty="0"/>
              <a:t>, </a:t>
            </a:r>
            <a:r>
              <a:rPr lang="ko-KR" altLang="en-US" dirty="0" err="1"/>
              <a:t>리스폰스</a:t>
            </a:r>
            <a:r>
              <a:rPr lang="ko-KR" altLang="en-US" dirty="0"/>
              <a:t> 메시지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6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Start – </a:t>
            </a:r>
            <a:r>
              <a:rPr lang="ko-KR" altLang="en-US" dirty="0"/>
              <a:t>서비스시작</a:t>
            </a:r>
            <a:r>
              <a:rPr lang="en-US" altLang="ko-KR" dirty="0"/>
              <a:t> &amp; </a:t>
            </a:r>
            <a:r>
              <a:rPr lang="ko-KR" altLang="en-US" dirty="0"/>
              <a:t>서비스 시작 의도를 작성해 다른 어플리케이션에 전달</a:t>
            </a:r>
            <a:endParaRPr lang="en-US" altLang="ko-KR" dirty="0"/>
          </a:p>
          <a:p>
            <a:r>
              <a:rPr lang="en-US" altLang="ko-KR" dirty="0" err="1"/>
              <a:t>Add_arguments</a:t>
            </a:r>
            <a:r>
              <a:rPr lang="en-US" altLang="ko-KR" dirty="0"/>
              <a:t> : </a:t>
            </a:r>
            <a:r>
              <a:rPr lang="ko-KR" altLang="en-US" dirty="0" err="1"/>
              <a:t>명령줄</a:t>
            </a:r>
            <a:r>
              <a:rPr lang="ko-KR" altLang="en-US" dirty="0"/>
              <a:t> 인터페이스를 통해 안드로이드의 </a:t>
            </a:r>
            <a:r>
              <a:rPr lang="ko-KR" altLang="en-US" dirty="0" err="1"/>
              <a:t>인텐트</a:t>
            </a:r>
            <a:r>
              <a:rPr lang="ko-KR" altLang="en-US" dirty="0"/>
              <a:t> 인수가 통과할 수 있도록 </a:t>
            </a:r>
            <a:r>
              <a:rPr lang="en-US" altLang="ko-KR" dirty="0"/>
              <a:t>parser</a:t>
            </a:r>
            <a:r>
              <a:rPr lang="ko-KR" altLang="en-US" dirty="0"/>
              <a:t>개체 준비</a:t>
            </a:r>
            <a:endParaRPr lang="en-US" altLang="ko-KR" dirty="0"/>
          </a:p>
          <a:p>
            <a:r>
              <a:rPr lang="en-US" altLang="ko-KR" dirty="0"/>
              <a:t>Execute</a:t>
            </a:r>
            <a:r>
              <a:rPr lang="ko-KR" altLang="en-US" dirty="0"/>
              <a:t> </a:t>
            </a:r>
            <a:r>
              <a:rPr lang="en-US" altLang="ko-KR" dirty="0"/>
              <a:t>: intent </a:t>
            </a:r>
            <a:r>
              <a:rPr lang="ko-KR" altLang="en-US" dirty="0"/>
              <a:t>이전에 </a:t>
            </a:r>
            <a:r>
              <a:rPr lang="en-US" altLang="ko-KR" dirty="0" err="1"/>
              <a:t>AddArgumentsTo</a:t>
            </a:r>
            <a:r>
              <a:rPr lang="en-US" altLang="ko-KR" dirty="0"/>
              <a:t>()</a:t>
            </a:r>
            <a:r>
              <a:rPr lang="ko-KR" altLang="en-US" dirty="0"/>
              <a:t>를 사용해 초기화 되었던 </a:t>
            </a:r>
            <a:r>
              <a:rPr lang="en-US" altLang="ko-KR" dirty="0" err="1"/>
              <a:t>argumentParser</a:t>
            </a:r>
            <a:r>
              <a:rPr lang="ko-KR" altLang="en-US" dirty="0"/>
              <a:t>에 의해 구문 분석된 인수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05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Stop : </a:t>
            </a:r>
            <a:r>
              <a:rPr lang="ko-KR" altLang="en-US" dirty="0"/>
              <a:t>서비스를 멈추고 서비스를 중지하는 의도를 작성해 다른 애플리케이션에 전달함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5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패키지 정보 수집에서 발견된 마지막 취약점으로 디버깅이 가능하도록 설정되어 있으면 </a:t>
            </a:r>
            <a:r>
              <a:rPr lang="en-US" altLang="ko-KR" dirty="0" err="1"/>
              <a:t>jdb</a:t>
            </a:r>
            <a:r>
              <a:rPr lang="ko-KR" altLang="en-US" dirty="0"/>
              <a:t>로 접근하여 앱을 마음 </a:t>
            </a:r>
            <a:r>
              <a:rPr lang="ko-KR" altLang="en-US" dirty="0" err="1"/>
              <a:t>껏</a:t>
            </a:r>
            <a:r>
              <a:rPr lang="ko-KR" altLang="en-US" dirty="0"/>
              <a:t> 조작 가능 </a:t>
            </a:r>
            <a:r>
              <a:rPr lang="en-US" altLang="ko-KR" dirty="0"/>
              <a:t>&gt; </a:t>
            </a:r>
            <a:r>
              <a:rPr lang="ko-KR" altLang="en-US" dirty="0"/>
              <a:t>매우 위험</a:t>
            </a:r>
            <a:endParaRPr lang="en-US" altLang="ko-KR" dirty="0"/>
          </a:p>
          <a:p>
            <a:r>
              <a:rPr lang="en-US" altLang="ko-KR" dirty="0"/>
              <a:t>Module/app/debuggable.py – </a:t>
            </a:r>
            <a:r>
              <a:rPr lang="ko-KR" altLang="en-US" dirty="0"/>
              <a:t>디버깅 가능한 패키지를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r>
              <a:rPr lang="ko-KR" altLang="en-US" dirty="0" err="1"/>
              <a:t>디버거블</a:t>
            </a:r>
            <a:r>
              <a:rPr lang="ko-KR" altLang="en-US" dirty="0"/>
              <a:t> 클래스 </a:t>
            </a:r>
            <a:r>
              <a:rPr lang="ko-KR" altLang="en-US" dirty="0" err="1"/>
              <a:t>플래그디버거블</a:t>
            </a:r>
            <a:r>
              <a:rPr lang="ko-KR" altLang="en-US" dirty="0"/>
              <a:t> </a:t>
            </a:r>
            <a:r>
              <a:rPr lang="en-US" altLang="ko-KR" dirty="0"/>
              <a:t>: URL</a:t>
            </a:r>
            <a:r>
              <a:rPr lang="ko-KR" altLang="en-US" dirty="0"/>
              <a:t>쓰기권한을 부여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33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Add_arguments</a:t>
            </a:r>
            <a:r>
              <a:rPr lang="en-US" altLang="ko-KR" dirty="0"/>
              <a:t> : </a:t>
            </a:r>
            <a:r>
              <a:rPr lang="ko-KR" altLang="en-US" dirty="0" err="1"/>
              <a:t>디버거블</a:t>
            </a:r>
            <a:r>
              <a:rPr lang="ko-KR" altLang="en-US" dirty="0"/>
              <a:t> 패키지를 찾아주는데 사용가능한 옵션 </a:t>
            </a:r>
            <a:r>
              <a:rPr lang="en-US" altLang="ko-KR" dirty="0"/>
              <a:t>f, v f  &gt; </a:t>
            </a:r>
            <a:r>
              <a:rPr lang="ko-KR" altLang="en-US" dirty="0"/>
              <a:t>뒤에 나오는 단어가 들어간 특정 패키지 정보 출력</a:t>
            </a:r>
            <a:endParaRPr lang="en-US" altLang="ko-KR" dirty="0"/>
          </a:p>
          <a:p>
            <a:r>
              <a:rPr lang="en-US" altLang="ko-KR" dirty="0"/>
              <a:t>Execute : </a:t>
            </a:r>
            <a:r>
              <a:rPr lang="ko-KR" altLang="en-US" dirty="0"/>
              <a:t>설치된 모든 패키지를 검사하는 기능 </a:t>
            </a:r>
            <a:r>
              <a:rPr lang="en-US" altLang="ko-KR" dirty="0"/>
              <a:t>&gt; </a:t>
            </a:r>
            <a:r>
              <a:rPr lang="ko-KR" altLang="en-US" dirty="0"/>
              <a:t>주어진 허가권에 해당 되는 모든 패키지들을 검사</a:t>
            </a:r>
            <a:endParaRPr lang="en-US" altLang="ko-KR" dirty="0"/>
          </a:p>
          <a:p>
            <a:r>
              <a:rPr lang="ko-KR" altLang="en-US" dirty="0"/>
              <a:t>입력한 패키지와 일치하는 패키지가 있고 디버깅 가능한 패키지라면 이름을 출력</a:t>
            </a:r>
            <a:r>
              <a:rPr lang="en-US" altLang="ko-KR" dirty="0"/>
              <a:t>, </a:t>
            </a:r>
            <a:r>
              <a:rPr lang="ko-KR" altLang="en-US" dirty="0"/>
              <a:t>허가권이 있으면 허가권 출력 없으면 </a:t>
            </a:r>
            <a:r>
              <a:rPr lang="en-US" altLang="ko-KR" dirty="0"/>
              <a:t>none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71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Reopman/installer.py</a:t>
            </a:r>
          </a:p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ModuleInfo</a:t>
            </a:r>
            <a:r>
              <a:rPr lang="en-US" altLang="ko-KR" dirty="0"/>
              <a:t> : </a:t>
            </a:r>
            <a:r>
              <a:rPr lang="ko-KR" altLang="en-US" dirty="0"/>
              <a:t>원격에서 받아온 모듈의 이름과 사람이 읽을 수 있는 설명을 캡슐화 하는 클래스</a:t>
            </a:r>
            <a:endParaRPr lang="en-US" altLang="ko-KR" dirty="0"/>
          </a:p>
          <a:p>
            <a:r>
              <a:rPr lang="en-US" altLang="ko-KR" dirty="0"/>
              <a:t>Matches</a:t>
            </a:r>
            <a:r>
              <a:rPr lang="ko-KR" altLang="en-US" dirty="0"/>
              <a:t> 함수</a:t>
            </a:r>
            <a:r>
              <a:rPr lang="en-US" altLang="ko-KR" dirty="0"/>
              <a:t> : </a:t>
            </a:r>
            <a:r>
              <a:rPr lang="ko-KR" altLang="en-US" dirty="0"/>
              <a:t>주어진 </a:t>
            </a:r>
            <a:r>
              <a:rPr lang="en-US" altLang="ko-KR" dirty="0"/>
              <a:t>regex pattern</a:t>
            </a:r>
            <a:r>
              <a:rPr lang="ko-KR" altLang="en-US" dirty="0"/>
              <a:t>과 모듈의 이름이 일치하면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ModuleInstaller</a:t>
            </a:r>
            <a:r>
              <a:rPr lang="en-US" altLang="ko-KR" dirty="0"/>
              <a:t> : </a:t>
            </a:r>
            <a:r>
              <a:rPr lang="ko-KR" altLang="en-US" dirty="0"/>
              <a:t>로컬 파일 시스템 또는 원격 모듈 </a:t>
            </a:r>
            <a:r>
              <a:rPr lang="ko-KR" altLang="en-US" dirty="0" err="1"/>
              <a:t>레포지토리에서</a:t>
            </a:r>
            <a:r>
              <a:rPr lang="ko-KR" altLang="en-US" dirty="0"/>
              <a:t> 새 모듈을 설치하는 방법을 캡슐화 해주는 클래스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install : </a:t>
            </a:r>
            <a:r>
              <a:rPr lang="ko-KR" altLang="en-US" dirty="0"/>
              <a:t>모듈 목록을 로컬 또는 원격 사양으로 설치하고 상태 정보를 반환하는 함수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get combined index :</a:t>
            </a:r>
            <a:r>
              <a:rPr lang="ko-KR" altLang="en-US" dirty="0"/>
              <a:t> 모든 원격에서 인덱스 파일을 가져와 사용 가능한 모든 모듈의 인덱스 목록을 통합하는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3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ModuleInstaller</a:t>
            </a:r>
            <a:r>
              <a:rPr lang="en-US" altLang="ko-KR" dirty="0"/>
              <a:t> : </a:t>
            </a:r>
            <a:r>
              <a:rPr lang="ko-KR" altLang="en-US" dirty="0"/>
              <a:t>로컬 파일 시스템 또는 원격 모듈 </a:t>
            </a:r>
            <a:r>
              <a:rPr lang="ko-KR" altLang="en-US" dirty="0" err="1"/>
              <a:t>레포지토리에서</a:t>
            </a:r>
            <a:r>
              <a:rPr lang="ko-KR" altLang="en-US" dirty="0"/>
              <a:t> 새 모듈을 설치하는 방법을 캡슐화 해주는 클래스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install : </a:t>
            </a:r>
            <a:r>
              <a:rPr lang="ko-KR" altLang="en-US" dirty="0"/>
              <a:t>모듈 목록을 로컬 또는 원격 사양으로 설치하고 상태 정보를 반환하는 함수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get combined index :</a:t>
            </a:r>
            <a:r>
              <a:rPr lang="ko-KR" altLang="en-US" dirty="0"/>
              <a:t> 모든 원격에서 인덱스 파일을 가져와 사용 가능한 모든 모듈의 인덱스 목록을 통합하는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2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Repository : </a:t>
            </a:r>
            <a:r>
              <a:rPr lang="ko-KR" altLang="en-US" dirty="0" err="1"/>
              <a:t>레포지</a:t>
            </a:r>
            <a:r>
              <a:rPr lang="ko-KR" altLang="en-US" dirty="0"/>
              <a:t> 토리는 한세트의 </a:t>
            </a:r>
            <a:r>
              <a:rPr lang="ko-KR" altLang="en-US" dirty="0" err="1"/>
              <a:t>드로저</a:t>
            </a:r>
            <a:r>
              <a:rPr lang="ko-KR" altLang="en-US" dirty="0"/>
              <a:t> </a:t>
            </a:r>
            <a:r>
              <a:rPr lang="ko-KR" altLang="en-US" dirty="0" err="1"/>
              <a:t>레포지토리</a:t>
            </a:r>
            <a:r>
              <a:rPr lang="ko-KR" altLang="en-US" dirty="0"/>
              <a:t> 이며</a:t>
            </a:r>
            <a:r>
              <a:rPr lang="en-US" altLang="ko-KR" dirty="0"/>
              <a:t>, </a:t>
            </a:r>
            <a:r>
              <a:rPr lang="ko-KR" altLang="en-US" dirty="0"/>
              <a:t>이를 관리하는 방법을 제공하는 클래스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all : </a:t>
            </a:r>
            <a:r>
              <a:rPr lang="ko-KR" altLang="en-US" dirty="0"/>
              <a:t>알고 있는 모든 </a:t>
            </a:r>
            <a:r>
              <a:rPr lang="ko-KR" altLang="en-US" dirty="0" err="1"/>
              <a:t>드로저</a:t>
            </a:r>
            <a:r>
              <a:rPr lang="ko-KR" altLang="en-US" dirty="0"/>
              <a:t> </a:t>
            </a:r>
            <a:r>
              <a:rPr lang="ko-KR" altLang="en-US" dirty="0" err="1"/>
              <a:t>레포지토리를</a:t>
            </a:r>
            <a:r>
              <a:rPr lang="ko-KR" altLang="en-US" dirty="0"/>
              <a:t> 반환하는 함수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create : </a:t>
            </a:r>
            <a:r>
              <a:rPr lang="ko-KR" altLang="en-US" dirty="0"/>
              <a:t>지정된 경로에 새 </a:t>
            </a:r>
            <a:r>
              <a:rPr lang="ko-KR" altLang="en-US" dirty="0" err="1"/>
              <a:t>드로저</a:t>
            </a:r>
            <a:r>
              <a:rPr lang="ko-KR" altLang="en-US" dirty="0"/>
              <a:t> </a:t>
            </a:r>
            <a:r>
              <a:rPr lang="ko-KR" altLang="en-US" dirty="0" err="1"/>
              <a:t>레포지토리를</a:t>
            </a:r>
            <a:r>
              <a:rPr lang="ko-KR" altLang="en-US" dirty="0"/>
              <a:t> 만들고 경로가 이미 존재하면 </a:t>
            </a:r>
            <a:r>
              <a:rPr lang="ko-KR" altLang="en-US" dirty="0" err="1"/>
              <a:t>만들지않음</a:t>
            </a:r>
            <a:r>
              <a:rPr lang="ko-KR" altLang="en-US" dirty="0"/>
              <a:t> </a:t>
            </a:r>
            <a:r>
              <a:rPr lang="ko-KR" altLang="en-US" dirty="0" err="1"/>
              <a:t>이프문</a:t>
            </a:r>
            <a:r>
              <a:rPr lang="ko-KR" altLang="en-US" dirty="0"/>
              <a:t> 통해 검사</a:t>
            </a:r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delete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2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0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56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1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Module/app/package.py – </a:t>
            </a:r>
            <a:r>
              <a:rPr lang="ko-KR" altLang="en-US" dirty="0"/>
              <a:t>패키지에 관한 정보를 찾아주는 기능을 모아둔 파일</a:t>
            </a:r>
            <a:endParaRPr lang="en-US" altLang="ko-KR" dirty="0"/>
          </a:p>
          <a:p>
            <a:r>
              <a:rPr lang="en-US" altLang="ko-KR" dirty="0" err="1"/>
              <a:t>AttackSurface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Len</a:t>
            </a:r>
            <a:r>
              <a:rPr lang="ko-KR" altLang="en-US" dirty="0"/>
              <a:t> 함수를 사용해 취약점이 존재하는 </a:t>
            </a:r>
            <a:r>
              <a:rPr lang="en-US" altLang="ko-KR" dirty="0"/>
              <a:t>activities, receivers, providers, services </a:t>
            </a:r>
            <a:r>
              <a:rPr lang="ko-KR" altLang="en-US" dirty="0"/>
              <a:t>의 개수를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2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Scanner/provider/injection.py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SQL injection</a:t>
            </a:r>
            <a:r>
              <a:rPr lang="ko-KR" altLang="en-US" dirty="0"/>
              <a:t> 취약점을 테스트한다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Add_arguments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취약점이 존재하는 패키지를 찾아주는데 도움이 되는 옵션을 정의 </a:t>
            </a:r>
            <a:r>
              <a:rPr lang="ko-KR" altLang="en-US" dirty="0" err="1"/>
              <a:t>해놓음</a:t>
            </a:r>
            <a:r>
              <a:rPr lang="ko-KR" altLang="en-US" dirty="0"/>
              <a:t> </a:t>
            </a:r>
            <a:r>
              <a:rPr lang="en-US" altLang="ko-KR" dirty="0"/>
              <a:t>–a</a:t>
            </a:r>
            <a:r>
              <a:rPr lang="ko-KR" altLang="en-US" dirty="0"/>
              <a:t>옵션과 </a:t>
            </a:r>
            <a:r>
              <a:rPr lang="en-US" altLang="ko-KR" dirty="0"/>
              <a:t>–package </a:t>
            </a:r>
            <a:r>
              <a:rPr lang="ko-KR" altLang="en-US" dirty="0"/>
              <a:t>옵션이 있음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6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Execute</a:t>
            </a:r>
            <a:r>
              <a:rPr lang="ko-KR" altLang="en-US" dirty="0"/>
              <a:t> 함수 </a:t>
            </a:r>
            <a:r>
              <a:rPr lang="en-US" altLang="ko-KR" dirty="0"/>
              <a:t>: vulnerable – </a:t>
            </a:r>
            <a:r>
              <a:rPr lang="ko-KR" altLang="en-US" dirty="0"/>
              <a:t>취약점이 존재하는 패키지들을 객체형태로 </a:t>
            </a:r>
            <a:r>
              <a:rPr lang="en-US" altLang="ko-KR" dirty="0"/>
              <a:t>set</a:t>
            </a:r>
            <a:r>
              <a:rPr lang="ko-KR" altLang="en-US" dirty="0"/>
              <a:t>을 사용해 모아둔 변수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if </a:t>
            </a:r>
            <a:r>
              <a:rPr lang="ko-KR" altLang="en-US" dirty="0"/>
              <a:t>문을 사용해 입력한 패키지나 </a:t>
            </a:r>
            <a:r>
              <a:rPr lang="en-US" altLang="ko-KR" dirty="0" err="1"/>
              <a:t>uri</a:t>
            </a:r>
            <a:r>
              <a:rPr lang="ko-KR" altLang="en-US" dirty="0"/>
              <a:t>가 존재하지 않거나 </a:t>
            </a:r>
            <a:r>
              <a:rPr lang="en-US" altLang="ko-KR" dirty="0"/>
              <a:t>“content://”</a:t>
            </a:r>
            <a:r>
              <a:rPr lang="ko-KR" altLang="en-US" dirty="0"/>
              <a:t>라는 문자열로 시작하면 </a:t>
            </a:r>
            <a:r>
              <a:rPr lang="en-US" altLang="ko-KR" dirty="0"/>
              <a:t>__</a:t>
            </a:r>
            <a:r>
              <a:rPr lang="en-US" altLang="ko-KR" dirty="0" err="1"/>
              <a:t>test_uri</a:t>
            </a:r>
            <a:r>
              <a:rPr lang="en-US" altLang="ko-KR" dirty="0"/>
              <a:t> </a:t>
            </a:r>
            <a:r>
              <a:rPr lang="ko-KR" altLang="en-US" dirty="0"/>
              <a:t>메소드를 사용해 입력한 패키지를 대상으로 취약점이 존재하는지 검사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</a:t>
            </a:r>
            <a:r>
              <a:rPr lang="ko-KR" altLang="en-US" dirty="0"/>
              <a:t>두번째 사진 </a:t>
            </a:r>
            <a:r>
              <a:rPr lang="en-US" altLang="ko-KR" dirty="0"/>
              <a:t>: </a:t>
            </a:r>
            <a:r>
              <a:rPr lang="ko-KR" altLang="en-US" dirty="0"/>
              <a:t>처음에 지정했던 모든 취약점이 존재하는 </a:t>
            </a:r>
            <a:r>
              <a:rPr lang="en-US" altLang="ko-KR" dirty="0"/>
              <a:t>URI </a:t>
            </a:r>
            <a:r>
              <a:rPr lang="ko-KR" altLang="en-US" dirty="0"/>
              <a:t>집합을 모든 집합에서부터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2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취약점이 존재하는 </a:t>
            </a:r>
            <a:r>
              <a:rPr lang="en-US" altLang="ko-KR" dirty="0" err="1"/>
              <a:t>uris</a:t>
            </a:r>
            <a:r>
              <a:rPr lang="ko-KR" altLang="en-US" dirty="0"/>
              <a:t>가 존재하면 컬렉션에 저장되어 있는 모든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검사하고 해당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출력함</a:t>
            </a:r>
            <a:endParaRPr lang="en-US" altLang="ko-KR" dirty="0"/>
          </a:p>
          <a:p>
            <a:r>
              <a:rPr lang="ko-KR" altLang="en-US" dirty="0"/>
              <a:t>두 번째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취약점이 존재하는 </a:t>
            </a:r>
            <a:r>
              <a:rPr lang="en-US" altLang="ko-KR" dirty="0"/>
              <a:t>selection</a:t>
            </a:r>
            <a:r>
              <a:rPr lang="ko-KR" altLang="en-US" dirty="0"/>
              <a:t>이 존재하면 컬렉션에 저장되어 있는 모든 </a:t>
            </a:r>
            <a:r>
              <a:rPr lang="en-US" altLang="ko-KR" dirty="0"/>
              <a:t>selection</a:t>
            </a:r>
            <a:r>
              <a:rPr lang="ko-KR" altLang="en-US" dirty="0"/>
              <a:t>을 검사하여 해당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공통 </a:t>
            </a:r>
            <a:r>
              <a:rPr lang="en-US" altLang="ko-KR" dirty="0"/>
              <a:t>: </a:t>
            </a:r>
            <a:r>
              <a:rPr lang="ko-KR" altLang="en-US" dirty="0"/>
              <a:t>취약점이 </a:t>
            </a:r>
            <a:r>
              <a:rPr lang="ko-KR" altLang="en-US" dirty="0" err="1"/>
              <a:t>없을경우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노 </a:t>
            </a:r>
            <a:r>
              <a:rPr lang="ko-KR" altLang="en-US" dirty="0" err="1"/>
              <a:t>벌러레빌셔스</a:t>
            </a:r>
            <a:r>
              <a:rPr lang="ko-KR" altLang="en-US" dirty="0"/>
              <a:t> 파운드＂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Scanner/provider/sql_table_dump.py SQL injection </a:t>
            </a:r>
            <a:r>
              <a:rPr lang="ko-KR" altLang="en-US" dirty="0"/>
              <a:t>취약점을 통해 액세스할 수 있는 테이블을 찾는다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SqlTables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파일시스템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 관리자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압축파일을 매개변수로 가짐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add_arguments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취약점이 존재하는 패키지를 찾아주는데 도움이 되는 옵션으로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–package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옵션이 존재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Drozer/modules/scanner/traversal.py – </a:t>
            </a:r>
            <a:r>
              <a:rPr lang="ko-KR" altLang="en-US" dirty="0"/>
              <a:t>콘텐츠</a:t>
            </a:r>
            <a:r>
              <a:rPr lang="en-US" altLang="ko-KR" dirty="0"/>
              <a:t> </a:t>
            </a:r>
            <a:r>
              <a:rPr lang="ko-KR" altLang="en-US" dirty="0"/>
              <a:t>공급자에 기본 </a:t>
            </a:r>
            <a:r>
              <a:rPr lang="en-US" altLang="ko-KR" dirty="0"/>
              <a:t>‘Directory traversal’ </a:t>
            </a:r>
            <a:r>
              <a:rPr lang="ko-KR" altLang="en-US" dirty="0"/>
              <a:t>취약점이 있는지 테스트한다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Directory traversal 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r>
              <a:rPr lang="ko-KR" altLang="en-US" dirty="0"/>
              <a:t>웹서버에 </a:t>
            </a:r>
            <a:r>
              <a:rPr lang="ko-KR" altLang="en-US" dirty="0" err="1"/>
              <a:t>브라우징</a:t>
            </a:r>
            <a:r>
              <a:rPr lang="ko-KR" altLang="en-US" dirty="0"/>
              <a:t> 하는 디렉토리의 모든 파일들을 사용자에게 </a:t>
            </a:r>
            <a:r>
              <a:rPr lang="ko-KR" altLang="en-US" dirty="0" err="1"/>
              <a:t>보여줄수</a:t>
            </a:r>
            <a:r>
              <a:rPr lang="ko-KR" altLang="en-US" dirty="0"/>
              <a:t> 있는 디렉토리 인덱스 기능이 존재 </a:t>
            </a:r>
            <a:r>
              <a:rPr lang="en-US" altLang="ko-KR" dirty="0"/>
              <a:t>&gt; </a:t>
            </a:r>
            <a:r>
              <a:rPr lang="ko-KR" altLang="en-US" dirty="0"/>
              <a:t>활성화 되어 있을 경우 해커가 웹 애플리케이션의 구조를 파악할 수 있는 기회 제공 </a:t>
            </a:r>
            <a:r>
              <a:rPr lang="en-US" altLang="ko-KR" dirty="0"/>
              <a:t>&gt; </a:t>
            </a:r>
            <a:r>
              <a:rPr lang="ko-KR" altLang="en-US" dirty="0"/>
              <a:t>민감한 정보가 포함된 설정 파일 조회가능 </a:t>
            </a:r>
            <a:r>
              <a:rPr lang="en-US" altLang="ko-KR" dirty="0"/>
              <a:t>&gt; </a:t>
            </a:r>
            <a:r>
              <a:rPr lang="ko-KR" altLang="en-US" dirty="0"/>
              <a:t>중단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Add_arguments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검색할 패키지를 지정한다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–a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옵션은 특정 패키지에 대한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취약점을 점검하는 옵션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다음이 서비스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Drozer/modules/app/service.py – </a:t>
            </a:r>
            <a:r>
              <a:rPr lang="ko-KR" altLang="en-US" dirty="0"/>
              <a:t>서비스와 관련된 기능 포함</a:t>
            </a:r>
            <a:endParaRPr lang="en-US" altLang="ko-KR" dirty="0"/>
          </a:p>
          <a:p>
            <a:r>
              <a:rPr lang="en-US" altLang="ko-KR" dirty="0"/>
              <a:t>Class Info </a:t>
            </a:r>
            <a:r>
              <a:rPr lang="ko-KR" altLang="en-US" dirty="0"/>
              <a:t>전달된 서비스에 대한 정보를 가져옴 </a:t>
            </a:r>
            <a:r>
              <a:rPr lang="en-US" altLang="ko-KR" dirty="0"/>
              <a:t>5</a:t>
            </a:r>
            <a:r>
              <a:rPr lang="ko-KR" altLang="en-US" dirty="0"/>
              <a:t>개의 함수로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6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91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A691-A932-4948-96A9-C212808F25F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63688" y="2566183"/>
            <a:ext cx="3930223" cy="1640389"/>
            <a:chOff x="270749" y="361950"/>
            <a:chExt cx="5240296" cy="1640389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Drozer</a:t>
              </a:r>
              <a:endParaRPr lang="ko-KR" altLang="en-US" sz="9600" b="1" spc="-300" dirty="0">
                <a:solidFill>
                  <a:schemeClr val="bg1">
                    <a:lumMod val="6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749" y="361950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>
                  <a:solidFill>
                    <a:srgbClr val="5D5B5B">
                      <a:alpha val="70000"/>
                    </a:srgbClr>
                  </a:solidFill>
                </a:rPr>
                <a:t>Drozer</a:t>
              </a:r>
              <a:endParaRPr lang="ko-KR" altLang="en-US" sz="96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28184" y="5456257"/>
            <a:ext cx="15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1200" b="1" dirty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실무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8184" y="5591700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5D5B5B"/>
                </a:solidFill>
                <a:latin typeface="+mn-ea"/>
              </a:rPr>
              <a:t>7</a:t>
            </a:r>
            <a:r>
              <a:rPr lang="ko-KR" altLang="en-US" sz="4400" b="1" dirty="0">
                <a:solidFill>
                  <a:srgbClr val="5D5B5B"/>
                </a:solidFill>
                <a:latin typeface="+mn-ea"/>
              </a:rPr>
              <a:t>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83041" y="63868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작성일자</a:t>
            </a:r>
            <a:r>
              <a:rPr lang="en-US" altLang="ko-KR" sz="1200" b="1" dirty="0">
                <a:solidFill>
                  <a:srgbClr val="5D5B5B"/>
                </a:solidFill>
                <a:latin typeface="+mn-ea"/>
              </a:rPr>
              <a:t>: 18.11.27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3016" y="5456257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60172493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김민수</a:t>
            </a:r>
            <a:endParaRPr lang="en-US" altLang="ko-KR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60152181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나윤수</a:t>
            </a:r>
            <a:endParaRPr lang="en-US" altLang="ko-KR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60152229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이혁진</a:t>
            </a: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60152231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임승준</a:t>
            </a:r>
          </a:p>
        </p:txBody>
      </p:sp>
    </p:spTree>
    <p:extLst>
      <p:ext uri="{BB962C8B-B14F-4D97-AF65-F5344CB8AC3E}">
        <p14:creationId xmlns:p14="http://schemas.microsoft.com/office/powerpoint/2010/main" val="236775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AC50E05-34CD-4B42-8066-171014DE7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8022088" descr="EMB00003b3038fe">
            <a:extLst>
              <a:ext uri="{FF2B5EF4-FFF2-40B4-BE49-F238E27FC236}">
                <a16:creationId xmlns:a16="http://schemas.microsoft.com/office/drawing/2014/main" xmlns="" id="{B6317785-63E0-4DB8-923D-0B06CF36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469872"/>
            <a:ext cx="4319477" cy="50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C6FDDE-E8A1-4F74-8C7F-7450EAFA2796}"/>
              </a:ext>
            </a:extLst>
          </p:cNvPr>
          <p:cNvSpPr txBox="1"/>
          <p:nvPr/>
        </p:nvSpPr>
        <p:spPr>
          <a:xfrm>
            <a:off x="417083" y="1772816"/>
            <a:ext cx="4010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modules/app/service.py</a:t>
            </a:r>
          </a:p>
          <a:p>
            <a:endParaRPr lang="en-US" altLang="ko-KR" dirty="0"/>
          </a:p>
          <a:p>
            <a:r>
              <a:rPr lang="en-US" altLang="ko-KR" dirty="0"/>
              <a:t>class Info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전달된 서비스에 대한 정보를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가져온다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2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1B4A72-7DF5-4D13-8590-7176AC92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4564024" descr="EMB00003b303901">
            <a:extLst>
              <a:ext uri="{FF2B5EF4-FFF2-40B4-BE49-F238E27FC236}">
                <a16:creationId xmlns:a16="http://schemas.microsoft.com/office/drawing/2014/main" xmlns="" id="{52B5DF69-164B-4DD7-AEC0-AB450C8F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41295"/>
            <a:ext cx="4607509" cy="509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1F1A32-2EC2-422C-AD6C-5E627B570D11}"/>
              </a:ext>
            </a:extLst>
          </p:cNvPr>
          <p:cNvSpPr txBox="1"/>
          <p:nvPr/>
        </p:nvSpPr>
        <p:spPr>
          <a:xfrm>
            <a:off x="417083" y="1598692"/>
            <a:ext cx="386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add_arguents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app.service.info </a:t>
            </a:r>
            <a:r>
              <a:rPr lang="ko-KR" altLang="en-US" dirty="0"/>
              <a:t>명령에서 사용가능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옵션 </a:t>
            </a:r>
            <a:r>
              <a:rPr lang="en-US" altLang="ko-KR" dirty="0"/>
              <a:t>–a, -f, -l, -p, -u</a:t>
            </a:r>
            <a:r>
              <a:rPr lang="ko-KR" altLang="en-US" dirty="0"/>
              <a:t>를 정의했다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9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2E637DBA-23DD-462C-B626-D957ACE1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8022328" descr="EMB00003b303904">
            <a:extLst>
              <a:ext uri="{FF2B5EF4-FFF2-40B4-BE49-F238E27FC236}">
                <a16:creationId xmlns:a16="http://schemas.microsoft.com/office/drawing/2014/main" xmlns="" id="{03DF900E-877D-403D-8B7C-DFB8B5C0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4272"/>
          <a:stretch>
            <a:fillRect/>
          </a:stretch>
        </p:blipFill>
        <p:spPr bwMode="auto">
          <a:xfrm>
            <a:off x="199359" y="1677389"/>
            <a:ext cx="8692117" cy="48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5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C4A9106-D2EE-4080-A403-B57F5C3E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4564184" descr="EMB00003b303907">
            <a:extLst>
              <a:ext uri="{FF2B5EF4-FFF2-40B4-BE49-F238E27FC236}">
                <a16:creationId xmlns:a16="http://schemas.microsoft.com/office/drawing/2014/main" xmlns="" id="{A71D099E-B718-49A5-BBE4-FC85E07D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44156"/>
            <a:ext cx="467951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B314D340-9B5C-4B35-9AE2-7A919618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38022568" descr="EMB00003b30390a">
            <a:extLst>
              <a:ext uri="{FF2B5EF4-FFF2-40B4-BE49-F238E27FC236}">
                <a16:creationId xmlns:a16="http://schemas.microsoft.com/office/drawing/2014/main" xmlns="" id="{278CC702-EF9C-45B6-B334-5F38DE35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4679517" cy="34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39928D-0F04-4FC5-8264-C1BCC55EE3AE}"/>
              </a:ext>
            </a:extLst>
          </p:cNvPr>
          <p:cNvSpPr txBox="1"/>
          <p:nvPr/>
        </p:nvSpPr>
        <p:spPr>
          <a:xfrm>
            <a:off x="251520" y="1598692"/>
            <a:ext cx="3754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Send</a:t>
            </a:r>
          </a:p>
          <a:p>
            <a:endParaRPr lang="en-US" altLang="ko-KR" dirty="0"/>
          </a:p>
          <a:p>
            <a:r>
              <a:rPr lang="en-US" altLang="ko-KR" dirty="0"/>
              <a:t> def </a:t>
            </a:r>
            <a:r>
              <a:rPr lang="en-US" altLang="ko-KR" dirty="0" err="1"/>
              <a:t>add_arguments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app.service.send</a:t>
            </a:r>
            <a:r>
              <a:rPr lang="ko-KR" altLang="en-US" dirty="0"/>
              <a:t>에서 사용가능한</a:t>
            </a:r>
            <a:endParaRPr lang="en-US" altLang="ko-KR" dirty="0"/>
          </a:p>
          <a:p>
            <a:r>
              <a:rPr lang="en-US" altLang="ko-KR" dirty="0"/>
              <a:t>  7</a:t>
            </a:r>
            <a:r>
              <a:rPr lang="ko-KR" altLang="en-US" dirty="0"/>
              <a:t>가지 옵션의 정의된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def</a:t>
            </a:r>
            <a:r>
              <a:rPr lang="ko-KR" altLang="en-US" dirty="0"/>
              <a:t> </a:t>
            </a:r>
            <a:r>
              <a:rPr lang="en-US" altLang="ko-KR" dirty="0"/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10596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6DE908F-61EC-4889-AEAA-4E72B97A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34564344" descr="EMB00003b30390d">
            <a:extLst>
              <a:ext uri="{FF2B5EF4-FFF2-40B4-BE49-F238E27FC236}">
                <a16:creationId xmlns:a16="http://schemas.microsoft.com/office/drawing/2014/main" xmlns="" id="{A17D97C0-CBCB-4895-8170-6A8B62AA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751525" cy="4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1DBBED-BDDE-4AA3-A7CA-189ABC0F48F8}"/>
              </a:ext>
            </a:extLst>
          </p:cNvPr>
          <p:cNvSpPr txBox="1"/>
          <p:nvPr/>
        </p:nvSpPr>
        <p:spPr>
          <a:xfrm>
            <a:off x="199360" y="1598692"/>
            <a:ext cx="39897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Start</a:t>
            </a:r>
          </a:p>
          <a:p>
            <a:endParaRPr lang="en-US" altLang="ko-KR" dirty="0"/>
          </a:p>
          <a:p>
            <a:r>
              <a:rPr lang="en-US" altLang="ko-KR" dirty="0"/>
              <a:t> def </a:t>
            </a:r>
            <a:r>
              <a:rPr lang="en-US" altLang="ko-KR" dirty="0" err="1"/>
              <a:t>add_arguments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명령줄</a:t>
            </a:r>
            <a:r>
              <a:rPr lang="ko-KR" altLang="en-US" dirty="0"/>
              <a:t> 인터페이스를 통해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안드로이드의 </a:t>
            </a:r>
            <a:r>
              <a:rPr lang="ko-KR" altLang="en-US" dirty="0" err="1"/>
              <a:t>인텐트</a:t>
            </a:r>
            <a:r>
              <a:rPr lang="ko-KR" altLang="en-US" dirty="0"/>
              <a:t> 인수가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통과할 수 있도록 </a:t>
            </a:r>
            <a:r>
              <a:rPr lang="en-US" altLang="ko-KR" dirty="0"/>
              <a:t>parser </a:t>
            </a:r>
            <a:r>
              <a:rPr lang="ko-KR" altLang="en-US" dirty="0"/>
              <a:t>개체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def execute</a:t>
            </a:r>
          </a:p>
          <a:p>
            <a:endParaRPr lang="en-US" altLang="ko-KR" dirty="0"/>
          </a:p>
          <a:p>
            <a:r>
              <a:rPr lang="en-US" altLang="ko-KR" dirty="0"/>
              <a:t>  intent </a:t>
            </a:r>
            <a:r>
              <a:rPr lang="ko-KR" altLang="en-US" dirty="0"/>
              <a:t>이전에 </a:t>
            </a:r>
            <a:r>
              <a:rPr lang="en-US" altLang="ko-KR" dirty="0" err="1"/>
              <a:t>AddArgumentsTo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사용해 초기화 되었던 </a:t>
            </a:r>
            <a:r>
              <a:rPr lang="en-US" altLang="ko-KR" dirty="0"/>
              <a:t>argument-</a:t>
            </a:r>
          </a:p>
          <a:p>
            <a:r>
              <a:rPr lang="en-US" altLang="ko-KR" dirty="0"/>
              <a:t>  Parser</a:t>
            </a:r>
            <a:r>
              <a:rPr lang="ko-KR" altLang="en-US" dirty="0"/>
              <a:t>에 의해 구문 분석된 인수를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작성하는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487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EF4A697-F5DC-4B8E-B11D-29F1EA42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38022088" descr="EMB00003b303910">
            <a:extLst>
              <a:ext uri="{FF2B5EF4-FFF2-40B4-BE49-F238E27FC236}">
                <a16:creationId xmlns:a16="http://schemas.microsoft.com/office/drawing/2014/main" xmlns="" id="{ACC4B2A0-6B27-4E98-BB85-35D13D8F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6985"/>
            <a:ext cx="4319477" cy="488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82D1C4-3E1C-4C92-B06D-3F6AD051A5C5}"/>
              </a:ext>
            </a:extLst>
          </p:cNvPr>
          <p:cNvSpPr txBox="1"/>
          <p:nvPr/>
        </p:nvSpPr>
        <p:spPr>
          <a:xfrm>
            <a:off x="417083" y="2852936"/>
            <a:ext cx="4055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Stop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서비스를 멈추고 서비스를 중지하는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의도를 작성해 다른 애플리케이션에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전달하는 역할을 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231009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22208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b="1" dirty="0" err="1">
                <a:solidFill>
                  <a:srgbClr val="ED636D"/>
                </a:solidFill>
                <a:latin typeface="+mn-ea"/>
              </a:rPr>
              <a:t>Debuggable</a:t>
            </a:r>
            <a:r>
              <a:rPr lang="en-US" altLang="ko-KR" sz="1100" b="1" dirty="0">
                <a:solidFill>
                  <a:srgbClr val="ED636D"/>
                </a:solidFill>
                <a:latin typeface="+mn-ea"/>
              </a:rPr>
              <a:t> Package </a:t>
            </a: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89D4324-E1B9-4274-8AFA-B4E46D8B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4562664" descr="EMB00003b303913">
            <a:extLst>
              <a:ext uri="{FF2B5EF4-FFF2-40B4-BE49-F238E27FC236}">
                <a16:creationId xmlns:a16="http://schemas.microsoft.com/office/drawing/2014/main" xmlns="" id="{EE07429B-9A24-4ED3-9166-EE069CE0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41295"/>
            <a:ext cx="4463493" cy="509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4FC2CB-93C8-4D63-B192-AA8118ADECCF}"/>
              </a:ext>
            </a:extLst>
          </p:cNvPr>
          <p:cNvSpPr txBox="1"/>
          <p:nvPr/>
        </p:nvSpPr>
        <p:spPr>
          <a:xfrm>
            <a:off x="411809" y="2510697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module/add/debuggable.py</a:t>
            </a:r>
          </a:p>
          <a:p>
            <a:endParaRPr lang="en-US" altLang="ko-KR" dirty="0"/>
          </a:p>
          <a:p>
            <a:r>
              <a:rPr lang="en-US" altLang="ko-KR" dirty="0"/>
              <a:t> class </a:t>
            </a:r>
            <a:r>
              <a:rPr lang="en-US" altLang="ko-KR" dirty="0" err="1"/>
              <a:t>Debuggable</a:t>
            </a:r>
            <a:endParaRPr lang="en-US" altLang="ko-KR" dirty="0"/>
          </a:p>
          <a:p>
            <a:r>
              <a:rPr lang="en-US" altLang="ko-KR" dirty="0"/>
              <a:t>  -FLAG_DEBUGGABLE: URL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쓰기 권한을 부여해준다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83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22208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b="1" dirty="0" err="1">
                <a:solidFill>
                  <a:srgbClr val="ED636D"/>
                </a:solidFill>
                <a:latin typeface="+mn-ea"/>
              </a:rPr>
              <a:t>Debuggable</a:t>
            </a:r>
            <a:r>
              <a:rPr lang="en-US" altLang="ko-KR" sz="1100" b="1" dirty="0">
                <a:solidFill>
                  <a:srgbClr val="ED636D"/>
                </a:solidFill>
                <a:latin typeface="+mn-ea"/>
              </a:rPr>
              <a:t> Package </a:t>
            </a: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89D4324-E1B9-4274-8AFA-B4E46D8B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0219D3F-E667-4C6A-9523-CF10CE3F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38019928" descr="EMB00003b303916">
            <a:extLst>
              <a:ext uri="{FF2B5EF4-FFF2-40B4-BE49-F238E27FC236}">
                <a16:creationId xmlns:a16="http://schemas.microsoft.com/office/drawing/2014/main" xmlns="" id="{33B7D5D0-46E0-4528-8D9A-BEDA9F46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77390"/>
            <a:ext cx="4391485" cy="48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F77E28-F5F5-429F-A7C1-D6E1B68C9578}"/>
              </a:ext>
            </a:extLst>
          </p:cNvPr>
          <p:cNvSpPr txBox="1"/>
          <p:nvPr/>
        </p:nvSpPr>
        <p:spPr>
          <a:xfrm>
            <a:off x="323528" y="1844824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add_arguments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디버거블</a:t>
            </a:r>
            <a:r>
              <a:rPr lang="ko-KR" altLang="en-US" dirty="0"/>
              <a:t> 패키지를 찾아주는데 사용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가능한 옵션인 </a:t>
            </a:r>
            <a:r>
              <a:rPr lang="en-US" altLang="ko-KR" dirty="0"/>
              <a:t>–f</a:t>
            </a:r>
            <a:r>
              <a:rPr lang="ko-KR" altLang="en-US" dirty="0"/>
              <a:t>와 </a:t>
            </a:r>
            <a:r>
              <a:rPr lang="en-US" altLang="ko-KR" dirty="0"/>
              <a:t>–v</a:t>
            </a:r>
            <a:r>
              <a:rPr lang="ko-KR" altLang="en-US" dirty="0"/>
              <a:t>를 정의함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execute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설치된 모든 패키지를 검사하는 기능을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8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1468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 </a:t>
            </a:r>
            <a:r>
              <a:rPr lang="ko-KR" altLang="en-US" sz="1100" dirty="0" err="1">
                <a:latin typeface="+mn-ea"/>
              </a:rPr>
              <a:t>분석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89D4324-E1B9-4274-8AFA-B4E46D8B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1A74E1-D829-4A59-BF23-C64C926273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1598692"/>
            <a:ext cx="4463493" cy="4460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D70A61-FD11-4521-8EFD-C8FB665C4CE0}"/>
              </a:ext>
            </a:extLst>
          </p:cNvPr>
          <p:cNvSpPr txBox="1"/>
          <p:nvPr/>
        </p:nvSpPr>
        <p:spPr>
          <a:xfrm>
            <a:off x="417083" y="1598692"/>
            <a:ext cx="4010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repoman/installer.py</a:t>
            </a:r>
          </a:p>
          <a:p>
            <a:endParaRPr lang="en-US" altLang="ko-KR" dirty="0"/>
          </a:p>
          <a:p>
            <a:r>
              <a:rPr lang="en-US" altLang="ko-KR" dirty="0"/>
              <a:t>  class </a:t>
            </a:r>
            <a:r>
              <a:rPr lang="en-US" altLang="ko-KR" dirty="0" err="1"/>
              <a:t>ModuleInfo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원격에서</a:t>
            </a:r>
            <a:r>
              <a:rPr lang="en-US" altLang="ko-KR" dirty="0"/>
              <a:t> </a:t>
            </a:r>
            <a:r>
              <a:rPr lang="ko-KR" altLang="en-US" dirty="0"/>
              <a:t>받아온 모듈의 이름과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사람이 읽을 수 잇는 설명을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캡슐화 해주는 기능을 가진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클래스 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def matches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주어진 </a:t>
            </a:r>
            <a:r>
              <a:rPr lang="en-US" altLang="ko-KR" dirty="0"/>
              <a:t>regex pattern</a:t>
            </a:r>
            <a:r>
              <a:rPr lang="ko-KR" altLang="en-US" dirty="0"/>
              <a:t>과 모듈의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이름이 일치하면 </a:t>
            </a:r>
            <a:r>
              <a:rPr lang="en-US" altLang="ko-KR" dirty="0"/>
              <a:t>true</a:t>
            </a:r>
            <a:r>
              <a:rPr lang="ko-KR" altLang="en-US" dirty="0"/>
              <a:t>를 반환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1468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 </a:t>
            </a:r>
            <a:r>
              <a:rPr lang="ko-KR" altLang="en-US" sz="1100" dirty="0" err="1">
                <a:latin typeface="+mn-ea"/>
              </a:rPr>
              <a:t>분석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89D4324-E1B9-4274-8AFA-B4E46D8B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818199-44C6-44F3-9A0B-455CBB07CB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8837" y="1340768"/>
            <a:ext cx="4372640" cy="511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8F470B-A0AE-4FBF-843E-9FD7C0212D8E}"/>
              </a:ext>
            </a:extLst>
          </p:cNvPr>
          <p:cNvSpPr txBox="1"/>
          <p:nvPr/>
        </p:nvSpPr>
        <p:spPr>
          <a:xfrm>
            <a:off x="167311" y="2690336"/>
            <a:ext cx="4301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ModuleInstaller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def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모듈 목록을 로컬 또는 원격사양으로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설치하고 상태 정보를 반환하는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684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2"/>
          <p:cNvSpPr/>
          <p:nvPr/>
        </p:nvSpPr>
        <p:spPr>
          <a:xfrm>
            <a:off x="-2659694" y="-623670"/>
            <a:ext cx="6130350" cy="81738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9" name="Rectangle 8"/>
          <p:cNvSpPr/>
          <p:nvPr/>
        </p:nvSpPr>
        <p:spPr>
          <a:xfrm>
            <a:off x="-286404" y="-1519085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-286404" y="6872749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/>
          <p:cNvSpPr/>
          <p:nvPr/>
        </p:nvSpPr>
        <p:spPr>
          <a:xfrm>
            <a:off x="-3682809" y="-1504336"/>
            <a:ext cx="3683999" cy="104861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Textfeld 32"/>
          <p:cNvSpPr txBox="1"/>
          <p:nvPr/>
        </p:nvSpPr>
        <p:spPr>
          <a:xfrm>
            <a:off x="4932040" y="2401403"/>
            <a:ext cx="3096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주요 기능별 상세 분석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 분석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분석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Package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관리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저장소 관리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추가 기능</a:t>
            </a:r>
            <a:endParaRPr lang="en-US" altLang="ko-KR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141849" y="3167390"/>
            <a:ext cx="27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pc="300" dirty="0">
                <a:solidFill>
                  <a:srgbClr val="ED636D"/>
                </a:solidFill>
                <a:latin typeface="+mj-ea"/>
                <a:ea typeface="+mj-ea"/>
              </a:rPr>
              <a:t>#</a:t>
            </a:r>
            <a:r>
              <a:rPr lang="en-US" sz="3600" b="1" spc="300" dirty="0">
                <a:solidFill>
                  <a:srgbClr val="ED636D"/>
                </a:solidFill>
                <a:latin typeface="+mj-ea"/>
                <a:ea typeface="+mj-ea"/>
              </a:rPr>
              <a:t>Contents</a:t>
            </a:r>
            <a:endParaRPr lang="de-DE" sz="3600" b="1" spc="300" dirty="0">
              <a:solidFill>
                <a:srgbClr val="ED636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00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1468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 </a:t>
            </a:r>
            <a:r>
              <a:rPr lang="ko-KR" altLang="en-US" sz="1100" dirty="0" err="1">
                <a:latin typeface="+mn-ea"/>
              </a:rPr>
              <a:t>분석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89D4324-E1B9-4274-8AFA-B4E46D8B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D616BC0-1CE5-4333-B5FF-2269491757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1418209"/>
            <a:ext cx="5030021" cy="511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4AA41A-EE49-4A5D-91A2-B92AF08E7773}"/>
              </a:ext>
            </a:extLst>
          </p:cNvPr>
          <p:cNvSpPr txBox="1"/>
          <p:nvPr/>
        </p:nvSpPr>
        <p:spPr>
          <a:xfrm>
            <a:off x="322980" y="2636912"/>
            <a:ext cx="3594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__</a:t>
            </a:r>
            <a:r>
              <a:rPr lang="en-US" altLang="ko-KR" dirty="0" err="1"/>
              <a:t>get_combined_index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모든 원격에서 인덱스 파일을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가져와 사용가능한 모든 모듈의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인덱스 목록을 통합해 주는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함수이다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43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1468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관리 취약점 분석 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 </a:t>
            </a:r>
            <a:r>
              <a:rPr lang="ko-KR" altLang="en-US" sz="1100" dirty="0" err="1">
                <a:latin typeface="+mn-ea"/>
              </a:rPr>
              <a:t>분석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저장소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89D4324-E1B9-4274-8AFA-B4E46D8B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0E2FD72-21AE-4493-824A-B3178B43DE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5936" y="1365933"/>
            <a:ext cx="4895541" cy="5146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CAE38C-DEF3-47FD-A7A5-4E2FB1F84BA5}"/>
              </a:ext>
            </a:extLst>
          </p:cNvPr>
          <p:cNvSpPr txBox="1"/>
          <p:nvPr/>
        </p:nvSpPr>
        <p:spPr>
          <a:xfrm>
            <a:off x="513471" y="2564904"/>
            <a:ext cx="18608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Repository</a:t>
            </a:r>
          </a:p>
          <a:p>
            <a:endParaRPr lang="en-US" altLang="ko-KR" dirty="0"/>
          </a:p>
          <a:p>
            <a:r>
              <a:rPr lang="en-US" altLang="ko-KR" dirty="0"/>
              <a:t>  def all</a:t>
            </a:r>
          </a:p>
          <a:p>
            <a:endParaRPr lang="en-US" altLang="ko-KR" dirty="0"/>
          </a:p>
          <a:p>
            <a:r>
              <a:rPr lang="en-US" altLang="ko-KR" dirty="0"/>
              <a:t>  def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</a:p>
          <a:p>
            <a:endParaRPr lang="en-US" altLang="ko-KR" dirty="0"/>
          </a:p>
          <a:p>
            <a:r>
              <a:rPr lang="en-US" altLang="ko-KR" dirty="0"/>
              <a:t>  def 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9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rgbClr val="5D5B5B"/>
                </a:solidFill>
              </a:rPr>
              <a:t>02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rgbClr val="5D5B5B"/>
                </a:solidFill>
                <a:latin typeface="+mn-ea"/>
              </a:rPr>
              <a:t>추가 기능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965" y="4130496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글씨 색 변경하기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날짜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시간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출력하기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02 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기능 추가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1" y="1714488"/>
            <a:ext cx="3925548" cy="4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2" y="2143117"/>
            <a:ext cx="3929089" cy="34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4283" y="1743006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dz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 run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app.package.list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–f insecure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com.android.insecurebankv2(insecurebankv2)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1473" y="1785926"/>
            <a:ext cx="1928826" cy="1428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7159" y="5715016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명령줄과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출력 부분이 쉽게 구별되지 않는다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357687" y="3286124"/>
            <a:ext cx="428628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1" y="2059452"/>
            <a:ext cx="3929089" cy="34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1" y="1714489"/>
            <a:ext cx="3925548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857752" y="1643050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dz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000" dirty="0">
                <a:solidFill>
                  <a:srgbClr val="FFC000"/>
                </a:solidFill>
              </a:rPr>
              <a:t>run </a:t>
            </a:r>
            <a:r>
              <a:rPr lang="en-US" altLang="ko-KR" sz="1000" dirty="0" err="1">
                <a:solidFill>
                  <a:srgbClr val="FFC000"/>
                </a:solidFill>
              </a:rPr>
              <a:t>app.package.list</a:t>
            </a:r>
            <a:r>
              <a:rPr lang="en-US" altLang="ko-KR" sz="1000" dirty="0">
                <a:solidFill>
                  <a:srgbClr val="FFC000"/>
                </a:solidFill>
              </a:rPr>
              <a:t> –f insecure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com.android.insecurebankv2(insecurebankv2)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5536" y="5715015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명령줄과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출력 부분이 쉽게 구별된다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7753" y="1968333"/>
            <a:ext cx="3595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dz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000" dirty="0">
                <a:solidFill>
                  <a:srgbClr val="FFC000"/>
                </a:solidFill>
              </a:rPr>
              <a:t>run app.package.info –a </a:t>
            </a:r>
            <a:r>
              <a:rPr lang="en-US" altLang="ko-KR" sz="1000" dirty="0" err="1">
                <a:solidFill>
                  <a:srgbClr val="FFC000"/>
                </a:solidFill>
              </a:rPr>
              <a:t>com.android</a:t>
            </a:r>
            <a:r>
              <a:rPr lang="en-US" altLang="ko-KR" sz="1000" dirty="0">
                <a:solidFill>
                  <a:srgbClr val="FFC000"/>
                </a:solidFill>
              </a:rPr>
              <a:t>. insecurebankv2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1661" y="581362"/>
            <a:ext cx="173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글씨 색 변경하기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날짜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시간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 출력하기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22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02 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기능 추가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1661" y="581362"/>
            <a:ext cx="1750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글씨 색 변경하기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날짜</a:t>
            </a:r>
            <a:r>
              <a:rPr lang="en-US" altLang="ko-KR" sz="1100" b="1" dirty="0">
                <a:solidFill>
                  <a:srgbClr val="ED636D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시간</a:t>
            </a:r>
            <a:r>
              <a:rPr lang="en-US" altLang="ko-KR" sz="1100" b="1" dirty="0">
                <a:solidFill>
                  <a:srgbClr val="ED636D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 출력하기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9"/>
          <a:stretch>
            <a:fillRect/>
          </a:stretch>
        </p:blipFill>
        <p:spPr bwMode="auto">
          <a:xfrm>
            <a:off x="2675043" y="3857629"/>
            <a:ext cx="3571900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81477" y="3857628"/>
            <a:ext cx="2422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dz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100" dirty="0">
                <a:solidFill>
                  <a:srgbClr val="FFC000"/>
                </a:solidFill>
              </a:rPr>
              <a:t>date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The time is  2018. 11. 28.  14:20:13</a:t>
            </a:r>
          </a:p>
        </p:txBody>
      </p:sp>
      <p:pic>
        <p:nvPicPr>
          <p:cNvPr id="2050" name="Picture 2" descr="date_1"/>
          <p:cNvPicPr>
            <a:picLocks noChangeAspect="1" noChangeArrowheads="1"/>
          </p:cNvPicPr>
          <p:nvPr/>
        </p:nvPicPr>
        <p:blipFill>
          <a:blip r:embed="rId4"/>
          <a:srcRect r="46668"/>
          <a:stretch>
            <a:fillRect/>
          </a:stretch>
        </p:blipFill>
        <p:spPr bwMode="auto">
          <a:xfrm>
            <a:off x="2675043" y="2285992"/>
            <a:ext cx="3500462" cy="507772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78653" y="2835471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리눅스에서의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같은 역할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1736" y="4405978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 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time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입력하면 현재 시간과 날짜를</a:t>
            </a:r>
            <a:endParaRPr lang="en-US" altLang="ko-KR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1400" b="1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안드로이드</a:t>
            </a:r>
            <a:r>
              <a:rPr lang="ko-KR" altLang="en-US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장치로부터 가져와서 출력한다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4103803" y="3286124"/>
            <a:ext cx="428628" cy="3571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1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9642" y="2609617"/>
            <a:ext cx="5210550" cy="1395447"/>
            <a:chOff x="234532" y="360671"/>
            <a:chExt cx="6947397" cy="1395447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감사합니다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4532" y="360671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>
                  <a:solidFill>
                    <a:srgbClr val="5D5B5B">
                      <a:alpha val="70000"/>
                    </a:srgbClr>
                  </a:solidFill>
                </a:rPr>
                <a:t>감사합니다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57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rgbClr val="5D5B5B"/>
                </a:solidFill>
              </a:rPr>
              <a:t>01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511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rgbClr val="5D5B5B"/>
                </a:solidFill>
                <a:latin typeface="+mn-ea"/>
              </a:rPr>
              <a:t>주요 기능 별 상세분석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965" y="4130496"/>
            <a:ext cx="26532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 분석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분석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Package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관리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저장소 관리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38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취약점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28DD4E4C-31F5-441C-B9A4-BDF68601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0" y="8182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1199464" descr="EMB00003b3038c8">
            <a:extLst>
              <a:ext uri="{FF2B5EF4-FFF2-40B4-BE49-F238E27FC236}">
                <a16:creationId xmlns:a16="http://schemas.microsoft.com/office/drawing/2014/main" xmlns="" id="{4B9B550B-EBB9-41BE-A42E-2556CE08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1" y="1275447"/>
            <a:ext cx="4372639" cy="28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FEFA2AC-F722-4037-84F7-F82EE0809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234562744" descr="EMB00003b3038cb">
            <a:extLst>
              <a:ext uri="{FF2B5EF4-FFF2-40B4-BE49-F238E27FC236}">
                <a16:creationId xmlns:a16="http://schemas.microsoft.com/office/drawing/2014/main" xmlns="" id="{1FA15BAD-5A28-4F63-A043-A6585CA5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1" y="4077072"/>
            <a:ext cx="4372640" cy="26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FA670E-207E-45AF-A5BA-5A7852D94F14}"/>
              </a:ext>
            </a:extLst>
          </p:cNvPr>
          <p:cNvSpPr txBox="1"/>
          <p:nvPr/>
        </p:nvSpPr>
        <p:spPr>
          <a:xfrm>
            <a:off x="4726293" y="1412328"/>
            <a:ext cx="41985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module/app/package.py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AttackSurface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Len</a:t>
            </a:r>
            <a:r>
              <a:rPr lang="ko-KR" altLang="en-US" sz="2000" dirty="0"/>
              <a:t>함수를 사용하여 취약점이 존재</a:t>
            </a:r>
            <a:endParaRPr lang="en-US" altLang="ko-KR" sz="2000" dirty="0"/>
          </a:p>
          <a:p>
            <a:r>
              <a:rPr lang="ko-KR" altLang="en-US" sz="2000" dirty="0"/>
              <a:t>하는 </a:t>
            </a:r>
            <a:r>
              <a:rPr lang="en-US" altLang="ko-KR" sz="2000" dirty="0" err="1"/>
              <a:t>activies</a:t>
            </a:r>
            <a:r>
              <a:rPr lang="en-US" altLang="ko-KR" sz="2000" dirty="0"/>
              <a:t>, receivers, providers,</a:t>
            </a:r>
          </a:p>
          <a:p>
            <a:r>
              <a:rPr lang="en-US" altLang="ko-KR" sz="2000" dirty="0"/>
              <a:t>services</a:t>
            </a:r>
            <a:r>
              <a:rPr lang="ko-KR" altLang="en-US" sz="2000" dirty="0"/>
              <a:t>의 개수를 알려준다</a:t>
            </a:r>
            <a:r>
              <a:rPr lang="en-US" altLang="ko-KR" sz="2000" dirty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0339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취약점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B42A482F-B6AA-4C40-A36A-72726687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4562264" descr="EMB00003b3038d1">
            <a:extLst>
              <a:ext uri="{FF2B5EF4-FFF2-40B4-BE49-F238E27FC236}">
                <a16:creationId xmlns:a16="http://schemas.microsoft.com/office/drawing/2014/main" xmlns="" id="{F6289F99-4236-41FE-B40E-8DBA47DC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0" y="4420723"/>
            <a:ext cx="8692117" cy="15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5A7C3FC-5CB5-48A9-9DEA-4E1CE92F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56" y="2778978"/>
            <a:ext cx="1471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5883AF-2F36-4683-B7BE-ACFC06B57700}"/>
              </a:ext>
            </a:extLst>
          </p:cNvPr>
          <p:cNvSpPr txBox="1"/>
          <p:nvPr/>
        </p:nvSpPr>
        <p:spPr>
          <a:xfrm>
            <a:off x="235905" y="1501196"/>
            <a:ext cx="592617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Scanner/provider/injection.py</a:t>
            </a:r>
          </a:p>
          <a:p>
            <a:endParaRPr lang="en-US" altLang="ko-KR" sz="2000" dirty="0"/>
          </a:p>
          <a:p>
            <a:r>
              <a:rPr lang="en-US" altLang="ko-KR" sz="2000" dirty="0"/>
              <a:t>def </a:t>
            </a:r>
            <a:r>
              <a:rPr lang="en-US" altLang="ko-KR" sz="2000" dirty="0" err="1"/>
              <a:t>add_arguments</a:t>
            </a:r>
            <a:r>
              <a:rPr lang="en-US" altLang="ko-KR" sz="2000" dirty="0"/>
              <a:t> : </a:t>
            </a:r>
            <a:r>
              <a:rPr lang="ko-KR" altLang="en-US" sz="2000" dirty="0"/>
              <a:t>취약점이 존재하는 패키지를</a:t>
            </a:r>
            <a:endParaRPr lang="en-US" altLang="ko-KR" sz="2000" dirty="0"/>
          </a:p>
          <a:p>
            <a:r>
              <a:rPr lang="ko-KR" altLang="en-US" sz="2000" dirty="0"/>
              <a:t>찾아주는데 도움이 되는 옵션이 정의되어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42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취약점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pic>
        <p:nvPicPr>
          <p:cNvPr id="6" name="_x234564024" descr="EMB00003b3038da">
            <a:extLst>
              <a:ext uri="{FF2B5EF4-FFF2-40B4-BE49-F238E27FC236}">
                <a16:creationId xmlns:a16="http://schemas.microsoft.com/office/drawing/2014/main" xmlns="" id="{FE0C6F8D-ED85-4C06-A0A3-39937D917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75445"/>
            <a:ext cx="4850114" cy="32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D26C210-3FBD-4019-BB1A-EA8F22BB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1199144" descr="EMB00003b3038dd">
            <a:extLst>
              <a:ext uri="{FF2B5EF4-FFF2-40B4-BE49-F238E27FC236}">
                <a16:creationId xmlns:a16="http://schemas.microsoft.com/office/drawing/2014/main" xmlns="" id="{B4B20FAF-E46D-4007-9F23-2B8D413D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125746"/>
            <a:ext cx="4823533" cy="111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7E1428-7502-4D90-AB2D-2B28091C53CC}"/>
              </a:ext>
            </a:extLst>
          </p:cNvPr>
          <p:cNvSpPr txBox="1"/>
          <p:nvPr/>
        </p:nvSpPr>
        <p:spPr>
          <a:xfrm>
            <a:off x="417083" y="1844824"/>
            <a:ext cx="36359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execute :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vulnerable – </a:t>
            </a:r>
            <a:r>
              <a:rPr lang="ko-KR" altLang="en-US" dirty="0"/>
              <a:t>취약점이 존재하는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패키지들을</a:t>
            </a:r>
            <a:r>
              <a:rPr lang="en-US" altLang="ko-KR" dirty="0"/>
              <a:t> </a:t>
            </a:r>
            <a:r>
              <a:rPr lang="ko-KR" altLang="en-US" dirty="0"/>
              <a:t>객체형태로 </a:t>
            </a:r>
            <a:r>
              <a:rPr lang="en-US" altLang="ko-KR" dirty="0"/>
              <a:t>set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사용해 모아둔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8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취약점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5EE3857-3BCF-40C9-A1AB-4078545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1197384" descr="EMB00003b3038e0">
            <a:extLst>
              <a:ext uri="{FF2B5EF4-FFF2-40B4-BE49-F238E27FC236}">
                <a16:creationId xmlns:a16="http://schemas.microsoft.com/office/drawing/2014/main" xmlns="" id="{FD82095C-2C96-4358-9C48-1CF2D37B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13" y="1285875"/>
            <a:ext cx="4529664" cy="52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B202B9-F1AF-47EC-B31B-37DB617949EB}"/>
              </a:ext>
            </a:extLst>
          </p:cNvPr>
          <p:cNvSpPr txBox="1"/>
          <p:nvPr/>
        </p:nvSpPr>
        <p:spPr>
          <a:xfrm>
            <a:off x="323528" y="1700808"/>
            <a:ext cx="4038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err="1"/>
              <a:t>len</a:t>
            </a:r>
            <a:r>
              <a:rPr lang="en-US" altLang="ko-KR" dirty="0"/>
              <a:t>(vulnerable[‘</a:t>
            </a:r>
            <a:r>
              <a:rPr lang="en-US" altLang="ko-KR" dirty="0" err="1"/>
              <a:t>uris</a:t>
            </a:r>
            <a:r>
              <a:rPr lang="en-US" altLang="ko-KR" dirty="0"/>
              <a:t>’] &gt; 0 :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취약점이 존재하는 </a:t>
            </a:r>
            <a:r>
              <a:rPr lang="en-US" altLang="ko-KR" dirty="0" err="1"/>
              <a:t>uris</a:t>
            </a:r>
            <a:r>
              <a:rPr lang="ko-KR" altLang="en-US" dirty="0"/>
              <a:t>가 존재하면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컬렉션에 저장되어 있는 모든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검사하고 해당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90CAD5-09F1-4EB5-A3F8-24E2809964E3}"/>
              </a:ext>
            </a:extLst>
          </p:cNvPr>
          <p:cNvSpPr txBox="1"/>
          <p:nvPr/>
        </p:nvSpPr>
        <p:spPr>
          <a:xfrm>
            <a:off x="323528" y="357301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err="1"/>
              <a:t>len</a:t>
            </a:r>
            <a:r>
              <a:rPr lang="en-US" altLang="ko-KR" dirty="0"/>
              <a:t>(vulnerable[‘selection’]) &gt; 0: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취약점이 존재하는 </a:t>
            </a:r>
            <a:r>
              <a:rPr lang="en-US" altLang="ko-KR" dirty="0"/>
              <a:t>selection</a:t>
            </a:r>
            <a:r>
              <a:rPr lang="ko-KR" altLang="en-US" dirty="0"/>
              <a:t>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존재하면 컬렉션에 저장되어 있는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모든 </a:t>
            </a:r>
            <a:r>
              <a:rPr lang="en-US" altLang="ko-KR" dirty="0"/>
              <a:t>selection</a:t>
            </a:r>
            <a:r>
              <a:rPr lang="ko-KR" altLang="en-US" dirty="0"/>
              <a:t>을 검사하여 해당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출력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취약점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64FE368-7310-4BF3-9B08-76C5CA35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1197704" descr="EMB00003b3038ea">
            <a:extLst>
              <a:ext uri="{FF2B5EF4-FFF2-40B4-BE49-F238E27FC236}">
                <a16:creationId xmlns:a16="http://schemas.microsoft.com/office/drawing/2014/main" xmlns="" id="{DAE5A968-E3A0-42B2-8362-065BA64C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62779"/>
            <a:ext cx="8266935" cy="120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1FA8D06-FE4D-485B-B1FB-D91E780D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1196824" descr="EMB00003b3038ee">
            <a:extLst>
              <a:ext uri="{FF2B5EF4-FFF2-40B4-BE49-F238E27FC236}">
                <a16:creationId xmlns:a16="http://schemas.microsoft.com/office/drawing/2014/main" xmlns="" id="{C58B1D8B-7337-428C-9592-F61F9574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8266935" cy="19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B5E3BB-B07F-4C8C-BFA5-9DB47475D4F7}"/>
              </a:ext>
            </a:extLst>
          </p:cNvPr>
          <p:cNvSpPr txBox="1"/>
          <p:nvPr/>
        </p:nvSpPr>
        <p:spPr>
          <a:xfrm>
            <a:off x="199360" y="1598692"/>
            <a:ext cx="394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scanner/provider/sql_table_dump.py</a:t>
            </a:r>
          </a:p>
          <a:p>
            <a:endParaRPr lang="en-US" altLang="ko-KR" dirty="0"/>
          </a:p>
          <a:p>
            <a:r>
              <a:rPr lang="en-US" altLang="ko-KR" dirty="0"/>
              <a:t> class </a:t>
            </a:r>
            <a:r>
              <a:rPr lang="en-US" altLang="ko-KR" dirty="0" err="1"/>
              <a:t>SqlTables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def </a:t>
            </a:r>
            <a:r>
              <a:rPr lang="en-US" altLang="ko-KR" dirty="0" err="1"/>
              <a:t>add_arguments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36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7"/>
            <a:ext cx="628223" cy="952201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661" y="321419"/>
            <a:ext cx="21643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100" b="1" dirty="0">
                <a:solidFill>
                  <a:srgbClr val="ED636D"/>
                </a:solidFill>
                <a:latin typeface="+mn-ea"/>
              </a:rPr>
              <a:t>취약점 분석</a:t>
            </a:r>
            <a:endParaRPr lang="en-US" altLang="ko-KR" sz="1100" b="1" dirty="0">
              <a:solidFill>
                <a:srgbClr val="ED636D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서비스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100" dirty="0" err="1">
                <a:latin typeface="+mn-ea"/>
              </a:rPr>
              <a:t>Debuggable</a:t>
            </a:r>
            <a:r>
              <a:rPr lang="en-US" altLang="ko-KR" sz="1100" dirty="0">
                <a:latin typeface="+mn-ea"/>
              </a:rPr>
              <a:t> Package</a:t>
            </a:r>
            <a:r>
              <a:rPr lang="ko-KR" altLang="en-US" sz="1100" dirty="0">
                <a:latin typeface="+mn-ea"/>
              </a:rPr>
              <a:t>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모듈 관리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100" dirty="0">
                <a:latin typeface="+mn-ea"/>
              </a:rPr>
              <a:t>저장소 분석</a:t>
            </a: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1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577AFC3-4B3C-4C04-9B2B-5F881DFD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1199864" descr="EMB00003b3038fb">
            <a:extLst>
              <a:ext uri="{FF2B5EF4-FFF2-40B4-BE49-F238E27FC236}">
                <a16:creationId xmlns:a16="http://schemas.microsoft.com/office/drawing/2014/main" xmlns="" id="{BEED5095-F9C0-46FD-9465-19BAE477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751524" cy="48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FA53D-3107-4A3F-AFE8-FA51254065D4}"/>
              </a:ext>
            </a:extLst>
          </p:cNvPr>
          <p:cNvSpPr txBox="1"/>
          <p:nvPr/>
        </p:nvSpPr>
        <p:spPr>
          <a:xfrm>
            <a:off x="199360" y="1598692"/>
            <a:ext cx="386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modules/scanner/traversal.py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add_arguents</a:t>
            </a:r>
            <a:r>
              <a:rPr lang="en-US" altLang="ko-KR" dirty="0"/>
              <a:t> : </a:t>
            </a:r>
            <a:r>
              <a:rPr lang="ko-KR" altLang="en-US" dirty="0"/>
              <a:t>컨텐츠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검색할 패키지를 지정한다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25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1456</Words>
  <Application>Microsoft Office PowerPoint</Application>
  <PresentationFormat>화면 슬라이드 쇼(4:3)</PresentationFormat>
  <Paragraphs>346</Paragraphs>
  <Slides>25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owner</dc:creator>
  <cp:lastModifiedBy>owner</cp:lastModifiedBy>
  <cp:revision>125</cp:revision>
  <dcterms:created xsi:type="dcterms:W3CDTF">2018-10-19T10:29:26Z</dcterms:created>
  <dcterms:modified xsi:type="dcterms:W3CDTF">2018-11-28T05:36:21Z</dcterms:modified>
</cp:coreProperties>
</file>