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ACC47-D57A-43B4-977E-4E309CB1071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9DD91-2EB8-4C26-975D-08C7CCACB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847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9DD91-2EB8-4C26-975D-08C7CCACB1B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78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9089-00DA-370E-BE0B-A94592A21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A6C22-0E41-AD7B-8F73-1DE7889AC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D211-47A6-5E02-76BD-302C5064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CA24-CAF8-4DAD-B001-F25AF0709A1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8363F-C9B2-D419-86D8-05AA3F07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165B5-B86F-B532-FDCC-5267D565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B660C-8F05-46B3-98F4-8E2F70BD0F8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F90A4DAB-6F05-7C2A-5DBE-F322F8EF5FF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183650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BC9B-8255-CE7B-C077-362939CE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96DB0-EB6A-ADA0-5A72-029068A22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6108-5913-25E8-EB9E-459D5D50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CA24-CAF8-4DAD-B001-F25AF0709A1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2D5D-AFF9-0D6D-D364-0076B376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9BBA-47E2-A7AB-B6E1-9F007EC2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B660C-8F05-46B3-98F4-8E2F70BD0F8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ACB0EE39-5F0C-926C-FFD3-C10C3C08975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242659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8ED9C8-6885-BF0B-1665-DFE6A361C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22823-F686-926D-E19E-915A5FF47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25824-58DD-F8B6-1869-ADA59E68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CA24-CAF8-4DAD-B001-F25AF0709A1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73A20-5BB3-0CA4-A954-B3641392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421D6-CC8B-8511-D4B4-8B563563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B660C-8F05-46B3-98F4-8E2F70BD0F8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6E074072-ABDB-4EC9-B993-B14087A2185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313225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7E1-F85F-6BC8-9D94-6512E4C1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2BFC-B418-C86E-246A-90E1A6E36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A22E0-961A-16EF-1E31-BF9EDAA6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CA24-CAF8-4DAD-B001-F25AF0709A1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C2E91-C064-1DA1-4EFF-29177BB5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872C6-F9B1-4EDC-2D0E-C49D034F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B660C-8F05-46B3-98F4-8E2F70BD0F8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7455C1AA-97D0-875B-FA4A-270F5495AC8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1307670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CE6F-DB00-3838-F1C2-D2CB6B6E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C66DC-57A3-2DDF-1AEA-28B7A2778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BAD01-DE32-18DF-5A65-0188F03D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CA24-CAF8-4DAD-B001-F25AF0709A1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A889E-57DD-E99E-6A85-BFB8862E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B917B-E440-FD54-9D16-E72EE751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B660C-8F05-46B3-98F4-8E2F70BD0F8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16A46BF3-29C3-7FEB-AEF6-FB137176DE1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788026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7BD4-2609-21BD-90C2-15149538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FD46-8BD1-F195-F4C2-43339F48B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641E4-501A-82EF-970A-D22BAE666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D2F50-4CFC-5523-B281-39BF2777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CA24-CAF8-4DAD-B001-F25AF0709A1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92F82-96F5-FA82-EE4B-E5AC450E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DB851-B7DF-31DB-CD10-2461F840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B660C-8F05-46B3-98F4-8E2F70BD0F8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AF9B2084-93E0-CF3D-E690-FF1D9319270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966276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C7EA-7170-5135-6B0A-A757A537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F0410-CB9B-43E2-FFAF-65CDB5727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C9A28-A788-14CF-90EE-E18B0C94C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44B53-17E5-5EC0-6990-7039748C4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1C11B-513D-0BBC-11B8-C3ED91C71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FA183-6851-8C26-09D5-762B6714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CA24-CAF8-4DAD-B001-F25AF0709A1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67A82-1AF9-6996-4360-93962261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F68D8-31F9-5B13-9BAE-A1B14531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B660C-8F05-46B3-98F4-8E2F70BD0F8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978B315C-2749-9901-963E-6925433D7A7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656847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5040-6064-84ED-4C7A-C6D76BFF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3B62B-8AA1-3F25-BAC5-65629EC5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CA24-CAF8-4DAD-B001-F25AF0709A1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57EBB-D94D-5BFB-5725-124F5032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4CEEF-6A0F-08C5-CBA7-ACD2CA9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B660C-8F05-46B3-98F4-8E2F70BD0F8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D6115E46-43F6-D63E-DBE2-CBB10FD1E09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653599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5BE91-C028-F594-7422-E1BA7D1C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CA24-CAF8-4DAD-B001-F25AF0709A1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E27FA-1047-A7F2-5EBA-F798458E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C488-04E9-1E6D-2DA2-6E7C1570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B660C-8F05-46B3-98F4-8E2F70BD0F84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8F695523-5ED1-020A-B4DD-5C8551A3A62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658387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1096-72DE-D961-F9FD-025882A73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92FE8-ACA4-6543-8553-5847CBE86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80019-A9DE-2FF4-8354-46928BA22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D406D-78BE-4EE3-23A8-0EC25F29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CA24-CAF8-4DAD-B001-F25AF0709A1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ABB4C-4AA3-923F-ED31-FB9F4942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D571A-0C6C-AEE2-A298-6EAA5482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B660C-8F05-46B3-98F4-8E2F70BD0F8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89146E5C-F7DD-BB64-071F-62CC5501029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055833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0F77-14A2-A464-B2E6-34FBEB30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2B4C7B-6ABD-27C1-DDDA-6791C0E61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DF326-1F2B-372B-4349-A8A884D7C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7DB7B-2E31-3B3B-3C18-02F4E5F2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CA24-CAF8-4DAD-B001-F25AF0709A1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876CD-F641-5A0B-F489-A54C84DD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D8037-6660-832A-D366-7558C397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B660C-8F05-46B3-98F4-8E2F70BD0F8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F753FE87-B8DF-5BA6-A78B-B588760505E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69423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3EE88-E948-BFCF-95C9-28537C91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6F904-6503-3835-6FB8-C98023365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29DE3-21CB-092D-B5AD-7DB2C517D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6CA24-CAF8-4DAD-B001-F25AF0709A14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BFA33-8B71-74BF-A34D-A13E51FCC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DAC6F-B3D6-1491-C7FF-2892E5AFA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AB660C-8F05-46B3-98F4-8E2F70BD0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77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4FAB-C9D3-4AE8-5FBB-93BE73806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59693-2AA6-7586-72D7-596DAFA71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36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FCA6-EA40-A4CC-7CAF-CA4D6C1F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638BE-352A-B573-5FF1-18C37D7E1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30" t="31127" r="24520" b="15170"/>
          <a:stretch/>
        </p:blipFill>
        <p:spPr>
          <a:xfrm>
            <a:off x="731520" y="1782128"/>
            <a:ext cx="11072296" cy="4547552"/>
          </a:xfrm>
        </p:spPr>
      </p:pic>
    </p:spTree>
    <p:extLst>
      <p:ext uri="{BB962C8B-B14F-4D97-AF65-F5344CB8AC3E}">
        <p14:creationId xmlns:p14="http://schemas.microsoft.com/office/powerpoint/2010/main" val="210844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0707-4504-074F-2686-77AEC4F7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F07E6-A1B5-6D88-A072-25F9BC582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8294" y="1106905"/>
            <a:ext cx="5145505" cy="5070058"/>
          </a:xfrm>
        </p:spPr>
        <p:txBody>
          <a:bodyPr/>
          <a:lstStyle/>
          <a:p>
            <a:r>
              <a:rPr lang="en-IN" sz="1400" dirty="0">
                <a:latin typeface="+mj-lt"/>
              </a:rPr>
              <a:t>Formula:</a:t>
            </a:r>
          </a:p>
          <a:p>
            <a:pPr marL="0" indent="0">
              <a:buNone/>
            </a:pPr>
            <a:r>
              <a:rPr lang="en-IN" sz="1400" dirty="0">
                <a:latin typeface="+mj-lt"/>
              </a:rPr>
              <a:t>Total No Of Orders-</a:t>
            </a:r>
            <a:r>
              <a:rPr lang="en-US" sz="1400" dirty="0">
                <a:latin typeface="+mj-lt"/>
              </a:rPr>
              <a:t>COUNTA('Orders - copy'!A2:A9995)</a:t>
            </a:r>
          </a:p>
          <a:p>
            <a:pPr marL="0" indent="0">
              <a:buNone/>
            </a:pPr>
            <a:r>
              <a:rPr lang="en-IN" sz="1400" i="0" strike="noStrike" dirty="0">
                <a:solidFill>
                  <a:srgbClr val="000000"/>
                </a:solidFill>
                <a:effectLst/>
                <a:latin typeface="+mj-lt"/>
              </a:rPr>
              <a:t>Returned Orders</a:t>
            </a:r>
            <a:r>
              <a:rPr lang="en-IN" sz="1400" dirty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-COUNTIF('Orders - copy'!Y2:Y9995,"Yes")</a:t>
            </a:r>
          </a:p>
          <a:p>
            <a:pPr marL="0" indent="0">
              <a:buNone/>
            </a:pPr>
            <a:r>
              <a:rPr lang="en-IN" sz="1400" i="0" strike="noStrike" dirty="0">
                <a:solidFill>
                  <a:srgbClr val="000000"/>
                </a:solidFill>
                <a:effectLst/>
                <a:latin typeface="+mj-lt"/>
              </a:rPr>
              <a:t>Percentage of returns</a:t>
            </a:r>
            <a:r>
              <a:rPr lang="en-IN" sz="1400" dirty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-</a:t>
            </a:r>
            <a:r>
              <a:rPr lang="en-IN" sz="1400" i="0" strike="noStrike" dirty="0">
                <a:solidFill>
                  <a:srgbClr val="000000"/>
                </a:solidFill>
                <a:effectLst/>
                <a:latin typeface="+mj-lt"/>
              </a:rPr>
              <a:t>A6/A3</a:t>
            </a:r>
            <a:r>
              <a:rPr lang="en-IN" sz="1400" dirty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IN" sz="1400" i="0" strike="noStrike" dirty="0">
                <a:solidFill>
                  <a:srgbClr val="000000"/>
                </a:solidFill>
                <a:effectLst/>
                <a:latin typeface="+mj-lt"/>
              </a:rPr>
              <a:t>Total Loss</a:t>
            </a:r>
            <a:r>
              <a:rPr lang="en-IN" sz="1400" dirty="0">
                <a:latin typeface="+mj-lt"/>
              </a:rPr>
              <a:t> -</a:t>
            </a:r>
            <a:r>
              <a:rPr lang="en-US" sz="1400" i="0" strike="noStrike" dirty="0">
                <a:solidFill>
                  <a:srgbClr val="000000"/>
                </a:solidFill>
                <a:effectLst/>
                <a:latin typeface="+mj-lt"/>
              </a:rPr>
              <a:t>ABS(SUMIFS('Orders - copy'!X2:X9995,'Orders - copy'!X2:X9995,"&lt;0"))</a:t>
            </a:r>
            <a:r>
              <a:rPr lang="en-US" sz="1400" dirty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US" sz="1400" i="0" strike="noStrike" dirty="0">
                <a:solidFill>
                  <a:srgbClr val="000000"/>
                </a:solidFill>
                <a:effectLst/>
                <a:latin typeface="+mj-lt"/>
              </a:rPr>
              <a:t>Percentage of loss in Total revenue</a:t>
            </a:r>
            <a:r>
              <a:rPr lang="en-US" sz="1400" dirty="0">
                <a:latin typeface="+mj-lt"/>
              </a:rPr>
              <a:t> –</a:t>
            </a:r>
            <a:r>
              <a:rPr lang="en-IN" sz="1400" i="0" strike="noStrike" dirty="0">
                <a:solidFill>
                  <a:srgbClr val="000000"/>
                </a:solidFill>
                <a:effectLst/>
                <a:latin typeface="+mj-lt"/>
              </a:rPr>
              <a:t>A18/A12</a:t>
            </a:r>
            <a:r>
              <a:rPr lang="en-IN" sz="1400" dirty="0">
                <a:latin typeface="+mj-lt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FDE32-087B-B7D1-4D20-B82921583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524" r="88750" b="15940"/>
          <a:stretch/>
        </p:blipFill>
        <p:spPr>
          <a:xfrm>
            <a:off x="1889760" y="1219200"/>
            <a:ext cx="2882530" cy="455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BBC0-0EDF-C5F2-DC38-1324914D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EC3D7A-61CB-308A-1462-85FA53ECA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71" t="30364" r="10608" b="15417"/>
          <a:stretch/>
        </p:blipFill>
        <p:spPr>
          <a:xfrm>
            <a:off x="838199" y="1615439"/>
            <a:ext cx="8707601" cy="30378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7EB31-29EA-FC04-A211-AD68D569DAC4}"/>
              </a:ext>
            </a:extLst>
          </p:cNvPr>
          <p:cNvSpPr txBox="1"/>
          <p:nvPr/>
        </p:nvSpPr>
        <p:spPr>
          <a:xfrm>
            <a:off x="1066800" y="5212080"/>
            <a:ext cx="3847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Inference: Fastest delivery-Same day</a:t>
            </a:r>
          </a:p>
          <a:p>
            <a:r>
              <a:rPr lang="en-IN" dirty="0"/>
              <a:t>Slow delivery- Standard Class</a:t>
            </a:r>
          </a:p>
        </p:txBody>
      </p:sp>
    </p:spTree>
    <p:extLst>
      <p:ext uri="{BB962C8B-B14F-4D97-AF65-F5344CB8AC3E}">
        <p14:creationId xmlns:p14="http://schemas.microsoft.com/office/powerpoint/2010/main" val="387646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FA4E-A440-FE8C-2F55-F371BCD6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0DD662-696B-4231-6CD5-9BAA1125F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4" t="30661" r="46059" b="14469"/>
          <a:stretch/>
        </p:blipFill>
        <p:spPr>
          <a:xfrm>
            <a:off x="838200" y="1544319"/>
            <a:ext cx="8610600" cy="4959539"/>
          </a:xfrm>
        </p:spPr>
      </p:pic>
    </p:spTree>
    <p:extLst>
      <p:ext uri="{BB962C8B-B14F-4D97-AF65-F5344CB8AC3E}">
        <p14:creationId xmlns:p14="http://schemas.microsoft.com/office/powerpoint/2010/main" val="106527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6289-2ADC-6368-C6B7-A7616CE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98E5D6-1E2A-294B-AF03-AE1871A9C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567" t="30894" r="44615" b="20540"/>
          <a:stretch/>
        </p:blipFill>
        <p:spPr>
          <a:xfrm>
            <a:off x="246944" y="1690687"/>
            <a:ext cx="10709814" cy="47226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75A9A9-E0B5-84D7-2061-45EF690B77D7}"/>
              </a:ext>
            </a:extLst>
          </p:cNvPr>
          <p:cNvSpPr txBox="1"/>
          <p:nvPr/>
        </p:nvSpPr>
        <p:spPr>
          <a:xfrm>
            <a:off x="5354320" y="566241"/>
            <a:ext cx="5913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r>
              <a:rPr lang="en-IN" dirty="0"/>
              <a:t>Category: Technology</a:t>
            </a:r>
          </a:p>
          <a:p>
            <a:r>
              <a:rPr lang="en-IN" dirty="0"/>
              <a:t>Sub-Category: Copiers</a:t>
            </a:r>
          </a:p>
        </p:txBody>
      </p:sp>
    </p:spTree>
    <p:extLst>
      <p:ext uri="{BB962C8B-B14F-4D97-AF65-F5344CB8AC3E}">
        <p14:creationId xmlns:p14="http://schemas.microsoft.com/office/powerpoint/2010/main" val="14366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D9F8-EFA2-EB06-3D0D-F74B901A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4FABA1-541B-41A6-DFA1-5BD9C7401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9" t="32061" r="29774" b="18906"/>
          <a:stretch/>
        </p:blipFill>
        <p:spPr>
          <a:xfrm>
            <a:off x="1351280" y="1493519"/>
            <a:ext cx="9136886" cy="36271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2E8FF2-D2F7-5C5E-B190-2FC9B74DE3E5}"/>
              </a:ext>
            </a:extLst>
          </p:cNvPr>
          <p:cNvSpPr txBox="1"/>
          <p:nvPr/>
        </p:nvSpPr>
        <p:spPr>
          <a:xfrm>
            <a:off x="6360160" y="5257800"/>
            <a:ext cx="4993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r>
              <a:rPr lang="en-IN" dirty="0"/>
              <a:t>WEST has more number of sales</a:t>
            </a:r>
          </a:p>
          <a:p>
            <a:r>
              <a:rPr lang="en-IN" dirty="0"/>
              <a:t>South has less sales</a:t>
            </a:r>
          </a:p>
          <a:p>
            <a:r>
              <a:rPr lang="en-IN" dirty="0"/>
              <a:t>WEST has high profit</a:t>
            </a:r>
          </a:p>
          <a:p>
            <a:r>
              <a:rPr lang="en-IN" dirty="0"/>
              <a:t>North has low profit</a:t>
            </a:r>
          </a:p>
        </p:txBody>
      </p:sp>
    </p:spTree>
    <p:extLst>
      <p:ext uri="{BB962C8B-B14F-4D97-AF65-F5344CB8AC3E}">
        <p14:creationId xmlns:p14="http://schemas.microsoft.com/office/powerpoint/2010/main" val="421807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AABE-FFE5-212D-33E8-0CA6B298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2D963-A151-4E1A-B056-078B97A73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5" t="30895" r="11387" b="14702"/>
          <a:stretch/>
        </p:blipFill>
        <p:spPr>
          <a:xfrm>
            <a:off x="680719" y="1690688"/>
            <a:ext cx="10345813" cy="3592512"/>
          </a:xfrm>
        </p:spPr>
      </p:pic>
    </p:spTree>
    <p:extLst>
      <p:ext uri="{BB962C8B-B14F-4D97-AF65-F5344CB8AC3E}">
        <p14:creationId xmlns:p14="http://schemas.microsoft.com/office/powerpoint/2010/main" val="294450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9E96-5DB9-7EEA-10C3-F6824F13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9DA953-9434-7A1F-AF17-231257B84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3" t="31594" r="15851" b="16103"/>
          <a:stretch/>
        </p:blipFill>
        <p:spPr>
          <a:xfrm>
            <a:off x="642990" y="1822132"/>
            <a:ext cx="11051170" cy="454755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D9B0B1-6381-C353-F896-10321A3DA26D}"/>
              </a:ext>
            </a:extLst>
          </p:cNvPr>
          <p:cNvSpPr txBox="1"/>
          <p:nvPr/>
        </p:nvSpPr>
        <p:spPr>
          <a:xfrm>
            <a:off x="3210560" y="233681"/>
            <a:ext cx="848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Formula:</a:t>
            </a:r>
          </a:p>
          <a:p>
            <a:r>
              <a:rPr lang="en-US" dirty="0"/>
              <a:t>growth rate is (current sales - previous sales)/previous sales</a:t>
            </a:r>
          </a:p>
          <a:p>
            <a:r>
              <a:rPr lang="en-US" dirty="0"/>
              <a:t>Inference: </a:t>
            </a:r>
          </a:p>
          <a:p>
            <a:r>
              <a:rPr lang="en-US" dirty="0"/>
              <a:t>saturation metric is total sales divided by number of customers in that region</a:t>
            </a:r>
          </a:p>
          <a:p>
            <a:r>
              <a:rPr lang="en-US" dirty="0"/>
              <a:t>South has the lowest saturation metric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430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3849-5DF4-B60F-152B-A3227311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51EB2D-8ABB-1D86-753F-C74F93602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40" t="30028" r="41725" b="24105"/>
          <a:stretch/>
        </p:blipFill>
        <p:spPr>
          <a:xfrm>
            <a:off x="975360" y="1930399"/>
            <a:ext cx="9506958" cy="42062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B4190E-ACAE-5807-1687-FC4ABA19C25B}"/>
              </a:ext>
            </a:extLst>
          </p:cNvPr>
          <p:cNvSpPr txBox="1"/>
          <p:nvPr/>
        </p:nvSpPr>
        <p:spPr>
          <a:xfrm>
            <a:off x="5527040" y="721360"/>
            <a:ext cx="520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CE93695-EB4A-98CD-9870-0DE6981D1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787232"/>
              </p:ext>
            </p:extLst>
          </p:nvPr>
        </p:nvGraphicFramePr>
        <p:xfrm>
          <a:off x="5683250" y="1070372"/>
          <a:ext cx="4889500" cy="704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9100">
                  <a:extLst>
                    <a:ext uri="{9D8B030D-6E8A-4147-A177-3AD203B41FA5}">
                      <a16:colId xmlns:a16="http://schemas.microsoft.com/office/drawing/2014/main" val="55670243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156036389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Customers bought repeated </a:t>
                      </a:r>
                      <a:r>
                        <a:rPr lang="en-IN" sz="1400" u="none" strike="noStrike" dirty="0" err="1">
                          <a:effectLst/>
                        </a:rPr>
                        <a:t>puchase</a:t>
                      </a:r>
                      <a:endParaRPr lang="en-IN" sz="1400" b="1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769</a:t>
                      </a:r>
                      <a:endParaRPr lang="en-IN" sz="14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1656938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total unique customers</a:t>
                      </a:r>
                      <a:endParaRPr lang="en-IN" sz="1400" b="1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793</a:t>
                      </a:r>
                      <a:endParaRPr lang="en-IN" sz="14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0381469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Retention percentage</a:t>
                      </a:r>
                      <a:endParaRPr lang="en-IN" sz="1400" b="1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96.97%</a:t>
                      </a:r>
                      <a:endParaRPr lang="en-IN" sz="14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8521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79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474ff54f-a486-4e81-a34e-0e85c4a41520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90615995-6095-41F5-844E-6A033DC591DD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172</Words>
  <Application>Microsoft Office PowerPoint</Application>
  <PresentationFormat>Widescreen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Microsoft Sans Serif</vt:lpstr>
      <vt:lpstr>Office Theme</vt:lpstr>
      <vt:lpstr>EXCEL</vt:lpstr>
      <vt:lpstr>Q1 </vt:lpstr>
      <vt:lpstr>Q2</vt:lpstr>
      <vt:lpstr>Q3</vt:lpstr>
      <vt:lpstr>Q4</vt:lpstr>
      <vt:lpstr>Q5</vt:lpstr>
      <vt:lpstr>Q6</vt:lpstr>
      <vt:lpstr>Q7</vt:lpstr>
      <vt:lpstr>Q8</vt:lpstr>
      <vt:lpstr>Q9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Swathi M</dc:creator>
  <cp:keywords>Classification=LV_C0NF1D3NT1AL</cp:keywords>
  <cp:lastModifiedBy>Swathi M</cp:lastModifiedBy>
  <cp:revision>2</cp:revision>
  <dcterms:created xsi:type="dcterms:W3CDTF">2024-03-27T11:12:22Z</dcterms:created>
  <dcterms:modified xsi:type="dcterms:W3CDTF">2024-03-27T11:59:46Z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474ff54f-a486-4e81-a34e-0e85c4a41520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