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4" r:id="rId24"/>
    <p:sldId id="285" r:id="rId25"/>
    <p:sldId id="286" r:id="rId26"/>
    <p:sldId id="287" r:id="rId27"/>
    <p:sldId id="288" r:id="rId28"/>
    <p:sldId id="290" r:id="rId29"/>
    <p:sldId id="291" r:id="rId30"/>
    <p:sldId id="292" r:id="rId31"/>
    <p:sldId id="293" r:id="rId32"/>
    <p:sldId id="294" r:id="rId33"/>
    <p:sldId id="295" r:id="rId34"/>
    <p:sldId id="296" r:id="rId35"/>
    <p:sldId id="297"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757" autoAdjust="0"/>
  </p:normalViewPr>
  <p:slideViewPr>
    <p:cSldViewPr>
      <p:cViewPr>
        <p:scale>
          <a:sx n="75" d="100"/>
          <a:sy n="75" d="100"/>
        </p:scale>
        <p:origin x="-1224"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C6B96E-AD15-498E-9AD8-C1D7D602D96A}" type="datetimeFigureOut">
              <a:rPr lang="en-US" smtClean="0"/>
              <a:t>10/9/2019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89D96C-D6F4-44F3-9CB9-0B68A12CE236}" type="slidenum">
              <a:rPr lang="en-US" smtClean="0"/>
              <a:t>‹#›</a:t>
            </a:fld>
            <a:endParaRPr lang="en-US"/>
          </a:p>
        </p:txBody>
      </p:sp>
    </p:spTree>
    <p:extLst>
      <p:ext uri="{BB962C8B-B14F-4D97-AF65-F5344CB8AC3E}">
        <p14:creationId xmlns:p14="http://schemas.microsoft.com/office/powerpoint/2010/main" val="1860172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89D96C-D6F4-44F3-9CB9-0B68A12CE236}" type="slidenum">
              <a:rPr lang="en-US" smtClean="0"/>
              <a:t>20</a:t>
            </a:fld>
            <a:endParaRPr lang="en-US"/>
          </a:p>
        </p:txBody>
      </p:sp>
    </p:spTree>
    <p:extLst>
      <p:ext uri="{BB962C8B-B14F-4D97-AF65-F5344CB8AC3E}">
        <p14:creationId xmlns:p14="http://schemas.microsoft.com/office/powerpoint/2010/main" val="1045019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CD74D2-FD1D-46BC-A9A9-1EBB786B0A91}"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185255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D74D2-FD1D-46BC-A9A9-1EBB786B0A91}"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367723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D74D2-FD1D-46BC-A9A9-1EBB786B0A91}"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1953102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CD74D2-FD1D-46BC-A9A9-1EBB786B0A91}"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343994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CD74D2-FD1D-46BC-A9A9-1EBB786B0A91}"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3469250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CD74D2-FD1D-46BC-A9A9-1EBB786B0A91}"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30404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CD74D2-FD1D-46BC-A9A9-1EBB786B0A91}"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683630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CD74D2-FD1D-46BC-A9A9-1EBB786B0A91}"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557408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D74D2-FD1D-46BC-A9A9-1EBB786B0A91}"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1659369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D74D2-FD1D-46BC-A9A9-1EBB786B0A91}"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3600557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CD74D2-FD1D-46BC-A9A9-1EBB786B0A91}"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CBF64B-56C5-440D-AEEE-DF7E21E98A5A}" type="slidenum">
              <a:rPr lang="en-US" smtClean="0"/>
              <a:t>‹#›</a:t>
            </a:fld>
            <a:endParaRPr lang="en-US"/>
          </a:p>
        </p:txBody>
      </p:sp>
    </p:spTree>
    <p:extLst>
      <p:ext uri="{BB962C8B-B14F-4D97-AF65-F5344CB8AC3E}">
        <p14:creationId xmlns:p14="http://schemas.microsoft.com/office/powerpoint/2010/main" val="279801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CD74D2-FD1D-46BC-A9A9-1EBB786B0A91}" type="datetimeFigureOut">
              <a:rPr lang="en-US" smtClean="0"/>
              <a:t>10/9/2019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CBF64B-56C5-440D-AEEE-DF7E21E98A5A}" type="slidenum">
              <a:rPr lang="en-US" smtClean="0"/>
              <a:t>‹#›</a:t>
            </a:fld>
            <a:endParaRPr lang="en-US"/>
          </a:p>
        </p:txBody>
      </p:sp>
    </p:spTree>
    <p:extLst>
      <p:ext uri="{BB962C8B-B14F-4D97-AF65-F5344CB8AC3E}">
        <p14:creationId xmlns:p14="http://schemas.microsoft.com/office/powerpoint/2010/main" val="597741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0.tm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Junction Transistors</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77590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The dominant sources of the base current are (a) recombination in </a:t>
            </a:r>
            <a:r>
              <a:rPr lang="en-US" sz="2400" dirty="0" smtClean="0">
                <a:latin typeface="Times New Roman" pitchFamily="18" charset="0"/>
                <a:cs typeface="Times New Roman" pitchFamily="18" charset="0"/>
              </a:rPr>
              <a:t>the base </a:t>
            </a:r>
            <a:r>
              <a:rPr lang="en-US" sz="2400" dirty="0">
                <a:latin typeface="Times New Roman" pitchFamily="18" charset="0"/>
                <a:cs typeface="Times New Roman" pitchFamily="18" charset="0"/>
              </a:rPr>
              <a:t>and (b) injection into the emitter region.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Both </a:t>
            </a:r>
            <a:r>
              <a:rPr lang="en-US" sz="2400" dirty="0">
                <a:latin typeface="Times New Roman" pitchFamily="18" charset="0"/>
                <a:cs typeface="Times New Roman" pitchFamily="18" charset="0"/>
              </a:rPr>
              <a:t>of these effects can </a:t>
            </a:r>
            <a:r>
              <a:rPr lang="en-US" sz="2400" dirty="0" smtClean="0">
                <a:latin typeface="Times New Roman" pitchFamily="18" charset="0"/>
                <a:cs typeface="Times New Roman" pitchFamily="18" charset="0"/>
              </a:rPr>
              <a:t>be greatly </a:t>
            </a:r>
            <a:r>
              <a:rPr lang="en-US" sz="2400" dirty="0">
                <a:latin typeface="Times New Roman" pitchFamily="18" charset="0"/>
                <a:cs typeface="Times New Roman" pitchFamily="18" charset="0"/>
              </a:rPr>
              <a:t>reduced by device </a:t>
            </a:r>
            <a:r>
              <a:rPr lang="en-US" sz="2400" dirty="0" smtClean="0">
                <a:latin typeface="Times New Roman" pitchFamily="18" charset="0"/>
                <a:cs typeface="Times New Roman" pitchFamily="18" charset="0"/>
              </a:rPr>
              <a:t>design.</a:t>
            </a:r>
          </a:p>
          <a:p>
            <a:pPr algn="just"/>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 well-designed </a:t>
            </a:r>
            <a:r>
              <a:rPr lang="en-US" sz="2400" dirty="0" smtClean="0">
                <a:latin typeface="Times New Roman" pitchFamily="18" charset="0"/>
                <a:cs typeface="Times New Roman" pitchFamily="18" charset="0"/>
              </a:rPr>
              <a:t>transistor, </a:t>
            </a:r>
            <a:r>
              <a:rPr lang="en-US" sz="2400" b="1" i="1" dirty="0" smtClean="0">
                <a:latin typeface="Times New Roman" pitchFamily="18" charset="0"/>
                <a:cs typeface="Times New Roman" pitchFamily="18" charset="0"/>
              </a:rPr>
              <a:t>I</a:t>
            </a:r>
            <a:r>
              <a:rPr lang="en-US" sz="1400" b="1" i="1" dirty="0" smtClean="0">
                <a:latin typeface="Times New Roman" pitchFamily="18" charset="0"/>
                <a:cs typeface="Times New Roman" pitchFamily="18" charset="0"/>
              </a:rPr>
              <a:t>B</a:t>
            </a:r>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will be a very small fraction (perhaps one-hundredth) of </a:t>
            </a:r>
            <a:r>
              <a:rPr lang="en-US" sz="2400" b="1" i="1" dirty="0" smtClean="0">
                <a:latin typeface="Times New Roman" pitchFamily="18" charset="0"/>
                <a:cs typeface="Times New Roman" pitchFamily="18" charset="0"/>
              </a:rPr>
              <a:t>I</a:t>
            </a:r>
            <a:r>
              <a:rPr lang="en-US" sz="1400" b="1" i="1" dirty="0" smtClean="0">
                <a:latin typeface="Times New Roman" pitchFamily="18" charset="0"/>
                <a:cs typeface="Times New Roman" pitchFamily="18" charset="0"/>
              </a:rPr>
              <a:t>E</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In an n-p-n transistor the three current directions are reversed, </a:t>
            </a:r>
            <a:r>
              <a:rPr lang="en-US" sz="2400" dirty="0" smtClean="0">
                <a:latin typeface="Times New Roman" pitchFamily="18" charset="0"/>
                <a:cs typeface="Times New Roman" pitchFamily="18" charset="0"/>
              </a:rPr>
              <a:t>since electrons </a:t>
            </a:r>
            <a:r>
              <a:rPr lang="en-US" sz="2400" dirty="0">
                <a:latin typeface="Times New Roman" pitchFamily="18" charset="0"/>
                <a:cs typeface="Times New Roman" pitchFamily="18" charset="0"/>
              </a:rPr>
              <a:t>flow from the emitter to collector and holes must be supplied to </a:t>
            </a:r>
            <a:r>
              <a:rPr lang="en-US" sz="2400" dirty="0" smtClean="0">
                <a:latin typeface="Times New Roman" pitchFamily="18" charset="0"/>
                <a:cs typeface="Times New Roman" pitchFamily="18" charset="0"/>
              </a:rPr>
              <a:t>the base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physical mechanisms for operation of the n-p-n can be </a:t>
            </a:r>
            <a:r>
              <a:rPr lang="en-US" sz="2400" dirty="0" smtClean="0">
                <a:latin typeface="Times New Roman" pitchFamily="18" charset="0"/>
                <a:cs typeface="Times New Roman" pitchFamily="18" charset="0"/>
              </a:rPr>
              <a:t>understood simply </a:t>
            </a:r>
            <a:r>
              <a:rPr lang="en-US" sz="2400" dirty="0">
                <a:latin typeface="Times New Roman" pitchFamily="18" charset="0"/>
                <a:cs typeface="Times New Roman" pitchFamily="18" charset="0"/>
              </a:rPr>
              <a:t>by reversing the roles of electrons and holes in the p-n-p discussion.</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marL="0" indent="0">
              <a:buNone/>
            </a:pPr>
            <a:r>
              <a:rPr lang="en-US" sz="3600" b="1" dirty="0" smtClean="0"/>
              <a:t>Amplification with BJTS</a:t>
            </a:r>
            <a:endParaRPr lang="en-US" sz="4400" b="1" dirty="0" smtClean="0"/>
          </a:p>
          <a:p>
            <a:pPr algn="just"/>
            <a:r>
              <a:rPr lang="en-US" sz="2600" dirty="0" smtClean="0">
                <a:latin typeface="Times New Roman" pitchFamily="18" charset="0"/>
                <a:cs typeface="Times New Roman" pitchFamily="18" charset="0"/>
              </a:rPr>
              <a:t>Basically</a:t>
            </a:r>
            <a:r>
              <a:rPr lang="en-US" sz="2600" dirty="0">
                <a:latin typeface="Times New Roman" pitchFamily="18" charset="0"/>
                <a:cs typeface="Times New Roman" pitchFamily="18" charset="0"/>
              </a:rPr>
              <a:t>, the transistor is useful in </a:t>
            </a:r>
            <a:r>
              <a:rPr lang="en-US" sz="2600" dirty="0" smtClean="0">
                <a:latin typeface="Times New Roman" pitchFamily="18" charset="0"/>
                <a:cs typeface="Times New Roman" pitchFamily="18" charset="0"/>
              </a:rPr>
              <a:t>amplifiers because </a:t>
            </a:r>
            <a:r>
              <a:rPr lang="en-US" sz="2600" dirty="0">
                <a:latin typeface="Times New Roman" pitchFamily="18" charset="0"/>
                <a:cs typeface="Times New Roman" pitchFamily="18" charset="0"/>
              </a:rPr>
              <a:t>the currents at the emitter and collector are controllable by the </a:t>
            </a:r>
            <a:r>
              <a:rPr lang="en-US" sz="2600" dirty="0" smtClean="0">
                <a:latin typeface="Times New Roman" pitchFamily="18" charset="0"/>
                <a:cs typeface="Times New Roman" pitchFamily="18" charset="0"/>
              </a:rPr>
              <a:t>relatively small </a:t>
            </a:r>
            <a:r>
              <a:rPr lang="en-US" sz="2600" dirty="0">
                <a:latin typeface="Times New Roman" pitchFamily="18" charset="0"/>
                <a:cs typeface="Times New Roman" pitchFamily="18" charset="0"/>
              </a:rPr>
              <a:t>base current.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essential mechanisms are easy to understand </a:t>
            </a:r>
            <a:r>
              <a:rPr lang="en-US" sz="2600" dirty="0" smtClean="0">
                <a:latin typeface="Times New Roman" pitchFamily="18" charset="0"/>
                <a:cs typeface="Times New Roman" pitchFamily="18" charset="0"/>
              </a:rPr>
              <a:t>if various </a:t>
            </a:r>
            <a:r>
              <a:rPr lang="en-US" sz="2600" dirty="0">
                <a:latin typeface="Times New Roman" pitchFamily="18" charset="0"/>
                <a:cs typeface="Times New Roman" pitchFamily="18" charset="0"/>
              </a:rPr>
              <a:t>secondary effects are neglected.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We </a:t>
            </a:r>
            <a:r>
              <a:rPr lang="en-US" sz="2600" dirty="0">
                <a:latin typeface="Times New Roman" pitchFamily="18" charset="0"/>
                <a:cs typeface="Times New Roman" pitchFamily="18" charset="0"/>
              </a:rPr>
              <a:t>shall use total current (d-c </a:t>
            </a:r>
            <a:r>
              <a:rPr lang="en-US" sz="2600" dirty="0" smtClean="0">
                <a:latin typeface="Times New Roman" pitchFamily="18" charset="0"/>
                <a:cs typeface="Times New Roman" pitchFamily="18" charset="0"/>
              </a:rPr>
              <a:t>plus a-c</a:t>
            </a:r>
            <a:r>
              <a:rPr lang="en-US" sz="2600" dirty="0">
                <a:latin typeface="Times New Roman" pitchFamily="18" charset="0"/>
                <a:cs typeface="Times New Roman" pitchFamily="18" charset="0"/>
              </a:rPr>
              <a:t>) in this discussion, with the understanding that the simple analysis </a:t>
            </a:r>
            <a:r>
              <a:rPr lang="en-US" sz="2600" dirty="0" smtClean="0">
                <a:latin typeface="Times New Roman" pitchFamily="18" charset="0"/>
                <a:cs typeface="Times New Roman" pitchFamily="18" charset="0"/>
              </a:rPr>
              <a:t>applies only </a:t>
            </a:r>
            <a:r>
              <a:rPr lang="en-US" sz="2600" dirty="0">
                <a:latin typeface="Times New Roman" pitchFamily="18" charset="0"/>
                <a:cs typeface="Times New Roman" pitchFamily="18" charset="0"/>
              </a:rPr>
              <a:t>to d-c and to small-signal a-c at low frequencies.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We </a:t>
            </a:r>
            <a:r>
              <a:rPr lang="en-US" sz="2600" dirty="0">
                <a:latin typeface="Times New Roman" pitchFamily="18" charset="0"/>
                <a:cs typeface="Times New Roman" pitchFamily="18" charset="0"/>
              </a:rPr>
              <a:t>can relate </a:t>
            </a:r>
            <a:r>
              <a:rPr lang="en-US" sz="2600" dirty="0" smtClean="0">
                <a:latin typeface="Times New Roman" pitchFamily="18" charset="0"/>
                <a:cs typeface="Times New Roman" pitchFamily="18" charset="0"/>
              </a:rPr>
              <a:t>the terminal </a:t>
            </a:r>
            <a:r>
              <a:rPr lang="en-US" sz="2600" dirty="0">
                <a:latin typeface="Times New Roman" pitchFamily="18" charset="0"/>
                <a:cs typeface="Times New Roman" pitchFamily="18" charset="0"/>
              </a:rPr>
              <a:t>currents of the transistor </a:t>
            </a:r>
            <a:r>
              <a:rPr lang="en-US" sz="2600" b="1" i="1" dirty="0" err="1">
                <a:latin typeface="Times New Roman" pitchFamily="18" charset="0"/>
                <a:cs typeface="Times New Roman" pitchFamily="18" charset="0"/>
              </a:rPr>
              <a:t>i</a:t>
            </a:r>
            <a:r>
              <a:rPr lang="en-US" sz="1400" b="1" i="1" dirty="0" err="1">
                <a:latin typeface="Times New Roman" pitchFamily="18" charset="0"/>
                <a:cs typeface="Times New Roman" pitchFamily="18" charset="0"/>
              </a:rPr>
              <a:t>E</a:t>
            </a:r>
            <a:r>
              <a:rPr lang="en-US" sz="2600" i="1" dirty="0">
                <a:latin typeface="Times New Roman" pitchFamily="18" charset="0"/>
                <a:cs typeface="Times New Roman" pitchFamily="18" charset="0"/>
              </a:rPr>
              <a:t>, </a:t>
            </a:r>
            <a:r>
              <a:rPr lang="en-US" sz="2600" b="1" i="1" dirty="0" err="1">
                <a:latin typeface="Times New Roman" pitchFamily="18" charset="0"/>
                <a:cs typeface="Times New Roman" pitchFamily="18" charset="0"/>
              </a:rPr>
              <a:t>i</a:t>
            </a:r>
            <a:r>
              <a:rPr lang="en-US" sz="1400" b="1" i="1" dirty="0" err="1">
                <a:latin typeface="Times New Roman" pitchFamily="18" charset="0"/>
                <a:cs typeface="Times New Roman" pitchFamily="18" charset="0"/>
              </a:rPr>
              <a:t>B</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and </a:t>
            </a:r>
            <a:r>
              <a:rPr lang="en-US" sz="2600" b="1" i="1" dirty="0" err="1">
                <a:latin typeface="Times New Roman" pitchFamily="18" charset="0"/>
                <a:cs typeface="Times New Roman" pitchFamily="18" charset="0"/>
              </a:rPr>
              <a:t>i</a:t>
            </a:r>
            <a:r>
              <a:rPr lang="en-US" sz="1400" b="1" i="1" dirty="0" err="1">
                <a:latin typeface="Times New Roman" pitchFamily="18" charset="0"/>
                <a:cs typeface="Times New Roman" pitchFamily="18" charset="0"/>
              </a:rPr>
              <a:t>C</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by several important factors.</a:t>
            </a:r>
          </a:p>
          <a:p>
            <a:pPr algn="just"/>
            <a:r>
              <a:rPr lang="en-US" sz="2600" dirty="0">
                <a:latin typeface="Times New Roman" pitchFamily="18" charset="0"/>
                <a:cs typeface="Times New Roman" pitchFamily="18" charset="0"/>
              </a:rPr>
              <a:t>In this introduction we shall neglect the saturation current at the </a:t>
            </a:r>
            <a:r>
              <a:rPr lang="en-US" sz="2600" dirty="0" smtClean="0">
                <a:latin typeface="Times New Roman" pitchFamily="18" charset="0"/>
                <a:cs typeface="Times New Roman" pitchFamily="18" charset="0"/>
              </a:rPr>
              <a:t>collector (Fig</a:t>
            </a:r>
            <a:r>
              <a:rPr lang="en-US" sz="2600" dirty="0">
                <a:latin typeface="Times New Roman" pitchFamily="18" charset="0"/>
                <a:cs typeface="Times New Roman" pitchFamily="18" charset="0"/>
              </a:rPr>
              <a:t>. 7–3, component 3) and such effects as recombination in the </a:t>
            </a:r>
            <a:r>
              <a:rPr lang="en-US" sz="2600" dirty="0" smtClean="0">
                <a:latin typeface="Times New Roman" pitchFamily="18" charset="0"/>
                <a:cs typeface="Times New Roman" pitchFamily="18" charset="0"/>
              </a:rPr>
              <a:t>transition regions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smtClean="0">
                <a:latin typeface="Times New Roman" pitchFamily="18" charset="0"/>
                <a:cs typeface="Times New Roman" pitchFamily="18" charset="0"/>
              </a:rPr>
              <a:t>Under these assumptions, the collector current is made up entirely of those holes injected at the emitter, which are not lost to recombination in the base. </a:t>
            </a:r>
          </a:p>
          <a:p>
            <a:pPr algn="just"/>
            <a:r>
              <a:rPr lang="en-US" sz="2600" dirty="0" smtClean="0">
                <a:latin typeface="Times New Roman" pitchFamily="18" charset="0"/>
                <a:cs typeface="Times New Roman" pitchFamily="18" charset="0"/>
              </a:rPr>
              <a:t>Thus </a:t>
            </a:r>
            <a:r>
              <a:rPr lang="en-US" sz="2600" b="1" i="1" dirty="0" err="1" smtClean="0">
                <a:latin typeface="Times New Roman" pitchFamily="18" charset="0"/>
                <a:cs typeface="Times New Roman" pitchFamily="18" charset="0"/>
              </a:rPr>
              <a:t>i</a:t>
            </a:r>
            <a:r>
              <a:rPr lang="en-US" sz="1400" b="1" i="1" dirty="0" err="1"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is proportional to the hole component of the emitter current </a:t>
            </a:r>
            <a:r>
              <a:rPr lang="en-US" b="1" i="1" dirty="0" err="1" smtClean="0">
                <a:latin typeface="Times New Roman" pitchFamily="18" charset="0"/>
                <a:cs typeface="Times New Roman" pitchFamily="18" charset="0"/>
              </a:rPr>
              <a:t>i</a:t>
            </a:r>
            <a:r>
              <a:rPr lang="en-US" sz="1600" b="1" i="1" dirty="0" err="1" smtClean="0">
                <a:latin typeface="Times New Roman" pitchFamily="18" charset="0"/>
                <a:cs typeface="Times New Roman" pitchFamily="18" charset="0"/>
              </a:rPr>
              <a:t>Ep</a:t>
            </a:r>
            <a:r>
              <a:rPr lang="en-US" sz="2600" dirty="0" smtClean="0">
                <a:latin typeface="Times New Roman" pitchFamily="18" charset="0"/>
                <a:cs typeface="Times New Roman" pitchFamily="18" charset="0"/>
              </a:rPr>
              <a:t>:</a:t>
            </a:r>
          </a:p>
          <a:p>
            <a:pPr marL="0" indent="0" algn="just">
              <a:buNone/>
            </a:pPr>
            <a:endParaRPr lang="en-US" sz="2600" dirty="0" smtClean="0">
              <a:latin typeface="Times New Roman" pitchFamily="18" charset="0"/>
              <a:cs typeface="Times New Roman" pitchFamily="18" charset="0"/>
            </a:endParaRPr>
          </a:p>
          <a:p>
            <a:pPr marL="0" indent="0" algn="just">
              <a:buNone/>
            </a:pPr>
            <a:endParaRPr lang="en-US" sz="2600" dirty="0" smtClean="0">
              <a:latin typeface="Times New Roman" pitchFamily="18" charset="0"/>
              <a:cs typeface="Times New Roman" pitchFamily="18" charset="0"/>
            </a:endParaRPr>
          </a:p>
        </p:txBody>
      </p:sp>
      <p:pic>
        <p:nvPicPr>
          <p:cNvPr id="4" name="Content Placeholder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286000"/>
            <a:ext cx="8534400" cy="42672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r>
              <a:rPr lang="en-US" sz="2400" dirty="0">
                <a:latin typeface="Times New Roman" pitchFamily="18" charset="0"/>
                <a:cs typeface="Times New Roman" pitchFamily="18" charset="0"/>
              </a:rPr>
              <a:t>The proportionality factor </a:t>
            </a:r>
            <a:r>
              <a:rPr lang="en-US" sz="2400" i="1" dirty="0">
                <a:latin typeface="Times New Roman" pitchFamily="18" charset="0"/>
                <a:cs typeface="Times New Roman" pitchFamily="18" charset="0"/>
              </a:rPr>
              <a:t>B </a:t>
            </a:r>
            <a:r>
              <a:rPr lang="en-US" sz="2400" dirty="0">
                <a:latin typeface="Times New Roman" pitchFamily="18" charset="0"/>
                <a:cs typeface="Times New Roman" pitchFamily="18" charset="0"/>
              </a:rPr>
              <a:t>is simply the fraction of injected holes </a:t>
            </a:r>
            <a:r>
              <a:rPr lang="en-US" sz="2400" dirty="0" smtClean="0">
                <a:latin typeface="Times New Roman" pitchFamily="18" charset="0"/>
                <a:cs typeface="Times New Roman" pitchFamily="18" charset="0"/>
              </a:rPr>
              <a:t>which make </a:t>
            </a:r>
            <a:r>
              <a:rPr lang="en-US" sz="2400" dirty="0">
                <a:latin typeface="Times New Roman" pitchFamily="18" charset="0"/>
                <a:cs typeface="Times New Roman" pitchFamily="18" charset="0"/>
              </a:rPr>
              <a:t>it across the base to the collector; </a:t>
            </a:r>
            <a:r>
              <a:rPr lang="en-US" sz="2400" i="1" dirty="0">
                <a:latin typeface="Times New Roman" pitchFamily="18" charset="0"/>
                <a:cs typeface="Times New Roman" pitchFamily="18" charset="0"/>
              </a:rPr>
              <a:t>B </a:t>
            </a:r>
            <a:r>
              <a:rPr lang="en-US" sz="2400" dirty="0">
                <a:latin typeface="Times New Roman" pitchFamily="18" charset="0"/>
                <a:cs typeface="Times New Roman" pitchFamily="18" charset="0"/>
              </a:rPr>
              <a:t>is called the </a:t>
            </a:r>
            <a:r>
              <a:rPr lang="en-US" sz="2400" i="1" dirty="0">
                <a:latin typeface="Times New Roman" pitchFamily="18" charset="0"/>
                <a:cs typeface="Times New Roman" pitchFamily="18" charset="0"/>
              </a:rPr>
              <a:t>base transport factor</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The total emitter current </a:t>
            </a:r>
            <a:r>
              <a:rPr lang="en-US" sz="2400" b="1" i="1" dirty="0" err="1" smtClean="0">
                <a:latin typeface="Times New Roman" pitchFamily="18" charset="0"/>
                <a:cs typeface="Times New Roman" pitchFamily="18" charset="0"/>
              </a:rPr>
              <a:t>i</a:t>
            </a:r>
            <a:r>
              <a:rPr lang="en-US" sz="1800" b="1" i="1" dirty="0" err="1" smtClean="0">
                <a:latin typeface="Times New Roman" pitchFamily="18" charset="0"/>
                <a:cs typeface="Times New Roman" pitchFamily="18" charset="0"/>
              </a:rPr>
              <a:t>E</a:t>
            </a:r>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made up of the hole component </a:t>
            </a:r>
            <a:r>
              <a:rPr lang="en-US" sz="2400"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i</a:t>
            </a:r>
            <a:r>
              <a:rPr lang="en-US" sz="1800" b="1" i="1" dirty="0" err="1" smtClean="0">
                <a:latin typeface="Times New Roman" pitchFamily="18" charset="0"/>
                <a:cs typeface="Times New Roman" pitchFamily="18" charset="0"/>
              </a:rPr>
              <a:t>Ep</a:t>
            </a:r>
            <a:r>
              <a:rPr lang="en-US" sz="2400" b="1" i="1"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the electron </a:t>
            </a:r>
            <a:r>
              <a:rPr lang="en-US" sz="2400" dirty="0">
                <a:latin typeface="Times New Roman" pitchFamily="18" charset="0"/>
                <a:cs typeface="Times New Roman" pitchFamily="18" charset="0"/>
              </a:rPr>
              <a:t>component </a:t>
            </a:r>
            <a:r>
              <a:rPr lang="en-US" sz="2400" dirty="0" smtClean="0">
                <a:latin typeface="Times New Roman" pitchFamily="18" charset="0"/>
                <a:cs typeface="Times New Roman" pitchFamily="18" charset="0"/>
              </a:rPr>
              <a:t> </a:t>
            </a:r>
            <a:r>
              <a:rPr lang="en-US" sz="2400" b="1" i="1" dirty="0" smtClean="0">
                <a:latin typeface="Times New Roman" pitchFamily="18" charset="0"/>
                <a:cs typeface="Times New Roman" pitchFamily="18" charset="0"/>
              </a:rPr>
              <a:t> </a:t>
            </a:r>
            <a:r>
              <a:rPr lang="en-US" sz="2400" b="1" i="1" dirty="0" err="1" smtClean="0">
                <a:latin typeface="Times New Roman" pitchFamily="18" charset="0"/>
                <a:cs typeface="Times New Roman" pitchFamily="18" charset="0"/>
              </a:rPr>
              <a:t>i</a:t>
            </a:r>
            <a:r>
              <a:rPr lang="en-US" sz="1800" b="1" i="1" dirty="0" err="1" smtClean="0">
                <a:latin typeface="Times New Roman" pitchFamily="18" charset="0"/>
                <a:cs typeface="Times New Roman" pitchFamily="18" charset="0"/>
              </a:rPr>
              <a:t>En</a:t>
            </a:r>
            <a:r>
              <a:rPr lang="en-US" sz="2400" b="1" i="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due to electrons injected from the base to </a:t>
            </a:r>
            <a:r>
              <a:rPr lang="en-US" sz="2400" dirty="0" smtClean="0">
                <a:latin typeface="Times New Roman" pitchFamily="18" charset="0"/>
                <a:cs typeface="Times New Roman" pitchFamily="18" charset="0"/>
              </a:rPr>
              <a:t>emitter (component </a:t>
            </a:r>
            <a:r>
              <a:rPr lang="en-US" sz="2400" dirty="0">
                <a:latin typeface="Times New Roman" pitchFamily="18" charset="0"/>
                <a:cs typeface="Times New Roman" pitchFamily="18" charset="0"/>
              </a:rPr>
              <a:t>5 in Fig. 7–3).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a:t>
            </a:r>
            <a:r>
              <a:rPr lang="en-US" sz="2400" i="1" dirty="0">
                <a:latin typeface="Times New Roman" pitchFamily="18" charset="0"/>
                <a:cs typeface="Times New Roman" pitchFamily="18" charset="0"/>
              </a:rPr>
              <a:t>emitter injection efficiency </a:t>
            </a:r>
            <a:r>
              <a:rPr lang="en-US" sz="2400" dirty="0" smtClean="0">
                <a:latin typeface="Times New Roman" pitchFamily="18" charset="0"/>
                <a:ea typeface="Cambria Math"/>
                <a:cs typeface="Times New Roman" pitchFamily="18" charset="0"/>
              </a:rPr>
              <a:t>𝞬</a:t>
            </a:r>
            <a:r>
              <a:rPr lang="en-US" sz="2400" dirty="0" smtClean="0">
                <a:latin typeface="Times New Roman" pitchFamily="18" charset="0"/>
                <a:cs typeface="Times New Roman" pitchFamily="18" charset="0"/>
              </a:rPr>
              <a:t> is</a:t>
            </a:r>
          </a:p>
          <a:p>
            <a:endParaRPr lang="en-US" sz="2400" dirty="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an efficient transistor we would like </a:t>
            </a:r>
            <a:r>
              <a:rPr lang="en-US" sz="2400" i="1" dirty="0">
                <a:latin typeface="Times New Roman" pitchFamily="18" charset="0"/>
                <a:cs typeface="Times New Roman" pitchFamily="18" charset="0"/>
              </a:rPr>
              <a:t>B </a:t>
            </a:r>
            <a:r>
              <a:rPr lang="en-US" sz="2400" dirty="0">
                <a:latin typeface="Times New Roman" pitchFamily="18" charset="0"/>
                <a:cs typeface="Times New Roman" pitchFamily="18" charset="0"/>
              </a:rPr>
              <a:t>and </a:t>
            </a:r>
            <a:r>
              <a:rPr lang="en-US" sz="2400" dirty="0" smtClean="0">
                <a:latin typeface="Cambria Math"/>
                <a:ea typeface="Cambria Math"/>
                <a:cs typeface="Times New Roman" pitchFamily="18" charset="0"/>
              </a:rPr>
              <a:t>𝞬</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to be very near </a:t>
            </a:r>
            <a:r>
              <a:rPr lang="en-US" sz="2400" dirty="0" smtClean="0">
                <a:latin typeface="Times New Roman" pitchFamily="18" charset="0"/>
                <a:cs typeface="Times New Roman" pitchFamily="18" charset="0"/>
              </a:rPr>
              <a:t>unity; that </a:t>
            </a:r>
            <a:r>
              <a:rPr lang="en-US" sz="2400" dirty="0">
                <a:latin typeface="Times New Roman" pitchFamily="18" charset="0"/>
                <a:cs typeface="Times New Roman" pitchFamily="18" charset="0"/>
              </a:rPr>
              <a:t>is, the emitter current should be due mostly to holes </a:t>
            </a: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ea typeface="Cambria Math"/>
                <a:cs typeface="Times New Roman" pitchFamily="18" charset="0"/>
              </a:rPr>
              <a:t>𝞬~</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 and </a:t>
            </a:r>
            <a:r>
              <a:rPr lang="en-US" sz="2400" dirty="0" smtClean="0">
                <a:latin typeface="Times New Roman" pitchFamily="18" charset="0"/>
                <a:cs typeface="Times New Roman" pitchFamily="18" charset="0"/>
              </a:rPr>
              <a:t>most of </a:t>
            </a:r>
            <a:r>
              <a:rPr lang="en-US" sz="2400" dirty="0">
                <a:latin typeface="Times New Roman" pitchFamily="18" charset="0"/>
                <a:cs typeface="Times New Roman" pitchFamily="18" charset="0"/>
              </a:rPr>
              <a:t>the injected holes should eventually participate </a:t>
            </a:r>
            <a:r>
              <a:rPr lang="en-US" sz="2400" dirty="0" smtClean="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in </a:t>
            </a:r>
            <a:r>
              <a:rPr lang="en-US" sz="2400" dirty="0">
                <a:latin typeface="Times New Roman" pitchFamily="18" charset="0"/>
                <a:cs typeface="Times New Roman" pitchFamily="18" charset="0"/>
              </a:rPr>
              <a:t>the collector </a:t>
            </a:r>
            <a:r>
              <a:rPr lang="en-US" sz="2400" dirty="0" smtClean="0">
                <a:latin typeface="Times New Roman" pitchFamily="18" charset="0"/>
                <a:cs typeface="Times New Roman" pitchFamily="18" charset="0"/>
              </a:rPr>
              <a:t>current (</a:t>
            </a:r>
            <a:r>
              <a:rPr lang="en-US" sz="2400" i="1" dirty="0" smtClean="0">
                <a:latin typeface="Times New Roman" pitchFamily="18" charset="0"/>
                <a:cs typeface="Times New Roman" pitchFamily="18" charset="0"/>
              </a:rPr>
              <a:t>B </a:t>
            </a:r>
            <a:r>
              <a:rPr lang="en-US" sz="2400" dirty="0" smtClean="0">
                <a:latin typeface="Times New Roman" pitchFamily="18" charset="0"/>
                <a:cs typeface="Times New Roman" pitchFamily="18" charset="0"/>
              </a:rPr>
              <a:t> </a:t>
            </a:r>
            <a:r>
              <a:rPr lang="en-US" sz="2400" dirty="0" smtClean="0">
                <a:latin typeface="Times New Roman" pitchFamily="18" charset="0"/>
                <a:ea typeface="Cambria Math"/>
                <a:cs typeface="Times New Roman" pitchFamily="18" charset="0"/>
              </a:rPr>
              <a:t>~</a:t>
            </a:r>
            <a:r>
              <a:rPr lang="en-US" sz="2400" dirty="0" smtClean="0">
                <a:latin typeface="Times New Roman" pitchFamily="18" charset="0"/>
                <a:cs typeface="Times New Roman" pitchFamily="18" charset="0"/>
              </a:rPr>
              <a:t>1</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relation between the collector and emitter currents is</a:t>
            </a:r>
            <a:endParaRPr lang="en-US" sz="2400" dirty="0" smtClean="0">
              <a:latin typeface="Times New Roman" pitchFamily="18" charset="0"/>
              <a:cs typeface="Times New Roman" pitchFamily="18" charset="0"/>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3019368"/>
            <a:ext cx="2057400" cy="1171632"/>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91600" cy="6553200"/>
          </a:xfrm>
        </p:spPr>
        <p:txBody>
          <a:bodyPr>
            <a:noAutofit/>
          </a:bodyPr>
          <a:lstStyle/>
          <a:p>
            <a:pPr algn="just"/>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pic>
        <p:nvPicPr>
          <p:cNvPr id="5"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981200"/>
            <a:ext cx="3352800" cy="12192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smtClean="0">
                <a:latin typeface="Times New Roman" pitchFamily="18" charset="0"/>
                <a:cs typeface="Times New Roman" pitchFamily="18" charset="0"/>
              </a:rPr>
              <a:t>The product </a:t>
            </a:r>
            <a:r>
              <a:rPr lang="en-US" sz="2600" i="1" dirty="0" smtClean="0">
                <a:latin typeface="Times New Roman" pitchFamily="18" charset="0"/>
                <a:cs typeface="Times New Roman" pitchFamily="18" charset="0"/>
              </a:rPr>
              <a:t>B</a:t>
            </a:r>
            <a:r>
              <a:rPr lang="en-US" sz="2600" dirty="0" smtClean="0">
                <a:latin typeface="Times New Roman" pitchFamily="18" charset="0"/>
                <a:ea typeface="Cambria Math"/>
                <a:cs typeface="Times New Roman" pitchFamily="18" charset="0"/>
              </a:rPr>
              <a:t>𝞬</a:t>
            </a:r>
            <a:r>
              <a:rPr lang="en-US" sz="2600" dirty="0" smtClean="0">
                <a:latin typeface="Times New Roman" pitchFamily="18" charset="0"/>
                <a:cs typeface="Times New Roman" pitchFamily="18" charset="0"/>
              </a:rPr>
              <a:t> is defined as the factor </a:t>
            </a:r>
            <a:r>
              <a:rPr lang="en-US" sz="2600" dirty="0" smtClean="0">
                <a:latin typeface="Cambria Math"/>
                <a:ea typeface="Cambria Math"/>
                <a:cs typeface="Times New Roman" pitchFamily="18" charset="0"/>
              </a:rPr>
              <a:t>𝞪</a:t>
            </a:r>
            <a:r>
              <a:rPr lang="en-US" sz="2600" dirty="0" smtClean="0">
                <a:latin typeface="Times New Roman" pitchFamily="18" charset="0"/>
                <a:cs typeface="Times New Roman" pitchFamily="18" charset="0"/>
              </a:rPr>
              <a:t>, called the </a:t>
            </a:r>
            <a:r>
              <a:rPr lang="en-US" sz="2600" i="1" dirty="0" smtClean="0">
                <a:latin typeface="Times New Roman" pitchFamily="18" charset="0"/>
                <a:cs typeface="Times New Roman" pitchFamily="18" charset="0"/>
              </a:rPr>
              <a:t>current transfer ratio</a:t>
            </a:r>
            <a:r>
              <a:rPr lang="en-US" sz="2600" dirty="0" smtClean="0">
                <a:latin typeface="Times New Roman" pitchFamily="18" charset="0"/>
                <a:cs typeface="Times New Roman" pitchFamily="18" charset="0"/>
              </a:rPr>
              <a:t>, which represents the emitter-to-collector current amplification. </a:t>
            </a:r>
          </a:p>
          <a:p>
            <a:pPr algn="just"/>
            <a:r>
              <a:rPr lang="en-US" sz="2600" dirty="0" smtClean="0">
                <a:latin typeface="Times New Roman" pitchFamily="18" charset="0"/>
                <a:cs typeface="Times New Roman" pitchFamily="18" charset="0"/>
              </a:rPr>
              <a:t>There is no real amplification between these currents, since </a:t>
            </a:r>
            <a:r>
              <a:rPr lang="en-US" sz="2600" dirty="0" smtClean="0">
                <a:latin typeface="Cambria Math"/>
                <a:ea typeface="Cambria Math"/>
                <a:cs typeface="Times New Roman" pitchFamily="18" charset="0"/>
              </a:rPr>
              <a:t>𝞪</a:t>
            </a:r>
            <a:r>
              <a:rPr lang="en-US" sz="2600" dirty="0" smtClean="0">
                <a:latin typeface="Times New Roman" pitchFamily="18" charset="0"/>
                <a:cs typeface="Times New Roman" pitchFamily="18" charset="0"/>
              </a:rPr>
              <a:t> is smaller than unity.</a:t>
            </a:r>
          </a:p>
          <a:p>
            <a:pPr algn="just"/>
            <a:r>
              <a:rPr lang="en-US" sz="2600" dirty="0" smtClean="0">
                <a:latin typeface="Times New Roman" pitchFamily="18" charset="0"/>
                <a:cs typeface="Times New Roman" pitchFamily="18" charset="0"/>
              </a:rPr>
              <a:t>On the other hand, the relation between </a:t>
            </a:r>
            <a:r>
              <a:rPr lang="en-US" sz="2600" b="1" i="1" dirty="0" err="1" smtClean="0">
                <a:latin typeface="Times New Roman" pitchFamily="18" charset="0"/>
                <a:cs typeface="Times New Roman" pitchFamily="18" charset="0"/>
              </a:rPr>
              <a:t>i</a:t>
            </a:r>
            <a:r>
              <a:rPr lang="en-US" sz="1800" b="1" i="1" dirty="0" err="1"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and </a:t>
            </a:r>
            <a:r>
              <a:rPr lang="en-US" sz="2600" b="1" i="1" dirty="0" err="1" smtClean="0">
                <a:latin typeface="Times New Roman" pitchFamily="18" charset="0"/>
                <a:cs typeface="Times New Roman" pitchFamily="18" charset="0"/>
              </a:rPr>
              <a:t>i</a:t>
            </a:r>
            <a:r>
              <a:rPr lang="en-US" sz="1800" b="1" i="1" dirty="0" err="1" smtClean="0">
                <a:latin typeface="Times New Roman" pitchFamily="18" charset="0"/>
                <a:cs typeface="Times New Roman" pitchFamily="18" charset="0"/>
              </a:rPr>
              <a:t>B</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is more promising for amplification.</a:t>
            </a:r>
          </a:p>
          <a:p>
            <a:pPr marL="0" indent="0" algn="just">
              <a:buNone/>
            </a:pP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553200"/>
          </a:xfrm>
        </p:spPr>
        <p:txBody>
          <a:bodyPr>
            <a:noAutofit/>
          </a:bodyPr>
          <a:lstStyle/>
          <a:p>
            <a:pPr algn="just"/>
            <a:r>
              <a:rPr lang="en-US" sz="2600" dirty="0">
                <a:latin typeface="Times New Roman" pitchFamily="18" charset="0"/>
                <a:cs typeface="Times New Roman" pitchFamily="18" charset="0"/>
              </a:rPr>
              <a:t>In accounting for the base current, we must include the rates at </a:t>
            </a:r>
            <a:r>
              <a:rPr lang="en-US" sz="2600" dirty="0" smtClean="0">
                <a:latin typeface="Times New Roman" pitchFamily="18" charset="0"/>
                <a:cs typeface="Times New Roman" pitchFamily="18" charset="0"/>
              </a:rPr>
              <a:t>which electrons </a:t>
            </a:r>
            <a:r>
              <a:rPr lang="en-US" sz="2600" dirty="0">
                <a:latin typeface="Times New Roman" pitchFamily="18" charset="0"/>
                <a:cs typeface="Times New Roman" pitchFamily="18" charset="0"/>
              </a:rPr>
              <a:t>are lost from the base by injection across the emitter junction (</a:t>
            </a:r>
            <a:r>
              <a:rPr lang="en-US" sz="2600" i="1" dirty="0" err="1" smtClean="0">
                <a:latin typeface="Times New Roman" pitchFamily="18" charset="0"/>
                <a:cs typeface="Times New Roman" pitchFamily="18" charset="0"/>
              </a:rPr>
              <a:t>i</a:t>
            </a:r>
            <a:r>
              <a:rPr lang="en-US" sz="1600" i="1" dirty="0" err="1" smtClean="0">
                <a:latin typeface="Times New Roman" pitchFamily="18" charset="0"/>
                <a:cs typeface="Times New Roman" pitchFamily="18" charset="0"/>
              </a:rPr>
              <a:t>En</a:t>
            </a:r>
            <a:r>
              <a:rPr lang="en-US" sz="2600" dirty="0" smtClean="0">
                <a:latin typeface="Times New Roman" pitchFamily="18" charset="0"/>
                <a:cs typeface="Times New Roman" pitchFamily="18" charset="0"/>
              </a:rPr>
              <a:t>) and </a:t>
            </a:r>
            <a:r>
              <a:rPr lang="en-US" sz="2600" dirty="0">
                <a:latin typeface="Times New Roman" pitchFamily="18" charset="0"/>
                <a:cs typeface="Times New Roman" pitchFamily="18" charset="0"/>
              </a:rPr>
              <a:t>the rate of electron recombination with holes in the base.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each </a:t>
            </a:r>
            <a:r>
              <a:rPr lang="en-US" sz="2600" dirty="0" smtClean="0">
                <a:latin typeface="Times New Roman" pitchFamily="18" charset="0"/>
                <a:cs typeface="Times New Roman" pitchFamily="18" charset="0"/>
              </a:rPr>
              <a:t>case, the </a:t>
            </a:r>
            <a:r>
              <a:rPr lang="en-US" sz="2600" dirty="0">
                <a:latin typeface="Times New Roman" pitchFamily="18" charset="0"/>
                <a:cs typeface="Times New Roman" pitchFamily="18" charset="0"/>
              </a:rPr>
              <a:t>lost electrons must be resupplied through the base current </a:t>
            </a:r>
            <a:r>
              <a:rPr lang="en-US" sz="2600" i="1" dirty="0" err="1">
                <a:latin typeface="Times New Roman" pitchFamily="18" charset="0"/>
                <a:cs typeface="Times New Roman" pitchFamily="18" charset="0"/>
              </a:rPr>
              <a:t>i</a:t>
            </a:r>
            <a:r>
              <a:rPr lang="en-US" sz="1800" i="1" dirty="0" err="1">
                <a:latin typeface="Times New Roman" pitchFamily="18" charset="0"/>
                <a:cs typeface="Times New Roman" pitchFamily="18" charset="0"/>
              </a:rPr>
              <a:t>B</a:t>
            </a:r>
            <a:r>
              <a:rPr lang="en-US" sz="2600" dirty="0" err="1">
                <a:latin typeface="Times New Roman" pitchFamily="18" charset="0"/>
                <a:cs typeface="Times New Roman" pitchFamily="18" charset="0"/>
              </a:rPr>
              <a:t>.</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If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fraction of </a:t>
            </a:r>
            <a:r>
              <a:rPr lang="en-US" sz="2600" dirty="0">
                <a:latin typeface="Times New Roman" pitchFamily="18" charset="0"/>
                <a:cs typeface="Times New Roman" pitchFamily="18" charset="0"/>
              </a:rPr>
              <a:t>injected holes making it across the base </a:t>
            </a:r>
            <a:r>
              <a:rPr lang="en-US" sz="2600" i="1" dirty="0">
                <a:latin typeface="Times New Roman" pitchFamily="18" charset="0"/>
                <a:cs typeface="Times New Roman" pitchFamily="18" charset="0"/>
              </a:rPr>
              <a:t>without </a:t>
            </a:r>
            <a:r>
              <a:rPr lang="en-US" sz="2600" dirty="0">
                <a:latin typeface="Times New Roman" pitchFamily="18" charset="0"/>
                <a:cs typeface="Times New Roman" pitchFamily="18" charset="0"/>
              </a:rPr>
              <a:t>recombination is </a:t>
            </a:r>
            <a:r>
              <a:rPr lang="en-US" sz="2600" i="1" dirty="0" smtClean="0">
                <a:latin typeface="Times New Roman" pitchFamily="18" charset="0"/>
                <a:cs typeface="Times New Roman" pitchFamily="18" charset="0"/>
              </a:rPr>
              <a:t>B</a:t>
            </a:r>
            <a:r>
              <a:rPr lang="en-US" sz="2600" dirty="0" smtClean="0">
                <a:latin typeface="Times New Roman" pitchFamily="18" charset="0"/>
                <a:cs typeface="Times New Roman" pitchFamily="18" charset="0"/>
              </a:rPr>
              <a:t>, it </a:t>
            </a:r>
            <a:r>
              <a:rPr lang="en-US" sz="2600" dirty="0">
                <a:latin typeface="Times New Roman" pitchFamily="18" charset="0"/>
                <a:cs typeface="Times New Roman" pitchFamily="18" charset="0"/>
              </a:rPr>
              <a:t>follows that (1-</a:t>
            </a:r>
            <a:r>
              <a:rPr lang="en-US" sz="2600" i="1" dirty="0">
                <a:latin typeface="Times New Roman" pitchFamily="18" charset="0"/>
                <a:cs typeface="Times New Roman" pitchFamily="18" charset="0"/>
              </a:rPr>
              <a:t>B</a:t>
            </a:r>
            <a:r>
              <a:rPr lang="en-US" sz="2600" dirty="0">
                <a:latin typeface="Times New Roman" pitchFamily="18" charset="0"/>
                <a:cs typeface="Times New Roman" pitchFamily="18" charset="0"/>
              </a:rPr>
              <a:t>) is the fraction </a:t>
            </a:r>
            <a:r>
              <a:rPr lang="en-US" sz="2600" i="1" dirty="0">
                <a:latin typeface="Times New Roman" pitchFamily="18" charset="0"/>
                <a:cs typeface="Times New Roman" pitchFamily="18" charset="0"/>
              </a:rPr>
              <a:t>recombining </a:t>
            </a:r>
            <a:r>
              <a:rPr lang="en-US" sz="2600" dirty="0">
                <a:latin typeface="Times New Roman" pitchFamily="18" charset="0"/>
                <a:cs typeface="Times New Roman" pitchFamily="18" charset="0"/>
              </a:rPr>
              <a:t>in the base.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Thus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base current is</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neglecting the collector saturation current. </a:t>
            </a:r>
          </a:p>
          <a:p>
            <a:pPr algn="just"/>
            <a:r>
              <a:rPr lang="en-US" sz="2600" dirty="0">
                <a:latin typeface="Times New Roman" pitchFamily="18" charset="0"/>
                <a:cs typeface="Times New Roman" pitchFamily="18" charset="0"/>
              </a:rPr>
              <a:t>The relation between the collector and base currents is found</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4170218"/>
            <a:ext cx="2971800" cy="9144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19200"/>
            <a:ext cx="6477000" cy="1981200"/>
          </a:xfrm>
        </p:spPr>
      </p:pic>
      <p:sp>
        <p:nvSpPr>
          <p:cNvPr id="4" name="Rectangle 3"/>
          <p:cNvSpPr/>
          <p:nvPr/>
        </p:nvSpPr>
        <p:spPr>
          <a:xfrm>
            <a:off x="76199" y="3613667"/>
            <a:ext cx="9067801" cy="2092881"/>
          </a:xfrm>
          <a:prstGeom prst="rect">
            <a:avLst/>
          </a:prstGeom>
        </p:spPr>
        <p:txBody>
          <a:bodyPr wrap="square">
            <a:spAutoFit/>
          </a:bodyPr>
          <a:lstStyle/>
          <a:p>
            <a:pPr marL="285750" indent="-285750" algn="just">
              <a:buFont typeface="Arial" pitchFamily="34" charset="0"/>
              <a:buChar char="•"/>
            </a:pPr>
            <a:r>
              <a:rPr lang="en-US" sz="2600" dirty="0">
                <a:latin typeface="Times New Roman" pitchFamily="18" charset="0"/>
                <a:cs typeface="Times New Roman" pitchFamily="18" charset="0"/>
              </a:rPr>
              <a:t>The factor </a:t>
            </a:r>
            <a:r>
              <a:rPr lang="en-US" sz="2600" dirty="0" smtClean="0">
                <a:latin typeface="Times New Roman" pitchFamily="18" charset="0"/>
                <a:ea typeface="Cambria Math"/>
                <a:cs typeface="Times New Roman" pitchFamily="18" charset="0"/>
              </a:rPr>
              <a:t>𝞫</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relating the collector current to the base current is the </a:t>
            </a:r>
            <a:r>
              <a:rPr lang="en-US" sz="2600" i="1" dirty="0" smtClean="0">
                <a:latin typeface="Times New Roman" pitchFamily="18" charset="0"/>
                <a:cs typeface="Times New Roman" pitchFamily="18" charset="0"/>
              </a:rPr>
              <a:t>base-to-collector current </a:t>
            </a:r>
            <a:r>
              <a:rPr lang="en-US" sz="2600" i="1" dirty="0">
                <a:latin typeface="Times New Roman" pitchFamily="18" charset="0"/>
                <a:cs typeface="Times New Roman" pitchFamily="18" charset="0"/>
              </a:rPr>
              <a:t>amplification factor</a:t>
            </a:r>
            <a:r>
              <a:rPr lang="en-US" sz="2600" i="1" dirty="0" smtClean="0">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p>
          <a:p>
            <a:pPr marL="285750" indent="-285750" algn="just">
              <a:buFont typeface="Arial" pitchFamily="34" charset="0"/>
              <a:buChar char="•"/>
            </a:pPr>
            <a:r>
              <a:rPr lang="en-US" sz="2600" dirty="0" smtClean="0">
                <a:latin typeface="Times New Roman" pitchFamily="18" charset="0"/>
                <a:cs typeface="Times New Roman" pitchFamily="18" charset="0"/>
              </a:rPr>
              <a:t>Since  </a:t>
            </a:r>
            <a:r>
              <a:rPr lang="en-US" sz="2600" dirty="0" smtClean="0">
                <a:latin typeface="Times New Roman" pitchFamily="18" charset="0"/>
                <a:ea typeface="Cambria Math"/>
                <a:cs typeface="Times New Roman" pitchFamily="18" charset="0"/>
              </a:rPr>
              <a:t>𝞪 </a:t>
            </a:r>
            <a:r>
              <a:rPr lang="en-US" sz="2600" dirty="0" smtClean="0">
                <a:latin typeface="Times New Roman" pitchFamily="18" charset="0"/>
                <a:cs typeface="Times New Roman" pitchFamily="18" charset="0"/>
              </a:rPr>
              <a:t>is </a:t>
            </a:r>
            <a:r>
              <a:rPr lang="en-US" sz="2600" dirty="0">
                <a:latin typeface="Times New Roman" pitchFamily="18" charset="0"/>
                <a:cs typeface="Times New Roman" pitchFamily="18" charset="0"/>
              </a:rPr>
              <a:t>near unity, it is clear that </a:t>
            </a:r>
            <a:r>
              <a:rPr lang="en-US" sz="2600" dirty="0" smtClean="0">
                <a:latin typeface="Times New Roman" pitchFamily="18" charset="0"/>
                <a:ea typeface="Cambria Math"/>
                <a:cs typeface="Times New Roman" pitchFamily="18" charset="0"/>
              </a:rPr>
              <a:t>𝞫</a:t>
            </a:r>
            <a:r>
              <a:rPr lang="en-US" sz="2600" dirty="0" smtClean="0">
                <a:latin typeface="Times New Roman" pitchFamily="18" charset="0"/>
                <a:cs typeface="Times New Roman" pitchFamily="18" charset="0"/>
              </a:rPr>
              <a:t> can </a:t>
            </a:r>
            <a:r>
              <a:rPr lang="en-US" sz="2600" dirty="0">
                <a:latin typeface="Times New Roman" pitchFamily="18" charset="0"/>
                <a:cs typeface="Times New Roman" pitchFamily="18" charset="0"/>
              </a:rPr>
              <a:t>be large for a good transistor, and the collector current is large </a:t>
            </a:r>
            <a:r>
              <a:rPr lang="en-US" sz="2600" dirty="0" smtClean="0">
                <a:latin typeface="Times New Roman" pitchFamily="18" charset="0"/>
                <a:cs typeface="Times New Roman" pitchFamily="18" charset="0"/>
              </a:rPr>
              <a:t>compared with </a:t>
            </a:r>
            <a:r>
              <a:rPr lang="en-US" sz="2600" dirty="0">
                <a:latin typeface="Times New Roman" pitchFamily="18" charset="0"/>
                <a:cs typeface="Times New Roman" pitchFamily="18" charset="0"/>
              </a:rPr>
              <a:t>the base current.</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It remains to be shown that the collector current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𝑪</m:t>
                        </m:r>
                      </m:sub>
                    </m:sSub>
                  </m:oMath>
                </a14:m>
                <a:r>
                  <a:rPr lang="en-US" sz="2400" b="1" i="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can </a:t>
                </a:r>
                <a:r>
                  <a:rPr lang="en-US" sz="2400" dirty="0">
                    <a:latin typeface="Times New Roman" pitchFamily="18" charset="0"/>
                    <a:cs typeface="Times New Roman" pitchFamily="18" charset="0"/>
                  </a:rPr>
                  <a:t>be </a:t>
                </a:r>
                <a:r>
                  <a:rPr lang="en-US" sz="2400" dirty="0" smtClean="0">
                    <a:latin typeface="Times New Roman" pitchFamily="18" charset="0"/>
                    <a:cs typeface="Times New Roman" pitchFamily="18" charset="0"/>
                  </a:rPr>
                  <a:t>controlled by </a:t>
                </a:r>
                <a:r>
                  <a:rPr lang="en-US" sz="2400" dirty="0">
                    <a:latin typeface="Times New Roman" pitchFamily="18" charset="0"/>
                    <a:cs typeface="Times New Roman" pitchFamily="18" charset="0"/>
                  </a:rPr>
                  <a:t>variations in the small current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𝑩</m:t>
                        </m:r>
                      </m:sub>
                    </m:sSub>
                  </m:oMath>
                </a14:m>
                <a:r>
                  <a:rPr lang="en-US" sz="2400" dirty="0" smtClean="0">
                    <a:latin typeface="Times New Roman" pitchFamily="18" charset="0"/>
                    <a:cs typeface="Times New Roman" pitchFamily="18" charset="0"/>
                  </a:rPr>
                  <a:t>. </a:t>
                </a:r>
              </a:p>
              <a:p>
                <a:pPr algn="just"/>
                <a:r>
                  <a:rPr lang="en-US" sz="2400" dirty="0" smtClean="0">
                    <a:latin typeface="Times New Roman" pitchFamily="18" charset="0"/>
                    <a:cs typeface="Times New Roman" pitchFamily="18" charset="0"/>
                  </a:rPr>
                  <a:t>Let </a:t>
                </a:r>
                <a:r>
                  <a:rPr lang="en-US" sz="2400" dirty="0">
                    <a:latin typeface="Times New Roman" pitchFamily="18" charset="0"/>
                    <a:cs typeface="Times New Roman" pitchFamily="18" charset="0"/>
                  </a:rPr>
                  <a:t>us consider the transistor of </a:t>
                </a:r>
                <a:r>
                  <a:rPr lang="en-US" sz="2400" dirty="0" smtClean="0">
                    <a:latin typeface="Times New Roman" pitchFamily="18" charset="0"/>
                    <a:cs typeface="Times New Roman" pitchFamily="18" charset="0"/>
                  </a:rPr>
                  <a:t>Fig </a:t>
                </a:r>
                <a:r>
                  <a:rPr lang="en-US" sz="2400" dirty="0">
                    <a:latin typeface="Times New Roman" pitchFamily="18" charset="0"/>
                    <a:cs typeface="Times New Roman" pitchFamily="18" charset="0"/>
                  </a:rPr>
                  <a:t>in </a:t>
                </a:r>
                <a:r>
                  <a:rPr lang="en-US" sz="2400" dirty="0" smtClean="0">
                    <a:latin typeface="Times New Roman" pitchFamily="18" charset="0"/>
                    <a:cs typeface="Times New Roman" pitchFamily="18" charset="0"/>
                  </a:rPr>
                  <a:t>which</a:t>
                </a:r>
                <a:r>
                  <a:rPr lang="en-US" sz="2400" b="1" dirty="0">
                    <a:latin typeface="Times New Roman" pitchFamily="18" charset="0"/>
                    <a:cs typeface="Times New Roman" pitchFamily="18" charset="0"/>
                  </a:rPr>
                  <a:t>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𝑩</m:t>
                        </m:r>
                      </m:sub>
                    </m:sSub>
                  </m:oMath>
                </a14:m>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determined by a </a:t>
                </a:r>
                <a:r>
                  <a:rPr lang="en-US" sz="2400" dirty="0" smtClean="0">
                    <a:latin typeface="Times New Roman" pitchFamily="18" charset="0"/>
                    <a:cs typeface="Times New Roman" pitchFamily="18" charset="0"/>
                  </a:rPr>
                  <a:t>biasing circuit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simplicity, we shall assume unity emitter injection </a:t>
                </a:r>
                <a:r>
                  <a:rPr lang="en-US" sz="2400" dirty="0" smtClean="0">
                    <a:latin typeface="Times New Roman" pitchFamily="18" charset="0"/>
                    <a:cs typeface="Times New Roman" pitchFamily="18" charset="0"/>
                  </a:rPr>
                  <a:t>efficiency and </a:t>
                </a:r>
                <a:r>
                  <a:rPr lang="en-US" sz="2400" dirty="0">
                    <a:latin typeface="Times New Roman" pitchFamily="18" charset="0"/>
                    <a:cs typeface="Times New Roman" pitchFamily="18" charset="0"/>
                  </a:rPr>
                  <a:t>negligible collector saturation current.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Since </a:t>
                </a:r>
                <a:r>
                  <a:rPr lang="en-US" sz="2400" dirty="0">
                    <a:latin typeface="Times New Roman" pitchFamily="18" charset="0"/>
                    <a:cs typeface="Times New Roman" pitchFamily="18" charset="0"/>
                  </a:rPr>
                  <a:t>the n-type base region </a:t>
                </a:r>
                <a:r>
                  <a:rPr lang="en-US" sz="2400" dirty="0" smtClean="0">
                    <a:latin typeface="Times New Roman" pitchFamily="18" charset="0"/>
                    <a:cs typeface="Times New Roman" pitchFamily="18" charset="0"/>
                  </a:rPr>
                  <a:t>is electrostatically </a:t>
                </a:r>
                <a:r>
                  <a:rPr lang="en-US" sz="2400" dirty="0">
                    <a:latin typeface="Times New Roman" pitchFamily="18" charset="0"/>
                    <a:cs typeface="Times New Roman" pitchFamily="18" charset="0"/>
                  </a:rPr>
                  <a:t>neutral between the two transition regions, the presence </a:t>
                </a:r>
                <a:r>
                  <a:rPr lang="en-US" sz="2400" dirty="0" smtClean="0">
                    <a:latin typeface="Times New Roman" pitchFamily="18" charset="0"/>
                    <a:cs typeface="Times New Roman" pitchFamily="18" charset="0"/>
                  </a:rPr>
                  <a:t>of excess </a:t>
                </a:r>
                <a:r>
                  <a:rPr lang="en-US" sz="2400" dirty="0">
                    <a:latin typeface="Times New Roman" pitchFamily="18" charset="0"/>
                    <a:cs typeface="Times New Roman" pitchFamily="18" charset="0"/>
                  </a:rPr>
                  <a:t>holes in transit from emitter to collector calls </a:t>
                </a:r>
                <a:r>
                  <a:rPr lang="en-US" sz="2400" dirty="0" smtClean="0">
                    <a:latin typeface="Times New Roman" pitchFamily="18" charset="0"/>
                    <a:cs typeface="Times New Roman" pitchFamily="18" charset="0"/>
                  </a:rPr>
                  <a:t>for compensating excess electrons </a:t>
                </a:r>
                <a:r>
                  <a:rPr lang="en-US" sz="2400" dirty="0">
                    <a:latin typeface="Times New Roman" pitchFamily="18" charset="0"/>
                    <a:cs typeface="Times New Roman" pitchFamily="18" charset="0"/>
                  </a:rPr>
                  <a:t>from the base contact. </a:t>
                </a:r>
              </a:p>
              <a:p>
                <a:pPr algn="just"/>
                <a:r>
                  <a:rPr lang="en-US" sz="2400" dirty="0" smtClean="0">
                    <a:latin typeface="Times New Roman" pitchFamily="18" charset="0"/>
                    <a:cs typeface="Times New Roman" pitchFamily="18" charset="0"/>
                  </a:rPr>
                  <a:t>However, there is an important difference </a:t>
                </a:r>
                <a:endParaRPr lang="en-US" sz="2400" dirty="0" smtClean="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a:t>
                </a:r>
                <a:r>
                  <a:rPr lang="en-US" sz="2400" dirty="0" smtClean="0">
                    <a:latin typeface="Times New Roman" pitchFamily="18" charset="0"/>
                    <a:cs typeface="Times New Roman" pitchFamily="18" charset="0"/>
                  </a:rPr>
                  <a:t>the times that electrons and holes </a:t>
                </a:r>
                <a:r>
                  <a:rPr lang="en-US" sz="2400" dirty="0" smtClean="0">
                    <a:latin typeface="Times New Roman" pitchFamily="18" charset="0"/>
                    <a:cs typeface="Times New Roman" pitchFamily="18" charset="0"/>
                  </a:rPr>
                  <a:t>spend</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the base.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76200"/>
                <a:ext cx="8991600" cy="6553200"/>
              </a:xfrm>
              <a:blipFill rotWithShape="1">
                <a:blip r:embed="rId3"/>
                <a:stretch>
                  <a:fillRect l="-1085" t="-651" r="-1966"/>
                </a:stretch>
              </a:blipFill>
            </p:spPr>
            <p:txBody>
              <a:bodyPr/>
              <a:lstStyle/>
              <a:p>
                <a:r>
                  <a:rPr lang="en-US">
                    <a:noFill/>
                  </a:rPr>
                  <a:t> </a:t>
                </a:r>
              </a:p>
            </p:txBody>
          </p:sp>
        </mc:Fallback>
      </mc:AlternateContent>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3886200"/>
            <a:ext cx="3743848" cy="2705616"/>
          </a:xfrm>
          <a:prstGeom prst="rect">
            <a:avLst/>
          </a:prstGeom>
        </p:spPr>
      </p:pic>
    </p:spTree>
    <p:extLst>
      <p:ext uri="{BB962C8B-B14F-4D97-AF65-F5344CB8AC3E}">
        <p14:creationId xmlns:p14="http://schemas.microsoft.com/office/powerpoint/2010/main" val="35806389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a:latin typeface="Times New Roman" pitchFamily="18" charset="0"/>
                <a:cs typeface="Times New Roman" pitchFamily="18" charset="0"/>
              </a:rPr>
              <a:t>The average </a:t>
            </a:r>
            <a:r>
              <a:rPr lang="en-US" sz="2600" dirty="0" smtClean="0">
                <a:latin typeface="Times New Roman" pitchFamily="18" charset="0"/>
                <a:cs typeface="Times New Roman" pitchFamily="18" charset="0"/>
              </a:rPr>
              <a:t>excess hole </a:t>
            </a:r>
            <a:r>
              <a:rPr lang="en-US" sz="2600" dirty="0">
                <a:latin typeface="Times New Roman" pitchFamily="18" charset="0"/>
                <a:cs typeface="Times New Roman" pitchFamily="18" charset="0"/>
              </a:rPr>
              <a:t>spends a time </a:t>
            </a:r>
            <a:r>
              <a:rPr lang="en-US" sz="2600" dirty="0" smtClean="0">
                <a:latin typeface="Cambria Math"/>
                <a:ea typeface="Cambria Math"/>
                <a:cs typeface="Times New Roman" pitchFamily="18" charset="0"/>
              </a:rPr>
              <a:t>𝞽</a:t>
            </a:r>
            <a:r>
              <a:rPr lang="en-US" sz="1800" i="1" dirty="0" smtClean="0">
                <a:latin typeface="Times New Roman" pitchFamily="18" charset="0"/>
                <a:cs typeface="Times New Roman" pitchFamily="18" charset="0"/>
              </a:rPr>
              <a:t>t</a:t>
            </a:r>
            <a:r>
              <a:rPr lang="en-US" sz="2600" dirty="0">
                <a:latin typeface="Times New Roman" pitchFamily="18" charset="0"/>
                <a:cs typeface="Times New Roman" pitchFamily="18" charset="0"/>
              </a:rPr>
              <a:t>, defined as the </a:t>
            </a:r>
            <a:r>
              <a:rPr lang="en-US" sz="2600" i="1" dirty="0">
                <a:latin typeface="Times New Roman" pitchFamily="18" charset="0"/>
                <a:cs typeface="Times New Roman" pitchFamily="18" charset="0"/>
              </a:rPr>
              <a:t>transit time </a:t>
            </a:r>
            <a:r>
              <a:rPr lang="en-US" sz="2600" dirty="0">
                <a:latin typeface="Times New Roman" pitchFamily="18" charset="0"/>
                <a:cs typeface="Times New Roman" pitchFamily="18" charset="0"/>
              </a:rPr>
              <a:t>from the emitter to collector.</a:t>
            </a:r>
          </a:p>
          <a:p>
            <a:pPr algn="just"/>
            <a:r>
              <a:rPr lang="en-US" sz="2600" dirty="0">
                <a:latin typeface="Times New Roman" pitchFamily="18" charset="0"/>
                <a:cs typeface="Times New Roman" pitchFamily="18" charset="0"/>
              </a:rPr>
              <a:t>Since the base width </a:t>
            </a:r>
            <a:r>
              <a:rPr lang="en-US" sz="2600" i="1" dirty="0" err="1">
                <a:latin typeface="Times New Roman" pitchFamily="18" charset="0"/>
                <a:cs typeface="Times New Roman" pitchFamily="18" charset="0"/>
              </a:rPr>
              <a:t>Wb</a:t>
            </a:r>
            <a:r>
              <a:rPr lang="en-US" sz="2600" i="1" dirty="0">
                <a:latin typeface="Times New Roman" pitchFamily="18" charset="0"/>
                <a:cs typeface="Times New Roman" pitchFamily="18" charset="0"/>
              </a:rPr>
              <a:t> </a:t>
            </a:r>
            <a:r>
              <a:rPr lang="en-US" sz="2600" dirty="0">
                <a:latin typeface="Times New Roman" pitchFamily="18" charset="0"/>
                <a:cs typeface="Times New Roman" pitchFamily="18" charset="0"/>
              </a:rPr>
              <a:t>is made small compared with </a:t>
            </a:r>
            <a:r>
              <a:rPr lang="en-US" sz="2600" i="1" dirty="0" err="1">
                <a:latin typeface="Times New Roman" pitchFamily="18" charset="0"/>
                <a:cs typeface="Times New Roman" pitchFamily="18" charset="0"/>
              </a:rPr>
              <a:t>Lp</a:t>
            </a:r>
            <a:r>
              <a:rPr lang="en-US" sz="2600" dirty="0">
                <a:latin typeface="Times New Roman" pitchFamily="18" charset="0"/>
                <a:cs typeface="Times New Roman" pitchFamily="18" charset="0"/>
              </a:rPr>
              <a:t>, this </a:t>
            </a:r>
            <a:r>
              <a:rPr lang="en-US" sz="2600" dirty="0" smtClean="0">
                <a:latin typeface="Times New Roman" pitchFamily="18" charset="0"/>
                <a:cs typeface="Times New Roman" pitchFamily="18" charset="0"/>
              </a:rPr>
              <a:t>transit time </a:t>
            </a:r>
            <a:r>
              <a:rPr lang="en-US" sz="2600" dirty="0">
                <a:latin typeface="Times New Roman" pitchFamily="18" charset="0"/>
                <a:cs typeface="Times New Roman" pitchFamily="18" charset="0"/>
              </a:rPr>
              <a:t>is much less than the average hole </a:t>
            </a:r>
            <a:r>
              <a:rPr lang="en-US" sz="2600" dirty="0" smtClean="0">
                <a:latin typeface="Times New Roman" pitchFamily="18" charset="0"/>
                <a:cs typeface="Times New Roman" pitchFamily="18" charset="0"/>
              </a:rPr>
              <a:t>lifetime</a:t>
            </a:r>
            <a:r>
              <a:rPr lang="en-US" sz="2600" dirty="0" smtClean="0">
                <a:latin typeface="Times New Roman" pitchFamily="18" charset="0"/>
                <a:ea typeface="Cambria Math"/>
                <a:cs typeface="Times New Roman" pitchFamily="18" charset="0"/>
              </a:rPr>
              <a:t> </a:t>
            </a:r>
            <a:r>
              <a:rPr lang="en-US" sz="2600" dirty="0" smtClean="0">
                <a:latin typeface="Cambria Math"/>
                <a:ea typeface="Cambria Math"/>
                <a:cs typeface="Times New Roman" pitchFamily="18" charset="0"/>
              </a:rPr>
              <a:t>𝞽</a:t>
            </a:r>
            <a:r>
              <a:rPr lang="en-US" sz="2600" i="1" dirty="0" smtClean="0">
                <a:latin typeface="Times New Roman" pitchFamily="18" charset="0"/>
                <a:cs typeface="Times New Roman" pitchFamily="18" charset="0"/>
              </a:rPr>
              <a:t>p </a:t>
            </a:r>
            <a:r>
              <a:rPr lang="en-US" sz="2600" dirty="0">
                <a:latin typeface="Times New Roman" pitchFamily="18" charset="0"/>
                <a:cs typeface="Times New Roman" pitchFamily="18" charset="0"/>
              </a:rPr>
              <a:t>in the base</a:t>
            </a:r>
            <a:r>
              <a:rPr lang="en-US" sz="2600" dirty="0" smtClean="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On </a:t>
            </a:r>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other hand</a:t>
            </a:r>
            <a:r>
              <a:rPr lang="en-US" sz="2600" dirty="0">
                <a:latin typeface="Times New Roman" pitchFamily="18" charset="0"/>
                <a:cs typeface="Times New Roman" pitchFamily="18" charset="0"/>
              </a:rPr>
              <a:t>, an average excess electron supplied from the base contact spends </a:t>
            </a:r>
            <a:r>
              <a:rPr lang="en-US" sz="2600" dirty="0" smtClean="0">
                <a:latin typeface="Cambria Math"/>
                <a:ea typeface="Cambria Math"/>
                <a:cs typeface="Times New Roman" pitchFamily="18" charset="0"/>
              </a:rPr>
              <a:t>𝞽</a:t>
            </a:r>
            <a:r>
              <a:rPr lang="en-US" sz="2600" i="1" dirty="0" smtClean="0">
                <a:latin typeface="Times New Roman" pitchFamily="18" charset="0"/>
                <a:cs typeface="Times New Roman" pitchFamily="18" charset="0"/>
              </a:rPr>
              <a:t>p </a:t>
            </a:r>
            <a:r>
              <a:rPr lang="en-US" sz="2600" dirty="0" smtClean="0">
                <a:latin typeface="Times New Roman" pitchFamily="18" charset="0"/>
                <a:cs typeface="Times New Roman" pitchFamily="18" charset="0"/>
              </a:rPr>
              <a:t>seconds </a:t>
            </a:r>
            <a:r>
              <a:rPr lang="en-US" sz="2600" dirty="0">
                <a:latin typeface="Times New Roman" pitchFamily="18" charset="0"/>
                <a:cs typeface="Times New Roman" pitchFamily="18" charset="0"/>
              </a:rPr>
              <a:t>in the base supplying space charge neutrality during the </a:t>
            </a:r>
            <a:r>
              <a:rPr lang="en-US" sz="2600" dirty="0" smtClean="0">
                <a:latin typeface="Times New Roman" pitchFamily="18" charset="0"/>
                <a:cs typeface="Times New Roman" pitchFamily="18" charset="0"/>
              </a:rPr>
              <a:t>lifetime of </a:t>
            </a:r>
            <a:r>
              <a:rPr lang="en-US" sz="2600" dirty="0">
                <a:latin typeface="Times New Roman" pitchFamily="18" charset="0"/>
                <a:cs typeface="Times New Roman" pitchFamily="18" charset="0"/>
              </a:rPr>
              <a:t>an average excess hole.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While </a:t>
            </a:r>
            <a:r>
              <a:rPr lang="en-US" sz="2600" dirty="0">
                <a:latin typeface="Times New Roman" pitchFamily="18" charset="0"/>
                <a:cs typeface="Times New Roman" pitchFamily="18" charset="0"/>
              </a:rPr>
              <a:t>the average electron waits </a:t>
            </a:r>
            <a:r>
              <a:rPr lang="en-US" sz="2600" dirty="0" smtClean="0">
                <a:latin typeface="Cambria Math"/>
                <a:ea typeface="Cambria Math"/>
                <a:cs typeface="Times New Roman" pitchFamily="18" charset="0"/>
              </a:rPr>
              <a:t>𝞽</a:t>
            </a:r>
            <a:r>
              <a:rPr lang="en-US" sz="2600" i="1" dirty="0" smtClean="0">
                <a:latin typeface="Times New Roman" pitchFamily="18" charset="0"/>
                <a:cs typeface="Times New Roman" pitchFamily="18" charset="0"/>
              </a:rPr>
              <a:t>p </a:t>
            </a:r>
            <a:r>
              <a:rPr lang="en-US" sz="2600" dirty="0">
                <a:latin typeface="Times New Roman" pitchFamily="18" charset="0"/>
                <a:cs typeface="Times New Roman" pitchFamily="18" charset="0"/>
              </a:rPr>
              <a:t>seconds </a:t>
            </a:r>
            <a:r>
              <a:rPr lang="en-US" sz="2600" dirty="0" smtClean="0">
                <a:latin typeface="Times New Roman" pitchFamily="18" charset="0"/>
                <a:cs typeface="Times New Roman" pitchFamily="18" charset="0"/>
              </a:rPr>
              <a:t>for recombination</a:t>
            </a:r>
            <a:r>
              <a:rPr lang="en-US" sz="2600" dirty="0">
                <a:latin typeface="Times New Roman" pitchFamily="18" charset="0"/>
                <a:cs typeface="Times New Roman" pitchFamily="18" charset="0"/>
              </a:rPr>
              <a:t>, many individual holes can enter and leave the base </a:t>
            </a:r>
            <a:r>
              <a:rPr lang="en-US" sz="2600" dirty="0" smtClean="0">
                <a:latin typeface="Times New Roman" pitchFamily="18" charset="0"/>
                <a:cs typeface="Times New Roman" pitchFamily="18" charset="0"/>
              </a:rPr>
              <a:t>region, each </a:t>
            </a:r>
            <a:r>
              <a:rPr lang="en-US" sz="2600" dirty="0">
                <a:latin typeface="Times New Roman" pitchFamily="18" charset="0"/>
                <a:cs typeface="Times New Roman" pitchFamily="18" charset="0"/>
              </a:rPr>
              <a:t>with an average transit time </a:t>
            </a:r>
            <a:r>
              <a:rPr lang="en-US" sz="2600" dirty="0" smtClean="0">
                <a:latin typeface="Cambria Math"/>
                <a:ea typeface="Cambria Math"/>
                <a:cs typeface="Times New Roman" pitchFamily="18" charset="0"/>
              </a:rPr>
              <a:t>𝞽</a:t>
            </a:r>
            <a:r>
              <a:rPr lang="en-US" sz="1800" i="1" dirty="0" smtClean="0">
                <a:latin typeface="Times New Roman" pitchFamily="18" charset="0"/>
                <a:cs typeface="Times New Roman" pitchFamily="18" charset="0"/>
              </a:rPr>
              <a:t>t</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In particular, for each electron </a:t>
            </a:r>
            <a:r>
              <a:rPr lang="en-US" sz="2600" dirty="0" smtClean="0">
                <a:latin typeface="Times New Roman" pitchFamily="18" charset="0"/>
                <a:cs typeface="Times New Roman" pitchFamily="18" charset="0"/>
              </a:rPr>
              <a:t>entering from </a:t>
            </a:r>
            <a:r>
              <a:rPr lang="en-US" sz="2600" dirty="0">
                <a:latin typeface="Times New Roman" pitchFamily="18" charset="0"/>
                <a:cs typeface="Times New Roman" pitchFamily="18" charset="0"/>
              </a:rPr>
              <a:t>the base </a:t>
            </a:r>
            <a:r>
              <a:rPr lang="en-US" sz="2600" dirty="0" smtClean="0">
                <a:latin typeface="Times New Roman" pitchFamily="18" charset="0"/>
                <a:cs typeface="Times New Roman" pitchFamily="18" charset="0"/>
              </a:rPr>
              <a:t>contact, </a:t>
            </a:r>
          </a:p>
          <a:p>
            <a:pPr marL="0" indent="0" algn="just">
              <a:buNone/>
            </a:pPr>
            <a:r>
              <a:rPr lang="en-US" sz="2600" dirty="0" smtClean="0">
                <a:latin typeface="Times New Roman" pitchFamily="18" charset="0"/>
                <a:ea typeface="Cambria Math"/>
                <a:cs typeface="Times New Roman" pitchFamily="18" charset="0"/>
              </a:rPr>
              <a:t>    </a:t>
            </a:r>
            <a:r>
              <a:rPr lang="en-US" sz="2600" dirty="0" smtClean="0">
                <a:latin typeface="Cambria Math"/>
                <a:ea typeface="Cambria Math"/>
                <a:cs typeface="Times New Roman" pitchFamily="18" charset="0"/>
              </a:rPr>
              <a:t>𝞽</a:t>
            </a:r>
            <a:r>
              <a:rPr lang="en-US" sz="2600" i="1" dirty="0" smtClean="0">
                <a:latin typeface="Times New Roman" pitchFamily="18" charset="0"/>
                <a:cs typeface="Times New Roman" pitchFamily="18" charset="0"/>
              </a:rPr>
              <a:t>p</a:t>
            </a:r>
            <a:r>
              <a:rPr lang="en-US" sz="2600" dirty="0" smtClean="0">
                <a:latin typeface="Times New Roman" pitchFamily="18" charset="0"/>
                <a:cs typeface="Times New Roman" pitchFamily="18" charset="0"/>
              </a:rPr>
              <a:t>&gt;</a:t>
            </a:r>
            <a:r>
              <a:rPr lang="en-US" sz="2600" dirty="0" smtClean="0">
                <a:latin typeface="Cambria Math"/>
                <a:ea typeface="Cambria Math"/>
                <a:cs typeface="Times New Roman" pitchFamily="18" charset="0"/>
              </a:rPr>
              <a:t>𝞽</a:t>
            </a:r>
            <a:r>
              <a:rPr lang="en-US" sz="1800" i="1" dirty="0" smtClean="0">
                <a:latin typeface="Times New Roman" pitchFamily="18" charset="0"/>
                <a:cs typeface="Times New Roman" pitchFamily="18" charset="0"/>
              </a:rPr>
              <a:t>t</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holes can pass from the emitter to collector </a:t>
            </a:r>
            <a:r>
              <a:rPr lang="en-US" sz="2600" dirty="0" smtClean="0">
                <a:latin typeface="Times New Roman" pitchFamily="18" charset="0"/>
                <a:cs typeface="Times New Roman" pitchFamily="18" charset="0"/>
              </a:rPr>
              <a:t>while   </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maintaining </a:t>
            </a:r>
            <a:r>
              <a:rPr lang="en-US" sz="2600" dirty="0">
                <a:latin typeface="Times New Roman" pitchFamily="18" charset="0"/>
                <a:cs typeface="Times New Roman" pitchFamily="18" charset="0"/>
              </a:rPr>
              <a:t>space charge neutrality.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Thus </a:t>
            </a:r>
            <a:r>
              <a:rPr lang="en-US" sz="2600" dirty="0">
                <a:latin typeface="Times New Roman" pitchFamily="18" charset="0"/>
                <a:cs typeface="Times New Roman" pitchFamily="18" charset="0"/>
              </a:rPr>
              <a:t>the ratio of collector current </a:t>
            </a:r>
            <a:r>
              <a:rPr lang="en-US" sz="2600" dirty="0" smtClean="0">
                <a:latin typeface="Times New Roman" pitchFamily="18" charset="0"/>
                <a:cs typeface="Times New Roman" pitchFamily="18" charset="0"/>
              </a:rPr>
              <a:t>to base </a:t>
            </a:r>
            <a:r>
              <a:rPr lang="en-US" sz="2600" dirty="0">
                <a:latin typeface="Times New Roman" pitchFamily="18" charset="0"/>
                <a:cs typeface="Times New Roman" pitchFamily="18" charset="0"/>
              </a:rPr>
              <a:t>current is simply</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600200"/>
            <a:ext cx="8153400" cy="3581400"/>
          </a:xfrm>
        </p:spPr>
      </p:pic>
      <p:sp>
        <p:nvSpPr>
          <p:cNvPr id="4" name="Rectangle 3"/>
          <p:cNvSpPr/>
          <p:nvPr/>
        </p:nvSpPr>
        <p:spPr>
          <a:xfrm>
            <a:off x="533400" y="5791200"/>
            <a:ext cx="8077200" cy="1015663"/>
          </a:xfrm>
          <a:prstGeom prst="rect">
            <a:avLst/>
          </a:prstGeom>
        </p:spPr>
        <p:txBody>
          <a:bodyPr wrap="square">
            <a:spAutoFit/>
          </a:bodyPr>
          <a:lstStyle/>
          <a:p>
            <a:pPr algn="just"/>
            <a:r>
              <a:rPr lang="en-US" sz="2000" dirty="0"/>
              <a:t>External </a:t>
            </a:r>
            <a:r>
              <a:rPr lang="en-US" sz="2000" dirty="0" smtClean="0"/>
              <a:t>control of </a:t>
            </a:r>
            <a:r>
              <a:rPr lang="en-US" sz="2000" dirty="0"/>
              <a:t>the current </a:t>
            </a:r>
            <a:r>
              <a:rPr lang="en-US" sz="2000" dirty="0" smtClean="0"/>
              <a:t>in a reverse-biased p-n </a:t>
            </a:r>
            <a:r>
              <a:rPr lang="en-US" sz="2000" dirty="0"/>
              <a:t>junction</a:t>
            </a:r>
            <a:r>
              <a:rPr lang="en-US" sz="2000" dirty="0" smtClean="0"/>
              <a:t>: (</a:t>
            </a:r>
            <a:r>
              <a:rPr lang="en-US" sz="2000" dirty="0"/>
              <a:t>a) </a:t>
            </a:r>
            <a:r>
              <a:rPr lang="en-US" sz="2000" dirty="0" smtClean="0"/>
              <a:t>optical generation; (</a:t>
            </a:r>
            <a:r>
              <a:rPr lang="en-US" sz="2000" dirty="0"/>
              <a:t>b) junction </a:t>
            </a:r>
            <a:r>
              <a:rPr lang="en-US" sz="2000" i="1" dirty="0" smtClean="0"/>
              <a:t>I–V </a:t>
            </a:r>
            <a:r>
              <a:rPr lang="en-US" sz="2000" dirty="0" smtClean="0"/>
              <a:t>characteristics as a </a:t>
            </a:r>
            <a:r>
              <a:rPr lang="en-US" sz="2000" dirty="0"/>
              <a:t>function of EHP</a:t>
            </a:r>
          </a:p>
          <a:p>
            <a:pPr algn="just"/>
            <a:r>
              <a:rPr lang="en-US" sz="2000" dirty="0"/>
              <a:t>generation</a:t>
            </a:r>
            <a:r>
              <a:rPr lang="en-US" sz="2000" dirty="0" smtClean="0"/>
              <a:t>; (</a:t>
            </a:r>
            <a:r>
              <a:rPr lang="en-US" sz="2000" dirty="0"/>
              <a:t>c) </a:t>
            </a:r>
            <a:r>
              <a:rPr lang="en-US" sz="2000" dirty="0" smtClean="0"/>
              <a:t>minority carrier injection by </a:t>
            </a:r>
            <a:r>
              <a:rPr lang="en-US" sz="2000" dirty="0"/>
              <a:t>a </a:t>
            </a:r>
            <a:r>
              <a:rPr lang="en-US" sz="2000" dirty="0" smtClean="0"/>
              <a:t>hypothetical device</a:t>
            </a:r>
            <a:r>
              <a:rPr lang="en-US" sz="2000" dirty="0"/>
              <a:t>.</a:t>
            </a:r>
          </a:p>
        </p:txBody>
      </p:sp>
    </p:spTree>
    <p:extLst>
      <p:ext uri="{BB962C8B-B14F-4D97-AF65-F5344CB8AC3E}">
        <p14:creationId xmlns:p14="http://schemas.microsoft.com/office/powerpoint/2010/main" val="811475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for </a:t>
            </a:r>
            <a:r>
              <a:rPr lang="en-US" sz="2400" dirty="0">
                <a:latin typeface="Times New Roman" pitchFamily="18" charset="0"/>
                <a:ea typeface="Cambria Math"/>
                <a:cs typeface="Times New Roman" pitchFamily="18" charset="0"/>
              </a:rPr>
              <a:t>𝞬</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1 and negligible collector saturation </a:t>
            </a:r>
            <a:r>
              <a:rPr lang="en-US" sz="2400" dirty="0" smtClean="0">
                <a:latin typeface="Times New Roman" pitchFamily="18" charset="0"/>
                <a:cs typeface="Times New Roman" pitchFamily="18" charset="0"/>
              </a:rPr>
              <a:t>current.</a:t>
            </a:r>
          </a:p>
          <a:p>
            <a:endParaRPr lang="en-US" sz="2400" dirty="0" smtClean="0"/>
          </a:p>
          <a:p>
            <a:endParaRPr lang="en-US" sz="2400" dirty="0"/>
          </a:p>
          <a:p>
            <a:endParaRPr lang="en-US" sz="2400" dirty="0" smtClean="0"/>
          </a:p>
          <a:p>
            <a:endParaRPr lang="en-US" sz="2400" dirty="0" smtClean="0"/>
          </a:p>
          <a:p>
            <a:endParaRPr lang="en-US" sz="2400" dirty="0"/>
          </a:p>
          <a:p>
            <a:endParaRPr lang="en-US" sz="2400" dirty="0" smtClean="0"/>
          </a:p>
          <a:p>
            <a:endParaRPr lang="en-US" sz="2400" dirty="0"/>
          </a:p>
          <a:p>
            <a:endParaRPr lang="en-US" sz="2400" dirty="0" smtClean="0"/>
          </a:p>
          <a:p>
            <a:pPr algn="just"/>
            <a:r>
              <a:rPr lang="en-US" sz="2400" dirty="0">
                <a:latin typeface="Times New Roman" pitchFamily="18" charset="0"/>
                <a:cs typeface="Times New Roman" pitchFamily="18" charset="0"/>
              </a:rPr>
              <a:t>The base current is controlled independently in </a:t>
            </a:r>
            <a:r>
              <a:rPr lang="en-US" sz="2400" dirty="0" smtClean="0">
                <a:latin typeface="Times New Roman" pitchFamily="18" charset="0"/>
                <a:cs typeface="Times New Roman" pitchFamily="18" charset="0"/>
              </a:rPr>
              <a:t>Fig. </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This is called a common-emitter circuit, since the emitter electrode is common to the base and collector circuits.</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marL="0" indent="0" algn="just">
              <a:buNone/>
            </a:pPr>
            <a:endParaRPr lang="en-US" sz="2400" dirty="0" smtClean="0">
              <a:latin typeface="Times New Roman" pitchFamily="18" charset="0"/>
              <a:cs typeface="Times New Roman" pitchFamily="18" charset="0"/>
            </a:endParaRPr>
          </a:p>
        </p:txBody>
      </p:sp>
      <p:pic>
        <p:nvPicPr>
          <p:cNvPr id="5" name="Content Placeholder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500" y="-304800"/>
            <a:ext cx="3581400" cy="1524000"/>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600200"/>
            <a:ext cx="3743848" cy="3696216"/>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 y="152400"/>
                <a:ext cx="8991600" cy="6553200"/>
              </a:xfrm>
            </p:spPr>
            <p:txBody>
              <a:bodyPr>
                <a:noAutofit/>
              </a:bodyPr>
              <a:lstStyle/>
              <a:p>
                <a:pPr algn="just"/>
                <a:r>
                  <a:rPr lang="en-US" sz="2500" dirty="0" smtClean="0">
                    <a:latin typeface="Times New Roman" pitchFamily="18" charset="0"/>
                    <a:cs typeface="Times New Roman" pitchFamily="18" charset="0"/>
                  </a:rPr>
                  <a:t>The emitter junction is clearly forward biased by the battery </a:t>
                </a:r>
                <a:r>
                  <a:rPr lang="en-US" sz="2500" dirty="0">
                    <a:latin typeface="Times New Roman" pitchFamily="18" charset="0"/>
                    <a:cs typeface="Times New Roman" pitchFamily="18" charset="0"/>
                  </a:rPr>
                  <a:t>in the base circuit.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voltage drop in the forward-biased </a:t>
                </a:r>
                <a:r>
                  <a:rPr lang="en-US" sz="2500" dirty="0" smtClean="0">
                    <a:latin typeface="Times New Roman" pitchFamily="18" charset="0"/>
                    <a:cs typeface="Times New Roman" pitchFamily="18" charset="0"/>
                  </a:rPr>
                  <a:t>emitter junction </a:t>
                </a:r>
                <a:r>
                  <a:rPr lang="en-US" sz="2500" dirty="0">
                    <a:latin typeface="Times New Roman" pitchFamily="18" charset="0"/>
                    <a:cs typeface="Times New Roman" pitchFamily="18" charset="0"/>
                  </a:rPr>
                  <a:t>is small, however, so that almost all of the voltage from the </a:t>
                </a:r>
                <a:r>
                  <a:rPr lang="en-US" sz="2500" dirty="0" smtClean="0">
                    <a:latin typeface="Times New Roman" pitchFamily="18" charset="0"/>
                    <a:cs typeface="Times New Roman" pitchFamily="18" charset="0"/>
                  </a:rPr>
                  <a:t>collector to </a:t>
                </a:r>
                <a:r>
                  <a:rPr lang="en-US" sz="2500" dirty="0">
                    <a:latin typeface="Times New Roman" pitchFamily="18" charset="0"/>
                    <a:cs typeface="Times New Roman" pitchFamily="18" charset="0"/>
                  </a:rPr>
                  <a:t>emitter appears across the reverse-biased collector junction.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Since </a:t>
                </a:r>
                <a14:m>
                  <m:oMath xmlns:m="http://schemas.openxmlformats.org/officeDocument/2006/math">
                    <m:sSub>
                      <m:sSubPr>
                        <m:ctrlPr>
                          <a:rPr lang="en-US" sz="2800" i="1">
                            <a:latin typeface="Cambria Math"/>
                          </a:rPr>
                        </m:ctrlPr>
                      </m:sSubPr>
                      <m:e>
                        <m:r>
                          <a:rPr lang="en-US" sz="2800" i="1">
                            <a:latin typeface="Cambria Math"/>
                          </a:rPr>
                          <m:t>𝑣</m:t>
                        </m:r>
                      </m:e>
                      <m:sub>
                        <m:r>
                          <a:rPr lang="en-US" sz="2800" i="1">
                            <a:latin typeface="Cambria Math"/>
                          </a:rPr>
                          <m:t>𝐵𝐸</m:t>
                        </m:r>
                      </m:sub>
                    </m:sSub>
                    <m:r>
                      <a:rPr lang="en-US" sz="2800" b="0" i="0" smtClean="0">
                        <a:latin typeface="Cambria Math"/>
                      </a:rPr>
                      <m:t> </m:t>
                    </m:r>
                  </m:oMath>
                </a14:m>
                <a:r>
                  <a:rPr lang="en-US" sz="2500" i="1" dirty="0" smtClean="0">
                    <a:latin typeface="Times New Roman" pitchFamily="18" charset="0"/>
                    <a:cs typeface="Times New Roman" pitchFamily="18" charset="0"/>
                  </a:rPr>
                  <a:t> </a:t>
                </a:r>
                <a:r>
                  <a:rPr lang="en-US" sz="2500" dirty="0" smtClean="0">
                    <a:latin typeface="Times New Roman" pitchFamily="18" charset="0"/>
                    <a:cs typeface="Times New Roman" pitchFamily="18" charset="0"/>
                  </a:rPr>
                  <a:t>is small </a:t>
                </a:r>
                <a:r>
                  <a:rPr lang="en-US" sz="2500" dirty="0">
                    <a:latin typeface="Times New Roman" pitchFamily="18" charset="0"/>
                    <a:cs typeface="Times New Roman" pitchFamily="18" charset="0"/>
                  </a:rPr>
                  <a:t>for the forward-biased junction, we can neglect it and approximate </a:t>
                </a:r>
                <a:r>
                  <a:rPr lang="en-US" sz="2500" dirty="0" smtClean="0">
                    <a:latin typeface="Times New Roman" pitchFamily="18" charset="0"/>
                    <a:cs typeface="Times New Roman" pitchFamily="18" charset="0"/>
                  </a:rPr>
                  <a:t>the base </a:t>
                </a:r>
                <a:r>
                  <a:rPr lang="en-US" sz="2500" dirty="0">
                    <a:latin typeface="Times New Roman" pitchFamily="18" charset="0"/>
                    <a:cs typeface="Times New Roman" pitchFamily="18" charset="0"/>
                  </a:rPr>
                  <a:t>current as 5 V/50 k = 0.1 </a:t>
                </a:r>
                <a:r>
                  <a:rPr lang="en-US" sz="2500" dirty="0" smtClean="0">
                    <a:latin typeface="Times New Roman" pitchFamily="18" charset="0"/>
                    <a:cs typeface="Times New Roman" pitchFamily="18" charset="0"/>
                  </a:rPr>
                  <a:t>mA.</a:t>
                </a:r>
              </a:p>
              <a:p>
                <a:pPr algn="just"/>
                <a:r>
                  <a:rPr lang="en-US" sz="2500" dirty="0" smtClean="0">
                    <a:latin typeface="Times New Roman" pitchFamily="18" charset="0"/>
                    <a:cs typeface="Times New Roman" pitchFamily="18" charset="0"/>
                  </a:rPr>
                  <a:t>If </a:t>
                </a:r>
                <a14:m>
                  <m:oMath xmlns:m="http://schemas.openxmlformats.org/officeDocument/2006/math">
                    <m:sSub>
                      <m:sSubPr>
                        <m:ctrlPr>
                          <a:rPr lang="en-US" sz="2800" i="1">
                            <a:latin typeface="Cambria Math"/>
                          </a:rPr>
                        </m:ctrlPr>
                      </m:sSubPr>
                      <m:e>
                        <m:r>
                          <a:rPr lang="en-US" sz="2800" i="1">
                            <a:latin typeface="Cambria Math"/>
                          </a:rPr>
                          <m:t>𝜏</m:t>
                        </m:r>
                      </m:e>
                      <m:sub>
                        <m:r>
                          <a:rPr lang="en-US" sz="2800" i="1">
                            <a:latin typeface="Cambria Math"/>
                          </a:rPr>
                          <m:t>𝑝</m:t>
                        </m:r>
                      </m:sub>
                    </m:sSub>
                  </m:oMath>
                </a14:m>
                <a:r>
                  <a:rPr lang="en-US" sz="2500" i="1"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10</a:t>
                </a:r>
                <a:r>
                  <a:rPr lang="en-US" sz="2500" dirty="0" smtClean="0">
                    <a:latin typeface="Cambria Math"/>
                    <a:ea typeface="Cambria Math"/>
                    <a:cs typeface="Times New Roman" pitchFamily="18" charset="0"/>
                  </a:rPr>
                  <a:t>𝞵</a:t>
                </a:r>
                <a:r>
                  <a:rPr lang="en-US" sz="2500" dirty="0" smtClean="0">
                    <a:latin typeface="Times New Roman" pitchFamily="18" charset="0"/>
                    <a:cs typeface="Times New Roman" pitchFamily="18" charset="0"/>
                  </a:rPr>
                  <a:t>s </a:t>
                </a:r>
                <a:r>
                  <a:rPr lang="en-US" sz="2500" dirty="0">
                    <a:latin typeface="Times New Roman" pitchFamily="18" charset="0"/>
                    <a:cs typeface="Times New Roman" pitchFamily="18" charset="0"/>
                  </a:rPr>
                  <a:t>and </a:t>
                </a:r>
                <a14:m>
                  <m:oMath xmlns:m="http://schemas.openxmlformats.org/officeDocument/2006/math">
                    <m:sSub>
                      <m:sSubPr>
                        <m:ctrlPr>
                          <a:rPr lang="en-US" sz="2800" i="1">
                            <a:latin typeface="Cambria Math"/>
                          </a:rPr>
                        </m:ctrlPr>
                      </m:sSubPr>
                      <m:e>
                        <m:r>
                          <a:rPr lang="en-US" sz="2800" i="1">
                            <a:latin typeface="Cambria Math"/>
                          </a:rPr>
                          <m:t>𝜏</m:t>
                        </m:r>
                      </m:e>
                      <m:sub>
                        <m:r>
                          <a:rPr lang="en-US" sz="2800" i="1">
                            <a:latin typeface="Cambria Math"/>
                          </a:rPr>
                          <m:t>𝑡</m:t>
                        </m:r>
                      </m:sub>
                    </m:sSub>
                  </m:oMath>
                </a14:m>
                <a:r>
                  <a:rPr lang="en-US" sz="2500" dirty="0">
                    <a:latin typeface="Times New Roman" pitchFamily="18" charset="0"/>
                    <a:cs typeface="Times New Roman" pitchFamily="18" charset="0"/>
                  </a:rPr>
                  <a:t>= </a:t>
                </a:r>
                <a:r>
                  <a:rPr lang="en-US" sz="2500" dirty="0" smtClean="0">
                    <a:latin typeface="Times New Roman" pitchFamily="18" charset="0"/>
                    <a:cs typeface="Times New Roman" pitchFamily="18" charset="0"/>
                  </a:rPr>
                  <a:t>0.1</a:t>
                </a:r>
                <a:r>
                  <a:rPr lang="en-US" sz="2500" dirty="0" smtClean="0">
                    <a:latin typeface="Cambria Math"/>
                    <a:ea typeface="Cambria Math"/>
                    <a:cs typeface="Times New Roman" pitchFamily="18" charset="0"/>
                  </a:rPr>
                  <a:t>𝞵</a:t>
                </a:r>
                <a:r>
                  <a:rPr lang="en-US" sz="2500" dirty="0" smtClean="0">
                    <a:latin typeface="Times New Roman" pitchFamily="18" charset="0"/>
                    <a:cs typeface="Times New Roman" pitchFamily="18" charset="0"/>
                  </a:rPr>
                  <a:t>s</a:t>
                </a:r>
                <a:r>
                  <a:rPr lang="en-US" sz="2500" dirty="0">
                    <a:latin typeface="Times New Roman" pitchFamily="18" charset="0"/>
                    <a:cs typeface="Times New Roman" pitchFamily="18" charset="0"/>
                  </a:rPr>
                  <a:t>, </a:t>
                </a:r>
                <a:r>
                  <a:rPr lang="en-US" sz="2500" dirty="0" smtClean="0">
                    <a:latin typeface="Cambria Math"/>
                    <a:ea typeface="Cambria Math"/>
                    <a:cs typeface="Times New Roman" pitchFamily="18" charset="0"/>
                  </a:rPr>
                  <a:t>𝞫</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for </a:t>
                </a:r>
                <a:r>
                  <a:rPr lang="en-US" sz="2500" dirty="0" smtClean="0">
                    <a:latin typeface="Times New Roman" pitchFamily="18" charset="0"/>
                    <a:cs typeface="Times New Roman" pitchFamily="18" charset="0"/>
                  </a:rPr>
                  <a:t>the transistor </a:t>
                </a:r>
                <a:r>
                  <a:rPr lang="en-US" sz="2500" dirty="0">
                    <a:latin typeface="Times New Roman" pitchFamily="18" charset="0"/>
                    <a:cs typeface="Times New Roman" pitchFamily="18" charset="0"/>
                  </a:rPr>
                  <a:t>is 100 and the collector current </a:t>
                </a:r>
                <a14:m>
                  <m:oMath xmlns:m="http://schemas.openxmlformats.org/officeDocument/2006/math">
                    <m:sSub>
                      <m:sSubPr>
                        <m:ctrlPr>
                          <a:rPr lang="en-US" sz="2800" b="1" i="1">
                            <a:latin typeface="Cambria Math"/>
                          </a:rPr>
                        </m:ctrlPr>
                      </m:sSubPr>
                      <m:e>
                        <m:r>
                          <a:rPr lang="en-US" sz="2800" b="1" i="1">
                            <a:latin typeface="Cambria Math"/>
                          </a:rPr>
                          <m:t>𝑰</m:t>
                        </m:r>
                      </m:e>
                      <m:sub>
                        <m:r>
                          <a:rPr lang="en-US" sz="2800" b="1" i="1">
                            <a:latin typeface="Cambria Math"/>
                          </a:rPr>
                          <m:t>𝑪</m:t>
                        </m:r>
                      </m:sub>
                    </m:sSub>
                    <m:r>
                      <a:rPr lang="en-US" sz="2800" b="0" i="0" smtClean="0">
                        <a:latin typeface="Cambria Math"/>
                      </a:rPr>
                      <m:t> </m:t>
                    </m:r>
                  </m:oMath>
                </a14:m>
                <a:r>
                  <a:rPr lang="en-US" sz="2500" i="1"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is 10 mA.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It </a:t>
                </a:r>
                <a:r>
                  <a:rPr lang="en-US" sz="2500" dirty="0">
                    <a:latin typeface="Times New Roman" pitchFamily="18" charset="0"/>
                    <a:cs typeface="Times New Roman" pitchFamily="18" charset="0"/>
                  </a:rPr>
                  <a:t>is important to </a:t>
                </a:r>
                <a:r>
                  <a:rPr lang="en-US" sz="2500" dirty="0" smtClean="0">
                    <a:latin typeface="Times New Roman" pitchFamily="18" charset="0"/>
                    <a:cs typeface="Times New Roman" pitchFamily="18" charset="0"/>
                  </a:rPr>
                  <a:t>note that </a:t>
                </a:r>
                <a14:m>
                  <m:oMath xmlns:m="http://schemas.openxmlformats.org/officeDocument/2006/math">
                    <m:sSub>
                      <m:sSubPr>
                        <m:ctrlPr>
                          <a:rPr lang="en-US" sz="2800" b="1" i="1">
                            <a:latin typeface="Cambria Math"/>
                          </a:rPr>
                        </m:ctrlPr>
                      </m:sSubPr>
                      <m:e>
                        <m:r>
                          <a:rPr lang="en-US" sz="2800" b="1" i="1">
                            <a:latin typeface="Cambria Math"/>
                          </a:rPr>
                          <m:t>𝒊</m:t>
                        </m:r>
                      </m:e>
                      <m:sub>
                        <m:r>
                          <a:rPr lang="en-US" sz="2800" b="1" i="1">
                            <a:latin typeface="Cambria Math"/>
                          </a:rPr>
                          <m:t>𝑪</m:t>
                        </m:r>
                      </m:sub>
                    </m:sSub>
                  </m:oMath>
                </a14:m>
                <a:r>
                  <a:rPr lang="en-US" sz="2500" dirty="0" smtClean="0">
                    <a:latin typeface="Times New Roman" pitchFamily="18" charset="0"/>
                    <a:cs typeface="Times New Roman" pitchFamily="18" charset="0"/>
                  </a:rPr>
                  <a:t>is </a:t>
                </a:r>
                <a:r>
                  <a:rPr lang="en-US" sz="2500" dirty="0">
                    <a:latin typeface="Times New Roman" pitchFamily="18" charset="0"/>
                    <a:cs typeface="Times New Roman" pitchFamily="18" charset="0"/>
                  </a:rPr>
                  <a:t>determined by </a:t>
                </a:r>
                <a:r>
                  <a:rPr lang="en-US" sz="2500" dirty="0" smtClean="0">
                    <a:latin typeface="Cambria Math"/>
                    <a:ea typeface="Cambria Math"/>
                    <a:cs typeface="Times New Roman" pitchFamily="18" charset="0"/>
                  </a:rPr>
                  <a:t>𝞫</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and the base current, rather than by the </a:t>
                </a:r>
                <a:r>
                  <a:rPr lang="en-US" sz="2500" dirty="0" smtClean="0">
                    <a:latin typeface="Times New Roman" pitchFamily="18" charset="0"/>
                    <a:cs typeface="Times New Roman" pitchFamily="18" charset="0"/>
                  </a:rPr>
                  <a:t>battery and </a:t>
                </a:r>
                <a:r>
                  <a:rPr lang="en-US" sz="2500" dirty="0">
                    <a:latin typeface="Times New Roman" pitchFamily="18" charset="0"/>
                    <a:cs typeface="Times New Roman" pitchFamily="18" charset="0"/>
                  </a:rPr>
                  <a:t>resistor in the collector circuit (as long as these are of reasonable </a:t>
                </a:r>
                <a:r>
                  <a:rPr lang="en-US" sz="2500" dirty="0" smtClean="0">
                    <a:latin typeface="Times New Roman" pitchFamily="18" charset="0"/>
                    <a:cs typeface="Times New Roman" pitchFamily="18" charset="0"/>
                  </a:rPr>
                  <a:t>values to </a:t>
                </a:r>
                <a:r>
                  <a:rPr lang="en-US" sz="2500" dirty="0">
                    <a:latin typeface="Times New Roman" pitchFamily="18" charset="0"/>
                    <a:cs typeface="Times New Roman" pitchFamily="18" charset="0"/>
                  </a:rPr>
                  <a:t>maintain a reverse-biased collector junction).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In </a:t>
                </a:r>
                <a:r>
                  <a:rPr lang="en-US" sz="2500" dirty="0">
                    <a:latin typeface="Times New Roman" pitchFamily="18" charset="0"/>
                    <a:cs typeface="Times New Roman" pitchFamily="18" charset="0"/>
                  </a:rPr>
                  <a:t>this example 5 V of </a:t>
                </a: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collector circuit battery voltage appears across the </a:t>
                </a:r>
                <a:r>
                  <a:rPr lang="en-US" sz="2500" dirty="0" smtClean="0">
                    <a:latin typeface="Times New Roman" pitchFamily="18" charset="0"/>
                    <a:cs typeface="Times New Roman" pitchFamily="18" charset="0"/>
                  </a:rPr>
                  <a:t>500</a:t>
                </a:r>
                <a:r>
                  <a:rPr lang="en-US" sz="2500" dirty="0" smtClean="0">
                    <a:latin typeface="Cambria Math"/>
                    <a:ea typeface="Cambria Math"/>
                    <a:cs typeface="Times New Roman" pitchFamily="18" charset="0"/>
                  </a:rPr>
                  <a:t>𝞨</a:t>
                </a:r>
                <a:r>
                  <a:rPr lang="en-US" sz="2500" dirty="0" smtClean="0">
                    <a:latin typeface="Times New Roman" pitchFamily="18" charset="0"/>
                    <a:cs typeface="Times New Roman" pitchFamily="18" charset="0"/>
                  </a:rPr>
                  <a:t> resistor</a:t>
                </a:r>
                <a:r>
                  <a:rPr lang="en-US" sz="2500" dirty="0">
                    <a:latin typeface="Times New Roman" pitchFamily="18" charset="0"/>
                    <a:cs typeface="Times New Roman" pitchFamily="18" charset="0"/>
                  </a:rPr>
                  <a:t>, and 5 </a:t>
                </a:r>
                <a:r>
                  <a:rPr lang="en-US" sz="2500" dirty="0" smtClean="0">
                    <a:latin typeface="Times New Roman" pitchFamily="18" charset="0"/>
                    <a:cs typeface="Times New Roman" pitchFamily="18" charset="0"/>
                  </a:rPr>
                  <a:t>V serves </a:t>
                </a:r>
                <a:r>
                  <a:rPr lang="en-US" sz="2500" dirty="0">
                    <a:latin typeface="Times New Roman" pitchFamily="18" charset="0"/>
                    <a:cs typeface="Times New Roman" pitchFamily="18" charset="0"/>
                  </a:rPr>
                  <a:t>to reverse bias the collector </a:t>
                </a:r>
                <a:r>
                  <a:rPr lang="en-US" sz="2500" dirty="0" smtClean="0">
                    <a:latin typeface="Times New Roman" pitchFamily="18" charset="0"/>
                    <a:cs typeface="Times New Roman" pitchFamily="18" charset="0"/>
                  </a:rPr>
                  <a:t>junction.</a:t>
                </a:r>
              </a:p>
              <a:p>
                <a:pPr algn="just"/>
                <a:endParaRPr lang="en-US" sz="25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152400"/>
                <a:ext cx="8991600" cy="6553200"/>
              </a:xfrm>
              <a:blipFill rotWithShape="1">
                <a:blip r:embed="rId2"/>
                <a:stretch>
                  <a:fillRect l="-1017" t="-744" r="-2034" b="-12744"/>
                </a:stretch>
              </a:blipFill>
            </p:spPr>
            <p:txBody>
              <a:bodyPr/>
              <a:lstStyle/>
              <a:p>
                <a:r>
                  <a:rPr lang="en-US">
                    <a:noFill/>
                  </a:rPr>
                  <a:t> </a:t>
                </a:r>
              </a:p>
            </p:txBody>
          </p:sp>
        </mc:Fallback>
      </mc:AlternateContent>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 y="-76200"/>
                <a:ext cx="8991600" cy="6553200"/>
              </a:xfrm>
            </p:spPr>
            <p:txBody>
              <a:bodyPr>
                <a:noAutofit/>
              </a:bodyPr>
              <a:lstStyle/>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a small a-c current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𝑩</m:t>
                        </m:r>
                      </m:sub>
                    </m:sSub>
                  </m:oMath>
                </a14:m>
                <a:r>
                  <a:rPr lang="en-US" sz="2400" i="1"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is superimposed on the steady state base </a:t>
                </a:r>
                <a:r>
                  <a:rPr lang="en-US" sz="2400" dirty="0" smtClean="0">
                    <a:latin typeface="Times New Roman" pitchFamily="18" charset="0"/>
                    <a:cs typeface="Times New Roman" pitchFamily="18" charset="0"/>
                  </a:rPr>
                  <a:t>current of </a:t>
                </a:r>
                <a:r>
                  <a:rPr lang="en-US" sz="2400" dirty="0">
                    <a:latin typeface="Times New Roman" pitchFamily="18" charset="0"/>
                    <a:cs typeface="Times New Roman" pitchFamily="18" charset="0"/>
                  </a:rPr>
                  <a:t>Fig.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corresponding a-c current </a:t>
                </a:r>
                <a:r>
                  <a:rPr lang="en-US" sz="2400" b="1" i="1" dirty="0"/>
                  <a:t>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𝑪</m:t>
                        </m:r>
                      </m:sub>
                    </m:sSub>
                  </m:oMath>
                </a14:m>
                <a:r>
                  <a:rPr lang="en-US" sz="2400" dirty="0" smtClean="0">
                    <a:latin typeface="Times New Roman" pitchFamily="18" charset="0"/>
                    <a:cs typeface="Times New Roman" pitchFamily="18" charset="0"/>
                  </a:rPr>
                  <a:t>appears </a:t>
                </a:r>
                <a:r>
                  <a:rPr lang="en-US" sz="2400" dirty="0">
                    <a:latin typeface="Times New Roman" pitchFamily="18" charset="0"/>
                    <a:cs typeface="Times New Roman" pitchFamily="18" charset="0"/>
                  </a:rPr>
                  <a:t>in the collector circuit.</a:t>
                </a:r>
              </a:p>
              <a:p>
                <a:pPr algn="just"/>
                <a:r>
                  <a:rPr lang="en-US" sz="2400" dirty="0">
                    <a:latin typeface="Times New Roman" pitchFamily="18" charset="0"/>
                    <a:cs typeface="Times New Roman" pitchFamily="18" charset="0"/>
                  </a:rPr>
                  <a:t>The time-varying portion of the collector current will be </a:t>
                </a:r>
                <a14:m>
                  <m:oMath xmlns:m="http://schemas.openxmlformats.org/officeDocument/2006/math">
                    <m:sSub>
                      <m:sSubPr>
                        <m:ctrlPr>
                          <a:rPr lang="en-US" sz="2400" b="1" i="1">
                            <a:latin typeface="Cambria Math"/>
                          </a:rPr>
                        </m:ctrlPr>
                      </m:sSubPr>
                      <m:e>
                        <m:r>
                          <a:rPr lang="en-US" sz="2400" b="1" i="1">
                            <a:latin typeface="Cambria Math"/>
                          </a:rPr>
                          <m:t>𝒊</m:t>
                        </m:r>
                      </m:e>
                      <m:sub>
                        <m:r>
                          <a:rPr lang="en-US" sz="2400" b="1" i="1">
                            <a:latin typeface="Cambria Math"/>
                          </a:rPr>
                          <m:t>𝑩</m:t>
                        </m:r>
                      </m:sub>
                    </m:sSub>
                    <m:r>
                      <a:rPr lang="en-US" sz="2400" b="0" i="1" smtClean="0">
                        <a:latin typeface="Cambria Math"/>
                      </a:rPr>
                      <m:t> </m:t>
                    </m:r>
                  </m:oMath>
                </a14:m>
                <a:r>
                  <a:rPr lang="en-US" sz="2400" dirty="0">
                    <a:latin typeface="Times New Roman" pitchFamily="18" charset="0"/>
                    <a:cs typeface="Times New Roman" pitchFamily="18" charset="0"/>
                  </a:rPr>
                  <a:t>multiplied by </a:t>
                </a:r>
                <a:r>
                  <a:rPr lang="en-US" sz="2400" dirty="0" smtClean="0">
                    <a:latin typeface="Times New Roman" pitchFamily="18" charset="0"/>
                    <a:cs typeface="Times New Roman" pitchFamily="18" charset="0"/>
                  </a:rPr>
                  <a:t>the factor </a:t>
                </a:r>
                <a:r>
                  <a:rPr lang="en-US" sz="2400" dirty="0" smtClean="0">
                    <a:latin typeface="Times New Roman" pitchFamily="18" charset="0"/>
                    <a:ea typeface="Cambria Math"/>
                    <a:cs typeface="Times New Roman" pitchFamily="18" charset="0"/>
                  </a:rPr>
                  <a:t>𝞫</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and current gain results.</a:t>
                </a:r>
                <a:endParaRPr lang="en-US" sz="24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76200"/>
                <a:ext cx="8991600" cy="6553200"/>
              </a:xfrm>
              <a:blipFill rotWithShape="1">
                <a:blip r:embed="rId2"/>
                <a:stretch>
                  <a:fillRect l="-949" t="-651" r="-1966"/>
                </a:stretch>
              </a:blipFill>
            </p:spPr>
            <p:txBody>
              <a:bodyPr/>
              <a:lstStyle/>
              <a:p>
                <a:r>
                  <a:rPr lang="en-US">
                    <a:noFill/>
                  </a:rPr>
                  <a:t> </a:t>
                </a:r>
              </a:p>
            </p:txBody>
          </p:sp>
        </mc:Fallback>
      </mc:AlternateContent>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144000" cy="6781800"/>
          </a:xfrm>
        </p:spPr>
        <p:txBody>
          <a:bodyPr>
            <a:noAutofit/>
          </a:bodyPr>
          <a:lstStyle/>
          <a:p>
            <a:pPr algn="just"/>
            <a:r>
              <a:rPr lang="en-US" sz="2600" dirty="0">
                <a:latin typeface="Times New Roman" pitchFamily="18" charset="0"/>
                <a:cs typeface="Times New Roman" pitchFamily="18" charset="0"/>
              </a:rPr>
              <a:t>The first transistor invented by Bardeen and Brattain in 1947 was the </a:t>
            </a:r>
            <a:r>
              <a:rPr lang="en-US" sz="2600" i="1" dirty="0" smtClean="0">
                <a:latin typeface="Times New Roman" pitchFamily="18" charset="0"/>
                <a:cs typeface="Times New Roman" pitchFamily="18" charset="0"/>
              </a:rPr>
              <a:t>point contact </a:t>
            </a:r>
            <a:r>
              <a:rPr lang="en-US" sz="2600" dirty="0">
                <a:latin typeface="Times New Roman" pitchFamily="18" charset="0"/>
                <a:cs typeface="Times New Roman" pitchFamily="18" charset="0"/>
              </a:rPr>
              <a:t>transistor. In this device two sharp metal wires, or “cat’s whiskers</a:t>
            </a:r>
            <a:r>
              <a:rPr lang="en-US" sz="2600" dirty="0" smtClean="0">
                <a:latin typeface="Times New Roman" pitchFamily="18" charset="0"/>
                <a:cs typeface="Times New Roman" pitchFamily="18" charset="0"/>
              </a:rPr>
              <a:t>,” formed </a:t>
            </a:r>
            <a:r>
              <a:rPr lang="en-US" sz="2600" dirty="0">
                <a:latin typeface="Times New Roman" pitchFamily="18" charset="0"/>
                <a:cs typeface="Times New Roman" pitchFamily="18" charset="0"/>
              </a:rPr>
              <a:t>an “emitter” of carriers and a “collector” of carriers.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These </a:t>
            </a:r>
            <a:r>
              <a:rPr lang="en-US" sz="2600" dirty="0">
                <a:latin typeface="Times New Roman" pitchFamily="18" charset="0"/>
                <a:cs typeface="Times New Roman" pitchFamily="18" charset="0"/>
              </a:rPr>
              <a:t>wires </a:t>
            </a:r>
            <a:r>
              <a:rPr lang="en-US" sz="2600" dirty="0" smtClean="0">
                <a:latin typeface="Times New Roman" pitchFamily="18" charset="0"/>
                <a:cs typeface="Times New Roman" pitchFamily="18" charset="0"/>
              </a:rPr>
              <a:t>were simply </a:t>
            </a:r>
            <a:r>
              <a:rPr lang="en-US" sz="2600" dirty="0">
                <a:latin typeface="Times New Roman" pitchFamily="18" charset="0"/>
                <a:cs typeface="Times New Roman" pitchFamily="18" charset="0"/>
              </a:rPr>
              <a:t>pressed onto a slab of </a:t>
            </a:r>
            <a:r>
              <a:rPr lang="en-US" sz="2600" dirty="0" err="1">
                <a:latin typeface="Times New Roman" pitchFamily="18" charset="0"/>
                <a:cs typeface="Times New Roman" pitchFamily="18" charset="0"/>
              </a:rPr>
              <a:t>Ge</a:t>
            </a:r>
            <a:r>
              <a:rPr lang="en-US" sz="2600" dirty="0">
                <a:latin typeface="Times New Roman" pitchFamily="18" charset="0"/>
                <a:cs typeface="Times New Roman" pitchFamily="18" charset="0"/>
              </a:rPr>
              <a:t> which provided a “base” or mechanical </a:t>
            </a:r>
            <a:r>
              <a:rPr lang="en-US" sz="2600" dirty="0" smtClean="0">
                <a:latin typeface="Times New Roman" pitchFamily="18" charset="0"/>
                <a:cs typeface="Times New Roman" pitchFamily="18" charset="0"/>
              </a:rPr>
              <a:t>support, through </a:t>
            </a:r>
            <a:r>
              <a:rPr lang="en-US" sz="2600" dirty="0">
                <a:latin typeface="Times New Roman" pitchFamily="18" charset="0"/>
                <a:cs typeface="Times New Roman" pitchFamily="18" charset="0"/>
              </a:rPr>
              <a:t>which the injected carriers flowed.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basic invention </a:t>
            </a:r>
            <a:r>
              <a:rPr lang="en-US" sz="2600" dirty="0" smtClean="0">
                <a:latin typeface="Times New Roman" pitchFamily="18" charset="0"/>
                <a:cs typeface="Times New Roman" pitchFamily="18" charset="0"/>
              </a:rPr>
              <a:t>rapidly led </a:t>
            </a:r>
            <a:r>
              <a:rPr lang="en-US" sz="2600" dirty="0">
                <a:latin typeface="Times New Roman" pitchFamily="18" charset="0"/>
                <a:cs typeface="Times New Roman" pitchFamily="18" charset="0"/>
              </a:rPr>
              <a:t>to the BJT, in which charge injection and collection was achieved </a:t>
            </a:r>
            <a:r>
              <a:rPr lang="en-US" sz="2600" dirty="0" smtClean="0">
                <a:latin typeface="Times New Roman" pitchFamily="18" charset="0"/>
                <a:cs typeface="Times New Roman" pitchFamily="18" charset="0"/>
              </a:rPr>
              <a:t>using two </a:t>
            </a:r>
            <a:r>
              <a:rPr lang="en-US" sz="2600" dirty="0">
                <a:latin typeface="Times New Roman" pitchFamily="18" charset="0"/>
                <a:cs typeface="Times New Roman" pitchFamily="18" charset="0"/>
              </a:rPr>
              <a:t>p-n junctions in proximity to each other</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A simplified version of double </a:t>
            </a:r>
            <a:r>
              <a:rPr lang="en-US" sz="2600" dirty="0" err="1">
                <a:latin typeface="Times New Roman" pitchFamily="18" charset="0"/>
                <a:cs typeface="Times New Roman" pitchFamily="18" charset="0"/>
              </a:rPr>
              <a:t>polysilicon</a:t>
            </a:r>
            <a:r>
              <a:rPr lang="en-US" sz="2600" dirty="0">
                <a:latin typeface="Times New Roman" pitchFamily="18" charset="0"/>
                <a:cs typeface="Times New Roman" pitchFamily="18" charset="0"/>
              </a:rPr>
              <a:t>, self-aligned n-p-n Si BJT. </a:t>
            </a:r>
          </a:p>
          <a:p>
            <a:pPr algn="just"/>
            <a:r>
              <a:rPr lang="en-US" sz="2600" dirty="0">
                <a:latin typeface="Times New Roman" pitchFamily="18" charset="0"/>
                <a:cs typeface="Times New Roman" pitchFamily="18" charset="0"/>
              </a:rPr>
              <a:t>This is the most commonly used, state-of-the art technique for making BJTs for use in an IC. </a:t>
            </a:r>
          </a:p>
          <a:p>
            <a:pPr algn="just"/>
            <a:r>
              <a:rPr lang="en-US" sz="2500" dirty="0">
                <a:latin typeface="Times New Roman" pitchFamily="18" charset="0"/>
                <a:cs typeface="Times New Roman" pitchFamily="18" charset="0"/>
              </a:rPr>
              <a:t>Use of n-p-n transistors is more popular than p-n-p devices because of the </a:t>
            </a:r>
            <a:r>
              <a:rPr lang="en-US" sz="2500" b="1" dirty="0">
                <a:latin typeface="Times New Roman" pitchFamily="18" charset="0"/>
                <a:cs typeface="Times New Roman" pitchFamily="18" charset="0"/>
              </a:rPr>
              <a:t>higher mobility </a:t>
            </a:r>
            <a:r>
              <a:rPr lang="en-US" sz="2500" dirty="0">
                <a:latin typeface="Times New Roman" pitchFamily="18" charset="0"/>
                <a:cs typeface="Times New Roman" pitchFamily="18" charset="0"/>
              </a:rPr>
              <a:t>of electrons compared with holes.</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A p-type Si substrate is oxidized, windows are defined using </a:t>
            </a:r>
            <a:r>
              <a:rPr lang="en-US" sz="2400" dirty="0" smtClean="0">
                <a:latin typeface="Times New Roman" pitchFamily="18" charset="0"/>
                <a:cs typeface="Times New Roman" pitchFamily="18" charset="0"/>
              </a:rPr>
              <a:t>photolithography and </a:t>
            </a:r>
            <a:r>
              <a:rPr lang="en-US" sz="2400" dirty="0">
                <a:latin typeface="Times New Roman" pitchFamily="18" charset="0"/>
                <a:cs typeface="Times New Roman" pitchFamily="18" charset="0"/>
              </a:rPr>
              <a:t>etched in the oxide.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Using </a:t>
            </a:r>
            <a:r>
              <a:rPr lang="en-US" sz="2400" dirty="0">
                <a:latin typeface="Times New Roman" pitchFamily="18" charset="0"/>
                <a:cs typeface="Times New Roman" pitchFamily="18" charset="0"/>
              </a:rPr>
              <a:t>the photoresist and oxide </a:t>
            </a:r>
            <a:r>
              <a:rPr lang="en-US" sz="2400" dirty="0" smtClean="0">
                <a:latin typeface="Times New Roman" pitchFamily="18" charset="0"/>
                <a:cs typeface="Times New Roman" pitchFamily="18" charset="0"/>
              </a:rPr>
              <a:t>as an </a:t>
            </a:r>
            <a:r>
              <a:rPr lang="en-US" sz="2400" dirty="0">
                <a:latin typeface="Times New Roman" pitchFamily="18" charset="0"/>
                <a:cs typeface="Times New Roman" pitchFamily="18" charset="0"/>
              </a:rPr>
              <a:t>implant mask, a donor with very small diffusivity in Si, such as </a:t>
            </a:r>
            <a:r>
              <a:rPr lang="en-US" sz="2400" dirty="0" err="1">
                <a:latin typeface="Times New Roman" pitchFamily="18" charset="0"/>
                <a:cs typeface="Times New Roman" pitchFamily="18" charset="0"/>
              </a:rPr>
              <a:t>As</a:t>
            </a:r>
            <a:r>
              <a:rPr lang="en-US" sz="2400" dirty="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Sb</a:t>
            </a:r>
            <a:r>
              <a:rPr lang="en-US" sz="2400" dirty="0" smtClean="0">
                <a:latin typeface="Times New Roman" pitchFamily="18" charset="0"/>
                <a:cs typeface="Times New Roman" pitchFamily="18" charset="0"/>
              </a:rPr>
              <a:t>, is </a:t>
            </a:r>
            <a:r>
              <a:rPr lang="en-US" sz="2400" dirty="0">
                <a:latin typeface="Times New Roman" pitchFamily="18" charset="0"/>
                <a:cs typeface="Times New Roman" pitchFamily="18" charset="0"/>
              </a:rPr>
              <a:t>implanted into the open window to form a highly conductive n+ </a:t>
            </a:r>
            <a:r>
              <a:rPr lang="en-US" sz="2400" dirty="0" smtClean="0">
                <a:latin typeface="Times New Roman" pitchFamily="18" charset="0"/>
                <a:cs typeface="Times New Roman" pitchFamily="18" charset="0"/>
              </a:rPr>
              <a:t>layer.</a:t>
            </a:r>
          </a:p>
          <a:p>
            <a:pPr algn="just"/>
            <a:endParaRPr lang="en-US" sz="24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3048000"/>
            <a:ext cx="7010400" cy="27432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a:latin typeface="Times New Roman" pitchFamily="18" charset="0"/>
                <a:cs typeface="Times New Roman" pitchFamily="18" charset="0"/>
              </a:rPr>
              <a:t>Subsequently, the photoresist and the oxide are removed, and </a:t>
            </a:r>
            <a:r>
              <a:rPr lang="en-US" sz="2600" dirty="0" smtClean="0">
                <a:latin typeface="Times New Roman" pitchFamily="18" charset="0"/>
                <a:cs typeface="Times New Roman" pitchFamily="18" charset="0"/>
              </a:rPr>
              <a:t>a lightly </a:t>
            </a:r>
            <a:r>
              <a:rPr lang="en-US" sz="2600" dirty="0">
                <a:latin typeface="Times New Roman" pitchFamily="18" charset="0"/>
                <a:cs typeface="Times New Roman" pitchFamily="18" charset="0"/>
              </a:rPr>
              <a:t>doped n-type epitaxial layer is grown.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During </a:t>
            </a:r>
            <a:r>
              <a:rPr lang="en-US" sz="2600" dirty="0">
                <a:latin typeface="Times New Roman" pitchFamily="18" charset="0"/>
                <a:cs typeface="Times New Roman" pitchFamily="18" charset="0"/>
              </a:rPr>
              <a:t>this high </a:t>
            </a:r>
            <a:r>
              <a:rPr lang="en-US" sz="2600" dirty="0" smtClean="0">
                <a:latin typeface="Times New Roman" pitchFamily="18" charset="0"/>
                <a:cs typeface="Times New Roman" pitchFamily="18" charset="0"/>
              </a:rPr>
              <a:t>temperature growth</a:t>
            </a:r>
            <a:r>
              <a:rPr lang="en-US" sz="2600" dirty="0">
                <a:latin typeface="Times New Roman" pitchFamily="18" charset="0"/>
                <a:cs typeface="Times New Roman" pitchFamily="18" charset="0"/>
              </a:rPr>
              <a:t>, the implanted n+ layer diffuses only slightly toward the surface </a:t>
            </a:r>
            <a:r>
              <a:rPr lang="en-US" sz="2600" dirty="0" smtClean="0">
                <a:latin typeface="Times New Roman" pitchFamily="18" charset="0"/>
                <a:cs typeface="Times New Roman" pitchFamily="18" charset="0"/>
              </a:rPr>
              <a:t>and becomes </a:t>
            </a:r>
            <a:r>
              <a:rPr lang="en-US" sz="2600" dirty="0">
                <a:latin typeface="Times New Roman" pitchFamily="18" charset="0"/>
                <a:cs typeface="Times New Roman" pitchFamily="18" charset="0"/>
              </a:rPr>
              <a:t>a conductive </a:t>
            </a:r>
            <a:r>
              <a:rPr lang="en-US" sz="2600" i="1" dirty="0">
                <a:latin typeface="Times New Roman" pitchFamily="18" charset="0"/>
                <a:cs typeface="Times New Roman" pitchFamily="18" charset="0"/>
              </a:rPr>
              <a:t>buried collector </a:t>
            </a:r>
            <a:r>
              <a:rPr lang="en-US" sz="2600" dirty="0">
                <a:latin typeface="Times New Roman" pitchFamily="18" charset="0"/>
                <a:cs typeface="Times New Roman" pitchFamily="18" charset="0"/>
              </a:rPr>
              <a:t>(also called a </a:t>
            </a:r>
            <a:r>
              <a:rPr lang="en-US" sz="2600" i="1" dirty="0">
                <a:latin typeface="Times New Roman" pitchFamily="18" charset="0"/>
                <a:cs typeface="Times New Roman" pitchFamily="18" charset="0"/>
              </a:rPr>
              <a:t>sub-collector</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n+ sub-collector </a:t>
            </a:r>
            <a:r>
              <a:rPr lang="en-US" sz="2600" dirty="0">
                <a:latin typeface="Times New Roman" pitchFamily="18" charset="0"/>
                <a:cs typeface="Times New Roman" pitchFamily="18" charset="0"/>
              </a:rPr>
              <a:t>layer guarantees a low collector series resistance when it </a:t>
            </a:r>
            <a:r>
              <a:rPr lang="en-US" sz="2600" dirty="0" smtClean="0">
                <a:latin typeface="Times New Roman" pitchFamily="18" charset="0"/>
                <a:cs typeface="Times New Roman" pitchFamily="18" charset="0"/>
              </a:rPr>
              <a:t>is connected </a:t>
            </a:r>
            <a:r>
              <a:rPr lang="en-US" sz="2600" dirty="0">
                <a:latin typeface="Times New Roman" pitchFamily="18" charset="0"/>
                <a:cs typeface="Times New Roman" pitchFamily="18" charset="0"/>
              </a:rPr>
              <a:t>subsequently to the collector </a:t>
            </a:r>
            <a:r>
              <a:rPr lang="en-US" sz="2600" dirty="0" err="1">
                <a:latin typeface="Times New Roman" pitchFamily="18" charset="0"/>
                <a:cs typeface="Times New Roman" pitchFamily="18" charset="0"/>
              </a:rPr>
              <a:t>ohmic</a:t>
            </a:r>
            <a:r>
              <a:rPr lang="en-US" sz="2600" dirty="0">
                <a:latin typeface="Times New Roman" pitchFamily="18" charset="0"/>
                <a:cs typeface="Times New Roman" pitchFamily="18" charset="0"/>
              </a:rPr>
              <a:t> contact, sometimes </a:t>
            </a:r>
            <a:r>
              <a:rPr lang="en-US" sz="2600" dirty="0" smtClean="0">
                <a:latin typeface="Times New Roman" pitchFamily="18" charset="0"/>
                <a:cs typeface="Times New Roman" pitchFamily="18" charset="0"/>
              </a:rPr>
              <a:t>through the </a:t>
            </a:r>
            <a:r>
              <a:rPr lang="en-US" sz="2600" dirty="0">
                <a:latin typeface="Times New Roman" pitchFamily="18" charset="0"/>
                <a:cs typeface="Times New Roman" pitchFamily="18" charset="0"/>
              </a:rPr>
              <a:t>use of an optional, masked deep n+ “sinker” implant or diffusion only </a:t>
            </a:r>
            <a:r>
              <a:rPr lang="en-US" sz="2600" dirty="0" smtClean="0">
                <a:latin typeface="Times New Roman" pitchFamily="18" charset="0"/>
                <a:cs typeface="Times New Roman" pitchFamily="18" charset="0"/>
              </a:rPr>
              <a:t>in the </a:t>
            </a:r>
            <a:r>
              <a:rPr lang="en-US" sz="2600" dirty="0">
                <a:latin typeface="Times New Roman" pitchFamily="18" charset="0"/>
                <a:cs typeface="Times New Roman" pitchFamily="18" charset="0"/>
              </a:rPr>
              <a:t>collector contact </a:t>
            </a:r>
            <a:r>
              <a:rPr lang="en-US" sz="2600" dirty="0" smtClean="0">
                <a:latin typeface="Times New Roman" pitchFamily="18" charset="0"/>
                <a:cs typeface="Times New Roman" pitchFamily="18" charset="0"/>
              </a:rPr>
              <a:t>region.</a:t>
            </a: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43400"/>
            <a:ext cx="6934200" cy="21336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24000"/>
            <a:ext cx="7315200" cy="2438400"/>
          </a:xfr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9144000" cy="6781800"/>
          </a:xfrm>
        </p:spPr>
        <p:txBody>
          <a:bodyPr>
            <a:noAutofit/>
          </a:bodyPr>
          <a:lstStyle/>
          <a:p>
            <a:pPr algn="just"/>
            <a:r>
              <a:rPr lang="en-US" sz="2600" dirty="0">
                <a:latin typeface="Times New Roman" pitchFamily="18" charset="0"/>
                <a:cs typeface="Times New Roman" pitchFamily="18" charset="0"/>
              </a:rPr>
              <a:t>The lightly doped n-type </a:t>
            </a:r>
            <a:r>
              <a:rPr lang="en-US" sz="2600" dirty="0" smtClean="0">
                <a:latin typeface="Times New Roman" pitchFamily="18" charset="0"/>
                <a:cs typeface="Times New Roman" pitchFamily="18" charset="0"/>
              </a:rPr>
              <a:t>collector region </a:t>
            </a:r>
            <a:r>
              <a:rPr lang="en-US" sz="2600" dirty="0">
                <a:latin typeface="Times New Roman" pitchFamily="18" charset="0"/>
                <a:cs typeface="Times New Roman" pitchFamily="18" charset="0"/>
              </a:rPr>
              <a:t>above the n+ sub-collector in the part of the BJT where the base </a:t>
            </a:r>
            <a:r>
              <a:rPr lang="en-US" sz="2600" dirty="0" smtClean="0">
                <a:latin typeface="Times New Roman" pitchFamily="18" charset="0"/>
                <a:cs typeface="Times New Roman" pitchFamily="18" charset="0"/>
              </a:rPr>
              <a:t>and emitter </a:t>
            </a:r>
            <a:r>
              <a:rPr lang="en-US" sz="2600" dirty="0">
                <a:latin typeface="Times New Roman" pitchFamily="18" charset="0"/>
                <a:cs typeface="Times New Roman" pitchFamily="18" charset="0"/>
              </a:rPr>
              <a:t>are formed ensures a high base-collector reverse breakdown </a:t>
            </a:r>
            <a:r>
              <a:rPr lang="en-US" sz="2600" dirty="0" smtClean="0">
                <a:latin typeface="Times New Roman" pitchFamily="18" charset="0"/>
                <a:cs typeface="Times New Roman" pitchFamily="18" charset="0"/>
              </a:rPr>
              <a:t>voltage.</a:t>
            </a:r>
          </a:p>
          <a:p>
            <a:pPr algn="just"/>
            <a:r>
              <a:rPr lang="en-US" sz="2600" dirty="0">
                <a:latin typeface="Times New Roman" pitchFamily="18" charset="0"/>
                <a:cs typeface="Times New Roman" pitchFamily="18" charset="0"/>
              </a:rPr>
              <a:t>For integrated circuits involving not just discrete BJTs, but many </a:t>
            </a:r>
            <a:r>
              <a:rPr lang="en-US" sz="2600" dirty="0" smtClean="0">
                <a:latin typeface="Times New Roman" pitchFamily="18" charset="0"/>
                <a:cs typeface="Times New Roman" pitchFamily="18" charset="0"/>
              </a:rPr>
              <a:t>interconnected transistors</a:t>
            </a:r>
            <a:r>
              <a:rPr lang="en-US" sz="2600" dirty="0">
                <a:latin typeface="Times New Roman" pitchFamily="18" charset="0"/>
                <a:cs typeface="Times New Roman" pitchFamily="18" charset="0"/>
              </a:rPr>
              <a:t>, there are issues involving electrical isolation of </a:t>
            </a:r>
            <a:r>
              <a:rPr lang="en-US" sz="2600" dirty="0" smtClean="0">
                <a:latin typeface="Times New Roman" pitchFamily="18" charset="0"/>
                <a:cs typeface="Times New Roman" pitchFamily="18" charset="0"/>
              </a:rPr>
              <a:t>adjacent BJTs </a:t>
            </a:r>
            <a:r>
              <a:rPr lang="en-US" sz="2600" dirty="0">
                <a:latin typeface="Times New Roman" pitchFamily="18" charset="0"/>
                <a:cs typeface="Times New Roman" pitchFamily="18" charset="0"/>
              </a:rPr>
              <a:t>in order to ensure that there is no electrical cross-talk between them</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An isolation can be achieved by LOCOS to form field or isolation oxides after a B channel stops implant.</a:t>
            </a:r>
          </a:p>
          <a:p>
            <a:pPr algn="just"/>
            <a:r>
              <a:rPr lang="en-US" sz="2600" dirty="0">
                <a:latin typeface="Times New Roman" pitchFamily="18" charset="0"/>
                <a:cs typeface="Times New Roman" pitchFamily="18" charset="0"/>
              </a:rPr>
              <a:t>Another isolation scheme that is particularly well suited for high-density bipolar circuits involves the formation of shallow trenches by reactive ion etching (RIE), backfilled with oxide and </a:t>
            </a:r>
            <a:r>
              <a:rPr lang="en-US" sz="2600" dirty="0" err="1">
                <a:latin typeface="Times New Roman" pitchFamily="18" charset="0"/>
                <a:cs typeface="Times New Roman" pitchFamily="18" charset="0"/>
              </a:rPr>
              <a:t>polysilicon</a:t>
            </a:r>
            <a:r>
              <a:rPr lang="en-US" sz="2600" dirty="0" smtClean="0">
                <a:latin typeface="Times New Roman" pitchFamily="18" charset="0"/>
                <a:cs typeface="Times New Roman" pitchFamily="18" charset="0"/>
              </a:rPr>
              <a:t>.</a:t>
            </a:r>
          </a:p>
          <a:p>
            <a:pPr algn="just"/>
            <a:r>
              <a:rPr lang="en-US" sz="2600" dirty="0">
                <a:latin typeface="Times New Roman" pitchFamily="18" charset="0"/>
                <a:cs typeface="Times New Roman" pitchFamily="18" charset="0"/>
              </a:rPr>
              <a:t>In this process a nitride layer is patterned and used as an etch mask for an anisotropic etch of the silicon to form the trench.</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500" dirty="0">
                <a:latin typeface="Times New Roman" pitchFamily="18" charset="0"/>
                <a:cs typeface="Times New Roman" pitchFamily="18" charset="0"/>
              </a:rPr>
              <a:t>Using RIE, a narrow trench about 1 𝞵m deep can be formed with very straight sidewalls. </a:t>
            </a:r>
          </a:p>
          <a:p>
            <a:pPr algn="just"/>
            <a:r>
              <a:rPr lang="en-US" sz="2500" dirty="0">
                <a:latin typeface="Times New Roman" pitchFamily="18" charset="0"/>
                <a:cs typeface="Times New Roman" pitchFamily="18" charset="0"/>
              </a:rPr>
              <a:t>Oxidation inside the trench forms an insulating layer, and the trench is then filled with oxide by low-pressure chemical vapor deposition (LPCVD).</a:t>
            </a:r>
          </a:p>
          <a:p>
            <a:pPr algn="just"/>
            <a:r>
              <a:rPr lang="en-US" sz="2500" dirty="0" smtClean="0">
                <a:latin typeface="Times New Roman" pitchFamily="18" charset="0"/>
                <a:cs typeface="Times New Roman" pitchFamily="18" charset="0"/>
              </a:rPr>
              <a:t>A </a:t>
            </a:r>
            <a:r>
              <a:rPr lang="en-US" sz="2500" dirty="0" err="1">
                <a:latin typeface="Times New Roman" pitchFamily="18" charset="0"/>
                <a:cs typeface="Times New Roman" pitchFamily="18" charset="0"/>
              </a:rPr>
              <a:t>polysilicon</a:t>
            </a:r>
            <a:r>
              <a:rPr lang="en-US" sz="2500" dirty="0">
                <a:latin typeface="Times New Roman" pitchFamily="18" charset="0"/>
                <a:cs typeface="Times New Roman" pitchFamily="18" charset="0"/>
              </a:rPr>
              <a:t> layer is deposited by LPCVD, and doped heavily </a:t>
            </a:r>
            <a:r>
              <a:rPr lang="en-US" sz="2500" dirty="0" smtClean="0">
                <a:latin typeface="Times New Roman" pitchFamily="18" charset="0"/>
                <a:cs typeface="Times New Roman" pitchFamily="18" charset="0"/>
              </a:rPr>
              <a:t>p+ with </a:t>
            </a:r>
            <a:r>
              <a:rPr lang="en-US" sz="2500" dirty="0">
                <a:latin typeface="Times New Roman" pitchFamily="18" charset="0"/>
                <a:cs typeface="Times New Roman" pitchFamily="18" charset="0"/>
              </a:rPr>
              <a:t>B </a:t>
            </a:r>
            <a:r>
              <a:rPr lang="en-US" sz="2500" dirty="0" smtClean="0">
                <a:latin typeface="Times New Roman" pitchFamily="18" charset="0"/>
                <a:cs typeface="Times New Roman" pitchFamily="18" charset="0"/>
              </a:rPr>
              <a:t>during deposition.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An oxide </a:t>
            </a:r>
            <a:r>
              <a:rPr lang="en-US" sz="2500" dirty="0">
                <a:latin typeface="Times New Roman" pitchFamily="18" charset="0"/>
                <a:cs typeface="Times New Roman" pitchFamily="18" charset="0"/>
              </a:rPr>
              <a:t>layer is deposited next by LPCVD.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Using </a:t>
            </a:r>
            <a:r>
              <a:rPr lang="en-US" sz="2500" dirty="0">
                <a:latin typeface="Times New Roman" pitchFamily="18" charset="0"/>
                <a:cs typeface="Times New Roman" pitchFamily="18" charset="0"/>
              </a:rPr>
              <a:t>photolithography with </a:t>
            </a:r>
            <a:r>
              <a:rPr lang="en-US" sz="2500" dirty="0" smtClean="0">
                <a:latin typeface="Times New Roman" pitchFamily="18" charset="0"/>
                <a:cs typeface="Times New Roman" pitchFamily="18" charset="0"/>
              </a:rPr>
              <a:t>the base/emitter </a:t>
            </a:r>
            <a:r>
              <a:rPr lang="en-US" sz="2500" dirty="0">
                <a:latin typeface="Times New Roman" pitchFamily="18" charset="0"/>
                <a:cs typeface="Times New Roman" pitchFamily="18" charset="0"/>
              </a:rPr>
              <a:t>mask, a window is etched in the </a:t>
            </a:r>
            <a:r>
              <a:rPr lang="en-US" sz="2500" dirty="0" err="1">
                <a:latin typeface="Times New Roman" pitchFamily="18" charset="0"/>
                <a:cs typeface="Times New Roman" pitchFamily="18" charset="0"/>
              </a:rPr>
              <a:t>polysilicon</a:t>
            </a:r>
            <a:r>
              <a:rPr lang="en-US" sz="2500" dirty="0">
                <a:latin typeface="Times New Roman" pitchFamily="18" charset="0"/>
                <a:cs typeface="Times New Roman" pitchFamily="18" charset="0"/>
              </a:rPr>
              <a:t>/oxide stack by RIE</a:t>
            </a:r>
            <a:endParaRPr lang="en-US" sz="25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 y="4660900"/>
            <a:ext cx="7315200" cy="24384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A heavily doped “extrinsic” p+ base is formed by diffusion </a:t>
            </a:r>
            <a:r>
              <a:rPr lang="en-US" sz="2400" dirty="0" smtClean="0">
                <a:latin typeface="Times New Roman" pitchFamily="18" charset="0"/>
                <a:cs typeface="Times New Roman" pitchFamily="18" charset="0"/>
              </a:rPr>
              <a:t>of B </a:t>
            </a:r>
            <a:r>
              <a:rPr lang="en-US" sz="2400" dirty="0">
                <a:latin typeface="Times New Roman" pitchFamily="18" charset="0"/>
                <a:cs typeface="Times New Roman" pitchFamily="18" charset="0"/>
              </a:rPr>
              <a:t>from the doped </a:t>
            </a:r>
            <a:r>
              <a:rPr lang="en-US" sz="2400" dirty="0" err="1">
                <a:latin typeface="Times New Roman" pitchFamily="18" charset="0"/>
                <a:cs typeface="Times New Roman" pitchFamily="18" charset="0"/>
              </a:rPr>
              <a:t>polysilicon</a:t>
            </a:r>
            <a:r>
              <a:rPr lang="en-US" sz="2400" dirty="0">
                <a:latin typeface="Times New Roman" pitchFamily="18" charset="0"/>
                <a:cs typeface="Times New Roman" pitchFamily="18" charset="0"/>
              </a:rPr>
              <a:t> layer into the substrate in order to provide </a:t>
            </a:r>
            <a:r>
              <a:rPr lang="en-US" sz="2400" dirty="0" smtClean="0">
                <a:latin typeface="Times New Roman" pitchFamily="18" charset="0"/>
                <a:cs typeface="Times New Roman" pitchFamily="18" charset="0"/>
              </a:rPr>
              <a:t>a low-resistance</a:t>
            </a:r>
            <a:r>
              <a:rPr lang="en-US" sz="2400" dirty="0">
                <a:latin typeface="Times New Roman" pitchFamily="18" charset="0"/>
                <a:cs typeface="Times New Roman" pitchFamily="18" charset="0"/>
              </a:rPr>
              <a:t>, high-speed base </a:t>
            </a:r>
            <a:r>
              <a:rPr lang="en-US" sz="2400" dirty="0" err="1">
                <a:latin typeface="Times New Roman" pitchFamily="18" charset="0"/>
                <a:cs typeface="Times New Roman" pitchFamily="18" charset="0"/>
              </a:rPr>
              <a:t>ohmic</a:t>
            </a:r>
            <a:r>
              <a:rPr lang="en-US" sz="2400" dirty="0">
                <a:latin typeface="Times New Roman" pitchFamily="18" charset="0"/>
                <a:cs typeface="Times New Roman" pitchFamily="18" charset="0"/>
              </a:rPr>
              <a:t> contact</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An oxide layer is then </a:t>
            </a:r>
            <a:r>
              <a:rPr lang="en-US" sz="2400" dirty="0" smtClean="0">
                <a:latin typeface="Times New Roman" pitchFamily="18" charset="0"/>
                <a:cs typeface="Times New Roman" pitchFamily="18" charset="0"/>
              </a:rPr>
              <a:t>deposited by </a:t>
            </a:r>
            <a:r>
              <a:rPr lang="en-US" sz="2400" dirty="0">
                <a:latin typeface="Times New Roman" pitchFamily="18" charset="0"/>
                <a:cs typeface="Times New Roman" pitchFamily="18" charset="0"/>
              </a:rPr>
              <a:t>LPCVD, which has the effect of closing up the base window </a:t>
            </a:r>
            <a:r>
              <a:rPr lang="en-US" sz="2400" dirty="0" smtClean="0">
                <a:latin typeface="Times New Roman" pitchFamily="18" charset="0"/>
                <a:cs typeface="Times New Roman" pitchFamily="18" charset="0"/>
              </a:rPr>
              <a:t>that was </a:t>
            </a:r>
            <a:r>
              <a:rPr lang="en-US" sz="2400" dirty="0">
                <a:latin typeface="Times New Roman" pitchFamily="18" charset="0"/>
                <a:cs typeface="Times New Roman" pitchFamily="18" charset="0"/>
              </a:rPr>
              <a:t>etched previously, and B is implanted into this </a:t>
            </a:r>
            <a:r>
              <a:rPr lang="en-US" sz="2400" dirty="0" smtClean="0">
                <a:latin typeface="Times New Roman" pitchFamily="18" charset="0"/>
                <a:cs typeface="Times New Roman" pitchFamily="18" charset="0"/>
              </a:rPr>
              <a:t>window.</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base </a:t>
            </a:r>
            <a:r>
              <a:rPr lang="en-US" sz="2400" dirty="0">
                <a:latin typeface="Times New Roman" pitchFamily="18" charset="0"/>
                <a:cs typeface="Times New Roman" pitchFamily="18" charset="0"/>
              </a:rPr>
              <a:t>implant forms a more lightly p doped “intrinsic” base through </a:t>
            </a:r>
            <a:r>
              <a:rPr lang="en-US" sz="2400" dirty="0" smtClean="0">
                <a:latin typeface="Times New Roman" pitchFamily="18" charset="0"/>
                <a:cs typeface="Times New Roman" pitchFamily="18" charset="0"/>
              </a:rPr>
              <a:t>which most </a:t>
            </a:r>
            <a:r>
              <a:rPr lang="en-US" sz="2400" dirty="0">
                <a:latin typeface="Times New Roman" pitchFamily="18" charset="0"/>
                <a:cs typeface="Times New Roman" pitchFamily="18" charset="0"/>
              </a:rPr>
              <a:t>of the current flows from the emitter to the collector.</a:t>
            </a:r>
            <a:endParaRPr lang="en-US" sz="24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514600"/>
            <a:ext cx="7467600" cy="2078414"/>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800" dirty="0">
                <a:latin typeface="Times New Roman" pitchFamily="18" charset="0"/>
                <a:ea typeface="SimHei" pitchFamily="49" charset="-122"/>
                <a:cs typeface="Times New Roman" pitchFamily="18" charset="0"/>
              </a:rPr>
              <a:t>A convenient hole injection device is a forward-biased p+-n </a:t>
            </a:r>
            <a:r>
              <a:rPr lang="en-US" sz="2800" dirty="0" smtClean="0">
                <a:latin typeface="Times New Roman" pitchFamily="18" charset="0"/>
                <a:ea typeface="SimHei" pitchFamily="49" charset="-122"/>
                <a:cs typeface="Times New Roman" pitchFamily="18" charset="0"/>
              </a:rPr>
              <a:t>junction.</a:t>
            </a:r>
          </a:p>
          <a:p>
            <a:pPr algn="just"/>
            <a:r>
              <a:rPr lang="en-US" sz="2800" dirty="0">
                <a:latin typeface="Times New Roman" pitchFamily="18" charset="0"/>
                <a:ea typeface="SimHei" pitchFamily="49" charset="-122"/>
                <a:cs typeface="Times New Roman" pitchFamily="18" charset="0"/>
              </a:rPr>
              <a:t>T</a:t>
            </a:r>
            <a:r>
              <a:rPr lang="en-US" sz="2800" dirty="0" smtClean="0">
                <a:latin typeface="Times New Roman" pitchFamily="18" charset="0"/>
                <a:ea typeface="SimHei" pitchFamily="49" charset="-122"/>
                <a:cs typeface="Times New Roman" pitchFamily="18" charset="0"/>
              </a:rPr>
              <a:t>he </a:t>
            </a:r>
            <a:r>
              <a:rPr lang="en-US" sz="2800" dirty="0">
                <a:latin typeface="Times New Roman" pitchFamily="18" charset="0"/>
                <a:ea typeface="SimHei" pitchFamily="49" charset="-122"/>
                <a:cs typeface="Times New Roman" pitchFamily="18" charset="0"/>
              </a:rPr>
              <a:t>current in such a junction is due primarily </a:t>
            </a:r>
            <a:r>
              <a:rPr lang="en-US" sz="2800" dirty="0" smtClean="0">
                <a:latin typeface="Times New Roman" pitchFamily="18" charset="0"/>
                <a:ea typeface="SimHei" pitchFamily="49" charset="-122"/>
                <a:cs typeface="Times New Roman" pitchFamily="18" charset="0"/>
              </a:rPr>
              <a:t>to holes </a:t>
            </a:r>
            <a:r>
              <a:rPr lang="en-US" sz="2800" dirty="0">
                <a:latin typeface="Times New Roman" pitchFamily="18" charset="0"/>
                <a:ea typeface="SimHei" pitchFamily="49" charset="-122"/>
                <a:cs typeface="Times New Roman" pitchFamily="18" charset="0"/>
              </a:rPr>
              <a:t>injected from the p+ region into the n material. </a:t>
            </a:r>
            <a:endParaRPr lang="en-US" sz="2800" dirty="0" smtClean="0">
              <a:latin typeface="Times New Roman" pitchFamily="18" charset="0"/>
              <a:ea typeface="SimHei" pitchFamily="49" charset="-122"/>
              <a:cs typeface="Times New Roman" pitchFamily="18" charset="0"/>
            </a:endParaRPr>
          </a:p>
          <a:p>
            <a:pPr algn="just"/>
            <a:r>
              <a:rPr lang="en-US" sz="2800" dirty="0" smtClean="0">
                <a:latin typeface="Times New Roman" pitchFamily="18" charset="0"/>
                <a:ea typeface="SimHei" pitchFamily="49" charset="-122"/>
                <a:cs typeface="Times New Roman" pitchFamily="18" charset="0"/>
              </a:rPr>
              <a:t>If </a:t>
            </a:r>
            <a:r>
              <a:rPr lang="en-US" sz="2800" dirty="0">
                <a:latin typeface="Times New Roman" pitchFamily="18" charset="0"/>
                <a:ea typeface="SimHei" pitchFamily="49" charset="-122"/>
                <a:cs typeface="Times New Roman" pitchFamily="18" charset="0"/>
              </a:rPr>
              <a:t>we make the n </a:t>
            </a:r>
            <a:r>
              <a:rPr lang="en-US" sz="2800" dirty="0" smtClean="0">
                <a:latin typeface="Times New Roman" pitchFamily="18" charset="0"/>
                <a:ea typeface="SimHei" pitchFamily="49" charset="-122"/>
                <a:cs typeface="Times New Roman" pitchFamily="18" charset="0"/>
              </a:rPr>
              <a:t>side </a:t>
            </a:r>
            <a:r>
              <a:rPr lang="en-US" sz="2800" dirty="0">
                <a:latin typeface="Times New Roman" pitchFamily="18" charset="0"/>
                <a:ea typeface="SimHei" pitchFamily="49" charset="-122"/>
                <a:cs typeface="Times New Roman" pitchFamily="18" charset="0"/>
              </a:rPr>
              <a:t>of the forward-biased junction the same as the n side of the </a:t>
            </a:r>
            <a:r>
              <a:rPr lang="en-US" sz="2800" dirty="0" smtClean="0">
                <a:latin typeface="Times New Roman" pitchFamily="18" charset="0"/>
                <a:ea typeface="SimHei" pitchFamily="49" charset="-122"/>
                <a:cs typeface="Times New Roman" pitchFamily="18" charset="0"/>
              </a:rPr>
              <a:t>reverse-biased junction</a:t>
            </a:r>
            <a:r>
              <a:rPr lang="en-US" sz="2800" dirty="0">
                <a:latin typeface="Times New Roman" pitchFamily="18" charset="0"/>
                <a:ea typeface="SimHei" pitchFamily="49" charset="-122"/>
                <a:cs typeface="Times New Roman" pitchFamily="18" charset="0"/>
              </a:rPr>
              <a:t>, the </a:t>
            </a:r>
            <a:endParaRPr lang="en-US" sz="2800" dirty="0" smtClean="0">
              <a:latin typeface="Times New Roman" pitchFamily="18" charset="0"/>
              <a:ea typeface="SimHei" pitchFamily="49" charset="-122"/>
              <a:cs typeface="Times New Roman" pitchFamily="18" charset="0"/>
            </a:endParaRPr>
          </a:p>
          <a:p>
            <a:pPr marL="0" indent="0" algn="just">
              <a:buNone/>
            </a:pPr>
            <a:r>
              <a:rPr lang="en-US" sz="2800" dirty="0" smtClean="0">
                <a:latin typeface="Times New Roman" pitchFamily="18" charset="0"/>
                <a:ea typeface="SimHei" pitchFamily="49" charset="-122"/>
                <a:cs typeface="Times New Roman" pitchFamily="18" charset="0"/>
              </a:rPr>
              <a:t>     p</a:t>
            </a:r>
            <a:r>
              <a:rPr lang="en-US" sz="2800" dirty="0">
                <a:latin typeface="Times New Roman" pitchFamily="18" charset="0"/>
                <a:ea typeface="SimHei" pitchFamily="49" charset="-122"/>
                <a:cs typeface="Times New Roman" pitchFamily="18" charset="0"/>
              </a:rPr>
              <a:t>+-n-p structure of </a:t>
            </a:r>
            <a:r>
              <a:rPr lang="en-US" sz="2800" dirty="0" smtClean="0">
                <a:latin typeface="Times New Roman" pitchFamily="18" charset="0"/>
                <a:ea typeface="SimHei" pitchFamily="49" charset="-122"/>
                <a:cs typeface="Times New Roman" pitchFamily="18" charset="0"/>
              </a:rPr>
              <a:t>Fig.</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200400"/>
            <a:ext cx="8458200" cy="3352800"/>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500" dirty="0">
                <a:latin typeface="Times New Roman" pitchFamily="18" charset="0"/>
                <a:cs typeface="Times New Roman" pitchFamily="18" charset="0"/>
              </a:rPr>
              <a:t>The more </a:t>
            </a:r>
            <a:r>
              <a:rPr lang="en-US" sz="2500" dirty="0" smtClean="0">
                <a:latin typeface="Times New Roman" pitchFamily="18" charset="0"/>
                <a:cs typeface="Times New Roman" pitchFamily="18" charset="0"/>
              </a:rPr>
              <a:t>heavily doped </a:t>
            </a:r>
            <a:r>
              <a:rPr lang="en-US" sz="2500" dirty="0">
                <a:latin typeface="Times New Roman" pitchFamily="18" charset="0"/>
                <a:cs typeface="Times New Roman" pitchFamily="18" charset="0"/>
              </a:rPr>
              <a:t>extrinsic base forms a collar around the intrinsic base, and </a:t>
            </a:r>
            <a:r>
              <a:rPr lang="en-US" sz="2500" dirty="0" smtClean="0">
                <a:latin typeface="Times New Roman" pitchFamily="18" charset="0"/>
                <a:cs typeface="Times New Roman" pitchFamily="18" charset="0"/>
              </a:rPr>
              <a:t>serves to </a:t>
            </a:r>
            <a:r>
              <a:rPr lang="en-US" sz="2500" dirty="0">
                <a:latin typeface="Times New Roman" pitchFamily="18" charset="0"/>
                <a:cs typeface="Times New Roman" pitchFamily="18" charset="0"/>
              </a:rPr>
              <a:t>reduce the base series resistance.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Finally</a:t>
            </a:r>
            <a:r>
              <a:rPr lang="en-US" sz="2500" dirty="0">
                <a:latin typeface="Times New Roman" pitchFamily="18" charset="0"/>
                <a:cs typeface="Times New Roman" pitchFamily="18" charset="0"/>
              </a:rPr>
              <a:t>, another LPCVD oxide layer is deposited to close up the base window further, and the oxide is etched all the way to the Si substrate by RIE, leaving oxide spacers on the sidewalls.</a:t>
            </a:r>
          </a:p>
          <a:p>
            <a:pPr algn="just"/>
            <a:r>
              <a:rPr lang="en-US" sz="2500" dirty="0">
                <a:latin typeface="Times New Roman" pitchFamily="18" charset="0"/>
                <a:cs typeface="Times New Roman" pitchFamily="18" charset="0"/>
              </a:rPr>
              <a:t>Heavily n+ doped (typically with As) </a:t>
            </a:r>
            <a:r>
              <a:rPr lang="en-US" sz="2500" dirty="0" err="1">
                <a:latin typeface="Times New Roman" pitchFamily="18" charset="0"/>
                <a:cs typeface="Times New Roman" pitchFamily="18" charset="0"/>
              </a:rPr>
              <a:t>polysilicon</a:t>
            </a:r>
            <a:r>
              <a:rPr lang="en-US" sz="2500" dirty="0">
                <a:latin typeface="Times New Roman" pitchFamily="18" charset="0"/>
                <a:cs typeface="Times New Roman" pitchFamily="18" charset="0"/>
              </a:rPr>
              <a:t> is then deposited on the substrate, patterned and etched, forming </a:t>
            </a:r>
            <a:r>
              <a:rPr lang="en-US" sz="2500" dirty="0" err="1">
                <a:latin typeface="Times New Roman" pitchFamily="18" charset="0"/>
                <a:cs typeface="Times New Roman" pitchFamily="18" charset="0"/>
              </a:rPr>
              <a:t>polysilicon</a:t>
            </a:r>
            <a:r>
              <a:rPr lang="en-US" sz="2500" dirty="0">
                <a:latin typeface="Times New Roman" pitchFamily="18" charset="0"/>
                <a:cs typeface="Times New Roman" pitchFamily="18" charset="0"/>
              </a:rPr>
              <a:t> emitter (</a:t>
            </a:r>
            <a:r>
              <a:rPr lang="en-US" sz="2500" dirty="0" err="1">
                <a:latin typeface="Times New Roman" pitchFamily="18" charset="0"/>
                <a:cs typeface="Times New Roman" pitchFamily="18" charset="0"/>
              </a:rPr>
              <a:t>polyemitter</a:t>
            </a:r>
            <a:r>
              <a:rPr lang="en-US" sz="2500" dirty="0">
                <a:latin typeface="Times New Roman" pitchFamily="18" charset="0"/>
                <a:cs typeface="Times New Roman" pitchFamily="18" charset="0"/>
              </a:rPr>
              <a:t>) and collector contacts, as shown in Fig. 7–5e. </a:t>
            </a:r>
            <a:endParaRPr lang="en-US" sz="2500" dirty="0" smtClean="0">
              <a:latin typeface="Times New Roman" pitchFamily="18" charset="0"/>
              <a:cs typeface="Times New Roman" pitchFamily="18" charset="0"/>
            </a:endParaRPr>
          </a:p>
        </p:txBody>
      </p:sp>
      <p:pic>
        <p:nvPicPr>
          <p:cNvPr id="4" name="Content Placeholder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114800"/>
            <a:ext cx="6400800" cy="2876952"/>
          </a:xfrm>
          <a:prstGeom prst="rect">
            <a:avLst/>
          </a:prstGeo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b="1" dirty="0" smtClean="0">
                <a:latin typeface="Times New Roman" pitchFamily="18" charset="0"/>
                <a:cs typeface="Times New Roman" pitchFamily="18" charset="0"/>
              </a:rPr>
              <a:t>The use of two LPCVD </a:t>
            </a:r>
            <a:r>
              <a:rPr lang="en-US" sz="2400" b="1" dirty="0" err="1" smtClean="0">
                <a:latin typeface="Times New Roman" pitchFamily="18" charset="0"/>
                <a:cs typeface="Times New Roman" pitchFamily="18" charset="0"/>
              </a:rPr>
              <a:t>polysilicon</a:t>
            </a:r>
            <a:r>
              <a:rPr lang="en-US" sz="2400" b="1" dirty="0" smtClean="0">
                <a:latin typeface="Times New Roman" pitchFamily="18" charset="0"/>
                <a:cs typeface="Times New Roman" pitchFamily="18" charset="0"/>
              </a:rPr>
              <a:t> layers explains why this process is referred to as the double-</a:t>
            </a:r>
            <a:r>
              <a:rPr lang="en-US" sz="2400" b="1" dirty="0" err="1" smtClean="0">
                <a:latin typeface="Times New Roman" pitchFamily="18" charset="0"/>
                <a:cs typeface="Times New Roman" pitchFamily="18" charset="0"/>
              </a:rPr>
              <a:t>polysilicon</a:t>
            </a:r>
            <a:r>
              <a:rPr lang="en-US" sz="2400" b="1" dirty="0" smtClean="0">
                <a:latin typeface="Times New Roman" pitchFamily="18" charset="0"/>
                <a:cs typeface="Times New Roman" pitchFamily="18" charset="0"/>
              </a:rPr>
              <a:t> process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Arsenic from the </a:t>
            </a:r>
            <a:r>
              <a:rPr lang="en-US" sz="2400" dirty="0" err="1" smtClean="0">
                <a:latin typeface="Times New Roman" pitchFamily="18" charset="0"/>
                <a:cs typeface="Times New Roman" pitchFamily="18" charset="0"/>
              </a:rPr>
              <a:t>polysilicon</a:t>
            </a:r>
            <a:r>
              <a:rPr lang="en-US" sz="2400" dirty="0" smtClean="0">
                <a:latin typeface="Times New Roman" pitchFamily="18" charset="0"/>
                <a:cs typeface="Times New Roman" pitchFamily="18" charset="0"/>
              </a:rPr>
              <a:t> is diffused into the substrate to form the n+ emitter region nested within the base in a self-aligned manner, as well as the n+ collector contact.</a:t>
            </a:r>
          </a:p>
          <a:p>
            <a:pPr algn="just"/>
            <a:r>
              <a:rPr lang="en-US" sz="2400" dirty="0">
                <a:latin typeface="Times New Roman" pitchFamily="18" charset="0"/>
                <a:cs typeface="Times New Roman" pitchFamily="18" charset="0"/>
              </a:rPr>
              <a:t>Self-alignment refers to the fact that a separate lithography step is not required to form the n+ emitter region.</a:t>
            </a:r>
          </a:p>
          <a:p>
            <a:r>
              <a:rPr lang="en-US" sz="2400" dirty="0">
                <a:latin typeface="Times New Roman" pitchFamily="18" charset="0"/>
                <a:cs typeface="Times New Roman" pitchFamily="18" charset="0"/>
              </a:rPr>
              <a:t>The oxide sidewall spacers is used to ensure </a:t>
            </a:r>
            <a:r>
              <a:rPr lang="en-US" sz="2400" dirty="0" smtClean="0">
                <a:latin typeface="Times New Roman" pitchFamily="18" charset="0"/>
                <a:cs typeface="Times New Roman" pitchFamily="18" charset="0"/>
              </a:rPr>
              <a:t>that </a:t>
            </a:r>
            <a:r>
              <a:rPr lang="en-US" sz="2400" dirty="0">
                <a:latin typeface="Times New Roman" pitchFamily="18" charset="0"/>
                <a:cs typeface="Times New Roman" pitchFamily="18" charset="0"/>
              </a:rPr>
              <a:t>the n+ emitter region lies within the intrinsic p-type base</a:t>
            </a:r>
            <a:r>
              <a:rPr lang="en-US" sz="2400" dirty="0" smtClean="0"/>
              <a:t>.</a:t>
            </a:r>
          </a:p>
          <a:p>
            <a:pPr algn="just"/>
            <a:r>
              <a:rPr lang="en-US" sz="2400" dirty="0">
                <a:latin typeface="Times New Roman" pitchFamily="18" charset="0"/>
                <a:cs typeface="Times New Roman" pitchFamily="18" charset="0"/>
              </a:rPr>
              <a:t>This is critical because otherwise the emitter gets shorted to the collector; we also want a gap between the n+ emitter and the p+ extrinsic base, because otherwise the emitter–base junction capacitance becomes too high. </a:t>
            </a:r>
          </a:p>
          <a:p>
            <a:pPr algn="just"/>
            <a:r>
              <a:rPr lang="en-US" sz="2400" dirty="0">
                <a:latin typeface="Times New Roman" pitchFamily="18" charset="0"/>
                <a:cs typeface="Times New Roman" pitchFamily="18" charset="0"/>
              </a:rPr>
              <a:t>In the vertical direction, the difference between the emitter–base junction and the base–collector junction determines the base width.</a:t>
            </a:r>
          </a:p>
          <a:p>
            <a:pPr algn="just"/>
            <a:r>
              <a:rPr lang="en-US" sz="2400" dirty="0">
                <a:latin typeface="Times New Roman" pitchFamily="18" charset="0"/>
                <a:cs typeface="Times New Roman" pitchFamily="18" charset="0"/>
              </a:rPr>
              <a:t>This is made very narrow in high gain, high speed BJTs.</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400" dirty="0">
                <a:latin typeface="Times New Roman" pitchFamily="18" charset="0"/>
                <a:cs typeface="Times New Roman" pitchFamily="18" charset="0"/>
              </a:rPr>
              <a:t>Finally, an oxide layer is deposited by CVD, windows are etched in </a:t>
            </a:r>
            <a:r>
              <a:rPr lang="en-US" sz="2400" dirty="0" smtClean="0">
                <a:latin typeface="Times New Roman" pitchFamily="18" charset="0"/>
                <a:cs typeface="Times New Roman" pitchFamily="18" charset="0"/>
              </a:rPr>
              <a:t>it corresponding </a:t>
            </a:r>
            <a:r>
              <a:rPr lang="en-US" sz="2400" dirty="0">
                <a:latin typeface="Times New Roman" pitchFamily="18" charset="0"/>
                <a:cs typeface="Times New Roman" pitchFamily="18" charset="0"/>
              </a:rPr>
              <a:t>to the emitter (</a:t>
            </a:r>
            <a:r>
              <a:rPr lang="en-US" sz="2400" i="1" dirty="0">
                <a:latin typeface="Times New Roman" pitchFamily="18" charset="0"/>
                <a:cs typeface="Times New Roman" pitchFamily="18" charset="0"/>
              </a:rPr>
              <a:t>E</a:t>
            </a:r>
            <a:r>
              <a:rPr lang="en-US" sz="2400" dirty="0">
                <a:latin typeface="Times New Roman" pitchFamily="18" charset="0"/>
                <a:cs typeface="Times New Roman" pitchFamily="18" charset="0"/>
              </a:rPr>
              <a:t>), base (</a:t>
            </a:r>
            <a:r>
              <a:rPr lang="en-US" sz="2400" i="1" dirty="0">
                <a:latin typeface="Times New Roman" pitchFamily="18" charset="0"/>
                <a:cs typeface="Times New Roman" pitchFamily="18" charset="0"/>
              </a:rPr>
              <a:t>B</a:t>
            </a:r>
            <a:r>
              <a:rPr lang="en-US" sz="2400" dirty="0">
                <a:latin typeface="Times New Roman" pitchFamily="18" charset="0"/>
                <a:cs typeface="Times New Roman" pitchFamily="18" charset="0"/>
              </a:rPr>
              <a:t>), and collector (</a:t>
            </a:r>
            <a:r>
              <a:rPr lang="en-US" sz="2400" i="1" dirty="0">
                <a:latin typeface="Times New Roman" pitchFamily="18" charset="0"/>
                <a:cs typeface="Times New Roman" pitchFamily="18" charset="0"/>
              </a:rPr>
              <a:t>C</a:t>
            </a:r>
            <a:r>
              <a:rPr lang="en-US" sz="2400" dirty="0">
                <a:latin typeface="Times New Roman" pitchFamily="18" charset="0"/>
                <a:cs typeface="Times New Roman" pitchFamily="18" charset="0"/>
              </a:rPr>
              <a:t>) contacts, </a:t>
            </a:r>
            <a:r>
              <a:rPr lang="en-US" sz="2400" dirty="0" smtClean="0">
                <a:latin typeface="Times New Roman" pitchFamily="18" charset="0"/>
                <a:cs typeface="Times New Roman" pitchFamily="18" charset="0"/>
              </a:rPr>
              <a:t>and a </a:t>
            </a:r>
            <a:r>
              <a:rPr lang="en-US" sz="2400" dirty="0">
                <a:latin typeface="Times New Roman" pitchFamily="18" charset="0"/>
                <a:cs typeface="Times New Roman" pitchFamily="18" charset="0"/>
              </a:rPr>
              <a:t>suitable contact metal such as Al is sputter deposited to form the </a:t>
            </a:r>
            <a:r>
              <a:rPr lang="en-US" sz="2400" dirty="0" err="1" smtClean="0">
                <a:latin typeface="Times New Roman" pitchFamily="18" charset="0"/>
                <a:cs typeface="Times New Roman" pitchFamily="18" charset="0"/>
              </a:rPr>
              <a:t>ohmic</a:t>
            </a:r>
            <a:r>
              <a:rPr lang="en-US" sz="2400" dirty="0" smtClean="0">
                <a:latin typeface="Times New Roman" pitchFamily="18" charset="0"/>
                <a:cs typeface="Times New Roman" pitchFamily="18" charset="0"/>
              </a:rPr>
              <a:t> contacts.</a:t>
            </a:r>
          </a:p>
          <a:p>
            <a:pPr algn="just"/>
            <a:r>
              <a:rPr lang="en-US" sz="2400" dirty="0">
                <a:latin typeface="Times New Roman" pitchFamily="18" charset="0"/>
                <a:cs typeface="Times New Roman" pitchFamily="18" charset="0"/>
              </a:rPr>
              <a:t>The Al is patterned </a:t>
            </a:r>
            <a:r>
              <a:rPr lang="en-US" sz="2400" dirty="0" err="1">
                <a:latin typeface="Times New Roman" pitchFamily="18" charset="0"/>
                <a:cs typeface="Times New Roman" pitchFamily="18" charset="0"/>
              </a:rPr>
              <a:t>photolithographically</a:t>
            </a:r>
            <a:r>
              <a:rPr lang="en-US" sz="2400" dirty="0">
                <a:latin typeface="Times New Roman" pitchFamily="18" charset="0"/>
                <a:cs typeface="Times New Roman" pitchFamily="18" charset="0"/>
              </a:rPr>
              <a:t> using the </a:t>
            </a:r>
            <a:r>
              <a:rPr lang="en-US" sz="2400" dirty="0" smtClean="0">
                <a:latin typeface="Times New Roman" pitchFamily="18" charset="0"/>
                <a:cs typeface="Times New Roman" pitchFamily="18" charset="0"/>
              </a:rPr>
              <a:t>interconnect mask</a:t>
            </a:r>
            <a:r>
              <a:rPr lang="en-US" sz="2400" dirty="0">
                <a:latin typeface="Times New Roman" pitchFamily="18" charset="0"/>
                <a:cs typeface="Times New Roman" pitchFamily="18" charset="0"/>
              </a:rPr>
              <a:t>, and etched using RIE.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many ICs that are made </a:t>
            </a:r>
            <a:r>
              <a:rPr lang="en-US" sz="2400" dirty="0" smtClean="0">
                <a:latin typeface="Times New Roman" pitchFamily="18" charset="0"/>
                <a:cs typeface="Times New Roman" pitchFamily="18" charset="0"/>
              </a:rPr>
              <a:t>simultaneously on </a:t>
            </a:r>
            <a:r>
              <a:rPr lang="en-US" sz="2400" dirty="0">
                <a:latin typeface="Times New Roman" pitchFamily="18" charset="0"/>
                <a:cs typeface="Times New Roman" pitchFamily="18" charset="0"/>
              </a:rPr>
              <a:t>the wafer are then separated into individual dies by sawing, mounted </a:t>
            </a:r>
            <a:r>
              <a:rPr lang="en-US" sz="2400" dirty="0" smtClean="0">
                <a:latin typeface="Times New Roman" pitchFamily="18" charset="0"/>
                <a:cs typeface="Times New Roman" pitchFamily="18" charset="0"/>
              </a:rPr>
              <a:t>on suitable </a:t>
            </a:r>
            <a:r>
              <a:rPr lang="en-US" sz="2400" dirty="0">
                <a:latin typeface="Times New Roman" pitchFamily="18" charset="0"/>
                <a:cs typeface="Times New Roman" pitchFamily="18" charset="0"/>
              </a:rPr>
              <a:t>packages, and the various contacts are wire bonded to the </a:t>
            </a:r>
            <a:r>
              <a:rPr lang="en-US" sz="2400" dirty="0" smtClean="0">
                <a:latin typeface="Times New Roman" pitchFamily="18" charset="0"/>
                <a:cs typeface="Times New Roman" pitchFamily="18" charset="0"/>
              </a:rPr>
              <a:t>external leads </a:t>
            </a:r>
            <a:r>
              <a:rPr lang="en-US" sz="2400" dirty="0">
                <a:latin typeface="Times New Roman" pitchFamily="18" charset="0"/>
                <a:cs typeface="Times New Roman" pitchFamily="18" charset="0"/>
              </a:rPr>
              <a:t>of the package.</a:t>
            </a: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87729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87729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7877293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067800" cy="6553200"/>
          </a:xfrm>
        </p:spPr>
        <p:txBody>
          <a:bodyPr>
            <a:noAutofit/>
          </a:bodyPr>
          <a:lstStyle/>
          <a:p>
            <a:pPr algn="just"/>
            <a:r>
              <a:rPr lang="en-US" sz="2500" dirty="0" smtClean="0">
                <a:latin typeface="Times New Roman" pitchFamily="18" charset="0"/>
                <a:cs typeface="Times New Roman" pitchFamily="18" charset="0"/>
              </a:rPr>
              <a:t>With this configuration, injection of holes from the p+-n junction into the center n region supplies the minority carrier holes to participate in the reverse current through the n-p junction. </a:t>
            </a:r>
          </a:p>
          <a:p>
            <a:pPr algn="just"/>
            <a:r>
              <a:rPr lang="en-US" sz="2500" dirty="0" smtClean="0">
                <a:latin typeface="Times New Roman" pitchFamily="18" charset="0"/>
                <a:cs typeface="Times New Roman" pitchFamily="18" charset="0"/>
              </a:rPr>
              <a:t>Of course, it is important that the injected holes do not </a:t>
            </a:r>
            <a:r>
              <a:rPr lang="en-US" sz="2500" b="1" i="1" dirty="0" smtClean="0">
                <a:latin typeface="Times New Roman" pitchFamily="18" charset="0"/>
                <a:cs typeface="Times New Roman" pitchFamily="18" charset="0"/>
              </a:rPr>
              <a:t>recombine</a:t>
            </a:r>
            <a:r>
              <a:rPr lang="en-US" sz="2500" dirty="0" smtClean="0">
                <a:latin typeface="Times New Roman" pitchFamily="18" charset="0"/>
                <a:cs typeface="Times New Roman" pitchFamily="18" charset="0"/>
              </a:rPr>
              <a:t> in the n region before they can diffuse to the depletion layer of the reverse-biased junction. </a:t>
            </a:r>
          </a:p>
          <a:p>
            <a:pPr algn="just"/>
            <a:r>
              <a:rPr lang="en-US" sz="2500" dirty="0" smtClean="0">
                <a:latin typeface="Times New Roman" pitchFamily="18" charset="0"/>
                <a:cs typeface="Times New Roman" pitchFamily="18" charset="0"/>
              </a:rPr>
              <a:t>Thus </a:t>
            </a:r>
            <a:r>
              <a:rPr lang="en-US" sz="2500" dirty="0">
                <a:latin typeface="Times New Roman" pitchFamily="18" charset="0"/>
                <a:cs typeface="Times New Roman" pitchFamily="18" charset="0"/>
              </a:rPr>
              <a:t>we must make the </a:t>
            </a:r>
            <a:r>
              <a:rPr lang="en-US" sz="2500" b="1" dirty="0">
                <a:latin typeface="Times New Roman" pitchFamily="18" charset="0"/>
                <a:cs typeface="Times New Roman" pitchFamily="18" charset="0"/>
              </a:rPr>
              <a:t>n region narrow </a:t>
            </a:r>
            <a:r>
              <a:rPr lang="en-US" sz="2500" dirty="0" smtClean="0">
                <a:latin typeface="Times New Roman" pitchFamily="18" charset="0"/>
                <a:cs typeface="Times New Roman" pitchFamily="18" charset="0"/>
              </a:rPr>
              <a:t>compared with </a:t>
            </a:r>
            <a:r>
              <a:rPr lang="en-US" sz="2500" dirty="0">
                <a:latin typeface="Times New Roman" pitchFamily="18" charset="0"/>
                <a:cs typeface="Times New Roman" pitchFamily="18" charset="0"/>
              </a:rPr>
              <a:t>a hole diffusion length</a:t>
            </a:r>
            <a:r>
              <a:rPr lang="en-US" sz="2500" dirty="0" smtClean="0">
                <a:latin typeface="Times New Roman" pitchFamily="18" charset="0"/>
                <a:cs typeface="Times New Roman" pitchFamily="18" charset="0"/>
              </a:rPr>
              <a:t>.</a:t>
            </a:r>
          </a:p>
          <a:p>
            <a:pPr algn="just"/>
            <a:r>
              <a:rPr lang="en-US" sz="2500" dirty="0">
                <a:latin typeface="Times New Roman" pitchFamily="18" charset="0"/>
                <a:cs typeface="Times New Roman" pitchFamily="18" charset="0"/>
              </a:rPr>
              <a:t>The structure we have described is a p-n-p BJT. </a:t>
            </a:r>
            <a:endParaRPr lang="en-US" sz="2500" dirty="0" smtClean="0">
              <a:latin typeface="Times New Roman" pitchFamily="18" charset="0"/>
              <a:cs typeface="Times New Roman" pitchFamily="18" charset="0"/>
            </a:endParaRPr>
          </a:p>
          <a:p>
            <a:pPr algn="just"/>
            <a:r>
              <a:rPr lang="en-US" sz="2500" dirty="0" smtClean="0">
                <a:latin typeface="Times New Roman" pitchFamily="18" charset="0"/>
                <a:cs typeface="Times New Roman" pitchFamily="18" charset="0"/>
              </a:rPr>
              <a:t>The forward-biased junction </a:t>
            </a:r>
            <a:r>
              <a:rPr lang="en-US" sz="2500" dirty="0">
                <a:latin typeface="Times New Roman" pitchFamily="18" charset="0"/>
                <a:cs typeface="Times New Roman" pitchFamily="18" charset="0"/>
              </a:rPr>
              <a:t>that injects holes into the center n region is called the </a:t>
            </a:r>
            <a:r>
              <a:rPr lang="en-US" sz="2500" i="1" dirty="0">
                <a:latin typeface="Times New Roman" pitchFamily="18" charset="0"/>
                <a:cs typeface="Times New Roman" pitchFamily="18" charset="0"/>
              </a:rPr>
              <a:t>emitter </a:t>
            </a:r>
            <a:r>
              <a:rPr lang="en-US" sz="2500" i="1" dirty="0" smtClean="0">
                <a:latin typeface="Times New Roman" pitchFamily="18" charset="0"/>
                <a:cs typeface="Times New Roman" pitchFamily="18" charset="0"/>
              </a:rPr>
              <a:t>junction</a:t>
            </a:r>
            <a:r>
              <a:rPr lang="en-US" sz="2500" dirty="0" smtClean="0">
                <a:latin typeface="Times New Roman" pitchFamily="18" charset="0"/>
                <a:cs typeface="Times New Roman" pitchFamily="18" charset="0"/>
              </a:rPr>
              <a:t>, and </a:t>
            </a:r>
            <a:r>
              <a:rPr lang="en-US" sz="2500" dirty="0">
                <a:latin typeface="Times New Roman" pitchFamily="18" charset="0"/>
                <a:cs typeface="Times New Roman" pitchFamily="18" charset="0"/>
              </a:rPr>
              <a:t>the reverse-biased junction that collects the injected holes is </a:t>
            </a:r>
            <a:r>
              <a:rPr lang="en-US" sz="2500" dirty="0" smtClean="0">
                <a:latin typeface="Times New Roman" pitchFamily="18" charset="0"/>
                <a:cs typeface="Times New Roman" pitchFamily="18" charset="0"/>
              </a:rPr>
              <a:t>called the </a:t>
            </a:r>
            <a:r>
              <a:rPr lang="en-US" sz="2500" i="1" dirty="0">
                <a:latin typeface="Times New Roman" pitchFamily="18" charset="0"/>
                <a:cs typeface="Times New Roman" pitchFamily="18" charset="0"/>
              </a:rPr>
              <a:t>collector junction</a:t>
            </a:r>
            <a:r>
              <a:rPr lang="en-US" sz="2500" dirty="0" smtClean="0">
                <a:latin typeface="Times New Roman" pitchFamily="18" charset="0"/>
                <a:cs typeface="Times New Roman" pitchFamily="18" charset="0"/>
              </a:rPr>
              <a:t>.</a:t>
            </a:r>
          </a:p>
          <a:p>
            <a:pPr algn="just"/>
            <a:r>
              <a:rPr lang="en-US" sz="2500" dirty="0">
                <a:latin typeface="Times New Roman" pitchFamily="18" charset="0"/>
                <a:cs typeface="Times New Roman" pitchFamily="18" charset="0"/>
              </a:rPr>
              <a:t>The p+ region, which serves as the source of injected holes, is called the emitter, and the p region into which the holes are swept by the reverse-biased junction is called the collector.</a:t>
            </a: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76200"/>
                <a:ext cx="8991600" cy="6553200"/>
              </a:xfrm>
            </p:spPr>
            <p:txBody>
              <a:bodyPr>
                <a:noAutofit/>
              </a:bodyPr>
              <a:lstStyle/>
              <a:p>
                <a:pPr algn="just"/>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center n region is </a:t>
                </a:r>
                <a:r>
                  <a:rPr lang="en-US" sz="2600" dirty="0">
                    <a:latin typeface="Times New Roman" pitchFamily="18" charset="0"/>
                    <a:cs typeface="Times New Roman" pitchFamily="18" charset="0"/>
                  </a:rPr>
                  <a:t>called the </a:t>
                </a:r>
                <a:r>
                  <a:rPr lang="en-US" sz="2600" i="1" dirty="0" smtClean="0">
                    <a:latin typeface="Times New Roman" pitchFamily="18" charset="0"/>
                    <a:cs typeface="Times New Roman" pitchFamily="18" charset="0"/>
                  </a:rPr>
                  <a:t>base</a:t>
                </a:r>
                <a:r>
                  <a:rPr lang="en-US" sz="26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The </a:t>
                </a:r>
                <a:r>
                  <a:rPr lang="en-US" sz="2600" dirty="0" smtClean="0">
                    <a:latin typeface="Times New Roman" pitchFamily="18" charset="0"/>
                    <a:cs typeface="Times New Roman" pitchFamily="18" charset="0"/>
                  </a:rPr>
                  <a:t>biasing arrangement </a:t>
                </a:r>
                <a:r>
                  <a:rPr lang="en-US" sz="2600" dirty="0">
                    <a:latin typeface="Times New Roman" pitchFamily="18" charset="0"/>
                    <a:cs typeface="Times New Roman" pitchFamily="18" charset="0"/>
                  </a:rPr>
                  <a:t>in Fig</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called the </a:t>
                </a:r>
                <a:r>
                  <a:rPr lang="en-US" sz="2600" i="1" dirty="0">
                    <a:latin typeface="Times New Roman" pitchFamily="18" charset="0"/>
                    <a:cs typeface="Times New Roman" pitchFamily="18" charset="0"/>
                  </a:rPr>
                  <a:t>common base </a:t>
                </a:r>
                <a:r>
                  <a:rPr lang="en-US" sz="2600" dirty="0">
                    <a:latin typeface="Times New Roman" pitchFamily="18" charset="0"/>
                    <a:cs typeface="Times New Roman" pitchFamily="18" charset="0"/>
                  </a:rPr>
                  <a:t>configuration, since </a:t>
                </a:r>
                <a:r>
                  <a:rPr lang="en-US" sz="2600" dirty="0" smtClean="0">
                    <a:latin typeface="Times New Roman" pitchFamily="18" charset="0"/>
                    <a:cs typeface="Times New Roman" pitchFamily="18" charset="0"/>
                  </a:rPr>
                  <a:t>the base </a:t>
                </a:r>
                <a:r>
                  <a:rPr lang="en-US" sz="2600" dirty="0">
                    <a:latin typeface="Times New Roman" pitchFamily="18" charset="0"/>
                    <a:cs typeface="Times New Roman" pitchFamily="18" charset="0"/>
                  </a:rPr>
                  <a:t>electrode </a:t>
                </a:r>
                <a:r>
                  <a:rPr lang="en-US" sz="2600" i="1" dirty="0">
                    <a:latin typeface="Times New Roman" pitchFamily="18" charset="0"/>
                    <a:cs typeface="Times New Roman" pitchFamily="18" charset="0"/>
                  </a:rPr>
                  <a:t>B </a:t>
                </a:r>
                <a:r>
                  <a:rPr lang="en-US" sz="2600" dirty="0">
                    <a:latin typeface="Times New Roman" pitchFamily="18" charset="0"/>
                    <a:cs typeface="Times New Roman" pitchFamily="18" charset="0"/>
                  </a:rPr>
                  <a:t>is common to the emitter and collector circuits.</a:t>
                </a:r>
              </a:p>
              <a:p>
                <a:pPr algn="just"/>
                <a:r>
                  <a:rPr lang="en-US" sz="2600" dirty="0">
                    <a:latin typeface="Times New Roman" pitchFamily="18" charset="0"/>
                    <a:cs typeface="Times New Roman" pitchFamily="18" charset="0"/>
                  </a:rPr>
                  <a:t>To have a good p-n-p transistor, we would prefer that almost all </a:t>
                </a:r>
                <a:r>
                  <a:rPr lang="en-US" sz="2600" dirty="0" smtClean="0">
                    <a:latin typeface="Times New Roman" pitchFamily="18" charset="0"/>
                    <a:cs typeface="Times New Roman" pitchFamily="18" charset="0"/>
                  </a:rPr>
                  <a:t>the holes </a:t>
                </a:r>
                <a:r>
                  <a:rPr lang="en-US" sz="2600" dirty="0">
                    <a:latin typeface="Times New Roman" pitchFamily="18" charset="0"/>
                    <a:cs typeface="Times New Roman" pitchFamily="18" charset="0"/>
                  </a:rPr>
                  <a:t>injected by the </a:t>
                </a:r>
                <a:r>
                  <a:rPr lang="en-US" sz="2600" dirty="0" smtClean="0">
                    <a:latin typeface="Times New Roman" pitchFamily="18" charset="0"/>
                    <a:cs typeface="Times New Roman" pitchFamily="18" charset="0"/>
                  </a:rPr>
                  <a:t>emitter into the base be collected.</a:t>
                </a:r>
              </a:p>
              <a:p>
                <a:pPr algn="just"/>
                <a:r>
                  <a:rPr lang="en-US" sz="2600" dirty="0">
                    <a:latin typeface="Times New Roman" pitchFamily="18" charset="0"/>
                    <a:cs typeface="Times New Roman" pitchFamily="18" charset="0"/>
                  </a:rPr>
                  <a:t>Thus the n-type base region should be narrow, and the hole lifetime </a:t>
                </a:r>
                <a:r>
                  <a:rPr lang="en-US" sz="2600" dirty="0" err="1">
                    <a:latin typeface="Times New Roman" pitchFamily="18" charset="0"/>
                    <a:cs typeface="Times New Roman" pitchFamily="18" charset="0"/>
                  </a:rPr>
                  <a:t>tp</a:t>
                </a:r>
                <a:r>
                  <a:rPr lang="en-US" sz="2600" dirty="0">
                    <a:latin typeface="Times New Roman" pitchFamily="18" charset="0"/>
                    <a:cs typeface="Times New Roman" pitchFamily="18" charset="0"/>
                  </a:rPr>
                  <a:t> should be long</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requirement is summed up by specifying </a:t>
                </a:r>
                <a:r>
                  <a:rPr lang="en-US" sz="2600" dirty="0" err="1">
                    <a:latin typeface="Times New Roman" pitchFamily="18" charset="0"/>
                    <a:cs typeface="Times New Roman" pitchFamily="18" charset="0"/>
                  </a:rPr>
                  <a:t>Wb</a:t>
                </a:r>
                <a:r>
                  <a:rPr lang="en-US" sz="2600" dirty="0">
                    <a:latin typeface="Times New Roman" pitchFamily="18" charset="0"/>
                    <a:cs typeface="Times New Roman" pitchFamily="18" charset="0"/>
                  </a:rPr>
                  <a:t> </a:t>
                </a:r>
                <a:r>
                  <a:rPr lang="en-US" sz="2600" dirty="0" smtClean="0">
                    <a:latin typeface="Cambria Math"/>
                    <a:ea typeface="Cambria Math"/>
                    <a:cs typeface="Times New Roman" pitchFamily="18" charset="0"/>
                  </a:rPr>
                  <a:t>«</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Lp</a:t>
                </a:r>
                <a:r>
                  <a:rPr lang="en-US" sz="2600" dirty="0">
                    <a:latin typeface="Times New Roman" pitchFamily="18" charset="0"/>
                    <a:cs typeface="Times New Roman" pitchFamily="18" charset="0"/>
                  </a:rPr>
                  <a:t>, where </a:t>
                </a:r>
                <a:r>
                  <a:rPr lang="en-US" sz="2600" dirty="0" err="1">
                    <a:latin typeface="Times New Roman" pitchFamily="18" charset="0"/>
                    <a:cs typeface="Times New Roman" pitchFamily="18" charset="0"/>
                  </a:rPr>
                  <a:t>Wb</a:t>
                </a:r>
                <a:r>
                  <a:rPr lang="en-US" sz="2600" dirty="0">
                    <a:latin typeface="Times New Roman" pitchFamily="18" charset="0"/>
                    <a:cs typeface="Times New Roman" pitchFamily="18" charset="0"/>
                  </a:rPr>
                  <a:t> is the length of the neutral n material of the base (measured between the depletion regions of the emitter and collector junctions) and </a:t>
                </a:r>
                <a:r>
                  <a:rPr lang="en-US" sz="2600" dirty="0" err="1">
                    <a:latin typeface="Times New Roman" pitchFamily="18" charset="0"/>
                    <a:cs typeface="Times New Roman" pitchFamily="18" charset="0"/>
                  </a:rPr>
                  <a:t>Lp</a:t>
                </a:r>
                <a:r>
                  <a:rPr lang="en-US" sz="2600" dirty="0">
                    <a:latin typeface="Times New Roman" pitchFamily="18" charset="0"/>
                    <a:cs typeface="Times New Roman" pitchFamily="18" charset="0"/>
                  </a:rPr>
                  <a:t> is the diffusion length for holes in the base </a:t>
                </a:r>
                <a:r>
                  <a:rPr lang="en-US" sz="2600" dirty="0" smtClean="0">
                    <a:latin typeface="Times New Roman" pitchFamily="18" charset="0"/>
                    <a:cs typeface="Times New Roman" pitchFamily="18" charset="0"/>
                  </a:rPr>
                  <a:t>(</a:t>
                </a:r>
                <a14:m>
                  <m:oMath xmlns:m="http://schemas.openxmlformats.org/officeDocument/2006/math">
                    <m:sSup>
                      <m:sSupPr>
                        <m:ctrlPr>
                          <a:rPr lang="en-US" sz="2600" i="1" smtClean="0">
                            <a:latin typeface="Cambria Math"/>
                            <a:cs typeface="Times New Roman" pitchFamily="18" charset="0"/>
                          </a:rPr>
                        </m:ctrlPr>
                      </m:sSupPr>
                      <m:e>
                        <m:r>
                          <m:rPr>
                            <m:nor/>
                          </m:rPr>
                          <a:rPr lang="en-US" sz="2600" dirty="0" smtClean="0">
                            <a:latin typeface="Times New Roman" pitchFamily="18" charset="0"/>
                            <a:cs typeface="Times New Roman" pitchFamily="18" charset="0"/>
                          </a:rPr>
                          <m:t>Dptp</m:t>
                        </m:r>
                        <m:r>
                          <m:rPr>
                            <m:nor/>
                          </m:rPr>
                          <a:rPr lang="en-US" sz="2600" b="0" i="0" dirty="0" smtClean="0">
                            <a:latin typeface="Times New Roman" pitchFamily="18" charset="0"/>
                            <a:cs typeface="Times New Roman" pitchFamily="18" charset="0"/>
                          </a:rPr>
                          <m:t>)</m:t>
                        </m:r>
                      </m:e>
                      <m:sup>
                        <m:r>
                          <a:rPr lang="en-US" sz="2600" b="0" i="1" smtClean="0">
                            <a:latin typeface="Cambria Math"/>
                            <a:cs typeface="Times New Roman" pitchFamily="18" charset="0"/>
                          </a:rPr>
                          <m:t>1/2</m:t>
                        </m:r>
                      </m:sup>
                    </m:sSup>
                  </m:oMath>
                </a14:m>
                <a:r>
                  <a:rPr lang="en-US" sz="2600" dirty="0" smtClean="0">
                    <a:latin typeface="Times New Roman" pitchFamily="18" charset="0"/>
                    <a:cs typeface="Times New Roman" pitchFamily="18" charset="0"/>
                  </a:rPr>
                  <a:t>.</a:t>
                </a:r>
              </a:p>
              <a:p>
                <a:pPr algn="just"/>
                <a:endParaRPr lang="en-US" sz="2600" dirty="0">
                  <a:latin typeface="Times New Roman" pitchFamily="18" charset="0"/>
                  <a:cs typeface="Times New Roman" pitchFamily="18" charset="0"/>
                </a:endParaRPr>
              </a:p>
              <a:p>
                <a:pPr algn="just"/>
                <a:endParaRPr lang="en-US" sz="2600" dirty="0" smtClean="0">
                  <a:latin typeface="Times New Roman"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76200"/>
                <a:ext cx="8991600" cy="6553200"/>
              </a:xfrm>
              <a:blipFill rotWithShape="1">
                <a:blip r:embed="rId2"/>
                <a:stretch>
                  <a:fillRect l="-1017" t="-743" r="-2169" b="-9572"/>
                </a:stretch>
              </a:blipFill>
            </p:spPr>
            <p:txBody>
              <a:bodyPr/>
              <a:lstStyle/>
              <a:p>
                <a:r>
                  <a:rPr lang="en-US">
                    <a:noFill/>
                  </a:rPr>
                  <a:t> </a:t>
                </a:r>
              </a:p>
            </p:txBody>
          </p:sp>
        </mc:Fallback>
      </mc:AlternateContent>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smtClean="0">
                <a:latin typeface="Times New Roman" pitchFamily="18" charset="0"/>
                <a:cs typeface="Times New Roman" pitchFamily="18" charset="0"/>
              </a:rPr>
              <a:t>With </a:t>
            </a:r>
            <a:r>
              <a:rPr lang="en-US" sz="2600" dirty="0">
                <a:latin typeface="Times New Roman" pitchFamily="18" charset="0"/>
                <a:cs typeface="Times New Roman" pitchFamily="18" charset="0"/>
              </a:rPr>
              <a:t>this requirement satisfied, an average hole </a:t>
            </a:r>
            <a:r>
              <a:rPr lang="en-US" sz="2600" dirty="0" smtClean="0">
                <a:latin typeface="Times New Roman" pitchFamily="18" charset="0"/>
                <a:cs typeface="Times New Roman" pitchFamily="18" charset="0"/>
              </a:rPr>
              <a:t>injected at </a:t>
            </a:r>
            <a:r>
              <a:rPr lang="en-US" sz="2600" dirty="0">
                <a:latin typeface="Times New Roman" pitchFamily="18" charset="0"/>
                <a:cs typeface="Times New Roman" pitchFamily="18" charset="0"/>
              </a:rPr>
              <a:t>the emitter junction will diffuse to the depletion region of the </a:t>
            </a:r>
            <a:r>
              <a:rPr lang="en-US" sz="2600" dirty="0" smtClean="0">
                <a:latin typeface="Times New Roman" pitchFamily="18" charset="0"/>
                <a:cs typeface="Times New Roman" pitchFamily="18" charset="0"/>
              </a:rPr>
              <a:t>collector junction </a:t>
            </a:r>
            <a:r>
              <a:rPr lang="en-US" sz="2600" dirty="0">
                <a:latin typeface="Times New Roman" pitchFamily="18" charset="0"/>
                <a:cs typeface="Times New Roman" pitchFamily="18" charset="0"/>
              </a:rPr>
              <a:t>without recombination in the base.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A </a:t>
            </a:r>
            <a:r>
              <a:rPr lang="en-US" sz="2600" dirty="0">
                <a:latin typeface="Times New Roman" pitchFamily="18" charset="0"/>
                <a:cs typeface="Times New Roman" pitchFamily="18" charset="0"/>
              </a:rPr>
              <a:t>second requirement is that </a:t>
            </a:r>
            <a:r>
              <a:rPr lang="en-US" sz="2600" dirty="0" smtClean="0">
                <a:latin typeface="Times New Roman" pitchFamily="18" charset="0"/>
                <a:cs typeface="Times New Roman" pitchFamily="18" charset="0"/>
              </a:rPr>
              <a:t>the current </a:t>
            </a:r>
            <a:r>
              <a:rPr lang="en-US" sz="2600" b="1" i="1" dirty="0">
                <a:latin typeface="Times New Roman" pitchFamily="18" charset="0"/>
                <a:cs typeface="Times New Roman" pitchFamily="18" charset="0"/>
              </a:rPr>
              <a:t>I</a:t>
            </a:r>
            <a:r>
              <a:rPr lang="en-US" sz="1600" b="1" i="1" dirty="0">
                <a:latin typeface="Times New Roman" pitchFamily="18" charset="0"/>
                <a:cs typeface="Times New Roman" pitchFamily="18" charset="0"/>
              </a:rPr>
              <a:t>E</a:t>
            </a:r>
            <a:r>
              <a:rPr lang="en-US" sz="1600" i="1" dirty="0">
                <a:latin typeface="Times New Roman" pitchFamily="18" charset="0"/>
                <a:cs typeface="Times New Roman" pitchFamily="18" charset="0"/>
              </a:rPr>
              <a:t> </a:t>
            </a:r>
            <a:r>
              <a:rPr lang="en-US" sz="2600" dirty="0">
                <a:latin typeface="Times New Roman" pitchFamily="18" charset="0"/>
                <a:cs typeface="Times New Roman" pitchFamily="18" charset="0"/>
              </a:rPr>
              <a:t>crossing the emitter junction should be composed almost </a:t>
            </a:r>
            <a:r>
              <a:rPr lang="en-US" sz="2600" dirty="0" smtClean="0">
                <a:latin typeface="Times New Roman" pitchFamily="18" charset="0"/>
                <a:cs typeface="Times New Roman" pitchFamily="18" charset="0"/>
              </a:rPr>
              <a:t>entirely of </a:t>
            </a:r>
            <a:r>
              <a:rPr lang="en-US" sz="2600" dirty="0">
                <a:latin typeface="Times New Roman" pitchFamily="18" charset="0"/>
                <a:cs typeface="Times New Roman" pitchFamily="18" charset="0"/>
              </a:rPr>
              <a:t>holes injected into the base, rather than electrons crossing from base </a:t>
            </a:r>
            <a:r>
              <a:rPr lang="en-US" sz="2600" dirty="0" smtClean="0">
                <a:latin typeface="Times New Roman" pitchFamily="18" charset="0"/>
                <a:cs typeface="Times New Roman" pitchFamily="18" charset="0"/>
              </a:rPr>
              <a:t>to emitter</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This </a:t>
            </a:r>
            <a:r>
              <a:rPr lang="en-US" sz="2600" dirty="0">
                <a:latin typeface="Times New Roman" pitchFamily="18" charset="0"/>
                <a:cs typeface="Times New Roman" pitchFamily="18" charset="0"/>
              </a:rPr>
              <a:t>requirement is satisfied by doping the base region lightly </a:t>
            </a:r>
            <a:r>
              <a:rPr lang="en-US" sz="2600" dirty="0" smtClean="0">
                <a:latin typeface="Times New Roman" pitchFamily="18" charset="0"/>
                <a:cs typeface="Times New Roman" pitchFamily="18" charset="0"/>
              </a:rPr>
              <a:t>compared with </a:t>
            </a:r>
            <a:r>
              <a:rPr lang="en-US" sz="2600" dirty="0">
                <a:latin typeface="Times New Roman" pitchFamily="18" charset="0"/>
                <a:cs typeface="Times New Roman" pitchFamily="18" charset="0"/>
              </a:rPr>
              <a:t>the emitter, so that the p+-n emitter </a:t>
            </a:r>
            <a:r>
              <a:rPr lang="en-US" sz="2600" dirty="0" smtClean="0">
                <a:latin typeface="Times New Roman" pitchFamily="18" charset="0"/>
                <a:cs typeface="Times New Roman" pitchFamily="18" charset="0"/>
              </a:rPr>
              <a:t>junction results</a:t>
            </a:r>
            <a:r>
              <a:rPr lang="en-US" sz="2600" dirty="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685800"/>
            <a:ext cx="8534400" cy="5410200"/>
          </a:xfr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91600" cy="6553200"/>
          </a:xfrm>
        </p:spPr>
        <p:txBody>
          <a:bodyPr>
            <a:noAutofit/>
          </a:bodyPr>
          <a:lstStyle/>
          <a:p>
            <a:pPr algn="just"/>
            <a:r>
              <a:rPr lang="en-US" sz="2600" dirty="0">
                <a:latin typeface="Times New Roman" pitchFamily="18" charset="0"/>
                <a:cs typeface="Times New Roman" pitchFamily="18" charset="0"/>
              </a:rPr>
              <a:t>It is clear that current </a:t>
            </a:r>
            <a:r>
              <a:rPr lang="en-US" sz="2600" b="1" i="1" dirty="0" smtClean="0">
                <a:latin typeface="Times New Roman" pitchFamily="18" charset="0"/>
                <a:cs typeface="Times New Roman" pitchFamily="18" charset="0"/>
              </a:rPr>
              <a:t> I</a:t>
            </a:r>
            <a:r>
              <a:rPr lang="en-US" sz="1600" b="1" i="1" dirty="0" smtClean="0">
                <a:latin typeface="Times New Roman" pitchFamily="18" charset="0"/>
                <a:cs typeface="Times New Roman" pitchFamily="18" charset="0"/>
              </a:rPr>
              <a:t>E</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flows into the emitter of a properly </a:t>
            </a:r>
            <a:r>
              <a:rPr lang="en-US" sz="2600" dirty="0" smtClean="0">
                <a:latin typeface="Times New Roman" pitchFamily="18" charset="0"/>
                <a:cs typeface="Times New Roman" pitchFamily="18" charset="0"/>
              </a:rPr>
              <a:t>biased p-n-p </a:t>
            </a:r>
            <a:r>
              <a:rPr lang="en-US" sz="2600" dirty="0">
                <a:latin typeface="Times New Roman" pitchFamily="18" charset="0"/>
                <a:cs typeface="Times New Roman" pitchFamily="18" charset="0"/>
              </a:rPr>
              <a:t>transistor and that </a:t>
            </a:r>
            <a:r>
              <a:rPr lang="en-US" sz="2600" b="1" i="1" dirty="0" err="1" smtClean="0">
                <a:latin typeface="Times New Roman" pitchFamily="18" charset="0"/>
                <a:cs typeface="Times New Roman" pitchFamily="18" charset="0"/>
              </a:rPr>
              <a:t>I</a:t>
            </a:r>
            <a:r>
              <a:rPr lang="en-US" sz="1600" b="1" i="1" dirty="0" err="1"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flows out at the collector, since the </a:t>
            </a:r>
            <a:r>
              <a:rPr lang="en-US" sz="2600" dirty="0" smtClean="0">
                <a:latin typeface="Times New Roman" pitchFamily="18" charset="0"/>
                <a:cs typeface="Times New Roman" pitchFamily="18" charset="0"/>
              </a:rPr>
              <a:t>direction of </a:t>
            </a:r>
            <a:r>
              <a:rPr lang="en-US" sz="2600" dirty="0">
                <a:latin typeface="Times New Roman" pitchFamily="18" charset="0"/>
                <a:cs typeface="Times New Roman" pitchFamily="18" charset="0"/>
              </a:rPr>
              <a:t>hole flow is from the emitter to collector.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However</a:t>
            </a:r>
            <a:r>
              <a:rPr lang="en-US" sz="2600" dirty="0">
                <a:latin typeface="Times New Roman" pitchFamily="18" charset="0"/>
                <a:cs typeface="Times New Roman" pitchFamily="18" charset="0"/>
              </a:rPr>
              <a:t>, the base current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B</a:t>
            </a:r>
            <a:r>
              <a:rPr lang="en-US" sz="2600" i="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requires </a:t>
            </a:r>
            <a:r>
              <a:rPr lang="en-US" sz="2600" dirty="0">
                <a:latin typeface="Times New Roman" pitchFamily="18" charset="0"/>
                <a:cs typeface="Times New Roman" pitchFamily="18" charset="0"/>
              </a:rPr>
              <a:t>a bit more thought.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In </a:t>
            </a:r>
            <a:r>
              <a:rPr lang="en-US" sz="2600" dirty="0">
                <a:latin typeface="Times New Roman" pitchFamily="18" charset="0"/>
                <a:cs typeface="Times New Roman" pitchFamily="18" charset="0"/>
              </a:rPr>
              <a:t>a good transistor the base current will </a:t>
            </a:r>
            <a:r>
              <a:rPr lang="en-US" sz="2600" dirty="0" smtClean="0">
                <a:latin typeface="Times New Roman" pitchFamily="18" charset="0"/>
                <a:cs typeface="Times New Roman" pitchFamily="18" charset="0"/>
              </a:rPr>
              <a:t>be very </a:t>
            </a:r>
            <a:r>
              <a:rPr lang="en-US" sz="2600" dirty="0">
                <a:latin typeface="Times New Roman" pitchFamily="18" charset="0"/>
                <a:cs typeface="Times New Roman" pitchFamily="18" charset="0"/>
              </a:rPr>
              <a:t>small since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E</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essentially hole current, and the collected hole </a:t>
            </a:r>
            <a:r>
              <a:rPr lang="en-US" sz="2600" dirty="0" smtClean="0">
                <a:latin typeface="Times New Roman" pitchFamily="18" charset="0"/>
                <a:cs typeface="Times New Roman" pitchFamily="18" charset="0"/>
              </a:rPr>
              <a:t>current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C</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is almost equal to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E</a:t>
            </a:r>
            <a:r>
              <a:rPr lang="en-US" sz="2600" dirty="0" smtClean="0">
                <a:latin typeface="Times New Roman" pitchFamily="18" charset="0"/>
                <a:cs typeface="Times New Roman" pitchFamily="18" charset="0"/>
              </a:rPr>
              <a:t>. </a:t>
            </a:r>
          </a:p>
          <a:p>
            <a:pPr algn="just"/>
            <a:r>
              <a:rPr lang="en-US" sz="2600" dirty="0" smtClean="0">
                <a:latin typeface="Times New Roman" pitchFamily="18" charset="0"/>
                <a:cs typeface="Times New Roman" pitchFamily="18" charset="0"/>
              </a:rPr>
              <a:t>There </a:t>
            </a:r>
            <a:r>
              <a:rPr lang="en-US" sz="2600" dirty="0">
                <a:latin typeface="Times New Roman" pitchFamily="18" charset="0"/>
                <a:cs typeface="Times New Roman" pitchFamily="18" charset="0"/>
              </a:rPr>
              <a:t>must be some base current, however, due </a:t>
            </a:r>
            <a:r>
              <a:rPr lang="en-US" sz="2600" dirty="0" smtClean="0">
                <a:latin typeface="Times New Roman" pitchFamily="18" charset="0"/>
                <a:cs typeface="Times New Roman" pitchFamily="18" charset="0"/>
              </a:rPr>
              <a:t>to requirements </a:t>
            </a:r>
            <a:r>
              <a:rPr lang="en-US" sz="2600" dirty="0">
                <a:latin typeface="Times New Roman" pitchFamily="18" charset="0"/>
                <a:cs typeface="Times New Roman" pitchFamily="18" charset="0"/>
              </a:rPr>
              <a:t>of electron flow into the n-type base region (Fig. 7–3). </a:t>
            </a:r>
            <a:endParaRPr lang="en-US" sz="2600" dirty="0" smtClean="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We can account </a:t>
            </a:r>
            <a:r>
              <a:rPr lang="en-US" sz="2600" dirty="0">
                <a:latin typeface="Times New Roman" pitchFamily="18" charset="0"/>
                <a:cs typeface="Times New Roman" pitchFamily="18" charset="0"/>
              </a:rPr>
              <a:t>for </a:t>
            </a:r>
            <a:r>
              <a:rPr lang="en-US" sz="2600" b="1" i="1" dirty="0" smtClean="0">
                <a:latin typeface="Times New Roman" pitchFamily="18" charset="0"/>
                <a:cs typeface="Times New Roman" pitchFamily="18" charset="0"/>
              </a:rPr>
              <a:t>I</a:t>
            </a:r>
            <a:r>
              <a:rPr lang="en-US" sz="1600" b="1" i="1" dirty="0" smtClean="0">
                <a:latin typeface="Times New Roman" pitchFamily="18" charset="0"/>
                <a:cs typeface="Times New Roman" pitchFamily="18" charset="0"/>
              </a:rPr>
              <a:t>B</a:t>
            </a:r>
            <a:r>
              <a:rPr lang="en-US" sz="2600" i="1"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physically by three dominant </a:t>
            </a:r>
            <a:r>
              <a:rPr lang="en-US" sz="2600" dirty="0" smtClean="0">
                <a:latin typeface="Times New Roman" pitchFamily="18" charset="0"/>
                <a:cs typeface="Times New Roman" pitchFamily="18" charset="0"/>
              </a:rPr>
              <a:t>mechanisms:</a:t>
            </a:r>
          </a:p>
          <a:p>
            <a:pPr algn="just"/>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90600"/>
            <a:ext cx="8763000" cy="3562720"/>
          </a:xfrm>
        </p:spPr>
      </p:pic>
    </p:spTree>
    <p:extLst>
      <p:ext uri="{BB962C8B-B14F-4D97-AF65-F5344CB8AC3E}">
        <p14:creationId xmlns:p14="http://schemas.microsoft.com/office/powerpoint/2010/main" val="3580638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13323</TotalTime>
  <Words>2768</Words>
  <Application>Microsoft Office PowerPoint</Application>
  <PresentationFormat>On-screen Show (4:3)</PresentationFormat>
  <Paragraphs>146</Paragraphs>
  <Slides>35</Slides>
  <Notes>1</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Bipolar Junction Transistors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Bipolar Junction Transistors</dc:title>
  <dc:creator>Manjunath</dc:creator>
  <cp:lastModifiedBy>Manjunath</cp:lastModifiedBy>
  <cp:revision>38</cp:revision>
  <dcterms:created xsi:type="dcterms:W3CDTF">2019-10-01T03:19:40Z</dcterms:created>
  <dcterms:modified xsi:type="dcterms:W3CDTF">2019-10-11T05:38:01Z</dcterms:modified>
</cp:coreProperties>
</file>