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7" r:id="rId2"/>
    <p:sldId id="258" r:id="rId3"/>
    <p:sldId id="259" r:id="rId4"/>
    <p:sldId id="260" r:id="rId5"/>
    <p:sldId id="261" r:id="rId6"/>
    <p:sldId id="294" r:id="rId7"/>
    <p:sldId id="282" r:id="rId8"/>
    <p:sldId id="283" r:id="rId9"/>
    <p:sldId id="284" r:id="rId10"/>
    <p:sldId id="285" r:id="rId11"/>
    <p:sldId id="262" r:id="rId12"/>
    <p:sldId id="287" r:id="rId13"/>
    <p:sldId id="286" r:id="rId14"/>
    <p:sldId id="288" r:id="rId15"/>
    <p:sldId id="292" r:id="rId16"/>
    <p:sldId id="289" r:id="rId17"/>
    <p:sldId id="291" r:id="rId18"/>
    <p:sldId id="263" r:id="rId19"/>
    <p:sldId id="295" r:id="rId20"/>
    <p:sldId id="296" r:id="rId21"/>
    <p:sldId id="297" r:id="rId22"/>
    <p:sldId id="298" r:id="rId23"/>
    <p:sldId id="299" r:id="rId24"/>
    <p:sldId id="300" r:id="rId25"/>
    <p:sldId id="280" r:id="rId26"/>
    <p:sldId id="264" r:id="rId27"/>
    <p:sldId id="265" r:id="rId28"/>
    <p:sldId id="266" r:id="rId29"/>
    <p:sldId id="267" r:id="rId30"/>
    <p:sldId id="268" r:id="rId31"/>
    <p:sldId id="269" r:id="rId32"/>
    <p:sldId id="270" r:id="rId33"/>
    <p:sldId id="271" r:id="rId34"/>
    <p:sldId id="273" r:id="rId35"/>
    <p:sldId id="274" r:id="rId36"/>
    <p:sldId id="275" r:id="rId37"/>
    <p:sldId id="301" r:id="rId38"/>
    <p:sldId id="276" r:id="rId39"/>
    <p:sldId id="277" r:id="rId40"/>
    <p:sldId id="278" r:id="rId41"/>
    <p:sldId id="279" r:id="rId42"/>
    <p:sldId id="302" r:id="rId43"/>
    <p:sldId id="310" r:id="rId44"/>
    <p:sldId id="303" r:id="rId45"/>
    <p:sldId id="304" r:id="rId46"/>
    <p:sldId id="305" r:id="rId47"/>
    <p:sldId id="306" r:id="rId48"/>
    <p:sldId id="307" r:id="rId49"/>
    <p:sldId id="323" r:id="rId50"/>
    <p:sldId id="322" r:id="rId51"/>
    <p:sldId id="308" r:id="rId52"/>
    <p:sldId id="309" r:id="rId53"/>
    <p:sldId id="321" r:id="rId54"/>
    <p:sldId id="312" r:id="rId55"/>
    <p:sldId id="317" r:id="rId56"/>
    <p:sldId id="318" r:id="rId57"/>
    <p:sldId id="319" r:id="rId58"/>
    <p:sldId id="320" r:id="rId59"/>
    <p:sldId id="313" r:id="rId60"/>
    <p:sldId id="314" r:id="rId61"/>
    <p:sldId id="315" r:id="rId62"/>
    <p:sldId id="316" r:id="rId63"/>
    <p:sldId id="324" r:id="rId64"/>
    <p:sldId id="328" r:id="rId65"/>
    <p:sldId id="329" r:id="rId66"/>
    <p:sldId id="325" r:id="rId67"/>
    <p:sldId id="326" r:id="rId68"/>
    <p:sldId id="330" r:id="rId69"/>
    <p:sldId id="331" r:id="rId70"/>
    <p:sldId id="332" r:id="rId71"/>
    <p:sldId id="333" r:id="rId72"/>
    <p:sldId id="334" r:id="rId73"/>
    <p:sldId id="335" r:id="rId74"/>
    <p:sldId id="336" r:id="rId75"/>
    <p:sldId id="337" r:id="rId76"/>
    <p:sldId id="338" r:id="rId77"/>
    <p:sldId id="339" r:id="rId78"/>
    <p:sldId id="340" r:id="rId79"/>
    <p:sldId id="350" r:id="rId80"/>
    <p:sldId id="341" r:id="rId81"/>
    <p:sldId id="342" r:id="rId82"/>
    <p:sldId id="343" r:id="rId83"/>
    <p:sldId id="344" r:id="rId84"/>
    <p:sldId id="345" r:id="rId85"/>
    <p:sldId id="346" r:id="rId86"/>
    <p:sldId id="347" r:id="rId87"/>
    <p:sldId id="348" r:id="rId88"/>
    <p:sldId id="349"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71" autoAdjust="0"/>
  </p:normalViewPr>
  <p:slideViewPr>
    <p:cSldViewPr>
      <p:cViewPr>
        <p:scale>
          <a:sx n="50" d="100"/>
          <a:sy n="50" d="100"/>
        </p:scale>
        <p:origin x="-1944" y="-516"/>
      </p:cViewPr>
      <p:guideLst>
        <p:guide orient="horz" pos="2160"/>
        <p:guide pos="2880"/>
      </p:guideLst>
    </p:cSldViewPr>
  </p:slideViewPr>
  <p:outlineViewPr>
    <p:cViewPr>
      <p:scale>
        <a:sx n="33" d="100"/>
        <a:sy n="33" d="100"/>
      </p:scale>
      <p:origin x="0" y="7875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F49C94-57DF-4FC2-8B2A-F59AD65D3D80}" type="datetimeFigureOut">
              <a:rPr lang="en-US" smtClean="0"/>
              <a:t>9/27/2019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B108D9-2F31-469A-8779-C1AA6344BBDC}" type="slidenum">
              <a:rPr lang="en-US" smtClean="0"/>
              <a:t>‹#›</a:t>
            </a:fld>
            <a:endParaRPr lang="en-US"/>
          </a:p>
        </p:txBody>
      </p:sp>
    </p:spTree>
    <p:extLst>
      <p:ext uri="{BB962C8B-B14F-4D97-AF65-F5344CB8AC3E}">
        <p14:creationId xmlns:p14="http://schemas.microsoft.com/office/powerpoint/2010/main" val="3533395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B108D9-2F31-469A-8779-C1AA6344BBDC}" type="slidenum">
              <a:rPr lang="en-US" smtClean="0"/>
              <a:t>23</a:t>
            </a:fld>
            <a:endParaRPr lang="en-US"/>
          </a:p>
        </p:txBody>
      </p:sp>
    </p:spTree>
    <p:extLst>
      <p:ext uri="{BB962C8B-B14F-4D97-AF65-F5344CB8AC3E}">
        <p14:creationId xmlns:p14="http://schemas.microsoft.com/office/powerpoint/2010/main" val="3448734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39.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image" Target="../media/image44.tmp"/><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image" Target="../media/image46.tmp"/><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image" Target="../media/image49.tmp"/><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1.tmp"/><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tmp"/><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3.tmp"/><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5.tmp"/><Relationship Id="rId2" Type="http://schemas.openxmlformats.org/officeDocument/2006/relationships/image" Target="../media/image54.tmp"/><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6.tmp"/><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7.tmp"/><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8.tmp"/><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9.tmp"/><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0.tmp"/><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1.tmp"/><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2.tmp"/><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3.tmp"/><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5.tmp"/><Relationship Id="rId2" Type="http://schemas.openxmlformats.org/officeDocument/2006/relationships/image" Target="../media/image6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23937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Clipping"/>
          <p:cNvPicPr>
            <a:picLocks noGrp="1" noChangeAspect="1"/>
          </p:cNvPicPr>
          <p:nvPr>
            <p:ph idx="1"/>
          </p:nvPr>
        </p:nvPicPr>
        <p:blipFill>
          <a:blip>
            <a:extLst>
              <a:ext uri="{28A0092B-C50C-407E-A947-70E740481C1C}">
                <a14:useLocalDpi xmlns:a14="http://schemas.microsoft.com/office/drawing/2010/main" val="0"/>
              </a:ext>
            </a:extLst>
          </a:blip>
          <a:stretch>
            <a:fillRect/>
          </a:stretch>
        </p:blipFill>
        <p:spPr>
          <a:xfrm>
            <a:off x="228600" y="381000"/>
            <a:ext cx="8305800" cy="2438400"/>
          </a:xfrm>
        </p:spPr>
      </p:pic>
    </p:spTree>
    <p:extLst>
      <p:ext uri="{BB962C8B-B14F-4D97-AF65-F5344CB8AC3E}">
        <p14:creationId xmlns:p14="http://schemas.microsoft.com/office/powerpoint/2010/main" val="2416460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2" y="304800"/>
            <a:ext cx="8970818" cy="6019800"/>
          </a:xfrm>
        </p:spPr>
      </p:pic>
    </p:spTree>
    <p:extLst>
      <p:ext uri="{BB962C8B-B14F-4D97-AF65-F5344CB8AC3E}">
        <p14:creationId xmlns:p14="http://schemas.microsoft.com/office/powerpoint/2010/main" val="792591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fontScale="92500" lnSpcReduction="10000"/>
          </a:bodyPr>
          <a:lstStyle/>
          <a:p>
            <a:pPr algn="just"/>
            <a:r>
              <a:rPr lang="en-US" sz="2600" dirty="0">
                <a:latin typeface="Times New Roman" pitchFamily="18" charset="0"/>
                <a:cs typeface="Times New Roman" pitchFamily="18" charset="0"/>
              </a:rPr>
              <a:t>D</a:t>
            </a:r>
            <a:r>
              <a:rPr lang="en-US" sz="2600" dirty="0" smtClean="0">
                <a:latin typeface="Times New Roman" pitchFamily="18" charset="0"/>
                <a:cs typeface="Times New Roman" pitchFamily="18" charset="0"/>
              </a:rPr>
              <a:t>istributions </a:t>
            </a:r>
            <a:r>
              <a:rPr lang="en-US" sz="2600" dirty="0">
                <a:latin typeface="Times New Roman" pitchFamily="18" charset="0"/>
                <a:cs typeface="Times New Roman" pitchFamily="18" charset="0"/>
              </a:rPr>
              <a:t>of excess carriers </a:t>
            </a:r>
            <a:r>
              <a:rPr lang="en-US" sz="2600" dirty="0" smtClean="0">
                <a:latin typeface="Times New Roman" pitchFamily="18" charset="0"/>
                <a:cs typeface="Times New Roman" pitchFamily="18" charset="0"/>
              </a:rPr>
              <a:t>(</a:t>
            </a:r>
            <a:r>
              <a:rPr lang="en-US" sz="2600" dirty="0">
                <a:latin typeface="Times New Roman" pitchFamily="18" charset="0"/>
                <a:ea typeface="Cambria Math"/>
                <a:cs typeface="Times New Roman" pitchFamily="18" charset="0"/>
              </a:rPr>
              <a:t>𝞭</a:t>
            </a:r>
            <a:r>
              <a:rPr lang="en-US" sz="2600" i="1" dirty="0" smtClean="0">
                <a:latin typeface="Times New Roman" pitchFamily="18" charset="0"/>
                <a:cs typeface="Times New Roman" pitchFamily="18" charset="0"/>
              </a:rPr>
              <a:t>n </a:t>
            </a:r>
            <a:r>
              <a:rPr lang="en-US" sz="2600" dirty="0">
                <a:latin typeface="Times New Roman" pitchFamily="18" charset="0"/>
                <a:cs typeface="Times New Roman" pitchFamily="18" charset="0"/>
              </a:rPr>
              <a:t>and </a:t>
            </a:r>
            <a:r>
              <a:rPr lang="en-US" sz="2600" dirty="0">
                <a:latin typeface="Times New Roman" pitchFamily="18" charset="0"/>
                <a:ea typeface="Cambria Math"/>
                <a:cs typeface="Times New Roman" pitchFamily="18" charset="0"/>
              </a:rPr>
              <a:t>𝞭 </a:t>
            </a:r>
            <a:r>
              <a:rPr lang="en-US" sz="2600" i="1" dirty="0" smtClean="0">
                <a:latin typeface="Times New Roman" pitchFamily="18" charset="0"/>
                <a:cs typeface="Times New Roman" pitchFamily="18" charset="0"/>
              </a:rPr>
              <a:t>p</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assuming long </a:t>
            </a:r>
            <a:r>
              <a:rPr lang="en-US" sz="2600" dirty="0">
                <a:latin typeface="Times New Roman" pitchFamily="18" charset="0"/>
                <a:cs typeface="Times New Roman" pitchFamily="18" charset="0"/>
              </a:rPr>
              <a:t>p and n regions</a:t>
            </a:r>
            <a:r>
              <a:rPr lang="en-US" sz="2600" dirty="0" smtClean="0">
                <a:latin typeface="Times New Roman" pitchFamily="18" charset="0"/>
                <a:cs typeface="Times New Roman" pitchFamily="18" charset="0"/>
              </a:rPr>
              <a:t>:</a:t>
            </a:r>
          </a:p>
          <a:p>
            <a:pPr algn="just"/>
            <a:endParaRPr lang="en-US" sz="2600" dirty="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The hole diffusion current at any point </a:t>
            </a:r>
            <a:r>
              <a:rPr lang="en-US" sz="2600" i="1" dirty="0" err="1">
                <a:latin typeface="Times New Roman" pitchFamily="18" charset="0"/>
                <a:cs typeface="Times New Roman" pitchFamily="18" charset="0"/>
              </a:rPr>
              <a:t>x</a:t>
            </a:r>
            <a:r>
              <a:rPr lang="en-US" sz="2000" dirty="0" err="1">
                <a:latin typeface="Times New Roman" pitchFamily="18" charset="0"/>
                <a:cs typeface="Times New Roman" pitchFamily="18" charset="0"/>
              </a:rPr>
              <a:t>n</a:t>
            </a:r>
            <a:r>
              <a:rPr lang="en-US" sz="2000" dirty="0">
                <a:latin typeface="Times New Roman" pitchFamily="18" charset="0"/>
                <a:cs typeface="Times New Roman" pitchFamily="18" charset="0"/>
              </a:rPr>
              <a:t> </a:t>
            </a:r>
            <a:r>
              <a:rPr lang="en-US" sz="2600" dirty="0">
                <a:latin typeface="Times New Roman" pitchFamily="18" charset="0"/>
                <a:cs typeface="Times New Roman" pitchFamily="18" charset="0"/>
              </a:rPr>
              <a:t>in the n material can </a:t>
            </a:r>
            <a:r>
              <a:rPr lang="en-US" sz="2600" dirty="0" smtClean="0">
                <a:latin typeface="Times New Roman" pitchFamily="18" charset="0"/>
                <a:cs typeface="Times New Roman" pitchFamily="18" charset="0"/>
              </a:rPr>
              <a:t>be found as:</a:t>
            </a:r>
          </a:p>
          <a:p>
            <a:endParaRPr lang="en-US" sz="2600" dirty="0">
              <a:latin typeface="Times New Roman" pitchFamily="18" charset="0"/>
              <a:cs typeface="Times New Roman" pitchFamily="18" charset="0"/>
            </a:endParaRPr>
          </a:p>
          <a:p>
            <a:endParaRPr lang="en-US" sz="2600" dirty="0" smtClean="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where A is the cross-sectional area of the junction</a:t>
            </a:r>
            <a:r>
              <a:rPr lang="en-US" sz="2600" dirty="0" smtClean="0">
                <a:latin typeface="Times New Roman" pitchFamily="18" charset="0"/>
                <a:cs typeface="Times New Roman" pitchFamily="18" charset="0"/>
              </a:rPr>
              <a:t>.</a:t>
            </a:r>
          </a:p>
          <a:p>
            <a:r>
              <a:rPr lang="en-US" sz="2600" dirty="0" err="1" smtClean="0">
                <a:latin typeface="Times New Roman" pitchFamily="18" charset="0"/>
                <a:cs typeface="Times New Roman" pitchFamily="18" charset="0"/>
              </a:rPr>
              <a:t>Lp</a:t>
            </a:r>
            <a:r>
              <a:rPr lang="en-US" sz="2600" dirty="0" smtClean="0">
                <a:latin typeface="Times New Roman" pitchFamily="18" charset="0"/>
                <a:cs typeface="Times New Roman" pitchFamily="18" charset="0"/>
              </a:rPr>
              <a:t> is hole diffusion length</a:t>
            </a:r>
          </a:p>
          <a:p>
            <a:r>
              <a:rPr lang="en-US" sz="2600" dirty="0" smtClean="0">
                <a:latin typeface="Times New Roman" pitchFamily="18" charset="0"/>
                <a:cs typeface="Times New Roman" pitchFamily="18" charset="0"/>
              </a:rPr>
              <a:t>Ln is electron diffusion length</a:t>
            </a:r>
          </a:p>
          <a:p>
            <a:r>
              <a:rPr lang="en-US" sz="2600" dirty="0" err="1" smtClean="0">
                <a:latin typeface="Times New Roman" pitchFamily="18" charset="0"/>
                <a:cs typeface="Times New Roman" pitchFamily="18" charset="0"/>
              </a:rPr>
              <a:t>Dn</a:t>
            </a:r>
            <a:r>
              <a:rPr lang="en-US" sz="2600" dirty="0" smtClean="0">
                <a:latin typeface="Times New Roman" pitchFamily="18" charset="0"/>
                <a:cs typeface="Times New Roman" pitchFamily="18" charset="0"/>
              </a:rPr>
              <a:t> is electron diffusion coefficient</a:t>
            </a:r>
            <a:endParaRPr lang="en-US" sz="26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143000"/>
            <a:ext cx="6781800" cy="1752600"/>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657600"/>
            <a:ext cx="8686800" cy="1219200"/>
          </a:xfrm>
          <a:prstGeom prst="rect">
            <a:avLst/>
          </a:prstGeom>
        </p:spPr>
      </p:pic>
    </p:spTree>
    <p:extLst>
      <p:ext uri="{BB962C8B-B14F-4D97-AF65-F5344CB8AC3E}">
        <p14:creationId xmlns:p14="http://schemas.microsoft.com/office/powerpoint/2010/main" val="2521224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a:bodyPr>
          <a:lstStyle/>
          <a:p>
            <a:pPr algn="just"/>
            <a:r>
              <a:rPr lang="en-US" sz="2600" dirty="0">
                <a:latin typeface="Times New Roman" pitchFamily="18" charset="0"/>
                <a:cs typeface="Times New Roman" pitchFamily="18" charset="0"/>
              </a:rPr>
              <a:t>Thus the hole </a:t>
            </a:r>
            <a:r>
              <a:rPr lang="en-US" sz="2600" dirty="0" smtClean="0">
                <a:latin typeface="Times New Roman" pitchFamily="18" charset="0"/>
                <a:cs typeface="Times New Roman" pitchFamily="18" charset="0"/>
              </a:rPr>
              <a:t>diffusion current </a:t>
            </a:r>
            <a:r>
              <a:rPr lang="en-US" sz="2600" dirty="0">
                <a:latin typeface="Times New Roman" pitchFamily="18" charset="0"/>
                <a:cs typeface="Times New Roman" pitchFamily="18" charset="0"/>
              </a:rPr>
              <a:t>at each position </a:t>
            </a:r>
            <a:r>
              <a:rPr lang="en-US" sz="2600" i="1" dirty="0" err="1">
                <a:latin typeface="Times New Roman" pitchFamily="18" charset="0"/>
                <a:cs typeface="Times New Roman" pitchFamily="18" charset="0"/>
              </a:rPr>
              <a:t>x</a:t>
            </a:r>
            <a:r>
              <a:rPr lang="en-US" sz="2000" i="1" dirty="0" err="1">
                <a:latin typeface="Times New Roman" pitchFamily="18" charset="0"/>
                <a:cs typeface="Times New Roman" pitchFamily="18" charset="0"/>
              </a:rPr>
              <a:t>n</a:t>
            </a:r>
            <a:r>
              <a:rPr lang="en-US" sz="2600" i="1" dirty="0">
                <a:latin typeface="Times New Roman" pitchFamily="18" charset="0"/>
                <a:cs typeface="Times New Roman" pitchFamily="18" charset="0"/>
              </a:rPr>
              <a:t> </a:t>
            </a:r>
            <a:r>
              <a:rPr lang="en-US" sz="2600" dirty="0">
                <a:latin typeface="Times New Roman" pitchFamily="18" charset="0"/>
                <a:cs typeface="Times New Roman" pitchFamily="18" charset="0"/>
              </a:rPr>
              <a:t>is proportional to the excess </a:t>
            </a:r>
            <a:r>
              <a:rPr lang="en-US" sz="2600" dirty="0" smtClean="0">
                <a:latin typeface="Times New Roman" pitchFamily="18" charset="0"/>
                <a:cs typeface="Times New Roman" pitchFamily="18" charset="0"/>
              </a:rPr>
              <a:t>hole </a:t>
            </a:r>
            <a:r>
              <a:rPr lang="en-US" sz="2600" dirty="0">
                <a:latin typeface="Times New Roman" pitchFamily="18" charset="0"/>
                <a:cs typeface="Times New Roman" pitchFamily="18" charset="0"/>
              </a:rPr>
              <a:t>concentration at that </a:t>
            </a:r>
            <a:r>
              <a:rPr lang="en-US" sz="2600" dirty="0" smtClean="0">
                <a:latin typeface="Times New Roman" pitchFamily="18" charset="0"/>
                <a:cs typeface="Times New Roman" pitchFamily="18" charset="0"/>
              </a:rPr>
              <a:t>point.</a:t>
            </a:r>
          </a:p>
          <a:p>
            <a:pPr algn="just"/>
            <a:r>
              <a:rPr lang="en-US" sz="2600" dirty="0">
                <a:latin typeface="Times New Roman" pitchFamily="18" charset="0"/>
                <a:cs typeface="Times New Roman" pitchFamily="18" charset="0"/>
              </a:rPr>
              <a:t>The total hole current injected into the n material at the junction can be obtained simply by evaluating  above </a:t>
            </a:r>
            <a:r>
              <a:rPr lang="en-US" sz="2600" dirty="0" err="1">
                <a:latin typeface="Times New Roman" pitchFamily="18" charset="0"/>
                <a:cs typeface="Times New Roman" pitchFamily="18" charset="0"/>
              </a:rPr>
              <a:t>Eq</a:t>
            </a:r>
            <a:r>
              <a:rPr lang="en-US" sz="2600" dirty="0">
                <a:latin typeface="Times New Roman" pitchFamily="18" charset="0"/>
                <a:cs typeface="Times New Roman" pitchFamily="18" charset="0"/>
              </a:rPr>
              <a:t> at </a:t>
            </a:r>
            <a:r>
              <a:rPr lang="en-US"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0</a:t>
            </a:r>
            <a:r>
              <a:rPr lang="en-US" sz="2600" dirty="0" smtClean="0">
                <a:latin typeface="Times New Roman" pitchFamily="18" charset="0"/>
                <a:cs typeface="Times New Roman" pitchFamily="18" charset="0"/>
              </a:rPr>
              <a:t>:</a:t>
            </a:r>
          </a:p>
          <a:p>
            <a:pPr algn="just"/>
            <a:endParaRPr lang="en-US" sz="2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416460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a:bodyPr>
          <a:lstStyle/>
          <a:p>
            <a:pPr algn="just"/>
            <a:r>
              <a:rPr lang="en-US" sz="2600" dirty="0">
                <a:latin typeface="Times New Roman" pitchFamily="18" charset="0"/>
                <a:cs typeface="Times New Roman" pitchFamily="18" charset="0"/>
              </a:rPr>
              <a:t>Thus the hole </a:t>
            </a:r>
            <a:r>
              <a:rPr lang="en-US" sz="2600" dirty="0" smtClean="0">
                <a:latin typeface="Times New Roman" pitchFamily="18" charset="0"/>
                <a:cs typeface="Times New Roman" pitchFamily="18" charset="0"/>
              </a:rPr>
              <a:t>diffusion current </a:t>
            </a:r>
            <a:r>
              <a:rPr lang="en-US" sz="2600" dirty="0">
                <a:latin typeface="Times New Roman" pitchFamily="18" charset="0"/>
                <a:cs typeface="Times New Roman" pitchFamily="18" charset="0"/>
              </a:rPr>
              <a:t>at each position </a:t>
            </a:r>
            <a:r>
              <a:rPr lang="en-US" sz="2600" i="1" dirty="0" err="1">
                <a:latin typeface="Times New Roman" pitchFamily="18" charset="0"/>
                <a:cs typeface="Times New Roman" pitchFamily="18" charset="0"/>
              </a:rPr>
              <a:t>x</a:t>
            </a:r>
            <a:r>
              <a:rPr lang="en-US" sz="2000" i="1" dirty="0" err="1">
                <a:latin typeface="Times New Roman" pitchFamily="18" charset="0"/>
                <a:cs typeface="Times New Roman" pitchFamily="18" charset="0"/>
              </a:rPr>
              <a:t>n</a:t>
            </a:r>
            <a:r>
              <a:rPr lang="en-US" sz="2600" i="1" dirty="0">
                <a:latin typeface="Times New Roman" pitchFamily="18" charset="0"/>
                <a:cs typeface="Times New Roman" pitchFamily="18" charset="0"/>
              </a:rPr>
              <a:t> </a:t>
            </a:r>
            <a:r>
              <a:rPr lang="en-US" sz="2600" dirty="0">
                <a:latin typeface="Times New Roman" pitchFamily="18" charset="0"/>
                <a:cs typeface="Times New Roman" pitchFamily="18" charset="0"/>
              </a:rPr>
              <a:t>is proportional to the excess </a:t>
            </a:r>
            <a:r>
              <a:rPr lang="en-US" sz="2600" dirty="0" smtClean="0">
                <a:latin typeface="Times New Roman" pitchFamily="18" charset="0"/>
                <a:cs typeface="Times New Roman" pitchFamily="18" charset="0"/>
              </a:rPr>
              <a:t>hole </a:t>
            </a:r>
            <a:r>
              <a:rPr lang="en-US" sz="2600" dirty="0">
                <a:latin typeface="Times New Roman" pitchFamily="18" charset="0"/>
                <a:cs typeface="Times New Roman" pitchFamily="18" charset="0"/>
              </a:rPr>
              <a:t>concentration at that </a:t>
            </a:r>
            <a:r>
              <a:rPr lang="en-US" sz="2600" dirty="0" smtClean="0">
                <a:latin typeface="Times New Roman" pitchFamily="18" charset="0"/>
                <a:cs typeface="Times New Roman" pitchFamily="18" charset="0"/>
              </a:rPr>
              <a:t>point.</a:t>
            </a:r>
          </a:p>
          <a:p>
            <a:pPr algn="just"/>
            <a:r>
              <a:rPr lang="en-US" sz="2600" dirty="0">
                <a:latin typeface="Times New Roman" pitchFamily="18" charset="0"/>
                <a:cs typeface="Times New Roman" pitchFamily="18" charset="0"/>
              </a:rPr>
              <a:t>The total hole current injected into the n material at the junction can be obtained simply by evaluating  above </a:t>
            </a:r>
            <a:r>
              <a:rPr lang="en-US" sz="2600" dirty="0" err="1">
                <a:latin typeface="Times New Roman" pitchFamily="18" charset="0"/>
                <a:cs typeface="Times New Roman" pitchFamily="18" charset="0"/>
              </a:rPr>
              <a:t>Eq</a:t>
            </a:r>
            <a:r>
              <a:rPr lang="en-US" sz="2600" dirty="0">
                <a:latin typeface="Times New Roman" pitchFamily="18" charset="0"/>
                <a:cs typeface="Times New Roman" pitchFamily="18" charset="0"/>
              </a:rPr>
              <a:t> at </a:t>
            </a:r>
            <a:r>
              <a:rPr lang="en-US"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n</a:t>
            </a:r>
            <a:r>
              <a:rPr lang="en-US" sz="1200" dirty="0" smtClean="0">
                <a:latin typeface="Times New Roman" pitchFamily="18" charset="0"/>
                <a:cs typeface="Times New Roman" pitchFamily="18" charset="0"/>
              </a:rPr>
              <a:t>0</a:t>
            </a:r>
            <a:r>
              <a:rPr lang="en-US" sz="2600" dirty="0" smtClean="0">
                <a:latin typeface="Times New Roman" pitchFamily="18" charset="0"/>
                <a:cs typeface="Times New Roman" pitchFamily="18" charset="0"/>
              </a:rPr>
              <a:t>:</a:t>
            </a:r>
          </a:p>
          <a:p>
            <a:pPr algn="just"/>
            <a:endParaRPr lang="en-US" sz="2600" dirty="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pPr marL="0" indent="0" algn="just">
              <a:buNone/>
            </a:pPr>
            <a:endParaRPr lang="en-US" sz="2600" dirty="0" smtClean="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By a similar analysis, the injection of electrons into the p material leads to an electron current at the junction of</a:t>
            </a:r>
          </a:p>
          <a:p>
            <a:endParaRPr lang="en-US" sz="2600" dirty="0" smtClean="0">
              <a:latin typeface="Times New Roman" pitchFamily="18" charset="0"/>
              <a:cs typeface="Times New Roman" pitchFamily="18" charset="0"/>
            </a:endParaRPr>
          </a:p>
          <a:p>
            <a:endParaRPr lang="en-US" sz="2600" dirty="0" smtClean="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514600"/>
            <a:ext cx="6781800" cy="1219200"/>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4648200"/>
            <a:ext cx="6934200" cy="1371600"/>
          </a:xfrm>
          <a:prstGeom prst="rect">
            <a:avLst/>
          </a:prstGeom>
        </p:spPr>
      </p:pic>
    </p:spTree>
    <p:extLst>
      <p:ext uri="{BB962C8B-B14F-4D97-AF65-F5344CB8AC3E}">
        <p14:creationId xmlns:p14="http://schemas.microsoft.com/office/powerpoint/2010/main" val="4001455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52400"/>
            <a:ext cx="8839200" cy="6477000"/>
          </a:xfrm>
        </p:spPr>
        <p:txBody>
          <a:bodyPr/>
          <a:lstStyle/>
          <a:p>
            <a:pPr algn="just"/>
            <a:r>
              <a:rPr lang="en-US" sz="2600" dirty="0">
                <a:latin typeface="Times New Roman" pitchFamily="18" charset="0"/>
                <a:cs typeface="Times New Roman" pitchFamily="18" charset="0"/>
              </a:rPr>
              <a:t>The minus sign in Eq. </a:t>
            </a:r>
            <a:r>
              <a:rPr lang="en-US" sz="2600" dirty="0" smtClean="0">
                <a:latin typeface="Times New Roman" pitchFamily="18" charset="0"/>
                <a:cs typeface="Times New Roman" pitchFamily="18" charset="0"/>
              </a:rPr>
              <a:t>means </a:t>
            </a:r>
            <a:r>
              <a:rPr lang="en-US" sz="2600" dirty="0">
                <a:latin typeface="Times New Roman" pitchFamily="18" charset="0"/>
                <a:cs typeface="Times New Roman" pitchFamily="18" charset="0"/>
              </a:rPr>
              <a:t>that the electron current is opposite </a:t>
            </a:r>
            <a:r>
              <a:rPr lang="en-US" sz="2600" dirty="0" smtClean="0">
                <a:latin typeface="Times New Roman" pitchFamily="18" charset="0"/>
                <a:cs typeface="Times New Roman" pitchFamily="18" charset="0"/>
              </a:rPr>
              <a:t>to the </a:t>
            </a:r>
            <a:r>
              <a:rPr lang="en-US" sz="2600" i="1" dirty="0" err="1">
                <a:latin typeface="Times New Roman" pitchFamily="18" charset="0"/>
                <a:cs typeface="Times New Roman" pitchFamily="18" charset="0"/>
              </a:rPr>
              <a:t>x</a:t>
            </a:r>
            <a:r>
              <a:rPr lang="en-US" sz="2000" i="1" dirty="0" err="1">
                <a:latin typeface="Times New Roman" pitchFamily="18" charset="0"/>
                <a:cs typeface="Times New Roman" pitchFamily="18" charset="0"/>
              </a:rPr>
              <a:t>p</a:t>
            </a:r>
            <a:r>
              <a:rPr lang="en-US" sz="2600" dirty="0">
                <a:latin typeface="Times New Roman" pitchFamily="18" charset="0"/>
                <a:cs typeface="Times New Roman" pitchFamily="18" charset="0"/>
              </a:rPr>
              <a:t>-direction; that is, the true direction of</a:t>
            </a:r>
            <a:r>
              <a:rPr lang="en-US" sz="2800" dirty="0">
                <a:latin typeface="Times New Roman" pitchFamily="18" charset="0"/>
                <a:cs typeface="Times New Roman" pitchFamily="18" charset="0"/>
              </a:rPr>
              <a:t> </a:t>
            </a:r>
            <a:r>
              <a:rPr lang="en-US" sz="2800" i="1" dirty="0">
                <a:latin typeface="Times New Roman" pitchFamily="18" charset="0"/>
                <a:cs typeface="Times New Roman" pitchFamily="18" charset="0"/>
              </a:rPr>
              <a:t>In </a:t>
            </a:r>
            <a:r>
              <a:rPr lang="en-US" sz="2600" dirty="0">
                <a:latin typeface="Times New Roman" pitchFamily="18" charset="0"/>
                <a:cs typeface="Times New Roman" pitchFamily="18" charset="0"/>
              </a:rPr>
              <a:t>is in the +</a:t>
            </a:r>
            <a:r>
              <a:rPr lang="en-US" sz="2600" i="1" dirty="0" smtClean="0">
                <a:latin typeface="Times New Roman" pitchFamily="18" charset="0"/>
                <a:cs typeface="Times New Roman" pitchFamily="18" charset="0"/>
              </a:rPr>
              <a:t>x </a:t>
            </a:r>
            <a:r>
              <a:rPr lang="en-US" sz="2600" dirty="0" smtClean="0">
                <a:latin typeface="Times New Roman" pitchFamily="18" charset="0"/>
                <a:cs typeface="Times New Roman" pitchFamily="18" charset="0"/>
              </a:rPr>
              <a:t>direction</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adding to</a:t>
            </a:r>
            <a:r>
              <a:rPr lang="en-US" dirty="0" smtClean="0">
                <a:latin typeface="Times New Roman" pitchFamily="18" charset="0"/>
                <a:cs typeface="Times New Roman" pitchFamily="18" charset="0"/>
              </a:rPr>
              <a:t> </a:t>
            </a:r>
            <a:r>
              <a:rPr lang="en-US" i="1" dirty="0" err="1">
                <a:latin typeface="Times New Roman" pitchFamily="18" charset="0"/>
                <a:cs typeface="Times New Roman" pitchFamily="18" charset="0"/>
              </a:rPr>
              <a:t>Ip</a:t>
            </a:r>
            <a:r>
              <a:rPr lang="en-US" i="1" dirty="0">
                <a:latin typeface="Times New Roman" pitchFamily="18" charset="0"/>
                <a:cs typeface="Times New Roman" pitchFamily="18" charset="0"/>
              </a:rPr>
              <a:t> </a:t>
            </a:r>
            <a:r>
              <a:rPr lang="en-US" sz="2600" dirty="0">
                <a:latin typeface="Times New Roman" pitchFamily="18" charset="0"/>
                <a:cs typeface="Times New Roman" pitchFamily="18" charset="0"/>
              </a:rPr>
              <a:t>in the total </a:t>
            </a:r>
            <a:r>
              <a:rPr lang="en-US" sz="2600" dirty="0" smtClean="0">
                <a:latin typeface="Times New Roman" pitchFamily="18" charset="0"/>
                <a:cs typeface="Times New Roman" pitchFamily="18" charset="0"/>
              </a:rPr>
              <a:t>current.</a:t>
            </a:r>
          </a:p>
          <a:p>
            <a:pPr algn="just"/>
            <a:r>
              <a:rPr lang="en-US" sz="2600" dirty="0">
                <a:latin typeface="Times New Roman" pitchFamily="18" charset="0"/>
                <a:cs typeface="Times New Roman" pitchFamily="18" charset="0"/>
              </a:rPr>
              <a:t>T</a:t>
            </a:r>
            <a:r>
              <a:rPr lang="en-US" sz="2600" dirty="0" smtClean="0">
                <a:latin typeface="Times New Roman" pitchFamily="18" charset="0"/>
                <a:cs typeface="Times New Roman" pitchFamily="18" charset="0"/>
              </a:rPr>
              <a:t>he </a:t>
            </a:r>
            <a:r>
              <a:rPr lang="en-US" sz="2600" dirty="0">
                <a:latin typeface="Times New Roman" pitchFamily="18" charset="0"/>
                <a:cs typeface="Times New Roman" pitchFamily="18" charset="0"/>
              </a:rPr>
              <a:t>total diode current I at </a:t>
            </a:r>
            <a:r>
              <a:rPr lang="en-US" sz="2600" b="1" dirty="0">
                <a:latin typeface="Times New Roman" pitchFamily="18" charset="0"/>
                <a:cs typeface="Times New Roman" pitchFamily="18" charset="0"/>
              </a:rPr>
              <a:t>x</a:t>
            </a:r>
            <a:r>
              <a:rPr lang="en-US" sz="1800" b="1" dirty="0">
                <a:latin typeface="Times New Roman" pitchFamily="18" charset="0"/>
                <a:cs typeface="Times New Roman" pitchFamily="18" charset="0"/>
              </a:rPr>
              <a:t>n</a:t>
            </a:r>
            <a:r>
              <a:rPr lang="en-US" sz="1400" b="1" dirty="0">
                <a:latin typeface="Times New Roman" pitchFamily="18" charset="0"/>
                <a:cs typeface="Times New Roman" pitchFamily="18" charset="0"/>
              </a:rPr>
              <a:t>0</a:t>
            </a:r>
            <a:r>
              <a:rPr lang="en-US" sz="2600" dirty="0">
                <a:latin typeface="Times New Roman" pitchFamily="18" charset="0"/>
                <a:cs typeface="Times New Roman" pitchFamily="18" charset="0"/>
              </a:rPr>
              <a:t> can be calculated as </a:t>
            </a:r>
            <a:r>
              <a:rPr lang="en-US" sz="2600" dirty="0" smtClean="0">
                <a:latin typeface="Times New Roman" pitchFamily="18" charset="0"/>
                <a:cs typeface="Times New Roman" pitchFamily="18" charset="0"/>
              </a:rPr>
              <a:t>the sum </a:t>
            </a:r>
            <a:r>
              <a:rPr lang="en-US" sz="2600" dirty="0">
                <a:latin typeface="Times New Roman" pitchFamily="18" charset="0"/>
                <a:cs typeface="Times New Roman" pitchFamily="18" charset="0"/>
              </a:rPr>
              <a:t>of </a:t>
            </a:r>
            <a:r>
              <a:rPr lang="en-US" sz="2600" dirty="0" err="1">
                <a:latin typeface="Times New Roman" pitchFamily="18" charset="0"/>
                <a:cs typeface="Times New Roman" pitchFamily="18" charset="0"/>
              </a:rPr>
              <a:t>Ip</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x</a:t>
            </a:r>
            <a:r>
              <a:rPr lang="en-US" sz="2000" dirty="0" err="1">
                <a:latin typeface="Times New Roman" pitchFamily="18" charset="0"/>
                <a:cs typeface="Times New Roman" pitchFamily="18" charset="0"/>
              </a:rPr>
              <a:t>n</a:t>
            </a:r>
            <a:r>
              <a:rPr lang="en-US" sz="2600" dirty="0">
                <a:latin typeface="Times New Roman" pitchFamily="18" charset="0"/>
                <a:cs typeface="Times New Roman" pitchFamily="18" charset="0"/>
              </a:rPr>
              <a:t> = 0) and -In(</a:t>
            </a:r>
            <a:r>
              <a:rPr lang="en-US" sz="2600" dirty="0" err="1">
                <a:latin typeface="Times New Roman" pitchFamily="18" charset="0"/>
                <a:cs typeface="Times New Roman" pitchFamily="18" charset="0"/>
              </a:rPr>
              <a:t>x</a:t>
            </a:r>
            <a:r>
              <a:rPr lang="en-US" sz="2000" dirty="0" err="1">
                <a:latin typeface="Times New Roman" pitchFamily="18" charset="0"/>
                <a:cs typeface="Times New Roman" pitchFamily="18" charset="0"/>
              </a:rPr>
              <a:t>p</a:t>
            </a:r>
            <a:r>
              <a:rPr lang="en-US" sz="2600" dirty="0">
                <a:latin typeface="Times New Roman" pitchFamily="18" charset="0"/>
                <a:cs typeface="Times New Roman" pitchFamily="18" charset="0"/>
              </a:rPr>
              <a:t> = 0</a:t>
            </a:r>
            <a:r>
              <a:rPr lang="en-US" sz="2600" dirty="0" smtClean="0">
                <a:latin typeface="Times New Roman" pitchFamily="18" charset="0"/>
                <a:cs typeface="Times New Roman" pitchFamily="18" charset="0"/>
              </a:rPr>
              <a:t>).</a:t>
            </a:r>
          </a:p>
          <a:p>
            <a:pPr algn="just"/>
            <a:endParaRPr lang="en-US" sz="2600" dirty="0">
              <a:latin typeface="Times New Roman" pitchFamily="18" charset="0"/>
              <a:cs typeface="Times New Roman" pitchFamily="18"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819400"/>
            <a:ext cx="8534400" cy="2895600"/>
          </a:xfrm>
          <a:prstGeom prst="rect">
            <a:avLst/>
          </a:prstGeom>
        </p:spPr>
      </p:pic>
    </p:spTree>
    <p:extLst>
      <p:ext uri="{BB962C8B-B14F-4D97-AF65-F5344CB8AC3E}">
        <p14:creationId xmlns:p14="http://schemas.microsoft.com/office/powerpoint/2010/main" val="28871655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52400"/>
            <a:ext cx="8839200" cy="6477000"/>
          </a:xfrm>
        </p:spPr>
        <p:txBody>
          <a:bodyPr>
            <a:normAutofit/>
          </a:bodyPr>
          <a:lstStyle/>
          <a:p>
            <a:pPr algn="just"/>
            <a:r>
              <a:rPr lang="en-US" sz="2600" dirty="0">
                <a:latin typeface="Times New Roman" pitchFamily="18" charset="0"/>
                <a:cs typeface="Times New Roman" pitchFamily="18" charset="0"/>
              </a:rPr>
              <a:t>Equation </a:t>
            </a:r>
            <a:r>
              <a:rPr lang="en-US" sz="2600" dirty="0" smtClean="0">
                <a:latin typeface="Times New Roman" pitchFamily="18" charset="0"/>
                <a:cs typeface="Times New Roman" pitchFamily="18" charset="0"/>
              </a:rPr>
              <a:t>is </a:t>
            </a:r>
            <a:r>
              <a:rPr lang="en-US" sz="2600" dirty="0">
                <a:latin typeface="Times New Roman" pitchFamily="18" charset="0"/>
                <a:cs typeface="Times New Roman" pitchFamily="18" charset="0"/>
              </a:rPr>
              <a:t>the </a:t>
            </a:r>
            <a:r>
              <a:rPr lang="en-US" sz="2600" i="1" dirty="0">
                <a:latin typeface="Times New Roman" pitchFamily="18" charset="0"/>
                <a:cs typeface="Times New Roman" pitchFamily="18" charset="0"/>
              </a:rPr>
              <a:t>diode equation, </a:t>
            </a:r>
            <a:r>
              <a:rPr lang="en-US" sz="2600" dirty="0">
                <a:latin typeface="Times New Roman" pitchFamily="18" charset="0"/>
                <a:cs typeface="Times New Roman" pitchFamily="18" charset="0"/>
              </a:rPr>
              <a:t>having the same form as the qualitative relation.</a:t>
            </a:r>
          </a:p>
          <a:p>
            <a:pPr algn="just"/>
            <a:r>
              <a:rPr lang="en-US" sz="2600" dirty="0">
                <a:latin typeface="Times New Roman" pitchFamily="18" charset="0"/>
                <a:cs typeface="Times New Roman" pitchFamily="18" charset="0"/>
              </a:rPr>
              <a:t>Nothing in the derivation excludes the </a:t>
            </a:r>
            <a:r>
              <a:rPr lang="en-US" sz="2600" dirty="0" smtClean="0">
                <a:latin typeface="Times New Roman" pitchFamily="18" charset="0"/>
                <a:cs typeface="Times New Roman" pitchFamily="18" charset="0"/>
              </a:rPr>
              <a:t>possibility that </a:t>
            </a:r>
            <a:r>
              <a:rPr lang="en-US" sz="2600" dirty="0">
                <a:latin typeface="Times New Roman" pitchFamily="18" charset="0"/>
                <a:cs typeface="Times New Roman" pitchFamily="18" charset="0"/>
              </a:rPr>
              <a:t>the bias voltage V can be negative; thus the diode </a:t>
            </a:r>
            <a:r>
              <a:rPr lang="en-US" sz="2600" dirty="0" smtClean="0">
                <a:latin typeface="Times New Roman" pitchFamily="18" charset="0"/>
                <a:cs typeface="Times New Roman" pitchFamily="18" charset="0"/>
              </a:rPr>
              <a:t>equation describes </a:t>
            </a:r>
            <a:r>
              <a:rPr lang="en-US" sz="2600" dirty="0">
                <a:latin typeface="Times New Roman" pitchFamily="18" charset="0"/>
                <a:cs typeface="Times New Roman" pitchFamily="18" charset="0"/>
              </a:rPr>
              <a:t>the total </a:t>
            </a:r>
            <a:r>
              <a:rPr lang="en-US" sz="2600" dirty="0" smtClean="0">
                <a:latin typeface="Times New Roman" pitchFamily="18" charset="0"/>
                <a:cs typeface="Times New Roman" pitchFamily="18" charset="0"/>
              </a:rPr>
              <a:t>current through </a:t>
            </a:r>
            <a:r>
              <a:rPr lang="en-US" sz="2600" dirty="0">
                <a:latin typeface="Times New Roman" pitchFamily="18" charset="0"/>
                <a:cs typeface="Times New Roman" pitchFamily="18" charset="0"/>
              </a:rPr>
              <a:t>the diode for either forward or </a:t>
            </a:r>
            <a:r>
              <a:rPr lang="en-US" sz="2600" dirty="0" smtClean="0">
                <a:latin typeface="Times New Roman" pitchFamily="18" charset="0"/>
                <a:cs typeface="Times New Roman" pitchFamily="18" charset="0"/>
              </a:rPr>
              <a:t>reverse bias.</a:t>
            </a:r>
          </a:p>
          <a:p>
            <a:pPr algn="just"/>
            <a:r>
              <a:rPr lang="en-US" sz="2600" dirty="0">
                <a:latin typeface="Times New Roman" pitchFamily="18" charset="0"/>
                <a:cs typeface="Times New Roman" pitchFamily="18" charset="0"/>
              </a:rPr>
              <a:t>We can calculate the current for reverse bias by </a:t>
            </a:r>
            <a:r>
              <a:rPr lang="en-US" sz="2600" dirty="0" smtClean="0">
                <a:latin typeface="Times New Roman" pitchFamily="18" charset="0"/>
                <a:cs typeface="Times New Roman" pitchFamily="18" charset="0"/>
              </a:rPr>
              <a:t>letting</a:t>
            </a:r>
          </a:p>
          <a:p>
            <a:pPr marL="0" indent="0" algn="just">
              <a:buNone/>
            </a:pP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V = -</a:t>
            </a:r>
            <a:r>
              <a:rPr lang="en-US" sz="2600" dirty="0" err="1">
                <a:latin typeface="Times New Roman" pitchFamily="18" charset="0"/>
                <a:cs typeface="Times New Roman" pitchFamily="18" charset="0"/>
              </a:rPr>
              <a:t>Vr</a:t>
            </a:r>
            <a:r>
              <a:rPr lang="en-US" sz="2600" dirty="0" smtClean="0">
                <a:latin typeface="Times New Roman" pitchFamily="18" charset="0"/>
                <a:cs typeface="Times New Roman" pitchFamily="18" charset="0"/>
              </a:rPr>
              <a:t>:</a:t>
            </a:r>
          </a:p>
          <a:p>
            <a:pPr algn="just"/>
            <a:endParaRPr lang="en-US" sz="2600" dirty="0" smtClean="0">
              <a:latin typeface="Times New Roman" pitchFamily="18" charset="0"/>
              <a:cs typeface="Times New Roman" pitchFamily="18" charset="0"/>
            </a:endParaRPr>
          </a:p>
          <a:p>
            <a:pPr marL="0" indent="0" algn="just">
              <a:buNone/>
            </a:pPr>
            <a:endParaRPr lang="en-US" sz="2600" dirty="0" smtClean="0">
              <a:latin typeface="Times New Roman" pitchFamily="18" charset="0"/>
              <a:cs typeface="Times New Roman" pitchFamily="18" charset="0"/>
            </a:endParaRPr>
          </a:p>
          <a:p>
            <a:r>
              <a:rPr lang="en-US" sz="2600" dirty="0">
                <a:latin typeface="Times New Roman" pitchFamily="18" charset="0"/>
                <a:cs typeface="Times New Roman" pitchFamily="18" charset="0"/>
              </a:rPr>
              <a:t>If </a:t>
            </a:r>
            <a:r>
              <a:rPr lang="en-US" sz="2600" dirty="0" err="1">
                <a:latin typeface="Times New Roman" pitchFamily="18" charset="0"/>
                <a:cs typeface="Times New Roman" pitchFamily="18" charset="0"/>
              </a:rPr>
              <a:t>Vr</a:t>
            </a:r>
            <a:r>
              <a:rPr lang="en-US" sz="2600" dirty="0">
                <a:latin typeface="Times New Roman" pitchFamily="18" charset="0"/>
                <a:cs typeface="Times New Roman" pitchFamily="18" charset="0"/>
              </a:rPr>
              <a:t> is larger than a few </a:t>
            </a:r>
            <a:r>
              <a:rPr lang="en-US" sz="2600" dirty="0" err="1">
                <a:latin typeface="Times New Roman" pitchFamily="18" charset="0"/>
                <a:cs typeface="Times New Roman" pitchFamily="18" charset="0"/>
              </a:rPr>
              <a:t>kT</a:t>
            </a:r>
            <a:r>
              <a:rPr lang="en-US" sz="2600" dirty="0">
                <a:latin typeface="Times New Roman" pitchFamily="18" charset="0"/>
                <a:cs typeface="Times New Roman" pitchFamily="18" charset="0"/>
              </a:rPr>
              <a:t>&gt;q, the total current is just the reverse </a:t>
            </a:r>
            <a:r>
              <a:rPr lang="en-US" sz="2600" dirty="0" smtClean="0">
                <a:latin typeface="Times New Roman" pitchFamily="18" charset="0"/>
                <a:cs typeface="Times New Roman" pitchFamily="18" charset="0"/>
              </a:rPr>
              <a:t>saturation current</a:t>
            </a:r>
            <a:endParaRPr lang="en-US" sz="2600" dirty="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200400"/>
            <a:ext cx="5638800" cy="1466991"/>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273" y="5410200"/>
            <a:ext cx="4724400" cy="1371600"/>
          </a:xfrm>
          <a:prstGeom prst="rect">
            <a:avLst/>
          </a:prstGeom>
        </p:spPr>
      </p:pic>
    </p:spTree>
    <p:extLst>
      <p:ext uri="{BB962C8B-B14F-4D97-AF65-F5344CB8AC3E}">
        <p14:creationId xmlns:p14="http://schemas.microsoft.com/office/powerpoint/2010/main" val="1436702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152400"/>
            <a:ext cx="8839200" cy="6477000"/>
          </a:xfrm>
        </p:spPr>
        <p:txBody>
          <a:bodyPr>
            <a:normAutofit/>
          </a:bodyPr>
          <a:lstStyle/>
          <a:p>
            <a:pPr algn="just"/>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Figure shows the </a:t>
            </a:r>
            <a:r>
              <a:rPr lang="en-US" sz="2600" dirty="0">
                <a:latin typeface="Times New Roman" pitchFamily="18" charset="0"/>
                <a:cs typeface="Times New Roman" pitchFamily="18" charset="0"/>
              </a:rPr>
              <a:t>quasi-Fermi levels as a function of </a:t>
            </a:r>
            <a:r>
              <a:rPr lang="en-US" sz="2600" dirty="0" smtClean="0">
                <a:latin typeface="Times New Roman" pitchFamily="18" charset="0"/>
                <a:cs typeface="Times New Roman" pitchFamily="18" charset="0"/>
              </a:rPr>
              <a:t>position for </a:t>
            </a:r>
            <a:r>
              <a:rPr lang="en-US" sz="2600" dirty="0">
                <a:latin typeface="Times New Roman" pitchFamily="18" charset="0"/>
                <a:cs typeface="Times New Roman" pitchFamily="18" charset="0"/>
              </a:rPr>
              <a:t>a p-n junction in forward bias.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equilibrium </a:t>
            </a:r>
            <a:r>
              <a:rPr lang="en-US" sz="2600" i="1" dirty="0">
                <a:latin typeface="Times New Roman" pitchFamily="18" charset="0"/>
                <a:cs typeface="Times New Roman" pitchFamily="18" charset="0"/>
              </a:rPr>
              <a:t>E</a:t>
            </a:r>
            <a:r>
              <a:rPr lang="en-US" sz="1600" i="1" dirty="0">
                <a:latin typeface="Times New Roman" pitchFamily="18" charset="0"/>
                <a:cs typeface="Times New Roman" pitchFamily="18" charset="0"/>
              </a:rPr>
              <a:t>F</a:t>
            </a:r>
            <a:r>
              <a:rPr lang="en-US" sz="2600" i="1" dirty="0">
                <a:latin typeface="Times New Roman" pitchFamily="18" charset="0"/>
                <a:cs typeface="Times New Roman" pitchFamily="18" charset="0"/>
              </a:rPr>
              <a:t> </a:t>
            </a:r>
            <a:r>
              <a:rPr lang="en-US" sz="2600" dirty="0">
                <a:latin typeface="Times New Roman" pitchFamily="18" charset="0"/>
                <a:cs typeface="Times New Roman" pitchFamily="18" charset="0"/>
              </a:rPr>
              <a:t>is split into the </a:t>
            </a:r>
            <a:r>
              <a:rPr lang="en-US" sz="2600" dirty="0" smtClean="0">
                <a:latin typeface="Times New Roman" pitchFamily="18" charset="0"/>
                <a:cs typeface="Times New Roman" pitchFamily="18" charset="0"/>
              </a:rPr>
              <a:t>quasi- Fermi </a:t>
            </a:r>
            <a:r>
              <a:rPr lang="en-US" sz="2600" dirty="0">
                <a:latin typeface="Times New Roman" pitchFamily="18" charset="0"/>
                <a:cs typeface="Times New Roman" pitchFamily="18" charset="0"/>
              </a:rPr>
              <a:t>levels </a:t>
            </a:r>
            <a:r>
              <a:rPr lang="en-US" sz="2600" i="1" dirty="0" err="1">
                <a:latin typeface="Times New Roman" pitchFamily="18" charset="0"/>
                <a:cs typeface="Times New Roman" pitchFamily="18" charset="0"/>
              </a:rPr>
              <a:t>Fn</a:t>
            </a:r>
            <a:r>
              <a:rPr lang="en-US" sz="2600" i="1" dirty="0">
                <a:latin typeface="Times New Roman" pitchFamily="18" charset="0"/>
                <a:cs typeface="Times New Roman" pitchFamily="18" charset="0"/>
              </a:rPr>
              <a:t> </a:t>
            </a:r>
            <a:r>
              <a:rPr lang="en-US" sz="2600" dirty="0">
                <a:latin typeface="Times New Roman" pitchFamily="18" charset="0"/>
                <a:cs typeface="Times New Roman" pitchFamily="18" charset="0"/>
              </a:rPr>
              <a:t>and </a:t>
            </a:r>
            <a:r>
              <a:rPr lang="en-US" sz="2600" i="1" dirty="0" err="1">
                <a:latin typeface="Times New Roman" pitchFamily="18" charset="0"/>
                <a:cs typeface="Times New Roman" pitchFamily="18" charset="0"/>
              </a:rPr>
              <a:t>Fp</a:t>
            </a:r>
            <a:r>
              <a:rPr lang="en-US" sz="2600" i="1" dirty="0">
                <a:latin typeface="Times New Roman" pitchFamily="18" charset="0"/>
                <a:cs typeface="Times New Roman" pitchFamily="18" charset="0"/>
              </a:rPr>
              <a:t> </a:t>
            </a:r>
            <a:r>
              <a:rPr lang="en-US" sz="2600" dirty="0">
                <a:latin typeface="Times New Roman" pitchFamily="18" charset="0"/>
                <a:cs typeface="Times New Roman" pitchFamily="18" charset="0"/>
              </a:rPr>
              <a:t>which are separated within </a:t>
            </a:r>
            <a:r>
              <a:rPr lang="en-US" sz="2600" i="1" dirty="0">
                <a:latin typeface="Times New Roman" pitchFamily="18" charset="0"/>
                <a:cs typeface="Times New Roman" pitchFamily="18" charset="0"/>
              </a:rPr>
              <a:t>W </a:t>
            </a:r>
            <a:r>
              <a:rPr lang="en-US" sz="2600" dirty="0">
                <a:latin typeface="Times New Roman" pitchFamily="18" charset="0"/>
                <a:cs typeface="Times New Roman" pitchFamily="18" charset="0"/>
              </a:rPr>
              <a:t>by an energy </a:t>
            </a:r>
            <a:r>
              <a:rPr lang="en-US" sz="2600" i="1" dirty="0" err="1">
                <a:latin typeface="Times New Roman" pitchFamily="18" charset="0"/>
                <a:cs typeface="Times New Roman" pitchFamily="18" charset="0"/>
              </a:rPr>
              <a:t>qV</a:t>
            </a:r>
            <a:r>
              <a:rPr lang="en-US" sz="2600" i="1"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caused by </a:t>
            </a:r>
            <a:r>
              <a:rPr lang="en-US" sz="2600" dirty="0">
                <a:latin typeface="Times New Roman" pitchFamily="18" charset="0"/>
                <a:cs typeface="Times New Roman" pitchFamily="18" charset="0"/>
              </a:rPr>
              <a:t>the applied bias, V.</a:t>
            </a:r>
          </a:p>
          <a:p>
            <a:pPr algn="just"/>
            <a:r>
              <a:rPr lang="en-US" sz="2600" dirty="0">
                <a:latin typeface="Times New Roman" pitchFamily="18" charset="0"/>
                <a:cs typeface="Times New Roman" pitchFamily="18" charset="0"/>
              </a:rPr>
              <a:t>In forward bias in </a:t>
            </a: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depletion region </a:t>
            </a:r>
            <a:r>
              <a:rPr lang="en-US" sz="2600" dirty="0" smtClean="0">
                <a:latin typeface="Times New Roman" pitchFamily="18" charset="0"/>
                <a:cs typeface="Times New Roman" pitchFamily="18" charset="0"/>
              </a:rPr>
              <a:t>we get</a:t>
            </a:r>
          </a:p>
          <a:p>
            <a:pPr algn="just"/>
            <a:endParaRPr lang="en-US" sz="2600" dirty="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5562600"/>
            <a:ext cx="5029200" cy="1117063"/>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28600"/>
            <a:ext cx="8153400" cy="2743200"/>
          </a:xfrm>
          <a:prstGeom prst="rect">
            <a:avLst/>
          </a:prstGeom>
        </p:spPr>
      </p:pic>
    </p:spTree>
    <p:extLst>
      <p:ext uri="{BB962C8B-B14F-4D97-AF65-F5344CB8AC3E}">
        <p14:creationId xmlns:p14="http://schemas.microsoft.com/office/powerpoint/2010/main" val="4186555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8229600" cy="1143000"/>
          </a:xfrm>
        </p:spPr>
        <p:txBody>
          <a:bodyPr/>
          <a:lstStyle/>
          <a:p>
            <a:r>
              <a:rPr lang="en-US" dirty="0" smtClean="0"/>
              <a:t>REVERSE BIAS</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484909"/>
            <a:ext cx="8686800" cy="6400800"/>
          </a:xfrm>
        </p:spPr>
      </p:pic>
    </p:spTree>
    <p:extLst>
      <p:ext uri="{BB962C8B-B14F-4D97-AF65-F5344CB8AC3E}">
        <p14:creationId xmlns:p14="http://schemas.microsoft.com/office/powerpoint/2010/main" val="319400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a:bodyPr>
          <a:lstStyle/>
          <a:p>
            <a:pPr algn="just"/>
            <a:r>
              <a:rPr lang="en-US" sz="2600" dirty="0">
                <a:latin typeface="Times New Roman" pitchFamily="18" charset="0"/>
                <a:cs typeface="Times New Roman" pitchFamily="18" charset="0"/>
              </a:rPr>
              <a:t>Thus for a reverse bias of more than a few tenths of a volt, the </a:t>
            </a:r>
            <a:r>
              <a:rPr lang="en-US" sz="2600" dirty="0" smtClean="0">
                <a:latin typeface="Times New Roman" pitchFamily="18" charset="0"/>
                <a:cs typeface="Times New Roman" pitchFamily="18" charset="0"/>
              </a:rPr>
              <a:t>minority carrier </a:t>
            </a:r>
            <a:r>
              <a:rPr lang="en-US" sz="2600" dirty="0">
                <a:latin typeface="Times New Roman" pitchFamily="18" charset="0"/>
                <a:cs typeface="Times New Roman" pitchFamily="18" charset="0"/>
              </a:rPr>
              <a:t>concentration </a:t>
            </a:r>
            <a:r>
              <a:rPr lang="en-US" sz="2600" dirty="0" smtClean="0">
                <a:latin typeface="Times New Roman" pitchFamily="18" charset="0"/>
                <a:cs typeface="Times New Roman" pitchFamily="18" charset="0"/>
              </a:rPr>
              <a:t>at each </a:t>
            </a:r>
            <a:r>
              <a:rPr lang="en-US" sz="2600" dirty="0">
                <a:latin typeface="Times New Roman" pitchFamily="18" charset="0"/>
                <a:cs typeface="Times New Roman" pitchFamily="18" charset="0"/>
              </a:rPr>
              <a:t>edge of the transition region </a:t>
            </a:r>
            <a:r>
              <a:rPr lang="en-US" sz="2600" dirty="0" smtClean="0">
                <a:latin typeface="Times New Roman" pitchFamily="18" charset="0"/>
                <a:cs typeface="Times New Roman" pitchFamily="18" charset="0"/>
              </a:rPr>
              <a:t>becomes essentially </a:t>
            </a:r>
            <a:r>
              <a:rPr lang="en-US" sz="2600" dirty="0">
                <a:latin typeface="Times New Roman" pitchFamily="18" charset="0"/>
                <a:cs typeface="Times New Roman" pitchFamily="18" charset="0"/>
              </a:rPr>
              <a:t>zero as the excess </a:t>
            </a:r>
            <a:r>
              <a:rPr lang="en-US" sz="2600" dirty="0" smtClean="0">
                <a:latin typeface="Times New Roman" pitchFamily="18" charset="0"/>
                <a:cs typeface="Times New Roman" pitchFamily="18" charset="0"/>
              </a:rPr>
              <a:t>concentration approaches </a:t>
            </a:r>
            <a:r>
              <a:rPr lang="en-US" sz="2600" dirty="0">
                <a:latin typeface="Times New Roman" pitchFamily="18" charset="0"/>
                <a:cs typeface="Times New Roman" pitchFamily="18" charset="0"/>
              </a:rPr>
              <a:t>the negative of </a:t>
            </a:r>
            <a:r>
              <a:rPr lang="en-US" sz="2600" dirty="0" smtClean="0">
                <a:latin typeface="Times New Roman" pitchFamily="18" charset="0"/>
                <a:cs typeface="Times New Roman" pitchFamily="18" charset="0"/>
              </a:rPr>
              <a:t>the equilibrium concentration.</a:t>
            </a:r>
          </a:p>
          <a:p>
            <a:pPr algn="just"/>
            <a:r>
              <a:rPr lang="en-US" sz="2600" dirty="0">
                <a:latin typeface="Times New Roman" pitchFamily="18" charset="0"/>
                <a:cs typeface="Times New Roman" pitchFamily="18" charset="0"/>
              </a:rPr>
              <a:t>The excess minority carrier concentrations in the neutral regions are still given by </a:t>
            </a:r>
            <a:r>
              <a:rPr lang="en-US" sz="2600" dirty="0" err="1" smtClean="0">
                <a:latin typeface="Times New Roman" pitchFamily="18" charset="0"/>
                <a:cs typeface="Times New Roman" pitchFamily="18" charset="0"/>
              </a:rPr>
              <a:t>Eq</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so that depletion of carriers below the equilibrium values extends approximately a diffusion length beyond each side of the transition region. </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199" y="5334000"/>
            <a:ext cx="5867400" cy="1066800"/>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4114800"/>
            <a:ext cx="6019799" cy="1057369"/>
          </a:xfrm>
          <a:prstGeom prst="rect">
            <a:avLst/>
          </a:prstGeom>
        </p:spPr>
      </p:pic>
    </p:spTree>
    <p:extLst>
      <p:ext uri="{BB962C8B-B14F-4D97-AF65-F5344CB8AC3E}">
        <p14:creationId xmlns:p14="http://schemas.microsoft.com/office/powerpoint/2010/main" val="2569206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8458200" cy="3581400"/>
          </a:xfrm>
        </p:spPr>
      </p:pic>
    </p:spTree>
    <p:extLst>
      <p:ext uri="{BB962C8B-B14F-4D97-AF65-F5344CB8AC3E}">
        <p14:creationId xmlns:p14="http://schemas.microsoft.com/office/powerpoint/2010/main" val="14791405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lnSpcReduction="10000"/>
          </a:bodyPr>
          <a:lstStyle/>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reverse-bias depletion of minority carriers can be thought of as minority carrier </a:t>
            </a:r>
            <a:r>
              <a:rPr lang="en-US" b="1" dirty="0">
                <a:latin typeface="Times New Roman" pitchFamily="18" charset="0"/>
                <a:cs typeface="Times New Roman" pitchFamily="18" charset="0"/>
              </a:rPr>
              <a:t>extraction</a:t>
            </a:r>
            <a:r>
              <a:rPr lang="en-US" dirty="0">
                <a:latin typeface="Times New Roman" pitchFamily="18" charset="0"/>
                <a:cs typeface="Times New Roman" pitchFamily="18" charset="0"/>
              </a:rPr>
              <a:t>, analogous to the injection of forward bias. </a:t>
            </a:r>
          </a:p>
          <a:p>
            <a:pPr algn="just"/>
            <a:r>
              <a:rPr lang="en-US" dirty="0">
                <a:latin typeface="Times New Roman" pitchFamily="18" charset="0"/>
                <a:cs typeface="Times New Roman" pitchFamily="18" charset="0"/>
              </a:rPr>
              <a:t>Physically, extraction occurs because minority carriers at the edges of the depletion region are swept down the barrier at the junction to the other side and are not replaced by an opposing diffusion of carriers.</a:t>
            </a:r>
          </a:p>
          <a:p>
            <a:endParaRPr lang="en-US" dirty="0"/>
          </a:p>
        </p:txBody>
      </p:sp>
      <p:pic>
        <p:nvPicPr>
          <p:cNvPr id="4"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685800"/>
            <a:ext cx="7543800" cy="838200"/>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981200"/>
            <a:ext cx="2362200" cy="533400"/>
          </a:xfrm>
          <a:prstGeom prst="rect">
            <a:avLst/>
          </a:prstGeom>
        </p:spPr>
      </p:pic>
    </p:spTree>
    <p:extLst>
      <p:ext uri="{BB962C8B-B14F-4D97-AF65-F5344CB8AC3E}">
        <p14:creationId xmlns:p14="http://schemas.microsoft.com/office/powerpoint/2010/main" val="25692062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lnSpcReduction="10000"/>
          </a:bodyPr>
          <a:lstStyle/>
          <a:p>
            <a:pPr algn="just"/>
            <a:r>
              <a:rPr lang="en-US" sz="2600" dirty="0">
                <a:latin typeface="Times New Roman" pitchFamily="18" charset="0"/>
                <a:cs typeface="Times New Roman" pitchFamily="18" charset="0"/>
              </a:rPr>
              <a:t>In reverse bias, the quasi-Fermi levels split in the opposite sense </a:t>
            </a:r>
            <a:r>
              <a:rPr lang="en-US" sz="2600" dirty="0" smtClean="0">
                <a:latin typeface="Times New Roman" pitchFamily="18" charset="0"/>
                <a:cs typeface="Times New Roman" pitchFamily="18" charset="0"/>
              </a:rPr>
              <a:t>than in </a:t>
            </a:r>
            <a:r>
              <a:rPr lang="en-US" sz="2600" dirty="0">
                <a:latin typeface="Times New Roman" pitchFamily="18" charset="0"/>
                <a:cs typeface="Times New Roman" pitchFamily="18" charset="0"/>
              </a:rPr>
              <a:t>forward bias (Fig. 5–18b</a:t>
            </a:r>
            <a:r>
              <a:rPr lang="en-US" sz="2600" dirty="0" smtClean="0">
                <a:latin typeface="Times New Roman" pitchFamily="18" charset="0"/>
                <a:cs typeface="Times New Roman" pitchFamily="18" charset="0"/>
              </a:rPr>
              <a:t>).</a:t>
            </a:r>
          </a:p>
          <a:p>
            <a:pPr algn="just"/>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a:t>
            </a:r>
            <a:r>
              <a:rPr lang="en-US" sz="2600" i="1" dirty="0" err="1">
                <a:latin typeface="Times New Roman" pitchFamily="18" charset="0"/>
                <a:cs typeface="Times New Roman" pitchFamily="18" charset="0"/>
              </a:rPr>
              <a:t>Fn</a:t>
            </a:r>
            <a:r>
              <a:rPr lang="en-US" sz="2600" i="1" dirty="0">
                <a:latin typeface="Times New Roman" pitchFamily="18" charset="0"/>
                <a:cs typeface="Times New Roman" pitchFamily="18" charset="0"/>
              </a:rPr>
              <a:t> </a:t>
            </a:r>
            <a:r>
              <a:rPr lang="en-US" sz="2600" dirty="0">
                <a:latin typeface="Times New Roman" pitchFamily="18" charset="0"/>
                <a:cs typeface="Times New Roman" pitchFamily="18" charset="0"/>
              </a:rPr>
              <a:t>moves farther away from </a:t>
            </a:r>
            <a:r>
              <a:rPr lang="en-US" sz="2600" i="1" dirty="0" err="1">
                <a:latin typeface="Times New Roman" pitchFamily="18" charset="0"/>
                <a:cs typeface="Times New Roman" pitchFamily="18" charset="0"/>
              </a:rPr>
              <a:t>Ec</a:t>
            </a:r>
            <a:r>
              <a:rPr lang="en-US" sz="2600" i="1" dirty="0">
                <a:latin typeface="Times New Roman" pitchFamily="18" charset="0"/>
                <a:cs typeface="Times New Roman" pitchFamily="18" charset="0"/>
              </a:rPr>
              <a:t> </a:t>
            </a:r>
            <a:r>
              <a:rPr lang="en-US" sz="2600" dirty="0">
                <a:latin typeface="Times New Roman" pitchFamily="18" charset="0"/>
                <a:cs typeface="Times New Roman" pitchFamily="18" charset="0"/>
              </a:rPr>
              <a:t>(close to </a:t>
            </a:r>
            <a:r>
              <a:rPr lang="en-US" sz="2600" i="1" dirty="0" err="1" smtClean="0">
                <a:latin typeface="Times New Roman" pitchFamily="18" charset="0"/>
                <a:cs typeface="Times New Roman" pitchFamily="18" charset="0"/>
              </a:rPr>
              <a:t>Ev</a:t>
            </a:r>
            <a:r>
              <a:rPr lang="en-US" sz="2600" dirty="0" smtClean="0">
                <a:latin typeface="Times New Roman" pitchFamily="18" charset="0"/>
                <a:cs typeface="Times New Roman" pitchFamily="18" charset="0"/>
              </a:rPr>
              <a:t>) and </a:t>
            </a:r>
            <a:r>
              <a:rPr lang="en-US" sz="2600" i="1" dirty="0" err="1">
                <a:latin typeface="Times New Roman" pitchFamily="18" charset="0"/>
                <a:cs typeface="Times New Roman" pitchFamily="18" charset="0"/>
              </a:rPr>
              <a:t>Fp</a:t>
            </a:r>
            <a:r>
              <a:rPr lang="en-US" sz="2600" i="1" dirty="0">
                <a:latin typeface="Times New Roman" pitchFamily="18" charset="0"/>
                <a:cs typeface="Times New Roman" pitchFamily="18" charset="0"/>
              </a:rPr>
              <a:t> </a:t>
            </a:r>
            <a:r>
              <a:rPr lang="en-US" sz="2600" dirty="0">
                <a:latin typeface="Times New Roman" pitchFamily="18" charset="0"/>
                <a:cs typeface="Times New Roman" pitchFamily="18" charset="0"/>
              </a:rPr>
              <a:t>moves farther away from </a:t>
            </a:r>
            <a:r>
              <a:rPr lang="en-US" sz="2600" i="1" dirty="0" err="1">
                <a:latin typeface="Times New Roman" pitchFamily="18" charset="0"/>
                <a:cs typeface="Times New Roman" pitchFamily="18" charset="0"/>
              </a:rPr>
              <a:t>Ev</a:t>
            </a:r>
            <a:r>
              <a:rPr lang="en-US" sz="2600" i="1" dirty="0">
                <a:latin typeface="Times New Roman" pitchFamily="18" charset="0"/>
                <a:cs typeface="Times New Roman" pitchFamily="18" charset="0"/>
              </a:rPr>
              <a:t> </a:t>
            </a:r>
            <a:r>
              <a:rPr lang="en-US" sz="2600" dirty="0">
                <a:latin typeface="Times New Roman" pitchFamily="18" charset="0"/>
                <a:cs typeface="Times New Roman" pitchFamily="18" charset="0"/>
              </a:rPr>
              <a:t>, reflecting the fact that in reverse bias </a:t>
            </a:r>
            <a:r>
              <a:rPr lang="en-US" sz="2600" dirty="0" smtClean="0">
                <a:latin typeface="Times New Roman" pitchFamily="18" charset="0"/>
                <a:cs typeface="Times New Roman" pitchFamily="18" charset="0"/>
              </a:rPr>
              <a:t>we have </a:t>
            </a:r>
            <a:r>
              <a:rPr lang="en-US" sz="2600" dirty="0">
                <a:latin typeface="Times New Roman" pitchFamily="18" charset="0"/>
                <a:cs typeface="Times New Roman" pitchFamily="18" charset="0"/>
              </a:rPr>
              <a:t>fewer carriers than in equilibrium, unlike the forward bias case </a:t>
            </a:r>
            <a:r>
              <a:rPr lang="en-US" sz="2600" dirty="0" smtClean="0">
                <a:latin typeface="Times New Roman" pitchFamily="18" charset="0"/>
                <a:cs typeface="Times New Roman" pitchFamily="18" charset="0"/>
              </a:rPr>
              <a:t>where we </a:t>
            </a:r>
            <a:r>
              <a:rPr lang="en-US" sz="2600" dirty="0">
                <a:latin typeface="Times New Roman" pitchFamily="18" charset="0"/>
                <a:cs typeface="Times New Roman" pitchFamily="18" charset="0"/>
              </a:rPr>
              <a:t>have an excess of carriers. </a:t>
            </a:r>
            <a:endParaRPr lang="en-US" sz="2600" dirty="0" smtClean="0">
              <a:latin typeface="Times New Roman" pitchFamily="18" charset="0"/>
              <a:cs typeface="Times New Roman"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066800"/>
            <a:ext cx="7315200" cy="2905054"/>
          </a:xfrm>
          <a:prstGeom prst="rect">
            <a:avLst/>
          </a:prstGeom>
        </p:spPr>
      </p:pic>
    </p:spTree>
    <p:extLst>
      <p:ext uri="{BB962C8B-B14F-4D97-AF65-F5344CB8AC3E}">
        <p14:creationId xmlns:p14="http://schemas.microsoft.com/office/powerpoint/2010/main" val="25692062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lstStyle/>
          <a:p>
            <a:r>
              <a:rPr lang="en-US" dirty="0">
                <a:latin typeface="Times New Roman" pitchFamily="18" charset="0"/>
                <a:cs typeface="Times New Roman" pitchFamily="18" charset="0"/>
              </a:rPr>
              <a:t>In reverse bias, in the depletion region, we have </a:t>
            </a:r>
          </a:p>
          <a:p>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762000"/>
            <a:ext cx="3505200" cy="914400"/>
          </a:xfrm>
          <a:prstGeom prst="rect">
            <a:avLst/>
          </a:prstGeom>
        </p:spPr>
      </p:pic>
    </p:spTree>
    <p:extLst>
      <p:ext uri="{BB962C8B-B14F-4D97-AF65-F5344CB8AC3E}">
        <p14:creationId xmlns:p14="http://schemas.microsoft.com/office/powerpoint/2010/main" val="25692062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686800" cy="6705600"/>
          </a:xfrm>
        </p:spPr>
        <p:txBody>
          <a:bodyPr>
            <a:normAutofit/>
          </a:bodyPr>
          <a:lstStyle/>
          <a:p>
            <a:pPr algn="just"/>
            <a:r>
              <a:rPr lang="en-US" sz="2600" dirty="0">
                <a:latin typeface="Times New Roman" pitchFamily="18" charset="0"/>
                <a:cs typeface="Times New Roman" pitchFamily="18" charset="0"/>
              </a:rPr>
              <a:t>A</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p-n junction biased in the reverse direction </a:t>
            </a:r>
            <a:r>
              <a:rPr lang="en-US" sz="2600" dirty="0" smtClean="0">
                <a:latin typeface="Times New Roman" pitchFamily="18" charset="0"/>
                <a:cs typeface="Times New Roman" pitchFamily="18" charset="0"/>
              </a:rPr>
              <a:t>exhibits a </a:t>
            </a:r>
            <a:r>
              <a:rPr lang="en-US" sz="2600" dirty="0">
                <a:latin typeface="Times New Roman" pitchFamily="18" charset="0"/>
                <a:cs typeface="Times New Roman" pitchFamily="18" charset="0"/>
              </a:rPr>
              <a:t>small, essentially voltage-independent saturation current.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This </a:t>
            </a:r>
            <a:r>
              <a:rPr lang="en-US" sz="2600" dirty="0">
                <a:latin typeface="Times New Roman" pitchFamily="18" charset="0"/>
                <a:cs typeface="Times New Roman" pitchFamily="18" charset="0"/>
              </a:rPr>
              <a:t>is </a:t>
            </a:r>
            <a:r>
              <a:rPr lang="en-US" sz="2600" dirty="0" smtClean="0">
                <a:latin typeface="Times New Roman" pitchFamily="18" charset="0"/>
                <a:cs typeface="Times New Roman" pitchFamily="18" charset="0"/>
              </a:rPr>
              <a:t>true until </a:t>
            </a:r>
            <a:r>
              <a:rPr lang="en-US" sz="2600" dirty="0">
                <a:latin typeface="Times New Roman" pitchFamily="18" charset="0"/>
                <a:cs typeface="Times New Roman" pitchFamily="18" charset="0"/>
              </a:rPr>
              <a:t>a critical reverse bias is reached, for which </a:t>
            </a:r>
            <a:r>
              <a:rPr lang="en-US" sz="2600" i="1" dirty="0">
                <a:latin typeface="Times New Roman" pitchFamily="18" charset="0"/>
                <a:cs typeface="Times New Roman" pitchFamily="18" charset="0"/>
              </a:rPr>
              <a:t>reverse breakdown </a:t>
            </a:r>
            <a:r>
              <a:rPr lang="en-US" sz="2600" dirty="0" smtClean="0">
                <a:latin typeface="Times New Roman" pitchFamily="18" charset="0"/>
                <a:cs typeface="Times New Roman" pitchFamily="18" charset="0"/>
              </a:rPr>
              <a:t>occurs.</a:t>
            </a:r>
          </a:p>
          <a:p>
            <a:pPr algn="just"/>
            <a:r>
              <a:rPr lang="en-US" sz="2600" dirty="0">
                <a:latin typeface="Times New Roman" pitchFamily="18" charset="0"/>
                <a:cs typeface="Times New Roman" pitchFamily="18" charset="0"/>
              </a:rPr>
              <a:t>At this critical voltage (</a:t>
            </a:r>
            <a:r>
              <a:rPr lang="en-US" sz="2600" dirty="0" err="1">
                <a:latin typeface="Times New Roman" pitchFamily="18" charset="0"/>
                <a:cs typeface="Times New Roman" pitchFamily="18" charset="0"/>
              </a:rPr>
              <a:t>Vbr</a:t>
            </a:r>
            <a:r>
              <a:rPr lang="en-US" sz="2600" dirty="0">
                <a:latin typeface="Times New Roman" pitchFamily="18" charset="0"/>
                <a:cs typeface="Times New Roman" pitchFamily="18" charset="0"/>
              </a:rPr>
              <a:t>) the reverse current through the diode increases sharply, and relatively large currents can flow with little further increase in voltage. </a:t>
            </a:r>
          </a:p>
          <a:p>
            <a:pPr algn="just"/>
            <a:r>
              <a:rPr lang="en-US" sz="2600" dirty="0">
                <a:latin typeface="Times New Roman" pitchFamily="18" charset="0"/>
                <a:cs typeface="Times New Roman" pitchFamily="18" charset="0"/>
              </a:rPr>
              <a:t>The existence of a critical breakdown voltage introduces almost a right-angle appearance to the reverse characteristic of most diodes</a:t>
            </a:r>
            <a:r>
              <a:rPr lang="en-US" sz="2600" dirty="0" smtClean="0">
                <a:latin typeface="Times New Roman" pitchFamily="18" charset="0"/>
                <a:cs typeface="Times New Roman" pitchFamily="18" charset="0"/>
              </a:rPr>
              <a:t>.</a:t>
            </a:r>
          </a:p>
          <a:p>
            <a:pPr algn="just"/>
            <a:r>
              <a:rPr lang="en-US" sz="2600" dirty="0">
                <a:latin typeface="Times New Roman" pitchFamily="18" charset="0"/>
                <a:cs typeface="Times New Roman" pitchFamily="18" charset="0"/>
              </a:rPr>
              <a:t>There is nothing inherently destructive about </a:t>
            </a:r>
            <a:r>
              <a:rPr lang="en-US" sz="2600" dirty="0" smtClean="0">
                <a:latin typeface="Times New Roman" pitchFamily="18" charset="0"/>
                <a:cs typeface="Times New Roman" pitchFamily="18" charset="0"/>
              </a:rPr>
              <a:t>reverse breakdown</a:t>
            </a:r>
            <a:r>
              <a:rPr lang="en-US" sz="2600" dirty="0">
                <a:latin typeface="Times New Roman" pitchFamily="18" charset="0"/>
                <a:cs typeface="Times New Roman" pitchFamily="18" charset="0"/>
              </a:rPr>
              <a:t>. </a:t>
            </a:r>
          </a:p>
          <a:p>
            <a:pPr algn="just"/>
            <a:r>
              <a:rPr lang="en-US" sz="2600" dirty="0">
                <a:latin typeface="Times New Roman" pitchFamily="18" charset="0"/>
                <a:cs typeface="Times New Roman" pitchFamily="18" charset="0"/>
              </a:rPr>
              <a:t>If the current is limited to a reasonable value by the external circuit, the p-n junction can be operated in reverse breakdown as safely as in the </a:t>
            </a:r>
            <a:r>
              <a:rPr lang="en-US" sz="2600" dirty="0" smtClean="0">
                <a:latin typeface="Times New Roman" pitchFamily="18" charset="0"/>
                <a:cs typeface="Times New Roman" pitchFamily="18" charset="0"/>
              </a:rPr>
              <a:t>forward-bias condition.</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1926538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a:bodyPr>
          <a:lstStyle/>
          <a:p>
            <a:pPr algn="just"/>
            <a:r>
              <a:rPr lang="en-US" sz="2600" dirty="0">
                <a:latin typeface="Times New Roman" pitchFamily="18" charset="0"/>
                <a:cs typeface="Times New Roman" pitchFamily="18" charset="0"/>
              </a:rPr>
              <a:t>T</a:t>
            </a:r>
            <a:r>
              <a:rPr lang="en-US" sz="2600" dirty="0" smtClean="0">
                <a:latin typeface="Times New Roman" pitchFamily="18" charset="0"/>
                <a:cs typeface="Times New Roman" pitchFamily="18" charset="0"/>
              </a:rPr>
              <a:t>he </a:t>
            </a:r>
            <a:r>
              <a:rPr lang="en-US" sz="2600" dirty="0">
                <a:latin typeface="Times New Roman" pitchFamily="18" charset="0"/>
                <a:cs typeface="Times New Roman" pitchFamily="18" charset="0"/>
              </a:rPr>
              <a:t>maximum reverse current which can flow in </a:t>
            </a:r>
            <a:r>
              <a:rPr lang="en-US" sz="2600" dirty="0" smtClean="0">
                <a:latin typeface="Times New Roman" pitchFamily="18" charset="0"/>
                <a:cs typeface="Times New Roman" pitchFamily="18" charset="0"/>
              </a:rPr>
              <a:t>the device </a:t>
            </a:r>
            <a:r>
              <a:rPr lang="en-US" sz="2600" dirty="0">
                <a:latin typeface="Times New Roman" pitchFamily="18" charset="0"/>
                <a:cs typeface="Times New Roman" pitchFamily="18" charset="0"/>
              </a:rPr>
              <a:t>of Fig. 5–19 is (</a:t>
            </a:r>
            <a:r>
              <a:rPr lang="en-US" sz="2600" i="1" dirty="0">
                <a:latin typeface="Times New Roman" pitchFamily="18" charset="0"/>
                <a:cs typeface="Times New Roman" pitchFamily="18" charset="0"/>
              </a:rPr>
              <a:t>E </a:t>
            </a:r>
            <a:r>
              <a:rPr lang="en-US" sz="2600" dirty="0">
                <a:latin typeface="Times New Roman" pitchFamily="18" charset="0"/>
                <a:cs typeface="Times New Roman" pitchFamily="18" charset="0"/>
              </a:rPr>
              <a:t>- </a:t>
            </a:r>
            <a:r>
              <a:rPr lang="en-US" sz="2600" i="1" dirty="0" err="1">
                <a:latin typeface="Times New Roman" pitchFamily="18" charset="0"/>
                <a:cs typeface="Times New Roman" pitchFamily="18" charset="0"/>
              </a:rPr>
              <a:t>V</a:t>
            </a:r>
            <a:r>
              <a:rPr lang="en-US" sz="2600" dirty="0" err="1">
                <a:latin typeface="Times New Roman" pitchFamily="18" charset="0"/>
                <a:cs typeface="Times New Roman" pitchFamily="18" charset="0"/>
              </a:rPr>
              <a:t>br</a:t>
            </a:r>
            <a:r>
              <a:rPr lang="en-US" sz="2600" dirty="0">
                <a:latin typeface="Times New Roman" pitchFamily="18" charset="0"/>
                <a:cs typeface="Times New Roman" pitchFamily="18" charset="0"/>
              </a:rPr>
              <a:t>)&gt;</a:t>
            </a:r>
            <a:r>
              <a:rPr lang="en-US" sz="2600" i="1" dirty="0">
                <a:latin typeface="Times New Roman" pitchFamily="18" charset="0"/>
                <a:cs typeface="Times New Roman" pitchFamily="18" charset="0"/>
              </a:rPr>
              <a:t>R</a:t>
            </a:r>
            <a:r>
              <a:rPr lang="en-US" sz="2600" dirty="0">
                <a:latin typeface="Times New Roman" pitchFamily="18" charset="0"/>
                <a:cs typeface="Times New Roman" pitchFamily="18" charset="0"/>
              </a:rPr>
              <a:t>; the series resistance </a:t>
            </a:r>
            <a:r>
              <a:rPr lang="en-US" sz="2600" i="1" dirty="0">
                <a:latin typeface="Times New Roman" pitchFamily="18" charset="0"/>
                <a:cs typeface="Times New Roman" pitchFamily="18" charset="0"/>
              </a:rPr>
              <a:t>R </a:t>
            </a:r>
            <a:r>
              <a:rPr lang="en-US" sz="2600" dirty="0">
                <a:latin typeface="Times New Roman" pitchFamily="18" charset="0"/>
                <a:cs typeface="Times New Roman" pitchFamily="18" charset="0"/>
              </a:rPr>
              <a:t>can be chosen </a:t>
            </a:r>
            <a:r>
              <a:rPr lang="en-US" sz="2600" dirty="0" smtClean="0">
                <a:latin typeface="Times New Roman" pitchFamily="18" charset="0"/>
                <a:cs typeface="Times New Roman" pitchFamily="18" charset="0"/>
              </a:rPr>
              <a:t>to limit </a:t>
            </a:r>
            <a:r>
              <a:rPr lang="en-US" sz="2600" dirty="0">
                <a:latin typeface="Times New Roman" pitchFamily="18" charset="0"/>
                <a:cs typeface="Times New Roman" pitchFamily="18" charset="0"/>
              </a:rPr>
              <a:t>the current to a safe level for the particular diode used</a:t>
            </a:r>
            <a:r>
              <a:rPr lang="en-US" sz="2600" dirty="0" smtClean="0">
                <a:latin typeface="Times New Roman" pitchFamily="18" charset="0"/>
                <a:cs typeface="Times New Roman" pitchFamily="18" charset="0"/>
              </a:rPr>
              <a:t>.</a:t>
            </a:r>
          </a:p>
          <a:p>
            <a:pPr algn="just"/>
            <a:r>
              <a:rPr lang="en-US" sz="2600" dirty="0">
                <a:latin typeface="Times New Roman" pitchFamily="18" charset="0"/>
                <a:cs typeface="Times New Roman" pitchFamily="18" charset="0"/>
              </a:rPr>
              <a:t>If the current is not limited externally, the junction can be damaged by excessive reverse current, which overheats the device as the maximum power rating is exceeded</a:t>
            </a:r>
            <a:r>
              <a:rPr lang="en-US" sz="2600" dirty="0" smtClean="0">
                <a:latin typeface="Times New Roman" pitchFamily="18" charset="0"/>
                <a:cs typeface="Times New Roman" pitchFamily="18" charset="0"/>
              </a:rPr>
              <a:t>.</a:t>
            </a:r>
          </a:p>
          <a:p>
            <a:pPr algn="just"/>
            <a:r>
              <a:rPr lang="en-US" sz="2600" dirty="0">
                <a:latin typeface="Times New Roman" pitchFamily="18" charset="0"/>
                <a:cs typeface="Times New Roman" pitchFamily="18" charset="0"/>
              </a:rPr>
              <a:t>Reverse breakdown can occur by two mechanisms, each of which requires a critical electric field in the junction transition region. </a:t>
            </a:r>
          </a:p>
          <a:p>
            <a:pPr algn="just"/>
            <a:r>
              <a:rPr lang="en-US" sz="2600" dirty="0">
                <a:latin typeface="Times New Roman" pitchFamily="18" charset="0"/>
                <a:cs typeface="Times New Roman" pitchFamily="18" charset="0"/>
              </a:rPr>
              <a:t>The first mechanism, called the </a:t>
            </a:r>
            <a:r>
              <a:rPr lang="en-US" sz="2600" dirty="0" err="1">
                <a:latin typeface="Times New Roman" pitchFamily="18" charset="0"/>
                <a:cs typeface="Times New Roman" pitchFamily="18" charset="0"/>
              </a:rPr>
              <a:t>Zener</a:t>
            </a:r>
            <a:r>
              <a:rPr lang="en-US" sz="2600" dirty="0">
                <a:latin typeface="Times New Roman" pitchFamily="18" charset="0"/>
                <a:cs typeface="Times New Roman" pitchFamily="18" charset="0"/>
              </a:rPr>
              <a:t> effect, is operative at low voltages (up to a few volts reverse bias). </a:t>
            </a:r>
          </a:p>
          <a:p>
            <a:pPr algn="just"/>
            <a:r>
              <a:rPr lang="en-US" sz="2600" dirty="0">
                <a:latin typeface="Times New Roman" pitchFamily="18" charset="0"/>
                <a:cs typeface="Times New Roman" pitchFamily="18" charset="0"/>
              </a:rPr>
              <a:t>If the breakdown occurs at higher voltages (from a few volts to thousands of volts), the mechanism is avalanche breakdown. </a:t>
            </a:r>
          </a:p>
        </p:txBody>
      </p:sp>
    </p:spTree>
    <p:extLst>
      <p:ext uri="{BB962C8B-B14F-4D97-AF65-F5344CB8AC3E}">
        <p14:creationId xmlns:p14="http://schemas.microsoft.com/office/powerpoint/2010/main" val="1844731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533400"/>
            <a:ext cx="7467600" cy="6172200"/>
          </a:xfrm>
        </p:spPr>
      </p:pic>
    </p:spTree>
    <p:extLst>
      <p:ext uri="{BB962C8B-B14F-4D97-AF65-F5344CB8AC3E}">
        <p14:creationId xmlns:p14="http://schemas.microsoft.com/office/powerpoint/2010/main" val="39979931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6553200"/>
          </a:xfrm>
        </p:spPr>
        <p:txBody>
          <a:bodyPr/>
          <a:lstStyle/>
          <a:p>
            <a:pPr marL="0" indent="0">
              <a:buNone/>
            </a:pPr>
            <a:r>
              <a:rPr lang="en-US" dirty="0" err="1">
                <a:latin typeface="Times New Roman" pitchFamily="18" charset="0"/>
                <a:cs typeface="Times New Roman" pitchFamily="18" charset="0"/>
              </a:rPr>
              <a:t>Zener</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Breakdown</a:t>
            </a:r>
          </a:p>
          <a:p>
            <a:pPr algn="just"/>
            <a:r>
              <a:rPr lang="en-US" sz="2600" dirty="0">
                <a:latin typeface="Times New Roman" pitchFamily="18" charset="0"/>
                <a:cs typeface="Times New Roman" pitchFamily="18" charset="0"/>
              </a:rPr>
              <a:t>When a heavily doped junction is reverse biased, the energy bands </a:t>
            </a:r>
            <a:r>
              <a:rPr lang="en-US" sz="2600" dirty="0" smtClean="0">
                <a:latin typeface="Times New Roman" pitchFamily="18" charset="0"/>
                <a:cs typeface="Times New Roman" pitchFamily="18" charset="0"/>
              </a:rPr>
              <a:t>become crossed </a:t>
            </a:r>
            <a:r>
              <a:rPr lang="en-US" sz="2600" dirty="0">
                <a:latin typeface="Times New Roman" pitchFamily="18" charset="0"/>
                <a:cs typeface="Times New Roman" pitchFamily="18" charset="0"/>
              </a:rPr>
              <a:t>at relatively low voltages (i.e., the n-side conduction band </a:t>
            </a:r>
            <a:r>
              <a:rPr lang="en-US" sz="2600" dirty="0" smtClean="0">
                <a:latin typeface="Times New Roman" pitchFamily="18" charset="0"/>
                <a:cs typeface="Times New Roman" pitchFamily="18" charset="0"/>
              </a:rPr>
              <a:t>appears opposite </a:t>
            </a:r>
            <a:r>
              <a:rPr lang="en-US" sz="2600" dirty="0">
                <a:latin typeface="Times New Roman" pitchFamily="18" charset="0"/>
                <a:cs typeface="Times New Roman" pitchFamily="18" charset="0"/>
              </a:rPr>
              <a:t>the p-side valence band</a:t>
            </a:r>
            <a:r>
              <a:rPr lang="en-US" sz="2600" dirty="0" smtClean="0">
                <a:latin typeface="Times New Roman" pitchFamily="18" charset="0"/>
                <a:cs typeface="Times New Roman" pitchFamily="18" charset="0"/>
              </a:rPr>
              <a:t>).</a:t>
            </a:r>
          </a:p>
          <a:p>
            <a:pPr algn="just"/>
            <a:r>
              <a:rPr lang="en-US" sz="2600" dirty="0" smtClean="0">
                <a:latin typeface="Times New Roman" pitchFamily="18" charset="0"/>
                <a:cs typeface="Times New Roman" pitchFamily="18" charset="0"/>
              </a:rPr>
              <a:t>Fig </a:t>
            </a:r>
            <a:r>
              <a:rPr lang="en-US" sz="2600" dirty="0">
                <a:latin typeface="Times New Roman" pitchFamily="18" charset="0"/>
                <a:cs typeface="Times New Roman" pitchFamily="18" charset="0"/>
              </a:rPr>
              <a:t>indicates, the crossing of the bands aligns the large number of empty states in the n-side conduction band opposite the many filled states of the p-side valence </a:t>
            </a:r>
            <a:r>
              <a:rPr lang="en-US" sz="2600" dirty="0" smtClean="0">
                <a:latin typeface="Times New Roman" pitchFamily="18" charset="0"/>
                <a:cs typeface="Times New Roman" pitchFamily="18" charset="0"/>
              </a:rPr>
              <a:t>band.</a:t>
            </a:r>
            <a:endParaRPr lang="en-US" sz="2600" dirty="0">
              <a:latin typeface="Times New Roman" pitchFamily="18" charset="0"/>
              <a:cs typeface="Times New Roman" pitchFamily="18" charset="0"/>
            </a:endParaRP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810000"/>
            <a:ext cx="8305800" cy="2895600"/>
          </a:xfrm>
          <a:prstGeom prst="rect">
            <a:avLst/>
          </a:prstGeom>
        </p:spPr>
      </p:pic>
    </p:spTree>
    <p:extLst>
      <p:ext uri="{BB962C8B-B14F-4D97-AF65-F5344CB8AC3E}">
        <p14:creationId xmlns:p14="http://schemas.microsoft.com/office/powerpoint/2010/main" val="5348457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839200" cy="6553200"/>
          </a:xfrm>
        </p:spPr>
        <p:txBody>
          <a:bodyPr>
            <a:normAutofit lnSpcReduction="10000"/>
          </a:bodyPr>
          <a:lstStyle/>
          <a:p>
            <a:pPr algn="just"/>
            <a:r>
              <a:rPr lang="en-US" sz="2600" dirty="0" smtClean="0">
                <a:latin typeface="Times New Roman" pitchFamily="18" charset="0"/>
                <a:cs typeface="Times New Roman" pitchFamily="18" charset="0"/>
              </a:rPr>
              <a:t>If </a:t>
            </a:r>
            <a:r>
              <a:rPr lang="en-US" sz="2600" dirty="0">
                <a:latin typeface="Times New Roman" pitchFamily="18" charset="0"/>
                <a:cs typeface="Times New Roman" pitchFamily="18" charset="0"/>
              </a:rPr>
              <a:t>the </a:t>
            </a:r>
            <a:r>
              <a:rPr lang="en-US" sz="2600" dirty="0" smtClean="0">
                <a:latin typeface="Times New Roman" pitchFamily="18" charset="0"/>
                <a:cs typeface="Times New Roman" pitchFamily="18" charset="0"/>
              </a:rPr>
              <a:t>barrier separating </a:t>
            </a:r>
            <a:r>
              <a:rPr lang="en-US" sz="2600" dirty="0">
                <a:latin typeface="Times New Roman" pitchFamily="18" charset="0"/>
                <a:cs typeface="Times New Roman" pitchFamily="18" charset="0"/>
              </a:rPr>
              <a:t>these two bands </a:t>
            </a:r>
            <a:r>
              <a:rPr lang="en-US" sz="2600" dirty="0" smtClean="0">
                <a:latin typeface="Times New Roman" pitchFamily="18" charset="0"/>
                <a:cs typeface="Times New Roman" pitchFamily="18" charset="0"/>
              </a:rPr>
              <a:t>is narrow</a:t>
            </a:r>
            <a:r>
              <a:rPr lang="en-US" sz="2600" dirty="0">
                <a:latin typeface="Times New Roman" pitchFamily="18" charset="0"/>
                <a:cs typeface="Times New Roman" pitchFamily="18" charset="0"/>
              </a:rPr>
              <a:t>, tunneling of electrons can </a:t>
            </a:r>
            <a:r>
              <a:rPr lang="en-US" sz="2600" dirty="0" smtClean="0">
                <a:latin typeface="Times New Roman" pitchFamily="18" charset="0"/>
                <a:cs typeface="Times New Roman" pitchFamily="18" charset="0"/>
              </a:rPr>
              <a:t>occur.</a:t>
            </a:r>
          </a:p>
          <a:p>
            <a:pPr algn="just"/>
            <a:r>
              <a:rPr lang="en-US" sz="2600" dirty="0" smtClean="0">
                <a:latin typeface="Times New Roman" pitchFamily="18" charset="0"/>
                <a:cs typeface="Times New Roman" pitchFamily="18" charset="0"/>
              </a:rPr>
              <a:t>Tunneling </a:t>
            </a:r>
            <a:r>
              <a:rPr lang="en-US" sz="2600" dirty="0">
                <a:latin typeface="Times New Roman" pitchFamily="18" charset="0"/>
                <a:cs typeface="Times New Roman" pitchFamily="18" charset="0"/>
              </a:rPr>
              <a:t>of electrons from the p-side </a:t>
            </a:r>
            <a:r>
              <a:rPr lang="en-US" sz="2600" dirty="0" smtClean="0">
                <a:latin typeface="Times New Roman" pitchFamily="18" charset="0"/>
                <a:cs typeface="Times New Roman" pitchFamily="18" charset="0"/>
              </a:rPr>
              <a:t>valence band </a:t>
            </a:r>
            <a:r>
              <a:rPr lang="en-US" sz="2600" dirty="0">
                <a:latin typeface="Times New Roman" pitchFamily="18" charset="0"/>
                <a:cs typeface="Times New Roman" pitchFamily="18" charset="0"/>
              </a:rPr>
              <a:t>to the n-side conduction band constitutes a reverse current from n to </a:t>
            </a:r>
            <a:r>
              <a:rPr lang="en-US" sz="2600" dirty="0" smtClean="0">
                <a:latin typeface="Times New Roman" pitchFamily="18" charset="0"/>
                <a:cs typeface="Times New Roman" pitchFamily="18" charset="0"/>
              </a:rPr>
              <a:t>p; this </a:t>
            </a:r>
            <a:r>
              <a:rPr lang="en-US" sz="2600" dirty="0">
                <a:latin typeface="Times New Roman" pitchFamily="18" charset="0"/>
                <a:cs typeface="Times New Roman" pitchFamily="18" charset="0"/>
              </a:rPr>
              <a:t>is the </a:t>
            </a:r>
            <a:r>
              <a:rPr lang="en-US" sz="2600" i="1" dirty="0" err="1">
                <a:latin typeface="Times New Roman" pitchFamily="18" charset="0"/>
                <a:cs typeface="Times New Roman" pitchFamily="18" charset="0"/>
              </a:rPr>
              <a:t>Zener</a:t>
            </a:r>
            <a:r>
              <a:rPr lang="en-US" sz="2600" i="1" dirty="0">
                <a:latin typeface="Times New Roman" pitchFamily="18" charset="0"/>
                <a:cs typeface="Times New Roman" pitchFamily="18" charset="0"/>
              </a:rPr>
              <a:t> effect</a:t>
            </a:r>
            <a:r>
              <a:rPr lang="en-US" sz="2600" i="1" dirty="0" smtClean="0">
                <a:latin typeface="Times New Roman" pitchFamily="18" charset="0"/>
                <a:cs typeface="Times New Roman" pitchFamily="18" charset="0"/>
              </a:rPr>
              <a:t>.</a:t>
            </a:r>
          </a:p>
          <a:p>
            <a:pPr algn="just"/>
            <a:r>
              <a:rPr lang="en-US" sz="2600" dirty="0">
                <a:latin typeface="Times New Roman" pitchFamily="18" charset="0"/>
                <a:cs typeface="Times New Roman" pitchFamily="18" charset="0"/>
              </a:rPr>
              <a:t>The basic requirements for tunneling current are a large number of electrons separated from a large number of empty states by a narrow barrier of finite height. </a:t>
            </a:r>
          </a:p>
          <a:p>
            <a:pPr algn="just"/>
            <a:r>
              <a:rPr lang="en-US" sz="2600" dirty="0">
                <a:latin typeface="Times New Roman" pitchFamily="18" charset="0"/>
                <a:cs typeface="Times New Roman" pitchFamily="18" charset="0"/>
              </a:rPr>
              <a:t>Since the tunneling probability depends upon the width of the </a:t>
            </a:r>
            <a:r>
              <a:rPr lang="en-US" sz="2600" dirty="0" smtClean="0">
                <a:latin typeface="Times New Roman" pitchFamily="18" charset="0"/>
                <a:cs typeface="Times New Roman" pitchFamily="18" charset="0"/>
              </a:rPr>
              <a:t>barrier (d in Fig</a:t>
            </a:r>
            <a:r>
              <a:rPr lang="en-US" sz="2600" dirty="0">
                <a:latin typeface="Times New Roman" pitchFamily="18" charset="0"/>
                <a:cs typeface="Times New Roman" pitchFamily="18" charset="0"/>
              </a:rPr>
              <a:t>)</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it is important that the metallurgical junction be sharp and the doping high, so that the transition region W extends only a very short distance from each side of the junction. </a:t>
            </a:r>
          </a:p>
          <a:p>
            <a:pPr algn="just"/>
            <a:r>
              <a:rPr lang="en-US" sz="2600" dirty="0">
                <a:latin typeface="Times New Roman" pitchFamily="18" charset="0"/>
                <a:cs typeface="Times New Roman" pitchFamily="18" charset="0"/>
              </a:rPr>
              <a:t>If the junction is not abrupt, or if either side of the junction is lightly doped, the transition region W will be too wide for tunneling.</a:t>
            </a:r>
          </a:p>
        </p:txBody>
      </p:sp>
    </p:spTree>
    <p:extLst>
      <p:ext uri="{BB962C8B-B14F-4D97-AF65-F5344CB8AC3E}">
        <p14:creationId xmlns:p14="http://schemas.microsoft.com/office/powerpoint/2010/main" val="12112254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6553200"/>
          </a:xfrm>
        </p:spPr>
        <p:txBody>
          <a:bodyPr>
            <a:normAutofit/>
          </a:bodyPr>
          <a:lstStyle/>
          <a:p>
            <a:pPr algn="just"/>
            <a:r>
              <a:rPr lang="en-US" sz="2600" dirty="0">
                <a:latin typeface="Times New Roman" pitchFamily="18" charset="0"/>
                <a:cs typeface="Times New Roman" pitchFamily="18" charset="0"/>
              </a:rPr>
              <a:t>As the bands are </a:t>
            </a:r>
            <a:r>
              <a:rPr lang="en-US" sz="2600" dirty="0" smtClean="0">
                <a:latin typeface="Times New Roman" pitchFamily="18" charset="0"/>
                <a:cs typeface="Times New Roman" pitchFamily="18" charset="0"/>
              </a:rPr>
              <a:t>crossed, the </a:t>
            </a:r>
            <a:r>
              <a:rPr lang="en-US" sz="2600" dirty="0">
                <a:latin typeface="Times New Roman" pitchFamily="18" charset="0"/>
                <a:cs typeface="Times New Roman" pitchFamily="18" charset="0"/>
              </a:rPr>
              <a:t>tunneling distance </a:t>
            </a:r>
            <a:r>
              <a:rPr lang="en-US" sz="2600" i="1" dirty="0">
                <a:latin typeface="Times New Roman" pitchFamily="18" charset="0"/>
                <a:cs typeface="Times New Roman" pitchFamily="18" charset="0"/>
              </a:rPr>
              <a:t>d </a:t>
            </a:r>
            <a:r>
              <a:rPr lang="en-US" sz="2600" dirty="0">
                <a:latin typeface="Times New Roman" pitchFamily="18" charset="0"/>
                <a:cs typeface="Times New Roman" pitchFamily="18" charset="0"/>
              </a:rPr>
              <a:t>may be too large for appreciable tunneling.</a:t>
            </a:r>
          </a:p>
          <a:p>
            <a:pPr algn="just"/>
            <a:r>
              <a:rPr lang="en-US" sz="2600" dirty="0">
                <a:latin typeface="Times New Roman" pitchFamily="18" charset="0"/>
                <a:cs typeface="Times New Roman" pitchFamily="18" charset="0"/>
              </a:rPr>
              <a:t>However, </a:t>
            </a:r>
            <a:r>
              <a:rPr lang="en-US" sz="2600" i="1" dirty="0">
                <a:latin typeface="Times New Roman" pitchFamily="18" charset="0"/>
                <a:cs typeface="Times New Roman" pitchFamily="18" charset="0"/>
              </a:rPr>
              <a:t>d </a:t>
            </a:r>
            <a:r>
              <a:rPr lang="en-US" sz="2600" dirty="0">
                <a:latin typeface="Times New Roman" pitchFamily="18" charset="0"/>
                <a:cs typeface="Times New Roman" pitchFamily="18" charset="0"/>
              </a:rPr>
              <a:t>becomes smaller as the reverse bias is increased, because </a:t>
            </a:r>
            <a:r>
              <a:rPr lang="en-US" sz="2600" dirty="0" smtClean="0">
                <a:latin typeface="Times New Roman" pitchFamily="18" charset="0"/>
                <a:cs typeface="Times New Roman" pitchFamily="18" charset="0"/>
              </a:rPr>
              <a:t>the higher </a:t>
            </a:r>
            <a:r>
              <a:rPr lang="en-US" sz="2600" dirty="0">
                <a:latin typeface="Times New Roman" pitchFamily="18" charset="0"/>
                <a:cs typeface="Times New Roman" pitchFamily="18" charset="0"/>
              </a:rPr>
              <a:t>electric fields result in steeper slopes for the band edges</a:t>
            </a:r>
            <a:r>
              <a:rPr lang="en-US" sz="2600" dirty="0" smtClean="0">
                <a:latin typeface="Times New Roman" pitchFamily="18" charset="0"/>
                <a:cs typeface="Times New Roman" pitchFamily="18" charset="0"/>
              </a:rPr>
              <a:t>.</a:t>
            </a:r>
          </a:p>
          <a:p>
            <a:pPr algn="just"/>
            <a:r>
              <a:rPr lang="en-US" sz="2600" dirty="0" smtClean="0">
                <a:latin typeface="Times New Roman" pitchFamily="18" charset="0"/>
                <a:cs typeface="Times New Roman" pitchFamily="18" charset="0"/>
              </a:rPr>
              <a:t>This assumes that </a:t>
            </a:r>
            <a:r>
              <a:rPr lang="en-US" sz="2600" dirty="0">
                <a:latin typeface="Times New Roman" pitchFamily="18" charset="0"/>
                <a:cs typeface="Times New Roman" pitchFamily="18" charset="0"/>
              </a:rPr>
              <a:t>the transition region width </a:t>
            </a:r>
            <a:r>
              <a:rPr lang="en-US" sz="2600" i="1" dirty="0">
                <a:latin typeface="Times New Roman" pitchFamily="18" charset="0"/>
                <a:cs typeface="Times New Roman" pitchFamily="18" charset="0"/>
              </a:rPr>
              <a:t>W </a:t>
            </a:r>
            <a:r>
              <a:rPr lang="en-US" sz="2600" dirty="0">
                <a:latin typeface="Times New Roman" pitchFamily="18" charset="0"/>
                <a:cs typeface="Times New Roman" pitchFamily="18" charset="0"/>
              </a:rPr>
              <a:t>does not increase appreciably with </a:t>
            </a:r>
            <a:r>
              <a:rPr lang="en-US" sz="2600" dirty="0" smtClean="0">
                <a:latin typeface="Times New Roman" pitchFamily="18" charset="0"/>
                <a:cs typeface="Times New Roman" pitchFamily="18" charset="0"/>
              </a:rPr>
              <a:t>reverse bias.</a:t>
            </a:r>
          </a:p>
          <a:p>
            <a:pPr algn="just"/>
            <a:r>
              <a:rPr lang="en-US" sz="2600" dirty="0" smtClean="0">
                <a:latin typeface="Times New Roman" pitchFamily="18" charset="0"/>
                <a:cs typeface="Times New Roman" pitchFamily="18" charset="0"/>
              </a:rPr>
              <a:t>For </a:t>
            </a:r>
            <a:r>
              <a:rPr lang="en-US" sz="2600" b="1" dirty="0">
                <a:latin typeface="Times New Roman" pitchFamily="18" charset="0"/>
                <a:cs typeface="Times New Roman" pitchFamily="18" charset="0"/>
              </a:rPr>
              <a:t>low voltages</a:t>
            </a:r>
            <a:r>
              <a:rPr lang="en-US" sz="2600" dirty="0">
                <a:latin typeface="Times New Roman" pitchFamily="18" charset="0"/>
                <a:cs typeface="Times New Roman" pitchFamily="18" charset="0"/>
              </a:rPr>
              <a:t> and </a:t>
            </a:r>
            <a:r>
              <a:rPr lang="en-US" sz="2600" b="1" dirty="0">
                <a:latin typeface="Times New Roman" pitchFamily="18" charset="0"/>
                <a:cs typeface="Times New Roman" pitchFamily="18" charset="0"/>
              </a:rPr>
              <a:t>heavy doping </a:t>
            </a:r>
            <a:r>
              <a:rPr lang="en-US" sz="2600" dirty="0">
                <a:latin typeface="Times New Roman" pitchFamily="18" charset="0"/>
                <a:cs typeface="Times New Roman" pitchFamily="18" charset="0"/>
              </a:rPr>
              <a:t>on each side of the junction, this is </a:t>
            </a:r>
            <a:r>
              <a:rPr lang="en-US" sz="2600" dirty="0" smtClean="0">
                <a:latin typeface="Times New Roman" pitchFamily="18" charset="0"/>
                <a:cs typeface="Times New Roman" pitchFamily="18" charset="0"/>
              </a:rPr>
              <a:t>a good assumption.</a:t>
            </a:r>
          </a:p>
          <a:p>
            <a:pPr algn="just"/>
            <a:r>
              <a:rPr lang="en-US" sz="2600" dirty="0" smtClean="0">
                <a:latin typeface="Times New Roman" pitchFamily="18" charset="0"/>
                <a:cs typeface="Times New Roman" pitchFamily="18" charset="0"/>
              </a:rPr>
              <a:t>However</a:t>
            </a:r>
            <a:r>
              <a:rPr lang="en-US" sz="2600" dirty="0">
                <a:latin typeface="Times New Roman" pitchFamily="18" charset="0"/>
                <a:cs typeface="Times New Roman" pitchFamily="18" charset="0"/>
              </a:rPr>
              <a:t>, if </a:t>
            </a:r>
            <a:r>
              <a:rPr lang="en-US" sz="2600" dirty="0" err="1">
                <a:latin typeface="Times New Roman" pitchFamily="18" charset="0"/>
                <a:cs typeface="Times New Roman" pitchFamily="18" charset="0"/>
              </a:rPr>
              <a:t>Zener</a:t>
            </a:r>
            <a:r>
              <a:rPr lang="en-US" sz="2600" dirty="0">
                <a:latin typeface="Times New Roman" pitchFamily="18" charset="0"/>
                <a:cs typeface="Times New Roman" pitchFamily="18" charset="0"/>
              </a:rPr>
              <a:t> breakdown does not occur with </a:t>
            </a:r>
            <a:r>
              <a:rPr lang="en-US" sz="2600" dirty="0" smtClean="0">
                <a:latin typeface="Times New Roman" pitchFamily="18" charset="0"/>
                <a:cs typeface="Times New Roman" pitchFamily="18" charset="0"/>
              </a:rPr>
              <a:t>reverse bias </a:t>
            </a:r>
            <a:r>
              <a:rPr lang="en-US" sz="2600" dirty="0">
                <a:latin typeface="Times New Roman" pitchFamily="18" charset="0"/>
                <a:cs typeface="Times New Roman" pitchFamily="18" charset="0"/>
              </a:rPr>
              <a:t>of a few volts, avalanche breakdown will become dominant.</a:t>
            </a:r>
          </a:p>
        </p:txBody>
      </p:sp>
    </p:spTree>
    <p:extLst>
      <p:ext uri="{BB962C8B-B14F-4D97-AF65-F5344CB8AC3E}">
        <p14:creationId xmlns:p14="http://schemas.microsoft.com/office/powerpoint/2010/main" val="12112254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a:bodyPr>
          <a:lstStyle/>
          <a:p>
            <a:pPr marL="0" indent="0" algn="just">
              <a:buNone/>
            </a:pPr>
            <a:r>
              <a:rPr lang="en-US" dirty="0" smtClean="0">
                <a:latin typeface="Times New Roman" pitchFamily="18" charset="0"/>
                <a:cs typeface="Times New Roman" pitchFamily="18" charset="0"/>
              </a:rPr>
              <a:t>Avalanche </a:t>
            </a:r>
            <a:r>
              <a:rPr lang="en-US" dirty="0">
                <a:latin typeface="Times New Roman" pitchFamily="18" charset="0"/>
                <a:cs typeface="Times New Roman" pitchFamily="18" charset="0"/>
              </a:rPr>
              <a:t>Breakdown</a:t>
            </a:r>
          </a:p>
          <a:p>
            <a:pPr algn="just"/>
            <a:r>
              <a:rPr lang="en-US" sz="2600" dirty="0">
                <a:latin typeface="Times New Roman" pitchFamily="18" charset="0"/>
                <a:cs typeface="Times New Roman" pitchFamily="18" charset="0"/>
              </a:rPr>
              <a:t>For </a:t>
            </a:r>
            <a:r>
              <a:rPr lang="en-US" sz="2600" b="1" dirty="0">
                <a:latin typeface="Times New Roman" pitchFamily="18" charset="0"/>
                <a:cs typeface="Times New Roman" pitchFamily="18" charset="0"/>
              </a:rPr>
              <a:t>lightly doped </a:t>
            </a:r>
            <a:r>
              <a:rPr lang="en-US" sz="2600" dirty="0">
                <a:latin typeface="Times New Roman" pitchFamily="18" charset="0"/>
                <a:cs typeface="Times New Roman" pitchFamily="18" charset="0"/>
              </a:rPr>
              <a:t>junctions electron tunneling is negligible, and instead, </a:t>
            </a:r>
            <a:r>
              <a:rPr lang="en-US" sz="2600" dirty="0" smtClean="0">
                <a:latin typeface="Times New Roman" pitchFamily="18" charset="0"/>
                <a:cs typeface="Times New Roman" pitchFamily="18" charset="0"/>
              </a:rPr>
              <a:t>the breakdown </a:t>
            </a:r>
            <a:r>
              <a:rPr lang="en-US" sz="2600" dirty="0">
                <a:latin typeface="Times New Roman" pitchFamily="18" charset="0"/>
                <a:cs typeface="Times New Roman" pitchFamily="18" charset="0"/>
              </a:rPr>
              <a:t>mechanism involves the </a:t>
            </a:r>
            <a:r>
              <a:rPr lang="en-US" sz="2600" i="1" dirty="0">
                <a:latin typeface="Times New Roman" pitchFamily="18" charset="0"/>
                <a:cs typeface="Times New Roman" pitchFamily="18" charset="0"/>
              </a:rPr>
              <a:t>impact ionization </a:t>
            </a:r>
            <a:r>
              <a:rPr lang="en-US" sz="2600" dirty="0">
                <a:latin typeface="Times New Roman" pitchFamily="18" charset="0"/>
                <a:cs typeface="Times New Roman" pitchFamily="18" charset="0"/>
              </a:rPr>
              <a:t>of host atoms by </a:t>
            </a:r>
            <a:r>
              <a:rPr lang="en-US" sz="2600" dirty="0" smtClean="0">
                <a:latin typeface="Times New Roman" pitchFamily="18" charset="0"/>
                <a:cs typeface="Times New Roman" pitchFamily="18" charset="0"/>
              </a:rPr>
              <a:t>energetic carriers</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Normal </a:t>
            </a:r>
            <a:r>
              <a:rPr lang="en-US" sz="2600" dirty="0">
                <a:latin typeface="Times New Roman" pitchFamily="18" charset="0"/>
                <a:cs typeface="Times New Roman" pitchFamily="18" charset="0"/>
              </a:rPr>
              <a:t>lattice-scattering events can result in the creation </a:t>
            </a:r>
            <a:r>
              <a:rPr lang="en-US" sz="2600" dirty="0" smtClean="0">
                <a:latin typeface="Times New Roman" pitchFamily="18" charset="0"/>
                <a:cs typeface="Times New Roman" pitchFamily="18" charset="0"/>
              </a:rPr>
              <a:t>of </a:t>
            </a:r>
            <a:r>
              <a:rPr lang="en-US" sz="2600" dirty="0">
                <a:latin typeface="Times New Roman" pitchFamily="18" charset="0"/>
                <a:cs typeface="Times New Roman" pitchFamily="18" charset="0"/>
              </a:rPr>
              <a:t>EHPs if the carrier being scattered has sufficient energy.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For </a:t>
            </a:r>
            <a:r>
              <a:rPr lang="en-US" sz="2600" dirty="0">
                <a:latin typeface="Times New Roman" pitchFamily="18" charset="0"/>
                <a:cs typeface="Times New Roman" pitchFamily="18" charset="0"/>
              </a:rPr>
              <a:t>example, if </a:t>
            </a:r>
            <a:r>
              <a:rPr lang="en-US" sz="2600" dirty="0" smtClean="0">
                <a:latin typeface="Times New Roman" pitchFamily="18" charset="0"/>
                <a:cs typeface="Times New Roman" pitchFamily="18" charset="0"/>
              </a:rPr>
              <a:t>the electric </a:t>
            </a:r>
            <a:r>
              <a:rPr lang="en-US" sz="2600" dirty="0">
                <a:latin typeface="Times New Roman" pitchFamily="18" charset="0"/>
                <a:cs typeface="Times New Roman" pitchFamily="18" charset="0"/>
              </a:rPr>
              <a:t>field ℰ in the transition region is large, an electron entering from </a:t>
            </a:r>
            <a:r>
              <a:rPr lang="en-US" sz="2600" dirty="0" smtClean="0">
                <a:latin typeface="Times New Roman" pitchFamily="18" charset="0"/>
                <a:cs typeface="Times New Roman" pitchFamily="18" charset="0"/>
              </a:rPr>
              <a:t>the p </a:t>
            </a:r>
            <a:r>
              <a:rPr lang="en-US" sz="2600" dirty="0">
                <a:latin typeface="Times New Roman" pitchFamily="18" charset="0"/>
                <a:cs typeface="Times New Roman" pitchFamily="18" charset="0"/>
              </a:rPr>
              <a:t>side may be accelerated to high enough kinetic energy to cause an </a:t>
            </a:r>
            <a:r>
              <a:rPr lang="en-US" sz="2600" dirty="0" smtClean="0">
                <a:latin typeface="Times New Roman" pitchFamily="18" charset="0"/>
                <a:cs typeface="Times New Roman" pitchFamily="18" charset="0"/>
              </a:rPr>
              <a:t>ionizing collision </a:t>
            </a:r>
            <a:r>
              <a:rPr lang="en-US" sz="2600" dirty="0">
                <a:latin typeface="Times New Roman" pitchFamily="18" charset="0"/>
                <a:cs typeface="Times New Roman" pitchFamily="18" charset="0"/>
              </a:rPr>
              <a:t>with the lattice </a:t>
            </a:r>
            <a:r>
              <a:rPr lang="en-US" sz="2600" dirty="0" smtClean="0">
                <a:latin typeface="Times New Roman" pitchFamily="18" charset="0"/>
                <a:cs typeface="Times New Roman" pitchFamily="18" charset="0"/>
              </a:rPr>
              <a:t>.</a:t>
            </a:r>
          </a:p>
          <a:p>
            <a:r>
              <a:rPr lang="en-US" sz="2600" dirty="0">
                <a:latin typeface="Times New Roman" pitchFamily="18" charset="0"/>
                <a:cs typeface="Times New Roman" pitchFamily="18" charset="0"/>
              </a:rPr>
              <a:t>A single such interaction results in carrier multiplication; the original electron and the generated electron are both swept to the n side of the junction, and the generated hole is swept to the p </a:t>
            </a:r>
            <a:r>
              <a:rPr lang="en-US" sz="2600" dirty="0" smtClean="0">
                <a:latin typeface="Times New Roman" pitchFamily="18" charset="0"/>
                <a:cs typeface="Times New Roman" pitchFamily="18" charset="0"/>
              </a:rPr>
              <a:t>side.</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1211225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0"/>
            <a:ext cx="8534400" cy="6705600"/>
          </a:xfrm>
        </p:spPr>
      </p:pic>
    </p:spTree>
    <p:extLst>
      <p:ext uri="{BB962C8B-B14F-4D97-AF65-F5344CB8AC3E}">
        <p14:creationId xmlns:p14="http://schemas.microsoft.com/office/powerpoint/2010/main" val="6688352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533400"/>
            <a:ext cx="6781800" cy="5562600"/>
          </a:xfrm>
        </p:spPr>
      </p:pic>
      <p:sp>
        <p:nvSpPr>
          <p:cNvPr id="4" name="Rectangle 3"/>
          <p:cNvSpPr/>
          <p:nvPr/>
        </p:nvSpPr>
        <p:spPr>
          <a:xfrm>
            <a:off x="1066800" y="6080474"/>
            <a:ext cx="7010400" cy="461665"/>
          </a:xfrm>
          <a:prstGeom prst="rect">
            <a:avLst/>
          </a:prstGeom>
        </p:spPr>
        <p:txBody>
          <a:bodyPr wrap="square">
            <a:spAutoFit/>
          </a:bodyPr>
          <a:lstStyle/>
          <a:p>
            <a:r>
              <a:rPr lang="en-US" sz="2400" b="1" dirty="0" smtClean="0"/>
              <a:t>Electron-hole pairs </a:t>
            </a:r>
            <a:r>
              <a:rPr lang="en-US" sz="2400" b="1" dirty="0"/>
              <a:t>created </a:t>
            </a:r>
            <a:r>
              <a:rPr lang="en-US" sz="2400" b="1" dirty="0" smtClean="0"/>
              <a:t>by impact ionization</a:t>
            </a:r>
            <a:endParaRPr lang="en-US" sz="2400" b="1" dirty="0"/>
          </a:p>
        </p:txBody>
      </p:sp>
    </p:spTree>
    <p:extLst>
      <p:ext uri="{BB962C8B-B14F-4D97-AF65-F5344CB8AC3E}">
        <p14:creationId xmlns:p14="http://schemas.microsoft.com/office/powerpoint/2010/main" val="12112254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676400"/>
            <a:ext cx="8153400" cy="4114800"/>
          </a:xfrm>
        </p:spPr>
      </p:pic>
      <p:sp>
        <p:nvSpPr>
          <p:cNvPr id="4" name="Rectangle 3"/>
          <p:cNvSpPr/>
          <p:nvPr/>
        </p:nvSpPr>
        <p:spPr>
          <a:xfrm>
            <a:off x="304800" y="5767956"/>
            <a:ext cx="4572000" cy="923330"/>
          </a:xfrm>
          <a:prstGeom prst="rect">
            <a:avLst/>
          </a:prstGeom>
        </p:spPr>
        <p:txBody>
          <a:bodyPr>
            <a:spAutoFit/>
          </a:bodyPr>
          <a:lstStyle/>
          <a:p>
            <a:pPr algn="just"/>
            <a:r>
              <a:rPr lang="en-US" b="1" dirty="0" smtClean="0"/>
              <a:t>Single  ionizing </a:t>
            </a:r>
            <a:r>
              <a:rPr lang="en-US" b="1" dirty="0"/>
              <a:t>collision</a:t>
            </a:r>
          </a:p>
          <a:p>
            <a:pPr algn="just"/>
            <a:r>
              <a:rPr lang="en-US" b="1" dirty="0"/>
              <a:t>by an </a:t>
            </a:r>
            <a:r>
              <a:rPr lang="en-US" b="1" dirty="0" smtClean="0"/>
              <a:t>incoming electron </a:t>
            </a:r>
            <a:r>
              <a:rPr lang="en-US" b="1" dirty="0"/>
              <a:t>in the</a:t>
            </a:r>
          </a:p>
          <a:p>
            <a:pPr algn="just"/>
            <a:r>
              <a:rPr lang="en-US" b="1" dirty="0"/>
              <a:t>depletion </a:t>
            </a:r>
            <a:r>
              <a:rPr lang="en-US" b="1" dirty="0" smtClean="0"/>
              <a:t>region of </a:t>
            </a:r>
            <a:r>
              <a:rPr lang="en-US" b="1" dirty="0"/>
              <a:t>the junction</a:t>
            </a:r>
          </a:p>
        </p:txBody>
      </p:sp>
      <p:sp>
        <p:nvSpPr>
          <p:cNvPr id="5" name="Rectangle 4"/>
          <p:cNvSpPr/>
          <p:nvPr/>
        </p:nvSpPr>
        <p:spPr>
          <a:xfrm>
            <a:off x="5257800" y="5767956"/>
            <a:ext cx="4572000" cy="646331"/>
          </a:xfrm>
          <a:prstGeom prst="rect">
            <a:avLst/>
          </a:prstGeom>
        </p:spPr>
        <p:txBody>
          <a:bodyPr>
            <a:spAutoFit/>
          </a:bodyPr>
          <a:lstStyle/>
          <a:p>
            <a:r>
              <a:rPr lang="en-US" b="1" dirty="0" smtClean="0"/>
              <a:t>primary, secondary</a:t>
            </a:r>
            <a:r>
              <a:rPr lang="en-US" b="1" dirty="0"/>
              <a:t>, and</a:t>
            </a:r>
          </a:p>
          <a:p>
            <a:r>
              <a:rPr lang="en-US" b="1" dirty="0"/>
              <a:t>tertiary collisions.</a:t>
            </a:r>
          </a:p>
        </p:txBody>
      </p:sp>
    </p:spTree>
    <p:extLst>
      <p:ext uri="{BB962C8B-B14F-4D97-AF65-F5344CB8AC3E}">
        <p14:creationId xmlns:p14="http://schemas.microsoft.com/office/powerpoint/2010/main" val="12112254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6553200"/>
          </a:xfrm>
        </p:spPr>
        <p:txBody>
          <a:bodyPr>
            <a:normAutofit/>
          </a:bodyPr>
          <a:lstStyle/>
          <a:p>
            <a:pPr algn="just"/>
            <a:r>
              <a:rPr lang="en-US" sz="2600" dirty="0">
                <a:latin typeface="Times New Roman" pitchFamily="18" charset="0"/>
                <a:cs typeface="Times New Roman" pitchFamily="18" charset="0"/>
              </a:rPr>
              <a:t>The degree of multiplication can become very high if </a:t>
            </a:r>
            <a:r>
              <a:rPr lang="en-US" sz="2600" dirty="0" smtClean="0">
                <a:latin typeface="Times New Roman" pitchFamily="18" charset="0"/>
                <a:cs typeface="Times New Roman" pitchFamily="18" charset="0"/>
              </a:rPr>
              <a:t>carriers generated </a:t>
            </a:r>
            <a:r>
              <a:rPr lang="en-US" sz="2600" b="1" dirty="0">
                <a:latin typeface="Times New Roman" pitchFamily="18" charset="0"/>
                <a:cs typeface="Times New Roman" pitchFamily="18" charset="0"/>
              </a:rPr>
              <a:t>within the transition region </a:t>
            </a:r>
            <a:r>
              <a:rPr lang="en-US" sz="2600" dirty="0">
                <a:latin typeface="Times New Roman" pitchFamily="18" charset="0"/>
                <a:cs typeface="Times New Roman" pitchFamily="18" charset="0"/>
              </a:rPr>
              <a:t>also have ionizing collisions </a:t>
            </a:r>
            <a:r>
              <a:rPr lang="en-US" sz="2600" dirty="0" smtClean="0">
                <a:latin typeface="Times New Roman" pitchFamily="18" charset="0"/>
                <a:cs typeface="Times New Roman" pitchFamily="18" charset="0"/>
              </a:rPr>
              <a:t>with the </a:t>
            </a:r>
            <a:r>
              <a:rPr lang="en-US" sz="2600" dirty="0">
                <a:latin typeface="Times New Roman" pitchFamily="18" charset="0"/>
                <a:cs typeface="Times New Roman" pitchFamily="18" charset="0"/>
              </a:rPr>
              <a:t>lattice.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For </a:t>
            </a:r>
            <a:r>
              <a:rPr lang="en-US" sz="2600" dirty="0">
                <a:latin typeface="Times New Roman" pitchFamily="18" charset="0"/>
                <a:cs typeface="Times New Roman" pitchFamily="18" charset="0"/>
              </a:rPr>
              <a:t>example, an incoming electron may have a collision with </a:t>
            </a:r>
            <a:r>
              <a:rPr lang="en-US" sz="2600" dirty="0" smtClean="0">
                <a:latin typeface="Times New Roman" pitchFamily="18" charset="0"/>
                <a:cs typeface="Times New Roman" pitchFamily="18" charset="0"/>
              </a:rPr>
              <a:t>the lattice </a:t>
            </a:r>
            <a:r>
              <a:rPr lang="en-US" sz="2600" dirty="0">
                <a:latin typeface="Times New Roman" pitchFamily="18" charset="0"/>
                <a:cs typeface="Times New Roman" pitchFamily="18" charset="0"/>
              </a:rPr>
              <a:t>and create an EHP; each of these carriers has a chance of creating </a:t>
            </a:r>
            <a:r>
              <a:rPr lang="en-US" sz="2600" dirty="0" smtClean="0">
                <a:latin typeface="Times New Roman" pitchFamily="18" charset="0"/>
                <a:cs typeface="Times New Roman" pitchFamily="18" charset="0"/>
              </a:rPr>
              <a:t>a new </a:t>
            </a:r>
            <a:r>
              <a:rPr lang="en-US" sz="2600" dirty="0">
                <a:latin typeface="Times New Roman" pitchFamily="18" charset="0"/>
                <a:cs typeface="Times New Roman" pitchFamily="18" charset="0"/>
              </a:rPr>
              <a:t>EHP, and each of those can also create an EHP, and so </a:t>
            </a:r>
            <a:r>
              <a:rPr lang="en-US" sz="2600" dirty="0" smtClean="0">
                <a:latin typeface="Times New Roman" pitchFamily="18" charset="0"/>
                <a:cs typeface="Times New Roman" pitchFamily="18" charset="0"/>
              </a:rPr>
              <a:t>forth.</a:t>
            </a:r>
          </a:p>
          <a:p>
            <a:pPr algn="just"/>
            <a:r>
              <a:rPr lang="en-US" sz="2600" dirty="0">
                <a:latin typeface="Times New Roman" pitchFamily="18" charset="0"/>
                <a:cs typeface="Times New Roman" pitchFamily="18" charset="0"/>
              </a:rPr>
              <a:t>This is an avalanche process, since each incoming carrier can initiate the creation of a large number of new carriers.</a:t>
            </a:r>
          </a:p>
          <a:p>
            <a:pPr algn="just"/>
            <a:r>
              <a:rPr lang="en-US" sz="2600" dirty="0">
                <a:latin typeface="Times New Roman" pitchFamily="18" charset="0"/>
                <a:cs typeface="Times New Roman" pitchFamily="18" charset="0"/>
              </a:rPr>
              <a:t>We can make an approximate analysis of </a:t>
            </a:r>
            <a:r>
              <a:rPr lang="en-US" sz="2600" dirty="0" smtClean="0">
                <a:latin typeface="Times New Roman" pitchFamily="18" charset="0"/>
                <a:cs typeface="Times New Roman" pitchFamily="18" charset="0"/>
              </a:rPr>
              <a:t>avalanche multiplication by assuming </a:t>
            </a:r>
            <a:r>
              <a:rPr lang="en-US" sz="2600" dirty="0">
                <a:latin typeface="Times New Roman" pitchFamily="18" charset="0"/>
                <a:cs typeface="Times New Roman" pitchFamily="18" charset="0"/>
              </a:rPr>
              <a:t>that a carrier of either type has a probability P of having an </a:t>
            </a:r>
            <a:r>
              <a:rPr lang="en-US" sz="2600" dirty="0" smtClean="0">
                <a:latin typeface="Times New Roman" pitchFamily="18" charset="0"/>
                <a:cs typeface="Times New Roman" pitchFamily="18" charset="0"/>
              </a:rPr>
              <a:t>ionizing collision </a:t>
            </a:r>
            <a:r>
              <a:rPr lang="en-US" sz="2600" dirty="0">
                <a:latin typeface="Times New Roman" pitchFamily="18" charset="0"/>
                <a:cs typeface="Times New Roman" pitchFamily="18" charset="0"/>
              </a:rPr>
              <a:t>with the lattice while being accelerated a distance W </a:t>
            </a:r>
            <a:r>
              <a:rPr lang="en-US" sz="2600" dirty="0" smtClean="0">
                <a:latin typeface="Times New Roman" pitchFamily="18" charset="0"/>
                <a:cs typeface="Times New Roman" pitchFamily="18" charset="0"/>
              </a:rPr>
              <a:t>through the </a:t>
            </a:r>
            <a:r>
              <a:rPr lang="en-US" sz="2600" dirty="0">
                <a:latin typeface="Times New Roman" pitchFamily="18" charset="0"/>
                <a:cs typeface="Times New Roman" pitchFamily="18" charset="0"/>
              </a:rPr>
              <a:t>transition region.</a:t>
            </a:r>
          </a:p>
        </p:txBody>
      </p:sp>
    </p:spTree>
    <p:extLst>
      <p:ext uri="{BB962C8B-B14F-4D97-AF65-F5344CB8AC3E}">
        <p14:creationId xmlns:p14="http://schemas.microsoft.com/office/powerpoint/2010/main" val="12112254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52400"/>
                <a:ext cx="8686800" cy="6553200"/>
              </a:xfrm>
            </p:spPr>
            <p:txBody>
              <a:bodyPr>
                <a:normAutofit fontScale="92500"/>
              </a:bodyPr>
              <a:lstStyle/>
              <a:p>
                <a:pPr algn="just"/>
                <a:r>
                  <a:rPr lang="en-US" sz="2600" dirty="0" smtClean="0">
                    <a:latin typeface="Times New Roman" pitchFamily="18" charset="0"/>
                    <a:cs typeface="Times New Roman" pitchFamily="18" charset="0"/>
                  </a:rPr>
                  <a:t>Thus for </a:t>
                </a:r>
                <a:r>
                  <a:rPr lang="en-US" sz="2600" b="1" i="1" dirty="0" err="1">
                    <a:latin typeface="Times New Roman" pitchFamily="18" charset="0"/>
                    <a:cs typeface="Times New Roman" pitchFamily="18" charset="0"/>
                  </a:rPr>
                  <a:t>n</a:t>
                </a:r>
                <a:r>
                  <a:rPr lang="en-US" sz="1800" b="1" dirty="0" err="1">
                    <a:latin typeface="Times New Roman" pitchFamily="18" charset="0"/>
                    <a:cs typeface="Times New Roman" pitchFamily="18" charset="0"/>
                  </a:rPr>
                  <a:t>in</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electrons entering from the p side, </a:t>
                </a:r>
                <a:r>
                  <a:rPr lang="en-US" sz="2600" dirty="0" smtClean="0">
                    <a:latin typeface="Times New Roman" pitchFamily="18" charset="0"/>
                    <a:cs typeface="Times New Roman" pitchFamily="18" charset="0"/>
                  </a:rPr>
                  <a:t>there will </a:t>
                </a:r>
                <a:r>
                  <a:rPr lang="en-US" sz="2600" dirty="0">
                    <a:latin typeface="Times New Roman" pitchFamily="18" charset="0"/>
                    <a:cs typeface="Times New Roman" pitchFamily="18" charset="0"/>
                  </a:rPr>
                  <a:t>be </a:t>
                </a:r>
                <a:r>
                  <a:rPr lang="en-US" sz="2600" b="1" i="1" dirty="0" err="1">
                    <a:latin typeface="Times New Roman" pitchFamily="18" charset="0"/>
                    <a:cs typeface="Times New Roman" pitchFamily="18" charset="0"/>
                  </a:rPr>
                  <a:t>Pn</a:t>
                </a:r>
                <a:r>
                  <a:rPr lang="en-US" sz="1800" b="1" dirty="0" err="1">
                    <a:latin typeface="Times New Roman" pitchFamily="18" charset="0"/>
                    <a:cs typeface="Times New Roman" pitchFamily="18" charset="0"/>
                  </a:rPr>
                  <a:t>in</a:t>
                </a:r>
                <a:r>
                  <a:rPr lang="en-US" sz="2600" dirty="0">
                    <a:latin typeface="Times New Roman" pitchFamily="18" charset="0"/>
                    <a:cs typeface="Times New Roman" pitchFamily="18" charset="0"/>
                  </a:rPr>
                  <a:t> ionizing collisions and an EHP (secondary carriers) for each </a:t>
                </a:r>
                <a:r>
                  <a:rPr lang="en-US" sz="2600" dirty="0" smtClean="0">
                    <a:latin typeface="Times New Roman" pitchFamily="18" charset="0"/>
                    <a:cs typeface="Times New Roman" pitchFamily="18" charset="0"/>
                  </a:rPr>
                  <a:t>collision.</a:t>
                </a:r>
              </a:p>
              <a:p>
                <a:pPr algn="just"/>
                <a:r>
                  <a:rPr lang="en-US" sz="2600" dirty="0">
                    <a:latin typeface="Times New Roman" pitchFamily="18" charset="0"/>
                    <a:cs typeface="Times New Roman" pitchFamily="18" charset="0"/>
                  </a:rPr>
                  <a:t>After the </a:t>
                </a:r>
                <a:r>
                  <a:rPr lang="en-US" sz="2600" b="1" i="1" dirty="0" err="1">
                    <a:latin typeface="Times New Roman" pitchFamily="18" charset="0"/>
                    <a:cs typeface="Times New Roman" pitchFamily="18" charset="0"/>
                  </a:rPr>
                  <a:t>Pn</a:t>
                </a:r>
                <a:r>
                  <a:rPr lang="en-US" sz="1800" b="1" dirty="0" err="1">
                    <a:latin typeface="Times New Roman" pitchFamily="18" charset="0"/>
                    <a:cs typeface="Times New Roman" pitchFamily="18" charset="0"/>
                  </a:rPr>
                  <a:t>in</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collisions by the primary electrons, we have the primary plus the secondary electrons, </a:t>
                </a:r>
                <a:r>
                  <a:rPr lang="en-US" b="1" i="1" dirty="0" err="1">
                    <a:latin typeface="Times New Roman" pitchFamily="18" charset="0"/>
                    <a:cs typeface="Times New Roman" pitchFamily="18" charset="0"/>
                  </a:rPr>
                  <a:t>n</a:t>
                </a:r>
                <a:r>
                  <a:rPr lang="en-US" sz="2000" b="1" dirty="0" err="1">
                    <a:latin typeface="Times New Roman" pitchFamily="18" charset="0"/>
                    <a:cs typeface="Times New Roman" pitchFamily="18" charset="0"/>
                  </a:rPr>
                  <a:t>in</a:t>
                </a:r>
                <a:r>
                  <a:rPr lang="en-US" sz="2600" dirty="0" smtClean="0">
                    <a:latin typeface="Times New Roman" pitchFamily="18" charset="0"/>
                    <a:cs typeface="Times New Roman" pitchFamily="18" charset="0"/>
                  </a:rPr>
                  <a:t>(1 </a:t>
                </a:r>
                <a:r>
                  <a:rPr lang="en-US" sz="2600" dirty="0">
                    <a:latin typeface="Times New Roman" pitchFamily="18" charset="0"/>
                    <a:cs typeface="Times New Roman" pitchFamily="18" charset="0"/>
                  </a:rPr>
                  <a:t>+ P). </a:t>
                </a:r>
              </a:p>
              <a:p>
                <a:pPr algn="just"/>
                <a:r>
                  <a:rPr lang="en-US" sz="2600" dirty="0">
                    <a:latin typeface="Times New Roman" pitchFamily="18" charset="0"/>
                    <a:cs typeface="Times New Roman" pitchFamily="18" charset="0"/>
                  </a:rPr>
                  <a:t>After a collision, each EHP moves effectively a distance of W within the transition region</a:t>
                </a:r>
                <a:r>
                  <a:rPr lang="en-US" sz="2600" dirty="0" smtClean="0">
                    <a:latin typeface="Times New Roman" pitchFamily="18" charset="0"/>
                    <a:cs typeface="Times New Roman" pitchFamily="18" charset="0"/>
                  </a:rPr>
                  <a:t>.</a:t>
                </a:r>
              </a:p>
              <a:p>
                <a:pPr algn="just"/>
                <a:r>
                  <a:rPr lang="en-US" sz="2600" dirty="0">
                    <a:latin typeface="Times New Roman" pitchFamily="18" charset="0"/>
                    <a:cs typeface="Times New Roman" pitchFamily="18" charset="0"/>
                  </a:rPr>
                  <a:t>if an EHP is created at the center of the region, the electron drifts a distance </a:t>
                </a:r>
                <a:r>
                  <a:rPr lang="en-US" sz="2600" dirty="0" smtClean="0">
                    <a:latin typeface="Times New Roman" pitchFamily="18" charset="0"/>
                    <a:cs typeface="Times New Roman" pitchFamily="18" charset="0"/>
                  </a:rPr>
                  <a:t>W/2 </a:t>
                </a:r>
                <a:r>
                  <a:rPr lang="en-US" sz="2600" dirty="0">
                    <a:latin typeface="Times New Roman" pitchFamily="18" charset="0"/>
                    <a:cs typeface="Times New Roman" pitchFamily="18" charset="0"/>
                  </a:rPr>
                  <a:t>to n and the hole </a:t>
                </a:r>
                <a:r>
                  <a:rPr lang="en-US" sz="2600" dirty="0" smtClean="0">
                    <a:latin typeface="Times New Roman" pitchFamily="18" charset="0"/>
                    <a:cs typeface="Times New Roman" pitchFamily="18" charset="0"/>
                  </a:rPr>
                  <a:t>W/2 </a:t>
                </a:r>
                <a:r>
                  <a:rPr lang="en-US" sz="2600" dirty="0">
                    <a:latin typeface="Times New Roman" pitchFamily="18" charset="0"/>
                    <a:cs typeface="Times New Roman" pitchFamily="18" charset="0"/>
                  </a:rPr>
                  <a:t>to p. </a:t>
                </a:r>
              </a:p>
              <a:p>
                <a:pPr algn="just"/>
                <a:r>
                  <a:rPr lang="en-US" sz="2600" dirty="0">
                    <a:latin typeface="Times New Roman" pitchFamily="18" charset="0"/>
                    <a:cs typeface="Times New Roman" pitchFamily="18" charset="0"/>
                  </a:rPr>
                  <a:t>Thus the probability that an ionizing collision will occur due to the motion of the secondary carriers is still P in this simplified model. </a:t>
                </a:r>
              </a:p>
              <a:p>
                <a:pPr algn="just"/>
                <a:r>
                  <a:rPr lang="en-US" sz="2600" dirty="0">
                    <a:latin typeface="Times New Roman" pitchFamily="18" charset="0"/>
                    <a:cs typeface="Times New Roman" pitchFamily="18" charset="0"/>
                  </a:rPr>
                  <a:t>For </a:t>
                </a:r>
                <a:r>
                  <a:rPr lang="en-US" sz="3500" b="1" i="1" dirty="0" err="1" smtClean="0">
                    <a:latin typeface="Times New Roman" pitchFamily="18" charset="0"/>
                    <a:cs typeface="Times New Roman" pitchFamily="18" charset="0"/>
                  </a:rPr>
                  <a:t>n</a:t>
                </a:r>
                <a:r>
                  <a:rPr lang="en-US" sz="2200" b="1" dirty="0" err="1" smtClean="0">
                    <a:latin typeface="Times New Roman" pitchFamily="18" charset="0"/>
                    <a:cs typeface="Times New Roman" pitchFamily="18" charset="0"/>
                  </a:rPr>
                  <a:t>in</a:t>
                </a:r>
                <a:r>
                  <a:rPr lang="en-US" sz="2600" dirty="0" err="1" smtClean="0">
                    <a:latin typeface="Times New Roman" pitchFamily="18" charset="0"/>
                    <a:cs typeface="Times New Roman" pitchFamily="18" charset="0"/>
                  </a:rPr>
                  <a:t>P</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secondary pairs there will be </a:t>
                </a:r>
                <a:r>
                  <a:rPr lang="en-US" sz="2600" dirty="0" smtClean="0">
                    <a:latin typeface="Times New Roman" pitchFamily="18" charset="0"/>
                    <a:cs typeface="Times New Roman" pitchFamily="18" charset="0"/>
                  </a:rPr>
                  <a:t>(</a:t>
                </a:r>
                <a:r>
                  <a:rPr lang="en-US" sz="4000" b="1" i="1" dirty="0" err="1">
                    <a:latin typeface="Times New Roman" pitchFamily="18" charset="0"/>
                    <a:cs typeface="Times New Roman" pitchFamily="18" charset="0"/>
                  </a:rPr>
                  <a:t>n</a:t>
                </a:r>
                <a:r>
                  <a:rPr lang="en-US" sz="2800" b="1" dirty="0" err="1">
                    <a:latin typeface="Times New Roman" pitchFamily="18" charset="0"/>
                    <a:cs typeface="Times New Roman" pitchFamily="18" charset="0"/>
                  </a:rPr>
                  <a:t>in</a:t>
                </a:r>
                <a:r>
                  <a:rPr lang="en-US" sz="2800" dirty="0" err="1">
                    <a:latin typeface="Times New Roman" pitchFamily="18" charset="0"/>
                    <a:cs typeface="Times New Roman" pitchFamily="18" charset="0"/>
                  </a:rPr>
                  <a:t>P</a:t>
                </a:r>
                <a:r>
                  <a:rPr lang="en-US" sz="2600" dirty="0" smtClean="0">
                    <a:latin typeface="Times New Roman" pitchFamily="18" charset="0"/>
                    <a:cs typeface="Times New Roman" pitchFamily="18" charset="0"/>
                  </a:rPr>
                  <a:t>)P </a:t>
                </a:r>
                <a:r>
                  <a:rPr lang="en-US" sz="2600" dirty="0">
                    <a:latin typeface="Times New Roman" pitchFamily="18" charset="0"/>
                    <a:cs typeface="Times New Roman" pitchFamily="18" charset="0"/>
                  </a:rPr>
                  <a:t>ionizing collisions and  </a:t>
                </a:r>
                <a:r>
                  <a:rPr lang="en-US" sz="2600" b="1" i="1" dirty="0" err="1" smtClean="0">
                    <a:latin typeface="Times New Roman" pitchFamily="18" charset="0"/>
                    <a:cs typeface="Times New Roman" pitchFamily="18" charset="0"/>
                  </a:rPr>
                  <a:t>n</a:t>
                </a:r>
                <a:r>
                  <a:rPr lang="en-US" sz="1800" b="1" dirty="0" err="1" smtClean="0">
                    <a:latin typeface="Times New Roman" pitchFamily="18" charset="0"/>
                    <a:cs typeface="Times New Roman" pitchFamily="18" charset="0"/>
                  </a:rPr>
                  <a:t>in</a:t>
                </a:r>
                <a14:m>
                  <m:oMath xmlns:m="http://schemas.openxmlformats.org/officeDocument/2006/math">
                    <m:sSup>
                      <m:sSupPr>
                        <m:ctrlPr>
                          <a:rPr lang="en-US" sz="2600" i="1" smtClean="0">
                            <a:latin typeface="Cambria Math"/>
                            <a:cs typeface="Times New Roman" pitchFamily="18" charset="0"/>
                          </a:rPr>
                        </m:ctrlPr>
                      </m:sSupPr>
                      <m:e>
                        <m:r>
                          <a:rPr lang="en-US" sz="2600" b="0" i="1" smtClean="0">
                            <a:latin typeface="Cambria Math"/>
                            <a:cs typeface="Times New Roman" pitchFamily="18" charset="0"/>
                          </a:rPr>
                          <m:t>𝑃</m:t>
                        </m:r>
                      </m:e>
                      <m:sup>
                        <m:r>
                          <a:rPr lang="en-US" sz="2600" b="0" i="1" smtClean="0">
                            <a:latin typeface="Cambria Math"/>
                            <a:cs typeface="Times New Roman" pitchFamily="18" charset="0"/>
                          </a:rPr>
                          <m:t>2</m:t>
                        </m:r>
                      </m:sup>
                    </m:sSup>
                  </m:oMath>
                </a14:m>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tertiary pairs. </a:t>
                </a:r>
              </a:p>
              <a:p>
                <a:pPr algn="just"/>
                <a:r>
                  <a:rPr lang="en-US" sz="2600" dirty="0">
                    <a:latin typeface="Times New Roman" pitchFamily="18" charset="0"/>
                    <a:cs typeface="Times New Roman" pitchFamily="18" charset="0"/>
                  </a:rPr>
                  <a:t>Summing up the total number of electrons out of the region at n after many collisions, we have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52400"/>
                <a:ext cx="8686800" cy="6553200"/>
              </a:xfrm>
              <a:blipFill rotWithShape="1">
                <a:blip r:embed="rId2"/>
                <a:stretch>
                  <a:fillRect l="-982" t="-744" r="-2035"/>
                </a:stretch>
              </a:blipFill>
            </p:spPr>
            <p:txBody>
              <a:bodyPr/>
              <a:lstStyle/>
              <a:p>
                <a:r>
                  <a:rPr lang="en-US">
                    <a:noFill/>
                  </a:rPr>
                  <a:t> </a:t>
                </a:r>
              </a:p>
            </p:txBody>
          </p:sp>
        </mc:Fallback>
      </mc:AlternateContent>
    </p:spTree>
    <p:extLst>
      <p:ext uri="{BB962C8B-B14F-4D97-AF65-F5344CB8AC3E}">
        <p14:creationId xmlns:p14="http://schemas.microsoft.com/office/powerpoint/2010/main" val="12112254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fontScale="92500" lnSpcReduction="20000"/>
          </a:bodyPr>
          <a:lstStyle/>
          <a:p>
            <a:endParaRPr lang="en-US" dirty="0"/>
          </a:p>
          <a:p>
            <a:pPr marL="0" indent="0">
              <a:buNone/>
            </a:pPr>
            <a:endParaRPr lang="en-US" dirty="0" smtClean="0"/>
          </a:p>
          <a:p>
            <a:pPr algn="just"/>
            <a:r>
              <a:rPr lang="en-US" sz="2800" dirty="0">
                <a:latin typeface="Times New Roman" pitchFamily="18" charset="0"/>
                <a:cs typeface="Times New Roman" pitchFamily="18" charset="0"/>
              </a:rPr>
              <a:t>assuming no recombination.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In </a:t>
            </a:r>
            <a:r>
              <a:rPr lang="en-US" sz="2800" dirty="0">
                <a:latin typeface="Times New Roman" pitchFamily="18" charset="0"/>
                <a:cs typeface="Times New Roman" pitchFamily="18" charset="0"/>
              </a:rPr>
              <a:t>a </a:t>
            </a:r>
            <a:r>
              <a:rPr lang="en-US" sz="2800" dirty="0" smtClean="0">
                <a:latin typeface="Times New Roman" pitchFamily="18" charset="0"/>
                <a:cs typeface="Times New Roman" pitchFamily="18" charset="0"/>
              </a:rPr>
              <a:t>more comprehensive </a:t>
            </a:r>
            <a:r>
              <a:rPr lang="en-US" sz="2800" dirty="0">
                <a:latin typeface="Times New Roman" pitchFamily="18" charset="0"/>
                <a:cs typeface="Times New Roman" pitchFamily="18" charset="0"/>
              </a:rPr>
              <a:t>theory we </a:t>
            </a:r>
            <a:r>
              <a:rPr lang="en-US" sz="2800" dirty="0" smtClean="0">
                <a:latin typeface="Times New Roman" pitchFamily="18" charset="0"/>
                <a:cs typeface="Times New Roman" pitchFamily="18" charset="0"/>
              </a:rPr>
              <a:t>would include </a:t>
            </a:r>
            <a:r>
              <a:rPr lang="en-US" sz="2800" dirty="0">
                <a:latin typeface="Times New Roman" pitchFamily="18" charset="0"/>
                <a:cs typeface="Times New Roman" pitchFamily="18" charset="0"/>
              </a:rPr>
              <a:t>recombination as well as different probabilities for ionizing collisions by electrons and holes. </a:t>
            </a:r>
          </a:p>
          <a:p>
            <a:pPr algn="just"/>
            <a:r>
              <a:rPr lang="en-US" sz="2800" dirty="0">
                <a:latin typeface="Times New Roman" pitchFamily="18" charset="0"/>
                <a:cs typeface="Times New Roman" pitchFamily="18" charset="0"/>
              </a:rPr>
              <a:t>In our simple theory, the electron multiplication </a:t>
            </a:r>
            <a:r>
              <a:rPr lang="en-US" sz="2800" dirty="0" err="1">
                <a:latin typeface="Times New Roman" pitchFamily="18" charset="0"/>
                <a:cs typeface="Times New Roman" pitchFamily="18" charset="0"/>
              </a:rPr>
              <a:t>Mn</a:t>
            </a:r>
            <a:r>
              <a:rPr lang="en-US" sz="2800" dirty="0">
                <a:latin typeface="Times New Roman" pitchFamily="18" charset="0"/>
                <a:cs typeface="Times New Roman" pitchFamily="18" charset="0"/>
              </a:rPr>
              <a:t> is  as can be verified by direct division</a:t>
            </a:r>
            <a:r>
              <a:rPr lang="en-US" sz="2800" dirty="0" smtClean="0">
                <a:latin typeface="Times New Roman" pitchFamily="18" charset="0"/>
                <a:cs typeface="Times New Roman" pitchFamily="18" charset="0"/>
              </a:rPr>
              <a:t>.</a:t>
            </a:r>
          </a:p>
          <a:p>
            <a:pPr algn="just"/>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As the probability of ionization P approaches unity, the carrier multiplication (and therefore the reverse current through the junction) increases without limit. </a:t>
            </a:r>
          </a:p>
          <a:p>
            <a:pPr algn="just"/>
            <a:r>
              <a:rPr lang="en-US" sz="2800" dirty="0">
                <a:latin typeface="Times New Roman" pitchFamily="18" charset="0"/>
                <a:cs typeface="Times New Roman" pitchFamily="18" charset="0"/>
              </a:rPr>
              <a:t>Actually, the limit on the current will be dictated by the external circuit.</a:t>
            </a:r>
          </a:p>
        </p:txBody>
      </p:sp>
      <p:pic>
        <p:nvPicPr>
          <p:cNvPr id="4" name="Content Placeholder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28600"/>
            <a:ext cx="5105400" cy="762000"/>
          </a:xfrm>
          <a:prstGeom prst="rect">
            <a:avLst/>
          </a:prstGeom>
        </p:spPr>
      </p:pic>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436" y="3276600"/>
            <a:ext cx="6858000" cy="1143000"/>
          </a:xfrm>
          <a:prstGeom prst="rect">
            <a:avLst/>
          </a:prstGeom>
        </p:spPr>
      </p:pic>
    </p:spTree>
    <p:extLst>
      <p:ext uri="{BB962C8B-B14F-4D97-AF65-F5344CB8AC3E}">
        <p14:creationId xmlns:p14="http://schemas.microsoft.com/office/powerpoint/2010/main" val="12112254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a:bodyPr>
          <a:lstStyle/>
          <a:p>
            <a:pPr algn="just"/>
            <a:r>
              <a:rPr lang="en-US" sz="2600" dirty="0">
                <a:latin typeface="Times New Roman" pitchFamily="18" charset="0"/>
                <a:cs typeface="Times New Roman" pitchFamily="18" charset="0"/>
              </a:rPr>
              <a:t>T</a:t>
            </a:r>
            <a:r>
              <a:rPr lang="en-US" sz="2600" dirty="0" smtClean="0">
                <a:latin typeface="Times New Roman" pitchFamily="18" charset="0"/>
                <a:cs typeface="Times New Roman" pitchFamily="18" charset="0"/>
              </a:rPr>
              <a:t>he ionization probability increase </a:t>
            </a:r>
            <a:r>
              <a:rPr lang="en-US" sz="2600" dirty="0">
                <a:latin typeface="Times New Roman" pitchFamily="18" charset="0"/>
                <a:cs typeface="Times New Roman" pitchFamily="18" charset="0"/>
              </a:rPr>
              <a:t>with increasing electric field, and </a:t>
            </a:r>
            <a:r>
              <a:rPr lang="en-US" sz="2600" dirty="0" smtClean="0">
                <a:latin typeface="Times New Roman" pitchFamily="18" charset="0"/>
                <a:cs typeface="Times New Roman" pitchFamily="18" charset="0"/>
              </a:rPr>
              <a:t>depends </a:t>
            </a:r>
            <a:r>
              <a:rPr lang="en-US" sz="2600" dirty="0">
                <a:latin typeface="Times New Roman" pitchFamily="18" charset="0"/>
                <a:cs typeface="Times New Roman" pitchFamily="18" charset="0"/>
              </a:rPr>
              <a:t>on the </a:t>
            </a:r>
            <a:r>
              <a:rPr lang="en-US" sz="2600" dirty="0" smtClean="0">
                <a:latin typeface="Times New Roman" pitchFamily="18" charset="0"/>
                <a:cs typeface="Times New Roman" pitchFamily="18" charset="0"/>
              </a:rPr>
              <a:t>reverse bias</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Measurements </a:t>
            </a:r>
            <a:r>
              <a:rPr lang="en-US" sz="2600" dirty="0">
                <a:latin typeface="Times New Roman" pitchFamily="18" charset="0"/>
                <a:cs typeface="Times New Roman" pitchFamily="18" charset="0"/>
              </a:rPr>
              <a:t>of carrier multiplication </a:t>
            </a:r>
            <a:r>
              <a:rPr lang="en-US" sz="2600" i="1" dirty="0">
                <a:latin typeface="Times New Roman" pitchFamily="18" charset="0"/>
                <a:cs typeface="Times New Roman" pitchFamily="18" charset="0"/>
              </a:rPr>
              <a:t>M </a:t>
            </a:r>
            <a:r>
              <a:rPr lang="en-US" sz="2600" dirty="0">
                <a:latin typeface="Times New Roman" pitchFamily="18" charset="0"/>
                <a:cs typeface="Times New Roman" pitchFamily="18" charset="0"/>
              </a:rPr>
              <a:t>in junctions near </a:t>
            </a:r>
            <a:r>
              <a:rPr lang="en-US" sz="2600" dirty="0" smtClean="0">
                <a:latin typeface="Times New Roman" pitchFamily="18" charset="0"/>
                <a:cs typeface="Times New Roman" pitchFamily="18" charset="0"/>
              </a:rPr>
              <a:t>breakdown lead </a:t>
            </a:r>
            <a:r>
              <a:rPr lang="en-US" sz="2600" dirty="0">
                <a:latin typeface="Times New Roman" pitchFamily="18" charset="0"/>
                <a:cs typeface="Times New Roman" pitchFamily="18" charset="0"/>
              </a:rPr>
              <a:t>to an empirical </a:t>
            </a:r>
            <a:r>
              <a:rPr lang="en-US" sz="2600" dirty="0" smtClean="0">
                <a:latin typeface="Times New Roman" pitchFamily="18" charset="0"/>
                <a:cs typeface="Times New Roman" pitchFamily="18" charset="0"/>
              </a:rPr>
              <a:t>relation </a:t>
            </a:r>
          </a:p>
          <a:p>
            <a:endParaRPr lang="en-US" sz="2600" dirty="0">
              <a:latin typeface="Times New Roman" pitchFamily="18" charset="0"/>
              <a:cs typeface="Times New Roman" pitchFamily="18" charset="0"/>
            </a:endParaRPr>
          </a:p>
          <a:p>
            <a:endParaRPr lang="en-US" sz="2600" dirty="0" smtClean="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a:p>
            <a:r>
              <a:rPr lang="en-US" sz="2600" dirty="0" smtClean="0">
                <a:latin typeface="Times New Roman" pitchFamily="18" charset="0"/>
                <a:cs typeface="Times New Roman" pitchFamily="18" charset="0"/>
              </a:rPr>
              <a:t>where </a:t>
            </a:r>
            <a:r>
              <a:rPr lang="en-US" sz="2600" dirty="0">
                <a:latin typeface="Times New Roman" pitchFamily="18" charset="0"/>
                <a:cs typeface="Times New Roman" pitchFamily="18" charset="0"/>
              </a:rPr>
              <a:t>the exponent </a:t>
            </a:r>
            <a:r>
              <a:rPr lang="en-US" sz="2600" b="1" dirty="0">
                <a:latin typeface="Times New Roman" pitchFamily="18" charset="0"/>
                <a:cs typeface="Times New Roman" pitchFamily="18" charset="0"/>
              </a:rPr>
              <a:t>n</a:t>
            </a:r>
            <a:r>
              <a:rPr lang="en-US" sz="2600" dirty="0">
                <a:latin typeface="Times New Roman" pitchFamily="18" charset="0"/>
                <a:cs typeface="Times New Roman" pitchFamily="18" charset="0"/>
              </a:rPr>
              <a:t> varies from about 3 to 6, depending on the type </a:t>
            </a:r>
            <a:r>
              <a:rPr lang="en-US" sz="2600" dirty="0" smtClean="0">
                <a:latin typeface="Times New Roman" pitchFamily="18" charset="0"/>
                <a:cs typeface="Times New Roman" pitchFamily="18" charset="0"/>
              </a:rPr>
              <a:t>of material </a:t>
            </a:r>
            <a:r>
              <a:rPr lang="en-US" sz="2600" dirty="0">
                <a:latin typeface="Times New Roman" pitchFamily="18" charset="0"/>
                <a:cs typeface="Times New Roman" pitchFamily="18" charset="0"/>
              </a:rPr>
              <a:t>used for the junction.</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991" y="2071497"/>
            <a:ext cx="3276600" cy="1128903"/>
          </a:xfrm>
          <a:prstGeom prst="rect">
            <a:avLst/>
          </a:prstGeom>
        </p:spPr>
      </p:pic>
    </p:spTree>
    <p:extLst>
      <p:ext uri="{BB962C8B-B14F-4D97-AF65-F5344CB8AC3E}">
        <p14:creationId xmlns:p14="http://schemas.microsoft.com/office/powerpoint/2010/main" val="12112254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839200" cy="6553200"/>
          </a:xfrm>
        </p:spPr>
        <p:txBody>
          <a:bodyPr>
            <a:normAutofit/>
          </a:bodyPr>
          <a:lstStyle/>
          <a:p>
            <a:pPr algn="just"/>
            <a:r>
              <a:rPr lang="en-US" sz="2400" dirty="0">
                <a:latin typeface="Times New Roman" pitchFamily="18" charset="0"/>
                <a:cs typeface="Times New Roman" pitchFamily="18" charset="0"/>
              </a:rPr>
              <a:t>In general, the critical reverse voltage </a:t>
            </a:r>
            <a:r>
              <a:rPr lang="en-US" sz="2400" dirty="0" smtClean="0">
                <a:latin typeface="Times New Roman" pitchFamily="18" charset="0"/>
                <a:cs typeface="Times New Roman" pitchFamily="18" charset="0"/>
              </a:rPr>
              <a:t>for breakdown </a:t>
            </a:r>
            <a:r>
              <a:rPr lang="en-US" sz="2400" dirty="0">
                <a:latin typeface="Times New Roman" pitchFamily="18" charset="0"/>
                <a:cs typeface="Times New Roman" pitchFamily="18" charset="0"/>
              </a:rPr>
              <a:t>increases with </a:t>
            </a:r>
            <a:r>
              <a:rPr lang="en-US" sz="2400" dirty="0" smtClean="0">
                <a:latin typeface="Times New Roman" pitchFamily="18" charset="0"/>
                <a:cs typeface="Times New Roman" pitchFamily="18" charset="0"/>
              </a:rPr>
              <a:t>the band </a:t>
            </a:r>
            <a:r>
              <a:rPr lang="en-US" sz="2400" dirty="0">
                <a:latin typeface="Times New Roman" pitchFamily="18" charset="0"/>
                <a:cs typeface="Times New Roman" pitchFamily="18" charset="0"/>
              </a:rPr>
              <a:t>gap of the material, since more energy is required for an ionizing collision.</a:t>
            </a:r>
          </a:p>
          <a:p>
            <a:pPr algn="just"/>
            <a:r>
              <a:rPr lang="en-US" sz="2400" dirty="0">
                <a:latin typeface="Times New Roman" pitchFamily="18" charset="0"/>
                <a:cs typeface="Times New Roman" pitchFamily="18" charset="0"/>
              </a:rPr>
              <a:t>Also, the peak electric field within </a:t>
            </a:r>
            <a:r>
              <a:rPr lang="en-US" sz="2400" i="1" dirty="0">
                <a:latin typeface="Times New Roman" pitchFamily="18" charset="0"/>
                <a:cs typeface="Times New Roman" pitchFamily="18" charset="0"/>
              </a:rPr>
              <a:t>W </a:t>
            </a:r>
            <a:r>
              <a:rPr lang="en-US" sz="2400" dirty="0">
                <a:latin typeface="Times New Roman" pitchFamily="18" charset="0"/>
                <a:cs typeface="Times New Roman" pitchFamily="18" charset="0"/>
              </a:rPr>
              <a:t>increases with increased </a:t>
            </a:r>
            <a:r>
              <a:rPr lang="en-US" sz="2400" dirty="0" smtClean="0">
                <a:latin typeface="Times New Roman" pitchFamily="18" charset="0"/>
                <a:cs typeface="Times New Roman" pitchFamily="18" charset="0"/>
              </a:rPr>
              <a:t>doping on </a:t>
            </a:r>
            <a:r>
              <a:rPr lang="en-US" sz="2400" dirty="0">
                <a:latin typeface="Times New Roman" pitchFamily="18" charset="0"/>
                <a:cs typeface="Times New Roman" pitchFamily="18" charset="0"/>
              </a:rPr>
              <a:t>the more lightly doped side of the junction.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Therefore</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V</a:t>
            </a:r>
            <a:r>
              <a:rPr lang="en-US" sz="2400" dirty="0" err="1">
                <a:latin typeface="Times New Roman" pitchFamily="18" charset="0"/>
                <a:cs typeface="Times New Roman" pitchFamily="18" charset="0"/>
              </a:rPr>
              <a:t>br</a:t>
            </a:r>
            <a:r>
              <a:rPr lang="en-US" sz="2400" dirty="0">
                <a:latin typeface="Times New Roman" pitchFamily="18" charset="0"/>
                <a:cs typeface="Times New Roman" pitchFamily="18" charset="0"/>
              </a:rPr>
              <a:t> decreases </a:t>
            </a:r>
            <a:r>
              <a:rPr lang="en-US" sz="2400" dirty="0" smtClean="0">
                <a:latin typeface="Times New Roman" pitchFamily="18" charset="0"/>
                <a:cs typeface="Times New Roman" pitchFamily="18" charset="0"/>
              </a:rPr>
              <a:t>as the </a:t>
            </a:r>
            <a:r>
              <a:rPr lang="en-US" sz="2400" dirty="0">
                <a:latin typeface="Times New Roman" pitchFamily="18" charset="0"/>
                <a:cs typeface="Times New Roman" pitchFamily="18" charset="0"/>
              </a:rPr>
              <a:t>doping increases</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628309"/>
            <a:ext cx="6172200" cy="4229691"/>
          </a:xfrm>
          <a:prstGeom prst="rect">
            <a:avLst/>
          </a:prstGeom>
        </p:spPr>
      </p:pic>
    </p:spTree>
    <p:extLst>
      <p:ext uri="{BB962C8B-B14F-4D97-AF65-F5344CB8AC3E}">
        <p14:creationId xmlns:p14="http://schemas.microsoft.com/office/powerpoint/2010/main" val="12112254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686800" cy="7086600"/>
          </a:xfrm>
        </p:spPr>
        <p:txBody>
          <a:bodyPr>
            <a:normAutofit lnSpcReduction="10000"/>
          </a:bodyPr>
          <a:lstStyle/>
          <a:p>
            <a:pPr marL="0" indent="0" algn="just">
              <a:buNone/>
            </a:pPr>
            <a:r>
              <a:rPr lang="en-US" sz="2800" b="1" dirty="0" smtClean="0">
                <a:latin typeface="Times New Roman" pitchFamily="18" charset="0"/>
                <a:cs typeface="Times New Roman" pitchFamily="18" charset="0"/>
              </a:rPr>
              <a:t>Rectifiers</a:t>
            </a:r>
          </a:p>
          <a:p>
            <a:pPr algn="just"/>
            <a:r>
              <a:rPr lang="en-US" sz="2600" dirty="0">
                <a:latin typeface="Times New Roman" pitchFamily="18" charset="0"/>
                <a:cs typeface="Times New Roman" pitchFamily="18" charset="0"/>
              </a:rPr>
              <a:t>The most obvious property of a p-n junction is its </a:t>
            </a:r>
            <a:r>
              <a:rPr lang="en-US" sz="2600" i="1" dirty="0">
                <a:latin typeface="Times New Roman" pitchFamily="18" charset="0"/>
                <a:cs typeface="Times New Roman" pitchFamily="18" charset="0"/>
              </a:rPr>
              <a:t>unilateral </a:t>
            </a:r>
            <a:r>
              <a:rPr lang="en-US" sz="2600" dirty="0">
                <a:latin typeface="Times New Roman" pitchFamily="18" charset="0"/>
                <a:cs typeface="Times New Roman" pitchFamily="18" charset="0"/>
              </a:rPr>
              <a:t>nature; that </a:t>
            </a:r>
            <a:r>
              <a:rPr lang="en-US" sz="2600" dirty="0" smtClean="0">
                <a:latin typeface="Times New Roman" pitchFamily="18" charset="0"/>
                <a:cs typeface="Times New Roman" pitchFamily="18" charset="0"/>
              </a:rPr>
              <a:t>is, to </a:t>
            </a:r>
            <a:r>
              <a:rPr lang="en-US" sz="2600" dirty="0">
                <a:latin typeface="Times New Roman" pitchFamily="18" charset="0"/>
                <a:cs typeface="Times New Roman" pitchFamily="18" charset="0"/>
              </a:rPr>
              <a:t>a good approximation it conducts current in only one direction.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We can think </a:t>
            </a:r>
            <a:r>
              <a:rPr lang="en-US" sz="2600" dirty="0">
                <a:latin typeface="Times New Roman" pitchFamily="18" charset="0"/>
                <a:cs typeface="Times New Roman" pitchFamily="18" charset="0"/>
              </a:rPr>
              <a:t>of an </a:t>
            </a:r>
            <a:r>
              <a:rPr lang="en-US" sz="2600" i="1" dirty="0">
                <a:latin typeface="Times New Roman" pitchFamily="18" charset="0"/>
                <a:cs typeface="Times New Roman" pitchFamily="18" charset="0"/>
              </a:rPr>
              <a:t>ideal diode </a:t>
            </a:r>
            <a:r>
              <a:rPr lang="en-US" sz="2600" dirty="0">
                <a:latin typeface="Times New Roman" pitchFamily="18" charset="0"/>
                <a:cs typeface="Times New Roman" pitchFamily="18" charset="0"/>
              </a:rPr>
              <a:t>as a short circuit when forward biased and as an </a:t>
            </a:r>
            <a:r>
              <a:rPr lang="en-US" sz="2600" dirty="0" smtClean="0">
                <a:latin typeface="Times New Roman" pitchFamily="18" charset="0"/>
                <a:cs typeface="Times New Roman" pitchFamily="18" charset="0"/>
              </a:rPr>
              <a:t>open circuit </a:t>
            </a:r>
            <a:r>
              <a:rPr lang="en-US" sz="2600" dirty="0">
                <a:latin typeface="Times New Roman" pitchFamily="18" charset="0"/>
                <a:cs typeface="Times New Roman" pitchFamily="18" charset="0"/>
              </a:rPr>
              <a:t>when reverse </a:t>
            </a:r>
            <a:r>
              <a:rPr lang="en-US" sz="2600" dirty="0" smtClean="0">
                <a:latin typeface="Times New Roman" pitchFamily="18" charset="0"/>
                <a:cs typeface="Times New Roman" pitchFamily="18" charset="0"/>
              </a:rPr>
              <a:t>biased.</a:t>
            </a:r>
          </a:p>
          <a:p>
            <a:pPr algn="just"/>
            <a:r>
              <a:rPr lang="en-US" sz="2600" dirty="0">
                <a:latin typeface="Times New Roman" pitchFamily="18" charset="0"/>
                <a:cs typeface="Times New Roman" pitchFamily="18" charset="0"/>
              </a:rPr>
              <a:t>The p-n junction diode does </a:t>
            </a:r>
            <a:r>
              <a:rPr lang="en-US" sz="2600" dirty="0" smtClean="0">
                <a:latin typeface="Times New Roman" pitchFamily="18" charset="0"/>
                <a:cs typeface="Times New Roman" pitchFamily="18" charset="0"/>
              </a:rPr>
              <a:t>not quite </a:t>
            </a:r>
            <a:r>
              <a:rPr lang="en-US" sz="2600" dirty="0">
                <a:latin typeface="Times New Roman" pitchFamily="18" charset="0"/>
                <a:cs typeface="Times New Roman" pitchFamily="18" charset="0"/>
              </a:rPr>
              <a:t>fit this description, but the </a:t>
            </a:r>
            <a:r>
              <a:rPr lang="en-US" sz="2600" i="1" dirty="0">
                <a:latin typeface="Times New Roman" pitchFamily="18" charset="0"/>
                <a:cs typeface="Times New Roman" pitchFamily="18" charset="0"/>
              </a:rPr>
              <a:t>I–V </a:t>
            </a:r>
            <a:r>
              <a:rPr lang="en-US" sz="2600" dirty="0">
                <a:latin typeface="Times New Roman" pitchFamily="18" charset="0"/>
                <a:cs typeface="Times New Roman" pitchFamily="18" charset="0"/>
              </a:rPr>
              <a:t>characteristics of many junctions can </a:t>
            </a:r>
            <a:r>
              <a:rPr lang="en-US" sz="2600" dirty="0" smtClean="0">
                <a:latin typeface="Times New Roman" pitchFamily="18" charset="0"/>
                <a:cs typeface="Times New Roman" pitchFamily="18" charset="0"/>
              </a:rPr>
              <a:t>be approximated </a:t>
            </a:r>
            <a:r>
              <a:rPr lang="en-US" sz="2600" dirty="0">
                <a:latin typeface="Times New Roman" pitchFamily="18" charset="0"/>
                <a:cs typeface="Times New Roman" pitchFamily="18" charset="0"/>
              </a:rPr>
              <a:t>by the ideal diode in series with other circuit elements to </a:t>
            </a:r>
            <a:r>
              <a:rPr lang="en-US" sz="2600" dirty="0" smtClean="0">
                <a:latin typeface="Times New Roman" pitchFamily="18" charset="0"/>
                <a:cs typeface="Times New Roman" pitchFamily="18" charset="0"/>
              </a:rPr>
              <a:t>form an </a:t>
            </a:r>
            <a:r>
              <a:rPr lang="en-US" sz="2600" dirty="0">
                <a:latin typeface="Times New Roman" pitchFamily="18" charset="0"/>
                <a:cs typeface="Times New Roman" pitchFamily="18" charset="0"/>
              </a:rPr>
              <a:t>equivalent circuit</a:t>
            </a:r>
            <a:r>
              <a:rPr lang="en-US" sz="2600" dirty="0" smtClean="0">
                <a:latin typeface="Times New Roman" pitchFamily="18" charset="0"/>
                <a:cs typeface="Times New Roman" pitchFamily="18" charset="0"/>
              </a:rPr>
              <a:t>.</a:t>
            </a:r>
          </a:p>
          <a:p>
            <a:pPr algn="just"/>
            <a:r>
              <a:rPr lang="en-US" sz="2600" dirty="0">
                <a:latin typeface="Times New Roman" pitchFamily="18" charset="0"/>
                <a:cs typeface="Times New Roman" pitchFamily="18" charset="0"/>
              </a:rPr>
              <a:t>M</a:t>
            </a:r>
            <a:r>
              <a:rPr lang="en-US" sz="2600" dirty="0" smtClean="0">
                <a:latin typeface="Times New Roman" pitchFamily="18" charset="0"/>
                <a:cs typeface="Times New Roman" pitchFamily="18" charset="0"/>
              </a:rPr>
              <a:t>ost </a:t>
            </a:r>
            <a:r>
              <a:rPr lang="en-US" sz="2600" dirty="0">
                <a:latin typeface="Times New Roman" pitchFamily="18" charset="0"/>
                <a:cs typeface="Times New Roman" pitchFamily="18" charset="0"/>
              </a:rPr>
              <a:t>forward-biased diodes exhibit an offset voltage E0 </a:t>
            </a:r>
            <a:r>
              <a:rPr lang="en-US" sz="2600" dirty="0" smtClean="0">
                <a:latin typeface="Times New Roman" pitchFamily="18" charset="0"/>
                <a:cs typeface="Times New Roman" pitchFamily="18" charset="0"/>
              </a:rPr>
              <a:t>, which </a:t>
            </a:r>
            <a:r>
              <a:rPr lang="en-US" sz="2600" dirty="0">
                <a:latin typeface="Times New Roman" pitchFamily="18" charset="0"/>
                <a:cs typeface="Times New Roman" pitchFamily="18" charset="0"/>
              </a:rPr>
              <a:t>can be approximated in a circuit model  by a battery in series with the ideal </a:t>
            </a:r>
            <a:r>
              <a:rPr lang="en-US" sz="2600" dirty="0" smtClean="0">
                <a:latin typeface="Times New Roman" pitchFamily="18" charset="0"/>
                <a:cs typeface="Times New Roman" pitchFamily="18" charset="0"/>
              </a:rPr>
              <a:t>diode. </a:t>
            </a:r>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The series battery in the model keeps the ideal diode turned off for applied voltages less than E0</a:t>
            </a:r>
            <a:r>
              <a:rPr lang="en-US" sz="2600" dirty="0" smtClean="0">
                <a:latin typeface="Times New Roman" pitchFamily="18" charset="0"/>
                <a:cs typeface="Times New Roman" pitchFamily="18" charset="0"/>
              </a:rPr>
              <a:t>.</a:t>
            </a:r>
          </a:p>
          <a:p>
            <a:pPr algn="just"/>
            <a:r>
              <a:rPr lang="en-US" sz="2600" dirty="0">
                <a:latin typeface="Times New Roman" pitchFamily="18" charset="0"/>
                <a:cs typeface="Times New Roman" pitchFamily="18" charset="0"/>
              </a:rPr>
              <a:t>T</a:t>
            </a:r>
            <a:r>
              <a:rPr lang="en-US" sz="2600" dirty="0" smtClean="0">
                <a:latin typeface="Times New Roman" pitchFamily="18" charset="0"/>
                <a:cs typeface="Times New Roman" pitchFamily="18" charset="0"/>
              </a:rPr>
              <a:t>he </a:t>
            </a:r>
            <a:r>
              <a:rPr lang="en-US" sz="2600" dirty="0">
                <a:latin typeface="Times New Roman" pitchFamily="18" charset="0"/>
                <a:cs typeface="Times New Roman" pitchFamily="18" charset="0"/>
              </a:rPr>
              <a:t>actual diode characteristic is improved by adding a series resistor R to the circuit </a:t>
            </a:r>
            <a:r>
              <a:rPr lang="en-US" sz="2600" dirty="0" smtClean="0">
                <a:latin typeface="Times New Roman" pitchFamily="18" charset="0"/>
                <a:cs typeface="Times New Roman" pitchFamily="18" charset="0"/>
              </a:rPr>
              <a:t>equivalent.</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17418697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a:bodyPr>
          <a:lstStyle/>
          <a:p>
            <a:pPr algn="just"/>
            <a:r>
              <a:rPr lang="en-US" sz="2600" dirty="0">
                <a:latin typeface="Times New Roman" pitchFamily="18" charset="0"/>
                <a:cs typeface="Times New Roman" pitchFamily="18" charset="0"/>
              </a:rPr>
              <a:t>The equivalent circuit approximations illustrated in </a:t>
            </a:r>
            <a:r>
              <a:rPr lang="en-US" sz="2600" dirty="0" smtClean="0">
                <a:latin typeface="Times New Roman" pitchFamily="18" charset="0"/>
                <a:cs typeface="Times New Roman" pitchFamily="18" charset="0"/>
              </a:rPr>
              <a:t>Fig are called </a:t>
            </a:r>
            <a:r>
              <a:rPr lang="en-US" sz="2600" i="1" dirty="0">
                <a:latin typeface="Times New Roman" pitchFamily="18" charset="0"/>
                <a:cs typeface="Times New Roman" pitchFamily="18" charset="0"/>
              </a:rPr>
              <a:t>piecewise-linear equivalents, </a:t>
            </a:r>
            <a:r>
              <a:rPr lang="en-US" sz="2600" dirty="0">
                <a:latin typeface="Times New Roman" pitchFamily="18" charset="0"/>
                <a:cs typeface="Times New Roman" pitchFamily="18" charset="0"/>
              </a:rPr>
              <a:t>since the approximate characteristics </a:t>
            </a:r>
            <a:r>
              <a:rPr lang="en-US" sz="2600" dirty="0" smtClean="0">
                <a:latin typeface="Times New Roman" pitchFamily="18" charset="0"/>
                <a:cs typeface="Times New Roman" pitchFamily="18" charset="0"/>
              </a:rPr>
              <a:t>are linear </a:t>
            </a:r>
            <a:r>
              <a:rPr lang="en-US" sz="2600" dirty="0">
                <a:latin typeface="Times New Roman" pitchFamily="18" charset="0"/>
                <a:cs typeface="Times New Roman" pitchFamily="18" charset="0"/>
              </a:rPr>
              <a:t>over specific ranges of voltage and current.</a:t>
            </a:r>
          </a:p>
        </p:txBody>
      </p:sp>
      <p:pic>
        <p:nvPicPr>
          <p:cNvPr id="4" name="Content Placeholder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73" y="1905000"/>
            <a:ext cx="8534400" cy="4648200"/>
          </a:xfrm>
          <a:prstGeom prst="rect">
            <a:avLst/>
          </a:prstGeom>
        </p:spPr>
      </p:pic>
    </p:spTree>
    <p:extLst>
      <p:ext uri="{BB962C8B-B14F-4D97-AF65-F5344CB8AC3E}">
        <p14:creationId xmlns:p14="http://schemas.microsoft.com/office/powerpoint/2010/main" val="12112254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6553200"/>
          </a:xfrm>
        </p:spPr>
        <p:txBody>
          <a:bodyPr>
            <a:normAutofit/>
          </a:bodyPr>
          <a:lstStyle/>
          <a:p>
            <a:pPr algn="just"/>
            <a:r>
              <a:rPr lang="en-US" sz="2600" dirty="0">
                <a:latin typeface="Times New Roman" pitchFamily="18" charset="0"/>
                <a:cs typeface="Times New Roman" pitchFamily="18" charset="0"/>
              </a:rPr>
              <a:t>An ideal diode can be placed in series with an a-c voltage source </a:t>
            </a:r>
            <a:r>
              <a:rPr lang="en-US" sz="2600" dirty="0" smtClean="0">
                <a:latin typeface="Times New Roman" pitchFamily="18" charset="0"/>
                <a:cs typeface="Times New Roman" pitchFamily="18" charset="0"/>
              </a:rPr>
              <a:t>to provide </a:t>
            </a:r>
            <a:r>
              <a:rPr lang="en-US" sz="2600" i="1" dirty="0">
                <a:latin typeface="Times New Roman" pitchFamily="18" charset="0"/>
                <a:cs typeface="Times New Roman" pitchFamily="18" charset="0"/>
              </a:rPr>
              <a:t>rectification </a:t>
            </a:r>
            <a:r>
              <a:rPr lang="en-US" sz="2600" dirty="0">
                <a:latin typeface="Times New Roman" pitchFamily="18" charset="0"/>
                <a:cs typeface="Times New Roman" pitchFamily="18" charset="0"/>
              </a:rPr>
              <a:t>of the signal.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Since </a:t>
            </a:r>
            <a:r>
              <a:rPr lang="en-US" sz="2600" dirty="0">
                <a:latin typeface="Times New Roman" pitchFamily="18" charset="0"/>
                <a:cs typeface="Times New Roman" pitchFamily="18" charset="0"/>
              </a:rPr>
              <a:t>current can flow only in the </a:t>
            </a:r>
            <a:r>
              <a:rPr lang="en-US" sz="2600" dirty="0" smtClean="0">
                <a:latin typeface="Times New Roman" pitchFamily="18" charset="0"/>
                <a:cs typeface="Times New Roman" pitchFamily="18" charset="0"/>
              </a:rPr>
              <a:t>forward direction </a:t>
            </a:r>
            <a:r>
              <a:rPr lang="en-US" sz="2600" dirty="0">
                <a:latin typeface="Times New Roman" pitchFamily="18" charset="0"/>
                <a:cs typeface="Times New Roman" pitchFamily="18" charset="0"/>
              </a:rPr>
              <a:t>through the diode, only the positive half-cycles of the input </a:t>
            </a:r>
            <a:r>
              <a:rPr lang="en-US" sz="2600" dirty="0" smtClean="0">
                <a:latin typeface="Times New Roman" pitchFamily="18" charset="0"/>
                <a:cs typeface="Times New Roman" pitchFamily="18" charset="0"/>
              </a:rPr>
              <a:t>sine wave </a:t>
            </a:r>
            <a:r>
              <a:rPr lang="en-US" sz="2600" dirty="0">
                <a:latin typeface="Times New Roman" pitchFamily="18" charset="0"/>
                <a:cs typeface="Times New Roman" pitchFamily="18" charset="0"/>
              </a:rPr>
              <a:t>are passed.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output voltage is a </a:t>
            </a:r>
            <a:r>
              <a:rPr lang="en-US" sz="2600" i="1" dirty="0">
                <a:latin typeface="Times New Roman" pitchFamily="18" charset="0"/>
                <a:cs typeface="Times New Roman" pitchFamily="18" charset="0"/>
              </a:rPr>
              <a:t>half-rectified sine </a:t>
            </a:r>
            <a:r>
              <a:rPr lang="en-US" sz="2600" i="1" dirty="0" smtClean="0">
                <a:latin typeface="Times New Roman" pitchFamily="18" charset="0"/>
                <a:cs typeface="Times New Roman" pitchFamily="18" charset="0"/>
              </a:rPr>
              <a:t>wave</a:t>
            </a:r>
            <a:r>
              <a:rPr lang="en-US" sz="2600" dirty="0" smtClean="0">
                <a:latin typeface="Times New Roman" pitchFamily="18" charset="0"/>
                <a:cs typeface="Times New Roman" pitchFamily="18" charset="0"/>
              </a:rPr>
              <a:t>.</a:t>
            </a:r>
          </a:p>
          <a:p>
            <a:pPr algn="just"/>
            <a:r>
              <a:rPr lang="en-US" sz="2600" dirty="0" smtClean="0">
                <a:latin typeface="Times New Roman" pitchFamily="18" charset="0"/>
                <a:cs typeface="Times New Roman" pitchFamily="18" charset="0"/>
              </a:rPr>
              <a:t>Whereas the input </a:t>
            </a:r>
            <a:r>
              <a:rPr lang="en-US" sz="2600" dirty="0">
                <a:latin typeface="Times New Roman" pitchFamily="18" charset="0"/>
                <a:cs typeface="Times New Roman" pitchFamily="18" charset="0"/>
              </a:rPr>
              <a:t>sinusoid has zero average value, the rectified signal has a positive </a:t>
            </a:r>
            <a:r>
              <a:rPr lang="en-US" sz="2600" dirty="0" smtClean="0">
                <a:latin typeface="Times New Roman" pitchFamily="18" charset="0"/>
                <a:cs typeface="Times New Roman" pitchFamily="18" charset="0"/>
              </a:rPr>
              <a:t>average value </a:t>
            </a:r>
            <a:r>
              <a:rPr lang="en-US" sz="2600" dirty="0">
                <a:latin typeface="Times New Roman" pitchFamily="18" charset="0"/>
                <a:cs typeface="Times New Roman" pitchFamily="18" charset="0"/>
              </a:rPr>
              <a:t>and therefore contains a d-c </a:t>
            </a:r>
            <a:r>
              <a:rPr lang="en-US" sz="2600" dirty="0" smtClean="0">
                <a:latin typeface="Times New Roman" pitchFamily="18" charset="0"/>
                <a:cs typeface="Times New Roman" pitchFamily="18" charset="0"/>
              </a:rPr>
              <a:t>component.</a:t>
            </a:r>
          </a:p>
          <a:p>
            <a:pPr algn="just"/>
            <a:r>
              <a:rPr lang="en-US" sz="2600" dirty="0" smtClean="0">
                <a:latin typeface="Times New Roman" pitchFamily="18" charset="0"/>
                <a:cs typeface="Times New Roman" pitchFamily="18" charset="0"/>
              </a:rPr>
              <a:t>By </a:t>
            </a:r>
            <a:r>
              <a:rPr lang="en-US" sz="2600" dirty="0">
                <a:latin typeface="Times New Roman" pitchFamily="18" charset="0"/>
                <a:cs typeface="Times New Roman" pitchFamily="18" charset="0"/>
              </a:rPr>
              <a:t>appropriate </a:t>
            </a:r>
            <a:r>
              <a:rPr lang="en-US" sz="2600" dirty="0" smtClean="0">
                <a:latin typeface="Times New Roman" pitchFamily="18" charset="0"/>
                <a:cs typeface="Times New Roman" pitchFamily="18" charset="0"/>
              </a:rPr>
              <a:t>filtering, this </a:t>
            </a:r>
            <a:r>
              <a:rPr lang="en-US" sz="2600" dirty="0">
                <a:latin typeface="Times New Roman" pitchFamily="18" charset="0"/>
                <a:cs typeface="Times New Roman" pitchFamily="18" charset="0"/>
              </a:rPr>
              <a:t>d-c level can be extracted from the rectified signal</a:t>
            </a:r>
            <a:r>
              <a:rPr lang="en-US" sz="2600" dirty="0" smtClean="0">
                <a:latin typeface="Times New Roman" pitchFamily="18" charset="0"/>
                <a:cs typeface="Times New Roman" pitchFamily="18" charset="0"/>
              </a:rPr>
              <a:t>.</a:t>
            </a:r>
          </a:p>
          <a:p>
            <a:pPr algn="just"/>
            <a:r>
              <a:rPr lang="en-US" sz="2600" dirty="0">
                <a:latin typeface="Times New Roman" pitchFamily="18" charset="0"/>
                <a:cs typeface="Times New Roman" pitchFamily="18" charset="0"/>
              </a:rPr>
              <a:t>The unilateral nature of diodes is useful for many other circuit applications that require </a:t>
            </a:r>
            <a:r>
              <a:rPr lang="en-US" sz="2600" dirty="0" smtClean="0">
                <a:latin typeface="Times New Roman" pitchFamily="18" charset="0"/>
                <a:cs typeface="Times New Roman" pitchFamily="18" charset="0"/>
              </a:rPr>
              <a:t>wave shaping. </a:t>
            </a:r>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This involves alteration of a-c signals by passing only certain portions of the signal while blocking other </a:t>
            </a:r>
            <a:r>
              <a:rPr lang="en-US" sz="2600" dirty="0" smtClean="0">
                <a:latin typeface="Times New Roman" pitchFamily="18" charset="0"/>
                <a:cs typeface="Times New Roman" pitchFamily="18" charset="0"/>
              </a:rPr>
              <a:t>portions.</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1211225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95400"/>
            <a:ext cx="8686800" cy="4495800"/>
          </a:xfrm>
        </p:spPr>
      </p:pic>
    </p:spTree>
    <p:extLst>
      <p:ext uri="{BB962C8B-B14F-4D97-AF65-F5344CB8AC3E}">
        <p14:creationId xmlns:p14="http://schemas.microsoft.com/office/powerpoint/2010/main" val="18680742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a:bodyPr>
          <a:lstStyle/>
          <a:p>
            <a:pPr algn="just"/>
            <a:r>
              <a:rPr lang="en-US" sz="2600" dirty="0">
                <a:latin typeface="Times New Roman" pitchFamily="18" charset="0"/>
                <a:cs typeface="Times New Roman" pitchFamily="18" charset="0"/>
              </a:rPr>
              <a:t>Junction diodes designed for use as rectifiers should have </a:t>
            </a:r>
            <a:r>
              <a:rPr lang="en-US" sz="2600" i="1" dirty="0">
                <a:latin typeface="Times New Roman" pitchFamily="18" charset="0"/>
                <a:cs typeface="Times New Roman" pitchFamily="18" charset="0"/>
              </a:rPr>
              <a:t>I–V </a:t>
            </a:r>
            <a:r>
              <a:rPr lang="en-US" sz="2600" dirty="0" smtClean="0">
                <a:latin typeface="Times New Roman" pitchFamily="18" charset="0"/>
                <a:cs typeface="Times New Roman" pitchFamily="18" charset="0"/>
              </a:rPr>
              <a:t>characteristics as </a:t>
            </a:r>
            <a:r>
              <a:rPr lang="en-US" sz="2600" dirty="0">
                <a:latin typeface="Times New Roman" pitchFamily="18" charset="0"/>
                <a:cs typeface="Times New Roman" pitchFamily="18" charset="0"/>
              </a:rPr>
              <a:t>close as possible to that of the ideal diode.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reverse </a:t>
            </a:r>
            <a:r>
              <a:rPr lang="en-US" sz="2600" dirty="0" smtClean="0">
                <a:latin typeface="Times New Roman" pitchFamily="18" charset="0"/>
                <a:cs typeface="Times New Roman" pitchFamily="18" charset="0"/>
              </a:rPr>
              <a:t>current should </a:t>
            </a:r>
            <a:r>
              <a:rPr lang="en-US" sz="2600" dirty="0">
                <a:latin typeface="Times New Roman" pitchFamily="18" charset="0"/>
                <a:cs typeface="Times New Roman" pitchFamily="18" charset="0"/>
              </a:rPr>
              <a:t>be negligible, and the forward current should exhibit little </a:t>
            </a:r>
            <a:r>
              <a:rPr lang="en-US" sz="2600" dirty="0" smtClean="0">
                <a:latin typeface="Times New Roman" pitchFamily="18" charset="0"/>
                <a:cs typeface="Times New Roman" pitchFamily="18" charset="0"/>
              </a:rPr>
              <a:t>voltage dependence </a:t>
            </a:r>
            <a:r>
              <a:rPr lang="en-US" sz="2600" dirty="0">
                <a:latin typeface="Times New Roman" pitchFamily="18" charset="0"/>
                <a:cs typeface="Times New Roman" pitchFamily="18" charset="0"/>
              </a:rPr>
              <a:t>(negligible </a:t>
            </a:r>
            <a:r>
              <a:rPr lang="en-US" sz="2600" i="1" dirty="0">
                <a:latin typeface="Times New Roman" pitchFamily="18" charset="0"/>
                <a:cs typeface="Times New Roman" pitchFamily="18" charset="0"/>
              </a:rPr>
              <a:t>forward resistance R</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reverse breakdown </a:t>
            </a:r>
            <a:r>
              <a:rPr lang="en-US" sz="2600" dirty="0" smtClean="0">
                <a:latin typeface="Times New Roman" pitchFamily="18" charset="0"/>
                <a:cs typeface="Times New Roman" pitchFamily="18" charset="0"/>
              </a:rPr>
              <a:t>voltage should </a:t>
            </a:r>
            <a:r>
              <a:rPr lang="en-US" sz="2600" dirty="0">
                <a:latin typeface="Times New Roman" pitchFamily="18" charset="0"/>
                <a:cs typeface="Times New Roman" pitchFamily="18" charset="0"/>
              </a:rPr>
              <a:t>be large, and the offset voltage </a:t>
            </a:r>
            <a:r>
              <a:rPr lang="en-US" sz="2600" i="1" dirty="0">
                <a:latin typeface="Times New Roman" pitchFamily="18" charset="0"/>
                <a:cs typeface="Times New Roman" pitchFamily="18" charset="0"/>
              </a:rPr>
              <a:t>E</a:t>
            </a:r>
            <a:r>
              <a:rPr lang="en-US" sz="2600" dirty="0">
                <a:latin typeface="Times New Roman" pitchFamily="18" charset="0"/>
                <a:cs typeface="Times New Roman" pitchFamily="18" charset="0"/>
              </a:rPr>
              <a:t>0 in the forward direction </a:t>
            </a:r>
            <a:r>
              <a:rPr lang="en-US" sz="2600" dirty="0" smtClean="0">
                <a:latin typeface="Times New Roman" pitchFamily="18" charset="0"/>
                <a:cs typeface="Times New Roman" pitchFamily="18" charset="0"/>
              </a:rPr>
              <a:t>should be </a:t>
            </a:r>
            <a:r>
              <a:rPr lang="en-US" sz="2600" dirty="0">
                <a:latin typeface="Times New Roman" pitchFamily="18" charset="0"/>
                <a:cs typeface="Times New Roman" pitchFamily="18" charset="0"/>
              </a:rPr>
              <a:t>small.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Unfortunately</a:t>
            </a:r>
            <a:r>
              <a:rPr lang="en-US" sz="2600" dirty="0">
                <a:latin typeface="Times New Roman" pitchFamily="18" charset="0"/>
                <a:cs typeface="Times New Roman" pitchFamily="18" charset="0"/>
              </a:rPr>
              <a:t>, not all of these requirements can </a:t>
            </a:r>
            <a:r>
              <a:rPr lang="en-US" sz="2600" dirty="0" smtClean="0">
                <a:latin typeface="Times New Roman" pitchFamily="18" charset="0"/>
                <a:cs typeface="Times New Roman" pitchFamily="18" charset="0"/>
              </a:rPr>
              <a:t>be met </a:t>
            </a:r>
            <a:r>
              <a:rPr lang="en-US" sz="2600" dirty="0">
                <a:latin typeface="Times New Roman" pitchFamily="18" charset="0"/>
                <a:cs typeface="Times New Roman" pitchFamily="18" charset="0"/>
              </a:rPr>
              <a:t>by a </a:t>
            </a:r>
            <a:r>
              <a:rPr lang="en-US" sz="2600" dirty="0" smtClean="0">
                <a:latin typeface="Times New Roman" pitchFamily="18" charset="0"/>
                <a:cs typeface="Times New Roman" pitchFamily="18" charset="0"/>
              </a:rPr>
              <a:t>single device</a:t>
            </a:r>
            <a:r>
              <a:rPr lang="en-US" sz="2600" dirty="0">
                <a:latin typeface="Times New Roman" pitchFamily="18" charset="0"/>
                <a:cs typeface="Times New Roman" pitchFamily="18" charset="0"/>
              </a:rPr>
              <a:t>; compromises must be made in the design of the junction to </a:t>
            </a:r>
            <a:r>
              <a:rPr lang="en-US" sz="2600" dirty="0" smtClean="0">
                <a:latin typeface="Times New Roman" pitchFamily="18" charset="0"/>
                <a:cs typeface="Times New Roman" pitchFamily="18" charset="0"/>
              </a:rPr>
              <a:t>provide the </a:t>
            </a:r>
            <a:r>
              <a:rPr lang="en-US" sz="2600" dirty="0">
                <a:latin typeface="Times New Roman" pitchFamily="18" charset="0"/>
                <a:cs typeface="Times New Roman" pitchFamily="18" charset="0"/>
              </a:rPr>
              <a:t>best diode for the intended </a:t>
            </a:r>
            <a:r>
              <a:rPr lang="en-US" sz="2600" dirty="0" smtClean="0">
                <a:latin typeface="Times New Roman" pitchFamily="18" charset="0"/>
                <a:cs typeface="Times New Roman" pitchFamily="18" charset="0"/>
              </a:rPr>
              <a:t>application.</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12112254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a:bodyPr>
          <a:lstStyle/>
          <a:p>
            <a:pPr algn="just"/>
            <a:r>
              <a:rPr lang="en-US" sz="2600" dirty="0">
                <a:latin typeface="Times New Roman" pitchFamily="18" charset="0"/>
                <a:cs typeface="Times New Roman" pitchFamily="18" charset="0"/>
              </a:rPr>
              <a:t>F</a:t>
            </a:r>
            <a:r>
              <a:rPr lang="en-US" sz="2600" dirty="0" smtClean="0">
                <a:latin typeface="Times New Roman" pitchFamily="18" charset="0"/>
                <a:cs typeface="Times New Roman" pitchFamily="18" charset="0"/>
              </a:rPr>
              <a:t>or </a:t>
            </a:r>
            <a:r>
              <a:rPr lang="en-US" sz="2600" dirty="0">
                <a:latin typeface="Times New Roman" pitchFamily="18" charset="0"/>
                <a:cs typeface="Times New Roman" pitchFamily="18" charset="0"/>
              </a:rPr>
              <a:t>good rectifier </a:t>
            </a:r>
            <a:r>
              <a:rPr lang="en-US" sz="2600" dirty="0" smtClean="0">
                <a:latin typeface="Times New Roman" pitchFamily="18" charset="0"/>
                <a:cs typeface="Times New Roman" pitchFamily="18" charset="0"/>
              </a:rPr>
              <a:t>junctions </a:t>
            </a:r>
            <a:r>
              <a:rPr lang="en-US" sz="2600" i="1" dirty="0" smtClean="0">
                <a:latin typeface="Times New Roman" pitchFamily="18" charset="0"/>
                <a:cs typeface="Times New Roman" pitchFamily="18" charset="0"/>
              </a:rPr>
              <a:t>Band </a:t>
            </a:r>
            <a:r>
              <a:rPr lang="en-US" sz="2600" i="1" dirty="0">
                <a:latin typeface="Times New Roman" pitchFamily="18" charset="0"/>
                <a:cs typeface="Times New Roman" pitchFamily="18" charset="0"/>
              </a:rPr>
              <a:t>gap </a:t>
            </a:r>
            <a:r>
              <a:rPr lang="en-US" sz="2600" dirty="0">
                <a:latin typeface="Times New Roman" pitchFamily="18" charset="0"/>
                <a:cs typeface="Times New Roman" pitchFamily="18" charset="0"/>
              </a:rPr>
              <a:t>is obviously an </a:t>
            </a:r>
            <a:r>
              <a:rPr lang="en-US" sz="2600" dirty="0" smtClean="0">
                <a:latin typeface="Times New Roman" pitchFamily="18" charset="0"/>
                <a:cs typeface="Times New Roman" pitchFamily="18" charset="0"/>
              </a:rPr>
              <a:t>important consideration </a:t>
            </a:r>
            <a:r>
              <a:rPr lang="en-US" sz="2600" dirty="0">
                <a:latin typeface="Times New Roman" pitchFamily="18" charset="0"/>
                <a:cs typeface="Times New Roman" pitchFamily="18" charset="0"/>
              </a:rPr>
              <a:t>in choosing </a:t>
            </a:r>
            <a:r>
              <a:rPr lang="en-US" sz="2600" dirty="0" smtClean="0">
                <a:latin typeface="Times New Roman" pitchFamily="18" charset="0"/>
                <a:cs typeface="Times New Roman" pitchFamily="18" charset="0"/>
              </a:rPr>
              <a:t>a material </a:t>
            </a:r>
            <a:r>
              <a:rPr lang="en-US" sz="2600" dirty="0">
                <a:latin typeface="Times New Roman" pitchFamily="18" charset="0"/>
                <a:cs typeface="Times New Roman" pitchFamily="18" charset="0"/>
              </a:rPr>
              <a:t>for rectifier diodes</a:t>
            </a:r>
            <a:r>
              <a:rPr lang="en-US" sz="2600" dirty="0" smtClean="0">
                <a:latin typeface="Times New Roman" pitchFamily="18" charset="0"/>
                <a:cs typeface="Times New Roman" pitchFamily="18" charset="0"/>
              </a:rPr>
              <a:t>.</a:t>
            </a:r>
          </a:p>
          <a:p>
            <a:pPr algn="just"/>
            <a:r>
              <a:rPr lang="en-US" sz="2600" dirty="0">
                <a:latin typeface="Times New Roman" pitchFamily="18" charset="0"/>
                <a:cs typeface="Times New Roman" pitchFamily="18" charset="0"/>
              </a:rPr>
              <a:t>Since </a:t>
            </a:r>
            <a:r>
              <a:rPr lang="en-US" sz="2600" i="1" dirty="0" err="1">
                <a:latin typeface="Times New Roman" pitchFamily="18" charset="0"/>
                <a:cs typeface="Times New Roman" pitchFamily="18" charset="0"/>
              </a:rPr>
              <a:t>ni</a:t>
            </a:r>
            <a:r>
              <a:rPr lang="en-US" sz="2600" i="1" dirty="0">
                <a:latin typeface="Times New Roman" pitchFamily="18" charset="0"/>
                <a:cs typeface="Times New Roman" pitchFamily="18" charset="0"/>
              </a:rPr>
              <a:t> </a:t>
            </a:r>
            <a:r>
              <a:rPr lang="en-US" sz="2600" dirty="0">
                <a:latin typeface="Times New Roman" pitchFamily="18" charset="0"/>
                <a:cs typeface="Times New Roman" pitchFamily="18" charset="0"/>
              </a:rPr>
              <a:t>is </a:t>
            </a:r>
            <a:r>
              <a:rPr lang="en-US" sz="2600" dirty="0" smtClean="0">
                <a:latin typeface="Times New Roman" pitchFamily="18" charset="0"/>
                <a:cs typeface="Times New Roman" pitchFamily="18" charset="0"/>
              </a:rPr>
              <a:t>small for </a:t>
            </a:r>
            <a:r>
              <a:rPr lang="en-US" sz="2600" dirty="0">
                <a:latin typeface="Times New Roman" pitchFamily="18" charset="0"/>
                <a:cs typeface="Times New Roman" pitchFamily="18" charset="0"/>
              </a:rPr>
              <a:t>large band gap materials, the reverse saturation current (which </a:t>
            </a:r>
            <a:r>
              <a:rPr lang="en-US" sz="2600" dirty="0" smtClean="0">
                <a:latin typeface="Times New Roman" pitchFamily="18" charset="0"/>
                <a:cs typeface="Times New Roman" pitchFamily="18" charset="0"/>
              </a:rPr>
              <a:t>depends on </a:t>
            </a:r>
            <a:r>
              <a:rPr lang="en-US" sz="2600" dirty="0">
                <a:latin typeface="Times New Roman" pitchFamily="18" charset="0"/>
                <a:cs typeface="Times New Roman" pitchFamily="18" charset="0"/>
              </a:rPr>
              <a:t>thermally generated carriers) decreases with increasing </a:t>
            </a:r>
            <a:r>
              <a:rPr lang="en-US" sz="2600" i="1" dirty="0" err="1">
                <a:latin typeface="Times New Roman" pitchFamily="18" charset="0"/>
                <a:cs typeface="Times New Roman" pitchFamily="18" charset="0"/>
              </a:rPr>
              <a:t>Eg</a:t>
            </a:r>
            <a:r>
              <a:rPr lang="en-US" sz="2600" dirty="0" smtClean="0">
                <a:latin typeface="Times New Roman" pitchFamily="18" charset="0"/>
                <a:cs typeface="Times New Roman" pitchFamily="18" charset="0"/>
              </a:rPr>
              <a:t>.</a:t>
            </a:r>
          </a:p>
          <a:p>
            <a:pPr algn="just"/>
            <a:r>
              <a:rPr lang="en-US" sz="2600" dirty="0">
                <a:latin typeface="Times New Roman" pitchFamily="18" charset="0"/>
                <a:cs typeface="Times New Roman" pitchFamily="18" charset="0"/>
              </a:rPr>
              <a:t>A rectifier made with a wide band gap material can be operated at higher temperatures, because thermal excitation of EHPs is reduced by the increased band gap</a:t>
            </a:r>
            <a:r>
              <a:rPr lang="en-US" sz="2600" dirty="0" smtClean="0">
                <a:latin typeface="Times New Roman" pitchFamily="18" charset="0"/>
                <a:cs typeface="Times New Roman" pitchFamily="18" charset="0"/>
              </a:rPr>
              <a:t>.</a:t>
            </a:r>
          </a:p>
          <a:p>
            <a:pPr algn="just"/>
            <a:r>
              <a:rPr lang="en-US" sz="2600" dirty="0">
                <a:latin typeface="Times New Roman" pitchFamily="18" charset="0"/>
                <a:cs typeface="Times New Roman" pitchFamily="18" charset="0"/>
              </a:rPr>
              <a:t>Such temperature effects are critically important in rectifiers, which must carry large currents in the forward direction and are thereby subjected to appreciable heating</a:t>
            </a:r>
            <a:r>
              <a:rPr lang="en-US" sz="2600" dirty="0" smtClean="0">
                <a:latin typeface="Times New Roman" pitchFamily="18" charset="0"/>
                <a:cs typeface="Times New Roman" pitchFamily="18" charset="0"/>
              </a:rPr>
              <a:t>.</a:t>
            </a:r>
          </a:p>
          <a:p>
            <a:pPr algn="just"/>
            <a:r>
              <a:rPr lang="en-US" sz="2600" dirty="0">
                <a:latin typeface="Times New Roman" pitchFamily="18" charset="0"/>
                <a:cs typeface="Times New Roman" pitchFamily="18" charset="0"/>
              </a:rPr>
              <a:t>On the other hand, the contact potential and </a:t>
            </a:r>
            <a:r>
              <a:rPr lang="en-US" sz="2600" dirty="0" smtClean="0">
                <a:latin typeface="Times New Roman" pitchFamily="18" charset="0"/>
                <a:cs typeface="Times New Roman" pitchFamily="18" charset="0"/>
              </a:rPr>
              <a:t>offset voltage </a:t>
            </a:r>
            <a:r>
              <a:rPr lang="en-US" sz="2600" dirty="0">
                <a:latin typeface="Times New Roman" pitchFamily="18" charset="0"/>
                <a:cs typeface="Times New Roman" pitchFamily="18" charset="0"/>
              </a:rPr>
              <a:t>E0 generally increase with </a:t>
            </a:r>
            <a:r>
              <a:rPr lang="en-US" sz="2600" dirty="0" err="1">
                <a:latin typeface="Times New Roman" pitchFamily="18" charset="0"/>
                <a:cs typeface="Times New Roman" pitchFamily="18" charset="0"/>
              </a:rPr>
              <a:t>Eg</a:t>
            </a:r>
            <a:r>
              <a:rPr lang="en-US" sz="2600" dirty="0">
                <a:latin typeface="Times New Roman" pitchFamily="18" charset="0"/>
                <a:cs typeface="Times New Roman" pitchFamily="18" charset="0"/>
              </a:rPr>
              <a:t>.</a:t>
            </a:r>
          </a:p>
        </p:txBody>
      </p:sp>
    </p:spTree>
    <p:extLst>
      <p:ext uri="{BB962C8B-B14F-4D97-AF65-F5344CB8AC3E}">
        <p14:creationId xmlns:p14="http://schemas.microsoft.com/office/powerpoint/2010/main" val="12112254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686800" cy="6553200"/>
          </a:xfrm>
        </p:spPr>
        <p:txBody>
          <a:bodyPr>
            <a:noAutofit/>
          </a:bodyPr>
          <a:lstStyle/>
          <a:p>
            <a:pPr algn="just"/>
            <a:r>
              <a:rPr lang="en-US" sz="2500" dirty="0">
                <a:latin typeface="Times New Roman" pitchFamily="18" charset="0"/>
                <a:cs typeface="Times New Roman" pitchFamily="18" charset="0"/>
              </a:rPr>
              <a:t>This drawback is usually </a:t>
            </a:r>
            <a:r>
              <a:rPr lang="en-US" sz="2500" dirty="0" smtClean="0">
                <a:latin typeface="Times New Roman" pitchFamily="18" charset="0"/>
                <a:cs typeface="Times New Roman" pitchFamily="18" charset="0"/>
              </a:rPr>
              <a:t>outweighed by </a:t>
            </a:r>
            <a:r>
              <a:rPr lang="en-US" sz="2500" dirty="0">
                <a:latin typeface="Times New Roman" pitchFamily="18" charset="0"/>
                <a:cs typeface="Times New Roman" pitchFamily="18" charset="0"/>
              </a:rPr>
              <a:t>the advantages of low </a:t>
            </a:r>
            <a:r>
              <a:rPr lang="en-US" sz="2500" i="1" dirty="0" err="1">
                <a:latin typeface="Times New Roman" pitchFamily="18" charset="0"/>
                <a:cs typeface="Times New Roman" pitchFamily="18" charset="0"/>
              </a:rPr>
              <a:t>ni</a:t>
            </a:r>
            <a:r>
              <a:rPr lang="en-US" sz="2500" dirty="0">
                <a:latin typeface="Times New Roman" pitchFamily="18" charset="0"/>
                <a:cs typeface="Times New Roman" pitchFamily="18" charset="0"/>
              </a:rPr>
              <a:t>; for example, Si is generally preferred over </a:t>
            </a:r>
            <a:r>
              <a:rPr lang="en-US" sz="2500" dirty="0" err="1" smtClean="0">
                <a:latin typeface="Times New Roman" pitchFamily="18" charset="0"/>
                <a:cs typeface="Times New Roman" pitchFamily="18" charset="0"/>
              </a:rPr>
              <a:t>Ge</a:t>
            </a: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for </a:t>
            </a:r>
            <a:r>
              <a:rPr lang="en-US" sz="2500" dirty="0">
                <a:latin typeface="Times New Roman" pitchFamily="18" charset="0"/>
                <a:cs typeface="Times New Roman" pitchFamily="18" charset="0"/>
              </a:rPr>
              <a:t>power rectifiers because of its wider band gap, lower leakage </a:t>
            </a:r>
            <a:r>
              <a:rPr lang="en-US" sz="2500" dirty="0" smtClean="0">
                <a:latin typeface="Times New Roman" pitchFamily="18" charset="0"/>
                <a:cs typeface="Times New Roman" pitchFamily="18" charset="0"/>
              </a:rPr>
              <a:t>current, and </a:t>
            </a:r>
            <a:r>
              <a:rPr lang="en-US" sz="2500" dirty="0">
                <a:latin typeface="Times New Roman" pitchFamily="18" charset="0"/>
                <a:cs typeface="Times New Roman" pitchFamily="18" charset="0"/>
              </a:rPr>
              <a:t>higher breakdown voltage, as well as its more convenient </a:t>
            </a:r>
            <a:r>
              <a:rPr lang="en-US" sz="2500" dirty="0" smtClean="0">
                <a:latin typeface="Times New Roman" pitchFamily="18" charset="0"/>
                <a:cs typeface="Times New Roman" pitchFamily="18" charset="0"/>
              </a:rPr>
              <a:t>fabrication properties.</a:t>
            </a:r>
          </a:p>
          <a:p>
            <a:pPr algn="just"/>
            <a:r>
              <a:rPr lang="en-US" sz="2500" dirty="0">
                <a:latin typeface="Times New Roman" pitchFamily="18" charset="0"/>
                <a:cs typeface="Times New Roman" pitchFamily="18" charset="0"/>
              </a:rPr>
              <a:t>The doping concentration on each side of the junction influences the avalanche breakdown voltage, the contact potential, and the series resistance of the diode. </a:t>
            </a:r>
          </a:p>
          <a:p>
            <a:pPr algn="just"/>
            <a:r>
              <a:rPr lang="en-US" sz="2500" dirty="0">
                <a:latin typeface="Times New Roman" pitchFamily="18" charset="0"/>
                <a:cs typeface="Times New Roman" pitchFamily="18" charset="0"/>
              </a:rPr>
              <a:t>If the junction has one highly doped side and one lightly doped side (such as a p+-n junction), the lightly doped region determines many of the properties of the junction</a:t>
            </a:r>
            <a:r>
              <a:rPr lang="en-US" sz="2500" dirty="0" smtClean="0">
                <a:latin typeface="Times New Roman" pitchFamily="18" charset="0"/>
                <a:cs typeface="Times New Roman" pitchFamily="18" charset="0"/>
              </a:rPr>
              <a:t>.</a:t>
            </a:r>
          </a:p>
          <a:p>
            <a:pPr algn="just"/>
            <a:r>
              <a:rPr lang="en-US" sz="2500" dirty="0">
                <a:latin typeface="Times New Roman" pitchFamily="18" charset="0"/>
                <a:cs typeface="Times New Roman" pitchFamily="18" charset="0"/>
              </a:rPr>
              <a:t>From </a:t>
            </a:r>
            <a:r>
              <a:rPr lang="en-US" sz="2500" dirty="0" smtClean="0">
                <a:latin typeface="Times New Roman" pitchFamily="18" charset="0"/>
                <a:cs typeface="Times New Roman" pitchFamily="18" charset="0"/>
              </a:rPr>
              <a:t>Fig we </a:t>
            </a:r>
            <a:r>
              <a:rPr lang="en-US" sz="2500" dirty="0">
                <a:latin typeface="Times New Roman" pitchFamily="18" charset="0"/>
                <a:cs typeface="Times New Roman" pitchFamily="18" charset="0"/>
              </a:rPr>
              <a:t>see that a high-resistivity region should be used for at least one side of the junction to increase the breakdown voltage </a:t>
            </a:r>
            <a:r>
              <a:rPr lang="en-US" sz="2500" dirty="0" err="1">
                <a:latin typeface="Times New Roman" pitchFamily="18" charset="0"/>
                <a:cs typeface="Times New Roman" pitchFamily="18" charset="0"/>
              </a:rPr>
              <a:t>Vbr</a:t>
            </a:r>
            <a:r>
              <a:rPr lang="en-US" sz="2500" dirty="0">
                <a:latin typeface="Times New Roman" pitchFamily="18" charset="0"/>
                <a:cs typeface="Times New Roman" pitchFamily="18" charset="0"/>
              </a:rPr>
              <a:t>.</a:t>
            </a:r>
          </a:p>
          <a:p>
            <a:pPr algn="just"/>
            <a:r>
              <a:rPr lang="en-US" sz="2500" dirty="0">
                <a:latin typeface="Times New Roman" pitchFamily="18" charset="0"/>
                <a:cs typeface="Times New Roman" pitchFamily="18" charset="0"/>
              </a:rPr>
              <a:t>However, this approach tends to increase the forward resistance R of Fig., and therefore contributes to the problems of thermal effects due to </a:t>
            </a:r>
            <a:r>
              <a:rPr lang="en-US" sz="2500" dirty="0" smtClean="0">
                <a:latin typeface="Times New Roman" pitchFamily="18" charset="0"/>
                <a:cs typeface="Times New Roman" pitchFamily="18" charset="0"/>
              </a:rPr>
              <a:t>I^2R </a:t>
            </a:r>
            <a:r>
              <a:rPr lang="en-US" sz="2500" dirty="0">
                <a:latin typeface="Times New Roman" pitchFamily="18" charset="0"/>
                <a:cs typeface="Times New Roman" pitchFamily="18" charset="0"/>
              </a:rPr>
              <a:t>heating</a:t>
            </a:r>
          </a:p>
        </p:txBody>
      </p:sp>
    </p:spTree>
    <p:extLst>
      <p:ext uri="{BB962C8B-B14F-4D97-AF65-F5344CB8AC3E}">
        <p14:creationId xmlns:p14="http://schemas.microsoft.com/office/powerpoint/2010/main" val="24980797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31" y="533400"/>
            <a:ext cx="7620000" cy="5334000"/>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3640" y="1828800"/>
            <a:ext cx="1543265" cy="2667372"/>
          </a:xfrm>
          <a:prstGeom prst="rect">
            <a:avLst/>
          </a:prstGeom>
        </p:spPr>
      </p:pic>
    </p:spTree>
    <p:extLst>
      <p:ext uri="{BB962C8B-B14F-4D97-AF65-F5344CB8AC3E}">
        <p14:creationId xmlns:p14="http://schemas.microsoft.com/office/powerpoint/2010/main" val="35211898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839200" cy="6553200"/>
          </a:xfrm>
        </p:spPr>
        <p:txBody>
          <a:bodyPr>
            <a:noAutofit/>
          </a:bodyPr>
          <a:lstStyle/>
          <a:p>
            <a:pPr algn="just"/>
            <a:r>
              <a:rPr lang="en-US" sz="2500" dirty="0">
                <a:latin typeface="Times New Roman" pitchFamily="18" charset="0"/>
                <a:cs typeface="Times New Roman" pitchFamily="18" charset="0"/>
              </a:rPr>
              <a:t>To reduce the resistance of the </a:t>
            </a:r>
            <a:r>
              <a:rPr lang="en-US" sz="2500" dirty="0" smtClean="0">
                <a:latin typeface="Times New Roman" pitchFamily="18" charset="0"/>
                <a:cs typeface="Times New Roman" pitchFamily="18" charset="0"/>
              </a:rPr>
              <a:t>lightly doped </a:t>
            </a:r>
            <a:r>
              <a:rPr lang="en-US" sz="2500" dirty="0">
                <a:latin typeface="Times New Roman" pitchFamily="18" charset="0"/>
                <a:cs typeface="Times New Roman" pitchFamily="18" charset="0"/>
              </a:rPr>
              <a:t>region, it is necessary to make its area large and reduce its length.</a:t>
            </a:r>
          </a:p>
          <a:p>
            <a:pPr algn="just"/>
            <a:r>
              <a:rPr lang="en-US" sz="2500" dirty="0">
                <a:latin typeface="Times New Roman" pitchFamily="18" charset="0"/>
                <a:cs typeface="Times New Roman" pitchFamily="18" charset="0"/>
              </a:rPr>
              <a:t>Therefore, the physical </a:t>
            </a:r>
            <a:r>
              <a:rPr lang="en-US" sz="2500" i="1" dirty="0">
                <a:latin typeface="Times New Roman" pitchFamily="18" charset="0"/>
                <a:cs typeface="Times New Roman" pitchFamily="18" charset="0"/>
              </a:rPr>
              <a:t>geometry </a:t>
            </a:r>
            <a:r>
              <a:rPr lang="en-US" sz="2500" dirty="0">
                <a:latin typeface="Times New Roman" pitchFamily="18" charset="0"/>
                <a:cs typeface="Times New Roman" pitchFamily="18" charset="0"/>
              </a:rPr>
              <a:t>of the diode is another important </a:t>
            </a:r>
            <a:r>
              <a:rPr lang="en-US" sz="2500" dirty="0" smtClean="0">
                <a:latin typeface="Times New Roman" pitchFamily="18" charset="0"/>
                <a:cs typeface="Times New Roman" pitchFamily="18" charset="0"/>
              </a:rPr>
              <a:t>design variable</a:t>
            </a:r>
            <a:r>
              <a:rPr lang="en-US" sz="2500" dirty="0">
                <a:latin typeface="Times New Roman" pitchFamily="18" charset="0"/>
                <a:cs typeface="Times New Roman" pitchFamily="18" charset="0"/>
              </a:rPr>
              <a:t>. </a:t>
            </a:r>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Limitations </a:t>
            </a:r>
            <a:r>
              <a:rPr lang="en-US" sz="2500" dirty="0">
                <a:latin typeface="Times New Roman" pitchFamily="18" charset="0"/>
                <a:cs typeface="Times New Roman" pitchFamily="18" charset="0"/>
              </a:rPr>
              <a:t>on the practical area for a diode include problems </a:t>
            </a:r>
            <a:r>
              <a:rPr lang="en-US" sz="2500" dirty="0" smtClean="0">
                <a:latin typeface="Times New Roman" pitchFamily="18" charset="0"/>
                <a:cs typeface="Times New Roman" pitchFamily="18" charset="0"/>
              </a:rPr>
              <a:t>of obtaining </a:t>
            </a:r>
            <a:r>
              <a:rPr lang="en-US" sz="2500" dirty="0">
                <a:latin typeface="Times New Roman" pitchFamily="18" charset="0"/>
                <a:cs typeface="Times New Roman" pitchFamily="18" charset="0"/>
              </a:rPr>
              <a:t>uniform starting material and junction processing over large areas.</a:t>
            </a:r>
          </a:p>
          <a:p>
            <a:pPr algn="just"/>
            <a:r>
              <a:rPr lang="en-US" sz="2500" dirty="0">
                <a:latin typeface="Times New Roman" pitchFamily="18" charset="0"/>
                <a:cs typeface="Times New Roman" pitchFamily="18" charset="0"/>
              </a:rPr>
              <a:t>Localized flaws in junction uniformity can cause premature reverse </a:t>
            </a:r>
            <a:r>
              <a:rPr lang="en-US" sz="2500" dirty="0" smtClean="0">
                <a:latin typeface="Times New Roman" pitchFamily="18" charset="0"/>
                <a:cs typeface="Times New Roman" pitchFamily="18" charset="0"/>
              </a:rPr>
              <a:t>breakdown in </a:t>
            </a:r>
            <a:r>
              <a:rPr lang="en-US" sz="2500" dirty="0">
                <a:latin typeface="Times New Roman" pitchFamily="18" charset="0"/>
                <a:cs typeface="Times New Roman" pitchFamily="18" charset="0"/>
              </a:rPr>
              <a:t>a small region of the device. </a:t>
            </a:r>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Similarly</a:t>
            </a:r>
            <a:r>
              <a:rPr lang="en-US" sz="2500" dirty="0">
                <a:latin typeface="Times New Roman" pitchFamily="18" charset="0"/>
                <a:cs typeface="Times New Roman" pitchFamily="18" charset="0"/>
              </a:rPr>
              <a:t>, the lightly doped region </a:t>
            </a:r>
            <a:r>
              <a:rPr lang="en-US" sz="2500" dirty="0" smtClean="0">
                <a:latin typeface="Times New Roman" pitchFamily="18" charset="0"/>
                <a:cs typeface="Times New Roman" pitchFamily="18" charset="0"/>
              </a:rPr>
              <a:t>of the </a:t>
            </a:r>
            <a:r>
              <a:rPr lang="en-US" sz="2500" dirty="0">
                <a:latin typeface="Times New Roman" pitchFamily="18" charset="0"/>
                <a:cs typeface="Times New Roman" pitchFamily="18" charset="0"/>
              </a:rPr>
              <a:t>junction cannot be made arbitrarily short. </a:t>
            </a:r>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One </a:t>
            </a:r>
            <a:r>
              <a:rPr lang="en-US" sz="2500" dirty="0">
                <a:latin typeface="Times New Roman" pitchFamily="18" charset="0"/>
                <a:cs typeface="Times New Roman" pitchFamily="18" charset="0"/>
              </a:rPr>
              <a:t>of the primary </a:t>
            </a:r>
            <a:r>
              <a:rPr lang="en-US" sz="2500" dirty="0" smtClean="0">
                <a:latin typeface="Times New Roman" pitchFamily="18" charset="0"/>
                <a:cs typeface="Times New Roman" pitchFamily="18" charset="0"/>
              </a:rPr>
              <a:t>problems with </a:t>
            </a:r>
            <a:r>
              <a:rPr lang="en-US" sz="2500" dirty="0">
                <a:latin typeface="Times New Roman" pitchFamily="18" charset="0"/>
                <a:cs typeface="Times New Roman" pitchFamily="18" charset="0"/>
              </a:rPr>
              <a:t>a short, lightly doped region is an effect called </a:t>
            </a:r>
            <a:r>
              <a:rPr lang="en-US" sz="2500" b="1" i="1" dirty="0">
                <a:latin typeface="Times New Roman" pitchFamily="18" charset="0"/>
                <a:cs typeface="Times New Roman" pitchFamily="18" charset="0"/>
              </a:rPr>
              <a:t>punch-through</a:t>
            </a:r>
            <a:r>
              <a:rPr lang="en-US" sz="2500" b="1" dirty="0">
                <a:latin typeface="Times New Roman" pitchFamily="18" charset="0"/>
                <a:cs typeface="Times New Roman" pitchFamily="18" charset="0"/>
              </a:rPr>
              <a:t>. </a:t>
            </a:r>
            <a:endParaRPr lang="en-US" sz="2500" b="1"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Since the transition </a:t>
            </a:r>
            <a:r>
              <a:rPr lang="en-US" sz="2500" dirty="0">
                <a:latin typeface="Times New Roman" pitchFamily="18" charset="0"/>
                <a:cs typeface="Times New Roman" pitchFamily="18" charset="0"/>
              </a:rPr>
              <a:t>region width </a:t>
            </a:r>
            <a:r>
              <a:rPr lang="en-US" sz="2500" i="1" dirty="0">
                <a:latin typeface="Times New Roman" pitchFamily="18" charset="0"/>
                <a:cs typeface="Times New Roman" pitchFamily="18" charset="0"/>
              </a:rPr>
              <a:t>W </a:t>
            </a:r>
            <a:r>
              <a:rPr lang="en-US" sz="2500" dirty="0">
                <a:latin typeface="Times New Roman" pitchFamily="18" charset="0"/>
                <a:cs typeface="Times New Roman" pitchFamily="18" charset="0"/>
              </a:rPr>
              <a:t>increases with reverse bias and extends </a:t>
            </a:r>
            <a:r>
              <a:rPr lang="en-US" sz="2500" dirty="0" smtClean="0">
                <a:latin typeface="Times New Roman" pitchFamily="18" charset="0"/>
                <a:cs typeface="Times New Roman" pitchFamily="18" charset="0"/>
              </a:rPr>
              <a:t>primarily into </a:t>
            </a:r>
            <a:r>
              <a:rPr lang="en-US" sz="2500" dirty="0">
                <a:latin typeface="Times New Roman" pitchFamily="18" charset="0"/>
                <a:cs typeface="Times New Roman" pitchFamily="18" charset="0"/>
              </a:rPr>
              <a:t>the lightly doped region, it is possible for </a:t>
            </a:r>
            <a:r>
              <a:rPr lang="en-US" sz="2500" i="1" dirty="0">
                <a:latin typeface="Times New Roman" pitchFamily="18" charset="0"/>
                <a:cs typeface="Times New Roman" pitchFamily="18" charset="0"/>
              </a:rPr>
              <a:t>W </a:t>
            </a:r>
            <a:r>
              <a:rPr lang="en-US" sz="2500" dirty="0">
                <a:latin typeface="Times New Roman" pitchFamily="18" charset="0"/>
                <a:cs typeface="Times New Roman" pitchFamily="18" charset="0"/>
              </a:rPr>
              <a:t>to increase until it fills </a:t>
            </a:r>
            <a:r>
              <a:rPr lang="en-US" sz="2500" dirty="0" smtClean="0">
                <a:latin typeface="Times New Roman" pitchFamily="18" charset="0"/>
                <a:cs typeface="Times New Roman" pitchFamily="18" charset="0"/>
              </a:rPr>
              <a:t>the entire </a:t>
            </a:r>
            <a:r>
              <a:rPr lang="en-US" sz="2500" dirty="0">
                <a:latin typeface="Times New Roman" pitchFamily="18" charset="0"/>
                <a:cs typeface="Times New Roman" pitchFamily="18" charset="0"/>
              </a:rPr>
              <a:t>length of this </a:t>
            </a:r>
            <a:r>
              <a:rPr lang="en-US" sz="2500" dirty="0" smtClean="0">
                <a:latin typeface="Times New Roman" pitchFamily="18" charset="0"/>
                <a:cs typeface="Times New Roman" pitchFamily="18" charset="0"/>
              </a:rPr>
              <a:t>region.</a:t>
            </a:r>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val="24980797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a:bodyPr>
          <a:lstStyle/>
          <a:p>
            <a:pPr algn="just"/>
            <a:r>
              <a:rPr lang="en-US" sz="2600" dirty="0">
                <a:latin typeface="Times New Roman" pitchFamily="18" charset="0"/>
                <a:cs typeface="Times New Roman" pitchFamily="18" charset="0"/>
              </a:rPr>
              <a:t>In devices designed for use at high reverse bias, care must be taken </a:t>
            </a:r>
            <a:r>
              <a:rPr lang="en-US" sz="2600" dirty="0" smtClean="0">
                <a:latin typeface="Times New Roman" pitchFamily="18" charset="0"/>
                <a:cs typeface="Times New Roman" pitchFamily="18" charset="0"/>
              </a:rPr>
              <a:t>to avoid </a:t>
            </a:r>
            <a:r>
              <a:rPr lang="en-US" sz="2600" dirty="0">
                <a:latin typeface="Times New Roman" pitchFamily="18" charset="0"/>
                <a:cs typeface="Times New Roman" pitchFamily="18" charset="0"/>
              </a:rPr>
              <a:t>premature breakdown across the edge of the sample.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This </a:t>
            </a:r>
            <a:r>
              <a:rPr lang="en-US" sz="2600" dirty="0">
                <a:latin typeface="Times New Roman" pitchFamily="18" charset="0"/>
                <a:cs typeface="Times New Roman" pitchFamily="18" charset="0"/>
              </a:rPr>
              <a:t>effect </a:t>
            </a:r>
            <a:r>
              <a:rPr lang="en-US" sz="2600" dirty="0" smtClean="0">
                <a:latin typeface="Times New Roman" pitchFamily="18" charset="0"/>
                <a:cs typeface="Times New Roman" pitchFamily="18" charset="0"/>
              </a:rPr>
              <a:t>can be </a:t>
            </a:r>
            <a:r>
              <a:rPr lang="en-US" sz="2600" dirty="0">
                <a:latin typeface="Times New Roman" pitchFamily="18" charset="0"/>
                <a:cs typeface="Times New Roman" pitchFamily="18" charset="0"/>
              </a:rPr>
              <a:t>reduced by </a:t>
            </a:r>
            <a:r>
              <a:rPr lang="en-US" sz="2600" i="1" dirty="0">
                <a:latin typeface="Times New Roman" pitchFamily="18" charset="0"/>
                <a:cs typeface="Times New Roman" pitchFamily="18" charset="0"/>
              </a:rPr>
              <a:t>beveling </a:t>
            </a:r>
            <a:r>
              <a:rPr lang="en-US" sz="2600" dirty="0">
                <a:latin typeface="Times New Roman" pitchFamily="18" charset="0"/>
                <a:cs typeface="Times New Roman" pitchFamily="18" charset="0"/>
              </a:rPr>
              <a:t>the edge or by diffusing a </a:t>
            </a:r>
            <a:r>
              <a:rPr lang="en-US" sz="2600" i="1" dirty="0">
                <a:latin typeface="Times New Roman" pitchFamily="18" charset="0"/>
                <a:cs typeface="Times New Roman" pitchFamily="18" charset="0"/>
              </a:rPr>
              <a:t>guard ring </a:t>
            </a:r>
            <a:r>
              <a:rPr lang="en-US" sz="2600" dirty="0">
                <a:latin typeface="Times New Roman" pitchFamily="18" charset="0"/>
                <a:cs typeface="Times New Roman" pitchFamily="18" charset="0"/>
              </a:rPr>
              <a:t>to isolate </a:t>
            </a:r>
            <a:r>
              <a:rPr lang="en-US" sz="2600" dirty="0" smtClean="0">
                <a:latin typeface="Times New Roman" pitchFamily="18" charset="0"/>
                <a:cs typeface="Times New Roman" pitchFamily="18" charset="0"/>
              </a:rPr>
              <a:t>the junction </a:t>
            </a:r>
            <a:r>
              <a:rPr lang="en-US" sz="2600" dirty="0">
                <a:latin typeface="Times New Roman" pitchFamily="18" charset="0"/>
                <a:cs typeface="Times New Roman" pitchFamily="18" charset="0"/>
              </a:rPr>
              <a:t>from the edge of the </a:t>
            </a:r>
            <a:r>
              <a:rPr lang="en-US" sz="2600" dirty="0" smtClean="0">
                <a:latin typeface="Times New Roman" pitchFamily="18" charset="0"/>
                <a:cs typeface="Times New Roman" pitchFamily="18" charset="0"/>
              </a:rPr>
              <a:t>sample.</a:t>
            </a:r>
          </a:p>
          <a:p>
            <a:pPr algn="just"/>
            <a:r>
              <a:rPr lang="en-US" sz="2600" dirty="0">
                <a:latin typeface="Times New Roman" pitchFamily="18" charset="0"/>
                <a:cs typeface="Times New Roman" pitchFamily="18" charset="0"/>
              </a:rPr>
              <a:t>The electric field is lower at the beveled edge of the sample in Fig. 5–24b than it is in the main body of </a:t>
            </a:r>
            <a:r>
              <a:rPr lang="en-US" sz="2600" dirty="0" smtClean="0">
                <a:latin typeface="Times New Roman" pitchFamily="18" charset="0"/>
                <a:cs typeface="Times New Roman" pitchFamily="18" charset="0"/>
              </a:rPr>
              <a:t>the device</a:t>
            </a:r>
            <a:r>
              <a:rPr lang="en-US" sz="2600" dirty="0">
                <a:latin typeface="Times New Roman" pitchFamily="18" charset="0"/>
                <a:cs typeface="Times New Roman" pitchFamily="18" charset="0"/>
              </a:rPr>
              <a:t>. </a:t>
            </a:r>
          </a:p>
          <a:p>
            <a:pPr algn="just"/>
            <a:r>
              <a:rPr lang="en-US" sz="2600" dirty="0">
                <a:latin typeface="Times New Roman" pitchFamily="18" charset="0"/>
                <a:cs typeface="Times New Roman" pitchFamily="18" charset="0"/>
              </a:rPr>
              <a:t>Similarly, the junction at the lightly doped p guard ring of Fig.  breaks down at higher voltage than the p+-n junction. </a:t>
            </a:r>
          </a:p>
          <a:p>
            <a:pPr algn="just"/>
            <a:r>
              <a:rPr lang="en-US" sz="2600" dirty="0">
                <a:latin typeface="Times New Roman" pitchFamily="18" charset="0"/>
                <a:cs typeface="Times New Roman" pitchFamily="18" charset="0"/>
              </a:rPr>
              <a:t>Since the depletion region is wider in the p ring than in the p+ region, the average electric field is smaller at the ring for a given diode reverse voltage.</a:t>
            </a:r>
          </a:p>
        </p:txBody>
      </p:sp>
    </p:spTree>
    <p:extLst>
      <p:ext uri="{BB962C8B-B14F-4D97-AF65-F5344CB8AC3E}">
        <p14:creationId xmlns:p14="http://schemas.microsoft.com/office/powerpoint/2010/main" val="24980797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371600"/>
            <a:ext cx="8077200" cy="3657600"/>
          </a:xfrm>
        </p:spPr>
      </p:pic>
    </p:spTree>
    <p:extLst>
      <p:ext uri="{BB962C8B-B14F-4D97-AF65-F5344CB8AC3E}">
        <p14:creationId xmlns:p14="http://schemas.microsoft.com/office/powerpoint/2010/main" val="24980797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553200"/>
          </a:xfrm>
        </p:spPr>
        <p:txBody>
          <a:bodyPr>
            <a:noAutofit/>
          </a:bodyPr>
          <a:lstStyle/>
          <a:p>
            <a:pPr algn="just"/>
            <a:r>
              <a:rPr lang="en-US" sz="2600" dirty="0">
                <a:latin typeface="Times New Roman" pitchFamily="18" charset="0"/>
                <a:cs typeface="Times New Roman" pitchFamily="18" charset="0"/>
              </a:rPr>
              <a:t>In fabricating a p+-n or a </a:t>
            </a:r>
            <a:r>
              <a:rPr lang="en-US" sz="2600" dirty="0" smtClean="0">
                <a:latin typeface="Times New Roman" pitchFamily="18" charset="0"/>
                <a:cs typeface="Times New Roman" pitchFamily="18" charset="0"/>
              </a:rPr>
              <a:t>p-n</a:t>
            </a:r>
            <a:r>
              <a:rPr lang="en-US" sz="2600" dirty="0">
                <a:latin typeface="Times New Roman" pitchFamily="18" charset="0"/>
                <a:cs typeface="Times New Roman" pitchFamily="18" charset="0"/>
              </a:rPr>
              <a:t>+ junction, it is common to terminate </a:t>
            </a:r>
            <a:r>
              <a:rPr lang="en-US" sz="2600" dirty="0" smtClean="0">
                <a:latin typeface="Times New Roman" pitchFamily="18" charset="0"/>
                <a:cs typeface="Times New Roman" pitchFamily="18" charset="0"/>
              </a:rPr>
              <a:t>the doped </a:t>
            </a:r>
            <a:r>
              <a:rPr lang="en-US" sz="2600" dirty="0">
                <a:latin typeface="Times New Roman" pitchFamily="18" charset="0"/>
                <a:cs typeface="Times New Roman" pitchFamily="18" charset="0"/>
              </a:rPr>
              <a:t>region with a heavily doped layer of the same type (</a:t>
            </a:r>
            <a:r>
              <a:rPr lang="en-US" sz="2600" dirty="0" smtClean="0">
                <a:latin typeface="Times New Roman" pitchFamily="18" charset="0"/>
                <a:cs typeface="Times New Roman" pitchFamily="18" charset="0"/>
              </a:rPr>
              <a:t>Fig a)., to </a:t>
            </a:r>
            <a:r>
              <a:rPr lang="en-US" sz="2600" dirty="0">
                <a:latin typeface="Times New Roman" pitchFamily="18" charset="0"/>
                <a:cs typeface="Times New Roman" pitchFamily="18" charset="0"/>
              </a:rPr>
              <a:t>ease the problem of making </a:t>
            </a:r>
            <a:r>
              <a:rPr lang="en-US" sz="2600" dirty="0" err="1">
                <a:latin typeface="Times New Roman" pitchFamily="18" charset="0"/>
                <a:cs typeface="Times New Roman" pitchFamily="18" charset="0"/>
              </a:rPr>
              <a:t>ohmic</a:t>
            </a:r>
            <a:r>
              <a:rPr lang="en-US" sz="2600" dirty="0">
                <a:latin typeface="Times New Roman" pitchFamily="18" charset="0"/>
                <a:cs typeface="Times New Roman" pitchFamily="18" charset="0"/>
              </a:rPr>
              <a:t> contact to the device.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result </a:t>
            </a:r>
            <a:r>
              <a:rPr lang="en-US" sz="2600" dirty="0" smtClean="0">
                <a:latin typeface="Times New Roman" pitchFamily="18" charset="0"/>
                <a:cs typeface="Times New Roman" pitchFamily="18" charset="0"/>
              </a:rPr>
              <a:t>is a p+-n-n</a:t>
            </a:r>
            <a:r>
              <a:rPr lang="en-US" sz="2600" dirty="0">
                <a:latin typeface="Times New Roman" pitchFamily="18" charset="0"/>
                <a:cs typeface="Times New Roman" pitchFamily="18" charset="0"/>
              </a:rPr>
              <a:t>+ structure with the </a:t>
            </a:r>
            <a:r>
              <a:rPr lang="en-US" sz="2600" dirty="0" smtClean="0">
                <a:latin typeface="Times New Roman" pitchFamily="18" charset="0"/>
                <a:cs typeface="Times New Roman" pitchFamily="18" charset="0"/>
              </a:rPr>
              <a:t>p+-n</a:t>
            </a:r>
            <a:r>
              <a:rPr lang="en-US" sz="2600" dirty="0">
                <a:latin typeface="Times New Roman" pitchFamily="18" charset="0"/>
                <a:cs typeface="Times New Roman" pitchFamily="18" charset="0"/>
              </a:rPr>
              <a:t>+ layer serving as the active junction, or </a:t>
            </a:r>
            <a:r>
              <a:rPr lang="en-US" sz="2600" dirty="0" smtClean="0">
                <a:latin typeface="Times New Roman" pitchFamily="18" charset="0"/>
                <a:cs typeface="Times New Roman" pitchFamily="18" charset="0"/>
              </a:rPr>
              <a:t>a p+-n-n</a:t>
            </a:r>
            <a:r>
              <a:rPr lang="en-US" sz="2600" dirty="0">
                <a:latin typeface="Times New Roman" pitchFamily="18" charset="0"/>
                <a:cs typeface="Times New Roman" pitchFamily="18" charset="0"/>
              </a:rPr>
              <a:t>+ device with an active </a:t>
            </a:r>
            <a:r>
              <a:rPr lang="en-US" sz="2600" dirty="0" smtClean="0">
                <a:latin typeface="Times New Roman" pitchFamily="18" charset="0"/>
                <a:cs typeface="Times New Roman" pitchFamily="18" charset="0"/>
              </a:rPr>
              <a:t>p+-n</a:t>
            </a:r>
            <a:r>
              <a:rPr lang="en-US" sz="2600" dirty="0">
                <a:latin typeface="Times New Roman" pitchFamily="18" charset="0"/>
                <a:cs typeface="Times New Roman" pitchFamily="18" charset="0"/>
              </a:rPr>
              <a:t>+ junction.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lightly doped center </a:t>
            </a:r>
            <a:r>
              <a:rPr lang="en-US" sz="2600" dirty="0" smtClean="0">
                <a:latin typeface="Times New Roman" pitchFamily="18" charset="0"/>
                <a:cs typeface="Times New Roman" pitchFamily="18" charset="0"/>
              </a:rPr>
              <a:t>region determines </a:t>
            </a:r>
            <a:r>
              <a:rPr lang="en-US" sz="2600" dirty="0">
                <a:latin typeface="Times New Roman" pitchFamily="18" charset="0"/>
                <a:cs typeface="Times New Roman" pitchFamily="18" charset="0"/>
              </a:rPr>
              <a:t>the avalanche breakdown voltage.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If </a:t>
            </a:r>
            <a:r>
              <a:rPr lang="en-US" sz="2600" dirty="0">
                <a:latin typeface="Times New Roman" pitchFamily="18" charset="0"/>
                <a:cs typeface="Times New Roman" pitchFamily="18" charset="0"/>
              </a:rPr>
              <a:t>this region is short </a:t>
            </a:r>
            <a:r>
              <a:rPr lang="en-US" sz="2600" dirty="0" smtClean="0">
                <a:latin typeface="Times New Roman" pitchFamily="18" charset="0"/>
                <a:cs typeface="Times New Roman" pitchFamily="18" charset="0"/>
              </a:rPr>
              <a:t>compared with </a:t>
            </a:r>
            <a:r>
              <a:rPr lang="en-US" sz="2600" dirty="0">
                <a:latin typeface="Times New Roman" pitchFamily="18" charset="0"/>
                <a:cs typeface="Times New Roman" pitchFamily="18" charset="0"/>
              </a:rPr>
              <a:t>the minority carrier diffusion length, the excess carrier </a:t>
            </a:r>
            <a:r>
              <a:rPr lang="en-US" sz="2600" dirty="0" smtClean="0">
                <a:latin typeface="Times New Roman" pitchFamily="18" charset="0"/>
                <a:cs typeface="Times New Roman" pitchFamily="18" charset="0"/>
              </a:rPr>
              <a:t>injection for </a:t>
            </a:r>
            <a:r>
              <a:rPr lang="en-US" sz="2600" dirty="0">
                <a:latin typeface="Times New Roman" pitchFamily="18" charset="0"/>
                <a:cs typeface="Times New Roman" pitchFamily="18" charset="0"/>
              </a:rPr>
              <a:t>large forward currents can increase the conductivity of the region significantly</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24980797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lnSpcReduction="10000"/>
          </a:bodyPr>
          <a:lstStyle/>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This </a:t>
            </a:r>
            <a:r>
              <a:rPr lang="en-US" sz="2800" dirty="0">
                <a:latin typeface="Times New Roman" pitchFamily="18" charset="0"/>
                <a:cs typeface="Times New Roman" pitchFamily="18" charset="0"/>
              </a:rPr>
              <a:t>type of </a:t>
            </a:r>
            <a:r>
              <a:rPr lang="en-US" sz="2800" i="1" dirty="0">
                <a:latin typeface="Times New Roman" pitchFamily="18" charset="0"/>
                <a:cs typeface="Times New Roman" pitchFamily="18" charset="0"/>
              </a:rPr>
              <a:t>conductivity modulation, </a:t>
            </a:r>
            <a:r>
              <a:rPr lang="en-US" sz="2800" dirty="0">
                <a:latin typeface="Times New Roman" pitchFamily="18" charset="0"/>
                <a:cs typeface="Times New Roman" pitchFamily="18" charset="0"/>
              </a:rPr>
              <a:t>which reduces the forward resistance </a:t>
            </a:r>
            <a:r>
              <a:rPr lang="en-US" sz="2800" i="1" dirty="0">
                <a:latin typeface="Times New Roman" pitchFamily="18" charset="0"/>
                <a:cs typeface="Times New Roman" pitchFamily="18" charset="0"/>
              </a:rPr>
              <a:t>R, </a:t>
            </a:r>
            <a:r>
              <a:rPr lang="en-US" sz="2800" dirty="0">
                <a:latin typeface="Times New Roman" pitchFamily="18" charset="0"/>
                <a:cs typeface="Times New Roman" pitchFamily="18" charset="0"/>
              </a:rPr>
              <a:t>can be very useful for high-current devices. </a:t>
            </a:r>
          </a:p>
          <a:p>
            <a:pPr algn="just"/>
            <a:r>
              <a:rPr lang="en-US" sz="2800" dirty="0">
                <a:latin typeface="Times New Roman" pitchFamily="18" charset="0"/>
                <a:cs typeface="Times New Roman" pitchFamily="18" charset="0"/>
              </a:rPr>
              <a:t>On the other hand, a short, lightly doped center region can also lead to punch-through </a:t>
            </a:r>
            <a:r>
              <a:rPr lang="en-US" sz="2800" dirty="0" smtClean="0">
                <a:latin typeface="Times New Roman" pitchFamily="18" charset="0"/>
                <a:cs typeface="Times New Roman" pitchFamily="18" charset="0"/>
              </a:rPr>
              <a:t>under reverse </a:t>
            </a:r>
            <a:r>
              <a:rPr lang="en-US" sz="2800" dirty="0">
                <a:latin typeface="Times New Roman" pitchFamily="18" charset="0"/>
                <a:cs typeface="Times New Roman" pitchFamily="18" charset="0"/>
              </a:rPr>
              <a:t>bias, as in </a:t>
            </a:r>
            <a:r>
              <a:rPr lang="en-US" sz="2800" dirty="0" smtClean="0">
                <a:latin typeface="Times New Roman" pitchFamily="18" charset="0"/>
                <a:cs typeface="Times New Roman" pitchFamily="18" charset="0"/>
              </a:rPr>
              <a:t>Fig(c).</a:t>
            </a:r>
            <a:endParaRPr lang="en-US" sz="2800" dirty="0">
              <a:latin typeface="Times New Roman" pitchFamily="18" charset="0"/>
              <a:cs typeface="Times New Roman" pitchFamily="18" charset="0"/>
            </a:endParaRPr>
          </a:p>
          <a:p>
            <a:endParaRPr lang="en-US"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748"/>
            <a:ext cx="8762999" cy="3508948"/>
          </a:xfrm>
          <a:prstGeom prst="rect">
            <a:avLst/>
          </a:prstGeom>
        </p:spPr>
      </p:pic>
    </p:spTree>
    <p:extLst>
      <p:ext uri="{BB962C8B-B14F-4D97-AF65-F5344CB8AC3E}">
        <p14:creationId xmlns:p14="http://schemas.microsoft.com/office/powerpoint/2010/main" val="24980797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a:bodyPr>
          <a:lstStyle/>
          <a:p>
            <a:pPr algn="just"/>
            <a:r>
              <a:rPr lang="en-US" sz="2600" dirty="0">
                <a:latin typeface="Times New Roman" pitchFamily="18" charset="0"/>
                <a:cs typeface="Times New Roman" pitchFamily="18" charset="0"/>
              </a:rPr>
              <a:t>The mounting of a rectifier junction is critical to its ability to </a:t>
            </a:r>
            <a:r>
              <a:rPr lang="en-US" sz="2600" dirty="0" smtClean="0">
                <a:latin typeface="Times New Roman" pitchFamily="18" charset="0"/>
                <a:cs typeface="Times New Roman" pitchFamily="18" charset="0"/>
              </a:rPr>
              <a:t>handle power</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For </a:t>
            </a:r>
            <a:r>
              <a:rPr lang="en-US" sz="2600" dirty="0">
                <a:latin typeface="Times New Roman" pitchFamily="18" charset="0"/>
                <a:cs typeface="Times New Roman" pitchFamily="18" charset="0"/>
              </a:rPr>
              <a:t>diodes used in low-power circuits, glass or plastic </a:t>
            </a:r>
            <a:r>
              <a:rPr lang="en-US" sz="2600" dirty="0" smtClean="0">
                <a:latin typeface="Times New Roman" pitchFamily="18" charset="0"/>
                <a:cs typeface="Times New Roman" pitchFamily="18" charset="0"/>
              </a:rPr>
              <a:t>encapsulation or </a:t>
            </a:r>
            <a:r>
              <a:rPr lang="en-US" sz="2600" dirty="0">
                <a:latin typeface="Times New Roman" pitchFamily="18" charset="0"/>
                <a:cs typeface="Times New Roman" pitchFamily="18" charset="0"/>
              </a:rPr>
              <a:t>a simple header mounting is adequate.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However</a:t>
            </a:r>
            <a:r>
              <a:rPr lang="en-US" sz="2600" dirty="0">
                <a:latin typeface="Times New Roman" pitchFamily="18" charset="0"/>
                <a:cs typeface="Times New Roman" pitchFamily="18" charset="0"/>
              </a:rPr>
              <a:t>, high-current </a:t>
            </a:r>
            <a:r>
              <a:rPr lang="en-US" sz="2600" dirty="0" smtClean="0">
                <a:latin typeface="Times New Roman" pitchFamily="18" charset="0"/>
                <a:cs typeface="Times New Roman" pitchFamily="18" charset="0"/>
              </a:rPr>
              <a:t>devices that </a:t>
            </a:r>
            <a:r>
              <a:rPr lang="en-US" sz="2600" dirty="0">
                <a:latin typeface="Times New Roman" pitchFamily="18" charset="0"/>
                <a:cs typeface="Times New Roman" pitchFamily="18" charset="0"/>
              </a:rPr>
              <a:t>must dissipate large amounts of heat require special mountings to </a:t>
            </a:r>
            <a:r>
              <a:rPr lang="en-US" sz="2600" dirty="0" smtClean="0">
                <a:latin typeface="Times New Roman" pitchFamily="18" charset="0"/>
                <a:cs typeface="Times New Roman" pitchFamily="18" charset="0"/>
              </a:rPr>
              <a:t>transfer thermal </a:t>
            </a:r>
            <a:r>
              <a:rPr lang="en-US" sz="2600" dirty="0">
                <a:latin typeface="Times New Roman" pitchFamily="18" charset="0"/>
                <a:cs typeface="Times New Roman" pitchFamily="18" charset="0"/>
              </a:rPr>
              <a:t>energy away from the junction.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A </a:t>
            </a:r>
            <a:r>
              <a:rPr lang="en-US" sz="2600" dirty="0">
                <a:latin typeface="Times New Roman" pitchFamily="18" charset="0"/>
                <a:cs typeface="Times New Roman" pitchFamily="18" charset="0"/>
              </a:rPr>
              <a:t>typical Si power rectifier </a:t>
            </a:r>
            <a:r>
              <a:rPr lang="en-US" sz="2600" dirty="0" smtClean="0">
                <a:latin typeface="Times New Roman" pitchFamily="18" charset="0"/>
                <a:cs typeface="Times New Roman" pitchFamily="18" charset="0"/>
              </a:rPr>
              <a:t>is mounted </a:t>
            </a:r>
            <a:r>
              <a:rPr lang="en-US" sz="2600" dirty="0">
                <a:latin typeface="Times New Roman" pitchFamily="18" charset="0"/>
                <a:cs typeface="Times New Roman" pitchFamily="18" charset="0"/>
              </a:rPr>
              <a:t>on a molybdenum or tungsten disk to match the thermal </a:t>
            </a:r>
            <a:r>
              <a:rPr lang="en-US" sz="2600" dirty="0" smtClean="0">
                <a:latin typeface="Times New Roman" pitchFamily="18" charset="0"/>
                <a:cs typeface="Times New Roman" pitchFamily="18" charset="0"/>
              </a:rPr>
              <a:t>expansion properties </a:t>
            </a:r>
            <a:r>
              <a:rPr lang="en-US" sz="2600" dirty="0">
                <a:latin typeface="Times New Roman" pitchFamily="18" charset="0"/>
                <a:cs typeface="Times New Roman" pitchFamily="18" charset="0"/>
              </a:rPr>
              <a:t>of the Si.</a:t>
            </a:r>
          </a:p>
        </p:txBody>
      </p:sp>
    </p:spTree>
    <p:extLst>
      <p:ext uri="{BB962C8B-B14F-4D97-AF65-F5344CB8AC3E}">
        <p14:creationId xmlns:p14="http://schemas.microsoft.com/office/powerpoint/2010/main" val="1616126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524000"/>
            <a:ext cx="6858000" cy="5334000"/>
          </a:xfrm>
        </p:spPr>
      </p:pic>
    </p:spTree>
    <p:extLst>
      <p:ext uri="{BB962C8B-B14F-4D97-AF65-F5344CB8AC3E}">
        <p14:creationId xmlns:p14="http://schemas.microsoft.com/office/powerpoint/2010/main" val="23831873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600200"/>
            <a:ext cx="8229600" cy="4525963"/>
          </a:xfrm>
        </p:spPr>
        <p:txBody>
          <a:bodyPr>
            <a:normAutofit/>
          </a:bodyPr>
          <a:lstStyle/>
          <a:p>
            <a:pPr marL="0" indent="0" algn="ctr">
              <a:buNone/>
            </a:pPr>
            <a:r>
              <a:rPr lang="en-US" sz="4400" b="1" dirty="0">
                <a:latin typeface="Times New Roman" pitchFamily="18" charset="0"/>
                <a:cs typeface="Times New Roman" pitchFamily="18" charset="0"/>
              </a:rPr>
              <a:t>Optoelectronic </a:t>
            </a:r>
            <a:r>
              <a:rPr lang="en-US" sz="4400" b="1" dirty="0" smtClean="0">
                <a:latin typeface="Times New Roman" pitchFamily="18" charset="0"/>
                <a:cs typeface="Times New Roman" pitchFamily="18" charset="0"/>
              </a:rPr>
              <a:t>Devices </a:t>
            </a:r>
            <a:endParaRPr lang="en-US" sz="4400" b="1" dirty="0">
              <a:latin typeface="Times New Roman" pitchFamily="18" charset="0"/>
              <a:cs typeface="Times New Roman" pitchFamily="18" charset="0"/>
            </a:endParaRPr>
          </a:p>
        </p:txBody>
      </p:sp>
    </p:spTree>
    <p:extLst>
      <p:ext uri="{BB962C8B-B14F-4D97-AF65-F5344CB8AC3E}">
        <p14:creationId xmlns:p14="http://schemas.microsoft.com/office/powerpoint/2010/main" val="42934337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0"/>
                <a:ext cx="8839200" cy="6553200"/>
              </a:xfrm>
            </p:spPr>
            <p:txBody>
              <a:bodyPr>
                <a:noAutofit/>
              </a:bodyPr>
              <a:lstStyle/>
              <a:p>
                <a:pPr marL="0" indent="0" algn="just">
                  <a:buNone/>
                </a:pPr>
                <a:r>
                  <a:rPr lang="en-US" sz="2600" b="1" dirty="0" smtClean="0">
                    <a:latin typeface="Times New Roman" pitchFamily="18" charset="0"/>
                    <a:cs typeface="Times New Roman" pitchFamily="18" charset="0"/>
                  </a:rPr>
                  <a:t>Current </a:t>
                </a:r>
                <a:r>
                  <a:rPr lang="en-US" sz="2600" b="1" dirty="0">
                    <a:latin typeface="Times New Roman" pitchFamily="18" charset="0"/>
                    <a:cs typeface="Times New Roman" pitchFamily="18" charset="0"/>
                  </a:rPr>
                  <a:t>and Voltage in an Illuminated Junction</a:t>
                </a:r>
                <a:endParaRPr lang="en-US" sz="2600" b="1" dirty="0" smtClean="0">
                  <a:latin typeface="Times New Roman" pitchFamily="18" charset="0"/>
                  <a:cs typeface="Times New Roman" pitchFamily="18" charset="0"/>
                </a:endParaRPr>
              </a:p>
              <a:p>
                <a:pPr algn="just"/>
                <a:r>
                  <a:rPr lang="en-US" sz="2500" dirty="0">
                    <a:latin typeface="Times New Roman" pitchFamily="18" charset="0"/>
                    <a:cs typeface="Times New Roman" pitchFamily="18" charset="0"/>
                  </a:rPr>
                  <a:t>T</a:t>
                </a:r>
                <a:r>
                  <a:rPr lang="en-US" sz="2500" dirty="0" smtClean="0">
                    <a:latin typeface="Times New Roman" pitchFamily="18" charset="0"/>
                    <a:cs typeface="Times New Roman" pitchFamily="18" charset="0"/>
                  </a:rPr>
                  <a:t>he </a:t>
                </a:r>
                <a:r>
                  <a:rPr lang="en-US" sz="2500" dirty="0">
                    <a:latin typeface="Times New Roman" pitchFamily="18" charset="0"/>
                    <a:cs typeface="Times New Roman" pitchFamily="18" charset="0"/>
                  </a:rPr>
                  <a:t>current due to drift of minority carriers </a:t>
                </a:r>
                <a:r>
                  <a:rPr lang="en-US" sz="2500" dirty="0" smtClean="0">
                    <a:latin typeface="Times New Roman" pitchFamily="18" charset="0"/>
                    <a:cs typeface="Times New Roman" pitchFamily="18" charset="0"/>
                  </a:rPr>
                  <a:t>across a </a:t>
                </a:r>
                <a:r>
                  <a:rPr lang="en-US" sz="2500" dirty="0">
                    <a:latin typeface="Times New Roman" pitchFamily="18" charset="0"/>
                    <a:cs typeface="Times New Roman" pitchFamily="18" charset="0"/>
                  </a:rPr>
                  <a:t>junction </a:t>
                </a:r>
                <a:r>
                  <a:rPr lang="en-US" sz="2500" dirty="0" smtClean="0">
                    <a:latin typeface="Times New Roman" pitchFamily="18" charset="0"/>
                    <a:cs typeface="Times New Roman" pitchFamily="18" charset="0"/>
                  </a:rPr>
                  <a:t>is </a:t>
                </a:r>
                <a:r>
                  <a:rPr lang="en-US" sz="2500" dirty="0">
                    <a:latin typeface="Times New Roman" pitchFamily="18" charset="0"/>
                    <a:cs typeface="Times New Roman" pitchFamily="18" charset="0"/>
                  </a:rPr>
                  <a:t>a generation current. </a:t>
                </a:r>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In </a:t>
                </a:r>
                <a:r>
                  <a:rPr lang="en-US" sz="2500" dirty="0">
                    <a:latin typeface="Times New Roman" pitchFamily="18" charset="0"/>
                    <a:cs typeface="Times New Roman" pitchFamily="18" charset="0"/>
                  </a:rPr>
                  <a:t>particular, carriers generated </a:t>
                </a:r>
                <a:r>
                  <a:rPr lang="en-US" sz="2500" dirty="0" smtClean="0">
                    <a:latin typeface="Times New Roman" pitchFamily="18" charset="0"/>
                    <a:cs typeface="Times New Roman" pitchFamily="18" charset="0"/>
                  </a:rPr>
                  <a:t>within the </a:t>
                </a:r>
                <a:r>
                  <a:rPr lang="en-US" sz="2500" dirty="0">
                    <a:latin typeface="Times New Roman" pitchFamily="18" charset="0"/>
                    <a:cs typeface="Times New Roman" pitchFamily="18" charset="0"/>
                  </a:rPr>
                  <a:t>depletion region </a:t>
                </a:r>
                <a:r>
                  <a:rPr lang="en-US" sz="2500" i="1" dirty="0">
                    <a:latin typeface="Times New Roman" pitchFamily="18" charset="0"/>
                    <a:cs typeface="Times New Roman" pitchFamily="18" charset="0"/>
                  </a:rPr>
                  <a:t>W </a:t>
                </a:r>
                <a:r>
                  <a:rPr lang="en-US" sz="2500" dirty="0">
                    <a:latin typeface="Times New Roman" pitchFamily="18" charset="0"/>
                    <a:cs typeface="Times New Roman" pitchFamily="18" charset="0"/>
                  </a:rPr>
                  <a:t>are separated by the junction field, electrons </a:t>
                </a:r>
                <a:r>
                  <a:rPr lang="en-US" sz="2500" dirty="0" smtClean="0">
                    <a:latin typeface="Times New Roman" pitchFamily="18" charset="0"/>
                    <a:cs typeface="Times New Roman" pitchFamily="18" charset="0"/>
                  </a:rPr>
                  <a:t>being collected </a:t>
                </a:r>
                <a:r>
                  <a:rPr lang="en-US" sz="2500" dirty="0">
                    <a:latin typeface="Times New Roman" pitchFamily="18" charset="0"/>
                    <a:cs typeface="Times New Roman" pitchFamily="18" charset="0"/>
                  </a:rPr>
                  <a:t>in the n region and holes in the p region. </a:t>
                </a:r>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Also</a:t>
                </a:r>
                <a:r>
                  <a:rPr lang="en-US" sz="2500" dirty="0">
                    <a:latin typeface="Times New Roman" pitchFamily="18" charset="0"/>
                    <a:cs typeface="Times New Roman" pitchFamily="18" charset="0"/>
                  </a:rPr>
                  <a:t>, minority </a:t>
                </a:r>
                <a:r>
                  <a:rPr lang="en-US" sz="2500" dirty="0" smtClean="0">
                    <a:latin typeface="Times New Roman" pitchFamily="18" charset="0"/>
                    <a:cs typeface="Times New Roman" pitchFamily="18" charset="0"/>
                  </a:rPr>
                  <a:t>carriers generated </a:t>
                </a:r>
                <a:r>
                  <a:rPr lang="en-US" sz="2500" dirty="0">
                    <a:latin typeface="Times New Roman" pitchFamily="18" charset="0"/>
                    <a:cs typeface="Times New Roman" pitchFamily="18" charset="0"/>
                  </a:rPr>
                  <a:t>thermally within a diffusion length of each side of the </a:t>
                </a:r>
                <a:r>
                  <a:rPr lang="en-US" sz="2500" dirty="0" smtClean="0">
                    <a:latin typeface="Times New Roman" pitchFamily="18" charset="0"/>
                    <a:cs typeface="Times New Roman" pitchFamily="18" charset="0"/>
                  </a:rPr>
                  <a:t>junction diffuse </a:t>
                </a:r>
                <a:r>
                  <a:rPr lang="en-US" sz="2500" dirty="0">
                    <a:latin typeface="Times New Roman" pitchFamily="18" charset="0"/>
                    <a:cs typeface="Times New Roman" pitchFamily="18" charset="0"/>
                  </a:rPr>
                  <a:t>to the depletion region and are swept to the other side by the </a:t>
                </a:r>
                <a:r>
                  <a:rPr lang="en-US" sz="2500" dirty="0" smtClean="0">
                    <a:latin typeface="Times New Roman" pitchFamily="18" charset="0"/>
                    <a:cs typeface="Times New Roman" pitchFamily="18" charset="0"/>
                  </a:rPr>
                  <a:t>electric field</a:t>
                </a:r>
                <a:r>
                  <a:rPr lang="en-US" sz="2500" dirty="0">
                    <a:latin typeface="Times New Roman" pitchFamily="18" charset="0"/>
                    <a:cs typeface="Times New Roman" pitchFamily="18" charset="0"/>
                  </a:rPr>
                  <a:t>. </a:t>
                </a:r>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If </a:t>
                </a:r>
                <a:r>
                  <a:rPr lang="en-US" sz="2500" dirty="0">
                    <a:latin typeface="Times New Roman" pitchFamily="18" charset="0"/>
                    <a:cs typeface="Times New Roman" pitchFamily="18" charset="0"/>
                  </a:rPr>
                  <a:t>the junction is uniformly illuminated by photons with  </a:t>
                </a:r>
                <a:r>
                  <a:rPr lang="en-US" sz="2500" i="1" dirty="0" err="1" smtClean="0">
                    <a:latin typeface="Times New Roman" pitchFamily="18" charset="0"/>
                    <a:cs typeface="Times New Roman" pitchFamily="18" charset="0"/>
                  </a:rPr>
                  <a:t>hv</a:t>
                </a:r>
                <a:r>
                  <a:rPr lang="en-US" sz="2500" i="1" dirty="0" smtClean="0">
                    <a:latin typeface="Times New Roman" pitchFamily="18" charset="0"/>
                    <a:cs typeface="Times New Roman" pitchFamily="18" charset="0"/>
                  </a:rPr>
                  <a:t>=</a:t>
                </a:r>
                <a:r>
                  <a:rPr lang="en-US" sz="2500" dirty="0" smtClean="0">
                    <a:latin typeface="Times New Roman" pitchFamily="18" charset="0"/>
                    <a:cs typeface="Times New Roman" pitchFamily="18" charset="0"/>
                  </a:rPr>
                  <a:t> </a:t>
                </a:r>
                <a:r>
                  <a:rPr lang="en-US" sz="2500" i="1" dirty="0" err="1" smtClean="0">
                    <a:latin typeface="Times New Roman" pitchFamily="18" charset="0"/>
                    <a:cs typeface="Times New Roman" pitchFamily="18" charset="0"/>
                  </a:rPr>
                  <a:t>Eg</a:t>
                </a:r>
                <a:r>
                  <a:rPr lang="en-US" sz="2500" dirty="0" smtClean="0">
                    <a:latin typeface="Times New Roman" pitchFamily="18" charset="0"/>
                    <a:cs typeface="Times New Roman" pitchFamily="18" charset="0"/>
                  </a:rPr>
                  <a:t>, an </a:t>
                </a:r>
                <a:r>
                  <a:rPr lang="en-US" sz="2500" dirty="0">
                    <a:latin typeface="Times New Roman" pitchFamily="18" charset="0"/>
                    <a:cs typeface="Times New Roman" pitchFamily="18" charset="0"/>
                  </a:rPr>
                  <a:t>added generation rate </a:t>
                </a:r>
                <a14:m>
                  <m:oMath xmlns:m="http://schemas.openxmlformats.org/officeDocument/2006/math">
                    <m:sSub>
                      <m:sSubPr>
                        <m:ctrlPr>
                          <a:rPr lang="en-US" sz="2500" i="1">
                            <a:latin typeface="Cambria Math"/>
                            <a:cs typeface="Times New Roman" pitchFamily="18" charset="0"/>
                          </a:rPr>
                        </m:ctrlPr>
                      </m:sSubPr>
                      <m:e>
                        <m:r>
                          <a:rPr lang="en-US" sz="2500" i="1">
                            <a:latin typeface="Cambria Math"/>
                            <a:cs typeface="Times New Roman" pitchFamily="18" charset="0"/>
                          </a:rPr>
                          <m:t>𝑔</m:t>
                        </m:r>
                      </m:e>
                      <m:sub>
                        <m:r>
                          <a:rPr lang="en-US" sz="2500" i="1">
                            <a:latin typeface="Cambria Math"/>
                            <a:cs typeface="Times New Roman" pitchFamily="18" charset="0"/>
                          </a:rPr>
                          <m:t>𝑜𝑝</m:t>
                        </m:r>
                      </m:sub>
                    </m:sSub>
                  </m:oMath>
                </a14:m>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EHP&gt;</a:t>
                </a:r>
                <a14:m>
                  <m:oMath xmlns:m="http://schemas.openxmlformats.org/officeDocument/2006/math">
                    <m:sSup>
                      <m:sSupPr>
                        <m:ctrlPr>
                          <a:rPr lang="en-US" sz="2500" i="1" smtClean="0">
                            <a:latin typeface="Cambria Math"/>
                            <a:cs typeface="Times New Roman" pitchFamily="18" charset="0"/>
                          </a:rPr>
                        </m:ctrlPr>
                      </m:sSupPr>
                      <m:e>
                        <m:r>
                          <a:rPr lang="en-US" sz="2500" b="0" i="1" smtClean="0">
                            <a:latin typeface="Cambria Math"/>
                            <a:cs typeface="Times New Roman" pitchFamily="18" charset="0"/>
                          </a:rPr>
                          <m:t>𝑐𝑚</m:t>
                        </m:r>
                      </m:e>
                      <m:sup>
                        <m:r>
                          <a:rPr lang="en-US" sz="2500" b="0" i="1" smtClean="0">
                            <a:latin typeface="Cambria Math"/>
                            <a:cs typeface="Times New Roman" pitchFamily="18" charset="0"/>
                          </a:rPr>
                          <m:t>3</m:t>
                        </m:r>
                      </m:sup>
                    </m:sSup>
                  </m:oMath>
                </a14:m>
                <a:r>
                  <a:rPr lang="en-US" sz="2500" dirty="0" smtClean="0">
                    <a:latin typeface="Times New Roman" pitchFamily="18" charset="0"/>
                    <a:cs typeface="Times New Roman" pitchFamily="18" charset="0"/>
                  </a:rPr>
                  <a:t>-s) participates </a:t>
                </a:r>
                <a:r>
                  <a:rPr lang="en-US" sz="2500" dirty="0">
                    <a:latin typeface="Times New Roman" pitchFamily="18" charset="0"/>
                    <a:cs typeface="Times New Roman" pitchFamily="18" charset="0"/>
                  </a:rPr>
                  <a:t>in this </a:t>
                </a:r>
                <a:r>
                  <a:rPr lang="en-US" sz="2500" dirty="0" smtClean="0">
                    <a:latin typeface="Times New Roman" pitchFamily="18" charset="0"/>
                    <a:cs typeface="Times New Roman" pitchFamily="18" charset="0"/>
                  </a:rPr>
                  <a:t>current.</a:t>
                </a:r>
                <a:endParaRPr lang="en-US" sz="2500" dirty="0">
                  <a:latin typeface="Times New Roman" pitchFamily="18" charset="0"/>
                  <a:cs typeface="Times New Roman" pitchFamily="18" charset="0"/>
                </a:endParaRPr>
              </a:p>
              <a:p>
                <a:pPr algn="just"/>
                <a:r>
                  <a:rPr lang="en-US" sz="2500" dirty="0">
                    <a:latin typeface="Times New Roman" pitchFamily="18" charset="0"/>
                    <a:cs typeface="Times New Roman" pitchFamily="18" charset="0"/>
                  </a:rPr>
                  <a:t>The number of holes created per second within a diffusion </a:t>
                </a:r>
                <a:r>
                  <a:rPr lang="en-US" sz="2500" dirty="0" smtClean="0">
                    <a:latin typeface="Times New Roman" pitchFamily="18" charset="0"/>
                    <a:cs typeface="Times New Roman" pitchFamily="18" charset="0"/>
                  </a:rPr>
                  <a:t>length of </a:t>
                </a:r>
                <a:r>
                  <a:rPr lang="en-US" sz="2500" dirty="0">
                    <a:latin typeface="Times New Roman" pitchFamily="18" charset="0"/>
                    <a:cs typeface="Times New Roman" pitchFamily="18" charset="0"/>
                  </a:rPr>
                  <a:t>the transition region on the n side </a:t>
                </a:r>
                <a:r>
                  <a:rPr lang="en-US" sz="2500" dirty="0" smtClean="0">
                    <a:latin typeface="Times New Roman" pitchFamily="18" charset="0"/>
                    <a:cs typeface="Times New Roman" pitchFamily="18" charset="0"/>
                  </a:rPr>
                  <a:t>is </a:t>
                </a:r>
                <a14:m>
                  <m:oMath xmlns:m="http://schemas.openxmlformats.org/officeDocument/2006/math">
                    <m:sSub>
                      <m:sSubPr>
                        <m:ctrlPr>
                          <a:rPr lang="en-US" sz="2500" i="1" smtClean="0">
                            <a:latin typeface="Cambria Math"/>
                            <a:cs typeface="Times New Roman" pitchFamily="18" charset="0"/>
                          </a:rPr>
                        </m:ctrlPr>
                      </m:sSubPr>
                      <m:e>
                        <m:r>
                          <a:rPr lang="en-US" sz="2500" b="0" i="1" smtClean="0">
                            <a:latin typeface="Cambria Math"/>
                            <a:cs typeface="Times New Roman" pitchFamily="18" charset="0"/>
                          </a:rPr>
                          <m:t>𝐴𝐿</m:t>
                        </m:r>
                      </m:e>
                      <m:sub>
                        <m:r>
                          <a:rPr lang="en-US" sz="2500" b="0" i="1" smtClean="0">
                            <a:latin typeface="Cambria Math"/>
                            <a:cs typeface="Times New Roman" pitchFamily="18" charset="0"/>
                          </a:rPr>
                          <m:t>𝑝</m:t>
                        </m:r>
                      </m:sub>
                    </m:sSub>
                    <m:sSub>
                      <m:sSubPr>
                        <m:ctrlPr>
                          <a:rPr lang="en-US" sz="2500" i="1" smtClean="0">
                            <a:latin typeface="Cambria Math"/>
                            <a:cs typeface="Times New Roman" pitchFamily="18" charset="0"/>
                          </a:rPr>
                        </m:ctrlPr>
                      </m:sSubPr>
                      <m:e>
                        <m:r>
                          <a:rPr lang="en-US" sz="2500" b="0" i="1" smtClean="0">
                            <a:latin typeface="Cambria Math"/>
                            <a:cs typeface="Times New Roman" pitchFamily="18" charset="0"/>
                          </a:rPr>
                          <m:t>𝑔</m:t>
                        </m:r>
                      </m:e>
                      <m:sub>
                        <m:r>
                          <a:rPr lang="en-US" sz="2500" b="0" i="1" smtClean="0">
                            <a:latin typeface="Cambria Math"/>
                            <a:cs typeface="Times New Roman" pitchFamily="18" charset="0"/>
                          </a:rPr>
                          <m:t>𝑜𝑝</m:t>
                        </m:r>
                      </m:sub>
                    </m:sSub>
                  </m:oMath>
                </a14:m>
                <a:r>
                  <a:rPr lang="en-US" sz="2500" dirty="0" smtClean="0">
                    <a:latin typeface="Times New Roman" pitchFamily="18" charset="0"/>
                    <a:cs typeface="Times New Roman" pitchFamily="18" charset="0"/>
                  </a:rPr>
                  <a:t>. </a:t>
                </a:r>
              </a:p>
              <a:p>
                <a:pPr algn="just"/>
                <a:r>
                  <a:rPr lang="en-US" sz="2500" dirty="0" smtClean="0">
                    <a:latin typeface="Times New Roman" pitchFamily="18" charset="0"/>
                    <a:cs typeface="Times New Roman" pitchFamily="18" charset="0"/>
                  </a:rPr>
                  <a:t>Similarly </a:t>
                </a:r>
                <a14:m>
                  <m:oMath xmlns:m="http://schemas.openxmlformats.org/officeDocument/2006/math">
                    <m:sSub>
                      <m:sSubPr>
                        <m:ctrlPr>
                          <a:rPr lang="en-US" sz="2500" i="1">
                            <a:latin typeface="Cambria Math"/>
                            <a:cs typeface="Times New Roman" pitchFamily="18" charset="0"/>
                          </a:rPr>
                        </m:ctrlPr>
                      </m:sSubPr>
                      <m:e>
                        <m:r>
                          <a:rPr lang="en-US" sz="2500" i="1">
                            <a:latin typeface="Cambria Math"/>
                            <a:cs typeface="Times New Roman" pitchFamily="18" charset="0"/>
                          </a:rPr>
                          <m:t>𝐴𝐿</m:t>
                        </m:r>
                      </m:e>
                      <m:sub>
                        <m:r>
                          <a:rPr lang="en-US" sz="2500" b="0" i="1" smtClean="0">
                            <a:latin typeface="Cambria Math"/>
                            <a:cs typeface="Times New Roman" pitchFamily="18" charset="0"/>
                          </a:rPr>
                          <m:t>𝑛</m:t>
                        </m:r>
                      </m:sub>
                    </m:sSub>
                    <m:sSub>
                      <m:sSubPr>
                        <m:ctrlPr>
                          <a:rPr lang="en-US" sz="2500" i="1">
                            <a:latin typeface="Cambria Math"/>
                            <a:cs typeface="Times New Roman" pitchFamily="18" charset="0"/>
                          </a:rPr>
                        </m:ctrlPr>
                      </m:sSubPr>
                      <m:e>
                        <m:r>
                          <a:rPr lang="en-US" sz="2500" i="1">
                            <a:latin typeface="Cambria Math"/>
                            <a:cs typeface="Times New Roman" pitchFamily="18" charset="0"/>
                          </a:rPr>
                          <m:t>𝑔</m:t>
                        </m:r>
                      </m:e>
                      <m:sub>
                        <m:r>
                          <a:rPr lang="en-US" sz="2500" i="1">
                            <a:latin typeface="Cambria Math"/>
                            <a:cs typeface="Times New Roman" pitchFamily="18" charset="0"/>
                          </a:rPr>
                          <m:t>𝑜𝑝</m:t>
                        </m:r>
                      </m:sub>
                    </m:sSub>
                  </m:oMath>
                </a14:m>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electrons are </a:t>
                </a:r>
                <a:r>
                  <a:rPr lang="en-US" sz="2500" dirty="0">
                    <a:latin typeface="Times New Roman" pitchFamily="18" charset="0"/>
                    <a:cs typeface="Times New Roman" pitchFamily="18" charset="0"/>
                  </a:rPr>
                  <a:t>generated per second within </a:t>
                </a:r>
                <a:r>
                  <a:rPr lang="en-US" sz="2500" i="1" dirty="0">
                    <a:latin typeface="Times New Roman" pitchFamily="18" charset="0"/>
                    <a:cs typeface="Times New Roman" pitchFamily="18" charset="0"/>
                  </a:rPr>
                  <a:t>Ln </a:t>
                </a:r>
                <a:r>
                  <a:rPr lang="en-US" sz="2500" dirty="0">
                    <a:latin typeface="Times New Roman" pitchFamily="18" charset="0"/>
                    <a:cs typeface="Times New Roman" pitchFamily="18" charset="0"/>
                  </a:rPr>
                  <a:t>of </a:t>
                </a:r>
                <a:r>
                  <a:rPr lang="en-US" sz="2500" i="1" dirty="0">
                    <a:latin typeface="Times New Roman" pitchFamily="18" charset="0"/>
                    <a:cs typeface="Times New Roman" pitchFamily="18" charset="0"/>
                  </a:rPr>
                  <a:t>xp</a:t>
                </a:r>
                <a:r>
                  <a:rPr lang="en-US" sz="2500" dirty="0">
                    <a:latin typeface="Times New Roman" pitchFamily="18" charset="0"/>
                    <a:cs typeface="Times New Roman" pitchFamily="18" charset="0"/>
                  </a:rPr>
                  <a:t>0 and </a:t>
                </a:r>
                <a:r>
                  <a:rPr lang="en-US" sz="2500" i="1" dirty="0" err="1">
                    <a:latin typeface="Times New Roman" pitchFamily="18" charset="0"/>
                    <a:cs typeface="Times New Roman" pitchFamily="18" charset="0"/>
                  </a:rPr>
                  <a:t>AWg</a:t>
                </a:r>
                <a:r>
                  <a:rPr lang="en-US" sz="2500" dirty="0" err="1">
                    <a:latin typeface="Times New Roman" pitchFamily="18" charset="0"/>
                    <a:cs typeface="Times New Roman" pitchFamily="18" charset="0"/>
                  </a:rPr>
                  <a:t>op</a:t>
                </a:r>
                <a:r>
                  <a:rPr lang="en-US" sz="2500" dirty="0">
                    <a:latin typeface="Times New Roman" pitchFamily="18" charset="0"/>
                    <a:cs typeface="Times New Roman" pitchFamily="18" charset="0"/>
                  </a:rPr>
                  <a:t> carriers are </a:t>
                </a:r>
                <a:r>
                  <a:rPr lang="en-US" sz="2500" dirty="0" smtClean="0">
                    <a:latin typeface="Times New Roman" pitchFamily="18" charset="0"/>
                    <a:cs typeface="Times New Roman" pitchFamily="18" charset="0"/>
                  </a:rPr>
                  <a:t>generated within </a:t>
                </a:r>
                <a:r>
                  <a:rPr lang="en-US" sz="2500" i="1" dirty="0">
                    <a:latin typeface="Times New Roman" pitchFamily="18" charset="0"/>
                    <a:cs typeface="Times New Roman" pitchFamily="18" charset="0"/>
                  </a:rPr>
                  <a:t>W</a:t>
                </a:r>
                <a:r>
                  <a:rPr lang="en-US" sz="2500" dirty="0">
                    <a:latin typeface="Times New Roman" pitchFamily="18" charset="0"/>
                    <a:cs typeface="Times New Roman" pitchFamily="18" charset="0"/>
                  </a:rPr>
                  <a:t>. </a:t>
                </a:r>
                <a:endParaRPr lang="en-US" sz="25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0"/>
                <a:ext cx="8839200" cy="6553200"/>
              </a:xfrm>
              <a:blipFill rotWithShape="1">
                <a:blip r:embed="rId2"/>
                <a:stretch>
                  <a:fillRect l="-1241" t="-837" r="-2069" b="-5302"/>
                </a:stretch>
              </a:blipFill>
            </p:spPr>
            <p:txBody>
              <a:bodyPr/>
              <a:lstStyle/>
              <a:p>
                <a:r>
                  <a:rPr lang="en-US">
                    <a:noFill/>
                  </a:rPr>
                  <a:t> </a:t>
                </a:r>
              </a:p>
            </p:txBody>
          </p:sp>
        </mc:Fallback>
      </mc:AlternateContent>
    </p:spTree>
    <p:extLst>
      <p:ext uri="{BB962C8B-B14F-4D97-AF65-F5344CB8AC3E}">
        <p14:creationId xmlns:p14="http://schemas.microsoft.com/office/powerpoint/2010/main" val="24980797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fontScale="92500" lnSpcReduction="20000"/>
          </a:bodyPr>
          <a:lstStyle/>
          <a:p>
            <a:pPr algn="just"/>
            <a:r>
              <a:rPr lang="en-US" sz="2800" dirty="0">
                <a:latin typeface="Times New Roman" pitchFamily="18" charset="0"/>
                <a:cs typeface="Times New Roman" pitchFamily="18" charset="0"/>
              </a:rPr>
              <a:t>The resulting current due to the collection of these optically generated carriers by the junction </a:t>
            </a:r>
            <a:r>
              <a:rPr lang="en-US" sz="2800" dirty="0" smtClean="0">
                <a:latin typeface="Times New Roman" pitchFamily="18" charset="0"/>
                <a:cs typeface="Times New Roman" pitchFamily="18" charset="0"/>
              </a:rPr>
              <a:t>is</a:t>
            </a:r>
          </a:p>
          <a:p>
            <a:pPr algn="just"/>
            <a:endParaRPr lang="en-US" sz="2800" dirty="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If we call the thermally generated current described in </a:t>
            </a:r>
            <a:r>
              <a:rPr lang="en-US" sz="2800" dirty="0" err="1">
                <a:latin typeface="Times New Roman" pitchFamily="18" charset="0"/>
                <a:cs typeface="Times New Roman" pitchFamily="18" charset="0"/>
              </a:rPr>
              <a:t>Eq</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Ith</a:t>
            </a:r>
            <a:r>
              <a:rPr lang="en-US" sz="2800" dirty="0">
                <a:latin typeface="Times New Roman" pitchFamily="18" charset="0"/>
                <a:cs typeface="Times New Roman" pitchFamily="18" charset="0"/>
              </a:rPr>
              <a:t>, we can add the optical generation of </a:t>
            </a:r>
            <a:r>
              <a:rPr lang="en-US" sz="2800" dirty="0" smtClean="0">
                <a:latin typeface="Times New Roman" pitchFamily="18" charset="0"/>
                <a:cs typeface="Times New Roman" pitchFamily="18" charset="0"/>
              </a:rPr>
              <a:t>above Eq. </a:t>
            </a:r>
            <a:r>
              <a:rPr lang="en-US" sz="2800" dirty="0">
                <a:latin typeface="Times New Roman" pitchFamily="18" charset="0"/>
                <a:cs typeface="Times New Roman" pitchFamily="18" charset="0"/>
              </a:rPr>
              <a:t>to find the total reverse current with illumination. </a:t>
            </a:r>
          </a:p>
          <a:p>
            <a:pPr algn="just"/>
            <a:r>
              <a:rPr lang="en-US" sz="2800" dirty="0">
                <a:latin typeface="Times New Roman" pitchFamily="18" charset="0"/>
                <a:cs typeface="Times New Roman" pitchFamily="18" charset="0"/>
              </a:rPr>
              <a:t>Since this current is directed from n to p, the diode equation </a:t>
            </a:r>
            <a:r>
              <a:rPr lang="en-US" sz="2800" dirty="0" smtClean="0">
                <a:latin typeface="Times New Roman" pitchFamily="18" charset="0"/>
                <a:cs typeface="Times New Roman" pitchFamily="18" charset="0"/>
              </a:rPr>
              <a:t>becomes</a:t>
            </a:r>
          </a:p>
          <a:p>
            <a:pPr algn="just"/>
            <a:endParaRPr lang="en-US" sz="2800" dirty="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Thus the I– V curve is lowered by an amount proportional to the generation rate.</a:t>
            </a:r>
          </a:p>
          <a:p>
            <a:pPr algn="just"/>
            <a:r>
              <a:rPr lang="en-US" sz="2800" dirty="0">
                <a:latin typeface="Times New Roman" pitchFamily="18" charset="0"/>
                <a:cs typeface="Times New Roman" pitchFamily="18" charset="0"/>
              </a:rPr>
              <a:t>This equation can be considered in two parts— </a:t>
            </a:r>
            <a:r>
              <a:rPr lang="en-US" sz="2800" dirty="0" smtClean="0">
                <a:latin typeface="Times New Roman" pitchFamily="18" charset="0"/>
                <a:cs typeface="Times New Roman" pitchFamily="18" charset="0"/>
              </a:rPr>
              <a:t>the</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Current </a:t>
            </a:r>
            <a:r>
              <a:rPr lang="en-US" sz="2800" dirty="0">
                <a:latin typeface="Times New Roman" pitchFamily="18" charset="0"/>
                <a:cs typeface="Times New Roman" pitchFamily="18" charset="0"/>
              </a:rPr>
              <a:t>described by the usual diode equation and the current due to optical generation.</a:t>
            </a:r>
          </a:p>
          <a:p>
            <a:pPr algn="just"/>
            <a:endParaRPr lang="en-US" sz="2600"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762000"/>
            <a:ext cx="3429000" cy="762000"/>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084226"/>
            <a:ext cx="6344048" cy="1524000"/>
          </a:xfrm>
          <a:prstGeom prst="rect">
            <a:avLst/>
          </a:prstGeom>
        </p:spPr>
      </p:pic>
    </p:spTree>
    <p:extLst>
      <p:ext uri="{BB962C8B-B14F-4D97-AF65-F5344CB8AC3E}">
        <p14:creationId xmlns:p14="http://schemas.microsoft.com/office/powerpoint/2010/main" val="24980797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38200"/>
            <a:ext cx="8915400" cy="4534352"/>
          </a:xfrm>
        </p:spPr>
      </p:pic>
    </p:spTree>
    <p:extLst>
      <p:ext uri="{BB962C8B-B14F-4D97-AF65-F5344CB8AC3E}">
        <p14:creationId xmlns:p14="http://schemas.microsoft.com/office/powerpoint/2010/main" val="35995998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839200" cy="6553200"/>
          </a:xfrm>
        </p:spPr>
        <p:txBody>
          <a:bodyPr>
            <a:normAutofit/>
          </a:bodyPr>
          <a:lstStyle/>
          <a:p>
            <a:pPr algn="just"/>
            <a:r>
              <a:rPr lang="en-US" sz="2600" dirty="0">
                <a:latin typeface="Times New Roman" pitchFamily="18" charset="0"/>
                <a:cs typeface="Times New Roman" pitchFamily="18" charset="0"/>
              </a:rPr>
              <a:t>When the device is short circuited (</a:t>
            </a:r>
            <a:r>
              <a:rPr lang="en-US" sz="2600" i="1" dirty="0">
                <a:latin typeface="Times New Roman" pitchFamily="18" charset="0"/>
                <a:cs typeface="Times New Roman" pitchFamily="18" charset="0"/>
              </a:rPr>
              <a:t>V </a:t>
            </a:r>
            <a:r>
              <a:rPr lang="en-US" sz="2600" dirty="0">
                <a:latin typeface="Times New Roman" pitchFamily="18" charset="0"/>
                <a:cs typeface="Times New Roman" pitchFamily="18" charset="0"/>
              </a:rPr>
              <a:t>= 0), the terms from the </a:t>
            </a:r>
            <a:r>
              <a:rPr lang="en-US" sz="2600" dirty="0" smtClean="0">
                <a:latin typeface="Times New Roman" pitchFamily="18" charset="0"/>
                <a:cs typeface="Times New Roman" pitchFamily="18" charset="0"/>
              </a:rPr>
              <a:t>diode equation </a:t>
            </a:r>
            <a:r>
              <a:rPr lang="en-US" sz="2600" dirty="0">
                <a:latin typeface="Times New Roman" pitchFamily="18" charset="0"/>
                <a:cs typeface="Times New Roman" pitchFamily="18" charset="0"/>
              </a:rPr>
              <a:t>cancel in </a:t>
            </a:r>
            <a:r>
              <a:rPr lang="en-US" sz="2600" dirty="0" err="1" smtClean="0">
                <a:latin typeface="Times New Roman" pitchFamily="18" charset="0"/>
                <a:cs typeface="Times New Roman" pitchFamily="18" charset="0"/>
              </a:rPr>
              <a:t>Eq,as</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expected</a:t>
            </a:r>
            <a:r>
              <a:rPr lang="en-US" sz="2600" dirty="0" smtClean="0">
                <a:latin typeface="Times New Roman" pitchFamily="18" charset="0"/>
                <a:cs typeface="Times New Roman" pitchFamily="18" charset="0"/>
              </a:rPr>
              <a:t>.</a:t>
            </a:r>
          </a:p>
          <a:p>
            <a:pPr algn="just"/>
            <a:r>
              <a:rPr lang="en-US" sz="2600" dirty="0">
                <a:latin typeface="Times New Roman" pitchFamily="18" charset="0"/>
                <a:cs typeface="Times New Roman" pitchFamily="18" charset="0"/>
              </a:rPr>
              <a:t>However, there is a </a:t>
            </a:r>
            <a:r>
              <a:rPr lang="en-US" sz="2600" dirty="0" smtClean="0">
                <a:latin typeface="Times New Roman" pitchFamily="18" charset="0"/>
                <a:cs typeface="Times New Roman" pitchFamily="18" charset="0"/>
              </a:rPr>
              <a:t>short- circuit </a:t>
            </a:r>
            <a:r>
              <a:rPr lang="en-US" sz="2600" dirty="0">
                <a:latin typeface="Times New Roman" pitchFamily="18" charset="0"/>
                <a:cs typeface="Times New Roman" pitchFamily="18" charset="0"/>
              </a:rPr>
              <a:t>current from n to p equal to </a:t>
            </a:r>
            <a:r>
              <a:rPr lang="en-US" sz="2600" i="1" dirty="0" err="1">
                <a:latin typeface="Times New Roman" pitchFamily="18" charset="0"/>
                <a:cs typeface="Times New Roman" pitchFamily="18" charset="0"/>
              </a:rPr>
              <a:t>I</a:t>
            </a:r>
            <a:r>
              <a:rPr lang="en-US" sz="2600" dirty="0" err="1">
                <a:latin typeface="Times New Roman" pitchFamily="18" charset="0"/>
                <a:cs typeface="Times New Roman" pitchFamily="18" charset="0"/>
              </a:rPr>
              <a:t>op</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Thus </a:t>
            </a:r>
            <a:r>
              <a:rPr lang="en-US" sz="2600" dirty="0">
                <a:latin typeface="Times New Roman" pitchFamily="18" charset="0"/>
                <a:cs typeface="Times New Roman" pitchFamily="18" charset="0"/>
              </a:rPr>
              <a:t>the </a:t>
            </a:r>
            <a:r>
              <a:rPr lang="en-US" sz="2600" i="1" dirty="0" smtClean="0">
                <a:latin typeface="Times New Roman" pitchFamily="18" charset="0"/>
                <a:cs typeface="Times New Roman" pitchFamily="18" charset="0"/>
              </a:rPr>
              <a:t>I– V</a:t>
            </a:r>
            <a:r>
              <a:rPr lang="en-US" sz="2600" i="1"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characteristics </a:t>
            </a:r>
            <a:r>
              <a:rPr lang="en-US" sz="2600" dirty="0">
                <a:latin typeface="Times New Roman" pitchFamily="18" charset="0"/>
                <a:cs typeface="Times New Roman" pitchFamily="18" charset="0"/>
              </a:rPr>
              <a:t>of </a:t>
            </a:r>
            <a:r>
              <a:rPr lang="en-US" sz="2600" dirty="0" smtClean="0">
                <a:latin typeface="Times New Roman" pitchFamily="18" charset="0"/>
                <a:cs typeface="Times New Roman" pitchFamily="18" charset="0"/>
              </a:rPr>
              <a:t>Fig.</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cross</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the </a:t>
            </a:r>
            <a:r>
              <a:rPr lang="en-US" sz="2600" i="1" dirty="0"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axis</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at </a:t>
            </a:r>
            <a:r>
              <a:rPr lang="en-US" sz="2600" dirty="0">
                <a:latin typeface="Times New Roman" pitchFamily="18" charset="0"/>
                <a:cs typeface="Times New Roman" pitchFamily="18" charset="0"/>
              </a:rPr>
              <a:t>negative values proportional to </a:t>
            </a:r>
            <a:r>
              <a:rPr lang="en-US" sz="2600" i="1" dirty="0" err="1">
                <a:latin typeface="Times New Roman" pitchFamily="18" charset="0"/>
                <a:cs typeface="Times New Roman" pitchFamily="18" charset="0"/>
              </a:rPr>
              <a:t>g</a:t>
            </a:r>
            <a:r>
              <a:rPr lang="en-US" sz="2600" dirty="0" err="1">
                <a:latin typeface="Times New Roman" pitchFamily="18" charset="0"/>
                <a:cs typeface="Times New Roman" pitchFamily="18" charset="0"/>
              </a:rPr>
              <a:t>op</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When </a:t>
            </a:r>
            <a:r>
              <a:rPr lang="en-US" sz="2600" dirty="0">
                <a:latin typeface="Times New Roman" pitchFamily="18" charset="0"/>
                <a:cs typeface="Times New Roman" pitchFamily="18" charset="0"/>
              </a:rPr>
              <a:t>there is an open </a:t>
            </a:r>
            <a:r>
              <a:rPr lang="en-US" sz="2600" dirty="0" smtClean="0">
                <a:latin typeface="Times New Roman" pitchFamily="18" charset="0"/>
                <a:cs typeface="Times New Roman" pitchFamily="18" charset="0"/>
              </a:rPr>
              <a:t>circuit across </a:t>
            </a:r>
            <a:r>
              <a:rPr lang="en-US" sz="2600" dirty="0">
                <a:latin typeface="Times New Roman" pitchFamily="18" charset="0"/>
                <a:cs typeface="Times New Roman" pitchFamily="18" charset="0"/>
              </a:rPr>
              <a:t>the device, </a:t>
            </a:r>
            <a:r>
              <a:rPr lang="en-US" sz="2600" i="1" dirty="0">
                <a:latin typeface="Times New Roman" pitchFamily="18" charset="0"/>
                <a:cs typeface="Times New Roman" pitchFamily="18" charset="0"/>
              </a:rPr>
              <a:t>I </a:t>
            </a:r>
            <a:r>
              <a:rPr lang="en-US" sz="2600" dirty="0">
                <a:latin typeface="Times New Roman" pitchFamily="18" charset="0"/>
                <a:cs typeface="Times New Roman" pitchFamily="18" charset="0"/>
              </a:rPr>
              <a:t>= 0 and the voltage </a:t>
            </a:r>
            <a:r>
              <a:rPr lang="en-US" sz="2600" i="1" dirty="0">
                <a:latin typeface="Times New Roman" pitchFamily="18" charset="0"/>
                <a:cs typeface="Times New Roman" pitchFamily="18" charset="0"/>
              </a:rPr>
              <a:t>V </a:t>
            </a:r>
            <a:r>
              <a:rPr lang="en-US" sz="2600" dirty="0">
                <a:latin typeface="Times New Roman" pitchFamily="18" charset="0"/>
                <a:cs typeface="Times New Roman" pitchFamily="18" charset="0"/>
              </a:rPr>
              <a:t>= </a:t>
            </a:r>
            <a:r>
              <a:rPr lang="en-US" sz="2600" i="1" dirty="0" err="1">
                <a:latin typeface="Times New Roman" pitchFamily="18" charset="0"/>
                <a:cs typeface="Times New Roman" pitchFamily="18" charset="0"/>
              </a:rPr>
              <a:t>V</a:t>
            </a:r>
            <a:r>
              <a:rPr lang="en-US" sz="2600" dirty="0" err="1">
                <a:latin typeface="Times New Roman" pitchFamily="18" charset="0"/>
                <a:cs typeface="Times New Roman" pitchFamily="18" charset="0"/>
              </a:rPr>
              <a:t>oc</a:t>
            </a:r>
            <a:r>
              <a:rPr lang="en-US" sz="2600" dirty="0">
                <a:latin typeface="Times New Roman" pitchFamily="18" charset="0"/>
                <a:cs typeface="Times New Roman" pitchFamily="18" charset="0"/>
              </a:rPr>
              <a:t> is</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733800"/>
            <a:ext cx="6629400" cy="2438400"/>
          </a:xfrm>
          <a:prstGeom prst="rect">
            <a:avLst/>
          </a:prstGeom>
        </p:spPr>
      </p:pic>
    </p:spTree>
    <p:extLst>
      <p:ext uri="{BB962C8B-B14F-4D97-AF65-F5344CB8AC3E}">
        <p14:creationId xmlns:p14="http://schemas.microsoft.com/office/powerpoint/2010/main" val="19704625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52400"/>
                <a:ext cx="8915400" cy="6553200"/>
              </a:xfrm>
            </p:spPr>
            <p:txBody>
              <a:bodyPr>
                <a:normAutofit fontScale="92500"/>
              </a:bodyPr>
              <a:lstStyle/>
              <a:p>
                <a:pPr algn="just"/>
                <a:r>
                  <a:rPr lang="en-US" sz="2600" dirty="0" smtClean="0">
                    <a:latin typeface="Times New Roman" pitchFamily="18" charset="0"/>
                    <a:cs typeface="Times New Roman" pitchFamily="18" charset="0"/>
                  </a:rPr>
                  <a:t>For the special case of a symmetrical junction, </a:t>
                </a:r>
                <a14:m>
                  <m:oMath xmlns:m="http://schemas.openxmlformats.org/officeDocument/2006/math">
                    <m:sSub>
                      <m:sSubPr>
                        <m:ctrlPr>
                          <a:rPr lang="en-US" sz="2800" i="1">
                            <a:latin typeface="Cambria Math"/>
                            <a:cs typeface="Times New Roman" pitchFamily="18" charset="0"/>
                          </a:rPr>
                        </m:ctrlPr>
                      </m:sSubPr>
                      <m:e>
                        <m:r>
                          <a:rPr lang="en-US" sz="2800" b="0" i="1" smtClean="0">
                            <a:latin typeface="Cambria Math"/>
                            <a:cs typeface="Times New Roman" pitchFamily="18" charset="0"/>
                          </a:rPr>
                          <m:t>𝑝</m:t>
                        </m:r>
                      </m:e>
                      <m:sub>
                        <m:r>
                          <a:rPr lang="en-US" sz="2800" b="0" i="1" smtClean="0">
                            <a:latin typeface="Cambria Math"/>
                            <a:cs typeface="Times New Roman" pitchFamily="18" charset="0"/>
                          </a:rPr>
                          <m:t>𝑛</m:t>
                        </m:r>
                      </m:sub>
                    </m:sSub>
                  </m:oMath>
                </a14:m>
                <a:r>
                  <a:rPr lang="en-US" sz="2600" i="1"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 </a:t>
                </a:r>
                <a14:m>
                  <m:oMath xmlns:m="http://schemas.openxmlformats.org/officeDocument/2006/math">
                    <m:sSub>
                      <m:sSubPr>
                        <m:ctrlPr>
                          <a:rPr lang="en-US" sz="2800" i="1">
                            <a:latin typeface="Cambria Math"/>
                            <a:cs typeface="Times New Roman" pitchFamily="18" charset="0"/>
                          </a:rPr>
                        </m:ctrlPr>
                      </m:sSubPr>
                      <m:e>
                        <m:r>
                          <a:rPr lang="en-US" sz="2800" b="0" i="1" smtClean="0">
                            <a:latin typeface="Cambria Math"/>
                            <a:cs typeface="Times New Roman" pitchFamily="18" charset="0"/>
                          </a:rPr>
                          <m:t>𝑛</m:t>
                        </m:r>
                      </m:e>
                      <m:sub>
                        <m:r>
                          <a:rPr lang="en-US" sz="2800" i="1">
                            <a:latin typeface="Cambria Math"/>
                            <a:cs typeface="Times New Roman" pitchFamily="18" charset="0"/>
                          </a:rPr>
                          <m:t>𝑝</m:t>
                        </m:r>
                      </m:sub>
                    </m:sSub>
                  </m:oMath>
                </a14:m>
                <a:r>
                  <a:rPr lang="en-US" sz="2600" i="1"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and </a:t>
                </a:r>
                <a14:m>
                  <m:oMath xmlns:m="http://schemas.openxmlformats.org/officeDocument/2006/math">
                    <m:sSub>
                      <m:sSubPr>
                        <m:ctrlPr>
                          <a:rPr lang="en-US" sz="2800" i="1">
                            <a:latin typeface="Cambria Math"/>
                            <a:cs typeface="Times New Roman" pitchFamily="18" charset="0"/>
                          </a:rPr>
                        </m:ctrlPr>
                      </m:sSubPr>
                      <m:e>
                        <m:r>
                          <a:rPr lang="en-US" sz="2800" i="1" smtClean="0">
                            <a:latin typeface="Cambria Math"/>
                            <a:ea typeface="Cambria Math"/>
                            <a:cs typeface="Times New Roman" pitchFamily="18" charset="0"/>
                          </a:rPr>
                          <m:t>𝞽</m:t>
                        </m:r>
                      </m:e>
                      <m:sub>
                        <m:r>
                          <a:rPr lang="en-US" sz="2800" i="1">
                            <a:latin typeface="Cambria Math"/>
                            <a:cs typeface="Times New Roman" pitchFamily="18" charset="0"/>
                          </a:rPr>
                          <m:t>𝑝</m:t>
                        </m:r>
                      </m:sub>
                    </m:sSub>
                  </m:oMath>
                </a14:m>
                <a:r>
                  <a:rPr lang="en-US" sz="2600" i="1"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 </a:t>
                </a:r>
                <a14:m>
                  <m:oMath xmlns:m="http://schemas.openxmlformats.org/officeDocument/2006/math">
                    <m:sSub>
                      <m:sSubPr>
                        <m:ctrlPr>
                          <a:rPr lang="en-US" sz="2800" i="1">
                            <a:latin typeface="Cambria Math"/>
                            <a:cs typeface="Times New Roman" pitchFamily="18" charset="0"/>
                          </a:rPr>
                        </m:ctrlPr>
                      </m:sSubPr>
                      <m:e>
                        <m:r>
                          <a:rPr lang="en-US" sz="2800" i="1" smtClean="0">
                            <a:latin typeface="Cambria Math"/>
                            <a:ea typeface="Cambria Math"/>
                            <a:cs typeface="Times New Roman" pitchFamily="18" charset="0"/>
                          </a:rPr>
                          <m:t>𝞽</m:t>
                        </m:r>
                      </m:e>
                      <m:sub>
                        <m:r>
                          <a:rPr lang="en-US" sz="2800" b="0" i="1" smtClean="0">
                            <a:latin typeface="Cambria Math"/>
                            <a:cs typeface="Times New Roman" pitchFamily="18" charset="0"/>
                          </a:rPr>
                          <m:t>𝑛</m:t>
                        </m:r>
                      </m:sub>
                    </m:sSub>
                    <m:r>
                      <a:rPr lang="en-US" sz="2800" i="1">
                        <a:latin typeface="Cambria Math"/>
                        <a:cs typeface="Times New Roman" pitchFamily="18" charset="0"/>
                      </a:rPr>
                      <m:t> </m:t>
                    </m:r>
                  </m:oMath>
                </a14:m>
                <a:r>
                  <a:rPr lang="en-US" sz="2600" dirty="0" smtClean="0">
                    <a:latin typeface="Times New Roman" pitchFamily="18" charset="0"/>
                    <a:cs typeface="Times New Roman" pitchFamily="18" charset="0"/>
                  </a:rPr>
                  <a:t>we can </a:t>
                </a:r>
                <a:r>
                  <a:rPr lang="en-US" sz="2600" dirty="0">
                    <a:latin typeface="Times New Roman" pitchFamily="18" charset="0"/>
                    <a:cs typeface="Times New Roman" pitchFamily="18" charset="0"/>
                  </a:rPr>
                  <a:t>rewrite </a:t>
                </a:r>
                <a:r>
                  <a:rPr lang="en-US" sz="2600" dirty="0" smtClean="0">
                    <a:latin typeface="Times New Roman" pitchFamily="18" charset="0"/>
                    <a:cs typeface="Times New Roman" pitchFamily="18" charset="0"/>
                  </a:rPr>
                  <a:t>above Eq.</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in </a:t>
                </a:r>
                <a:r>
                  <a:rPr lang="en-US" sz="2600" dirty="0">
                    <a:latin typeface="Times New Roman" pitchFamily="18" charset="0"/>
                    <a:cs typeface="Times New Roman" pitchFamily="18" charset="0"/>
                  </a:rPr>
                  <a:t>terms of the thermal generation rate </a:t>
                </a:r>
                <a14:m>
                  <m:oMath xmlns:m="http://schemas.openxmlformats.org/officeDocument/2006/math">
                    <m:sSub>
                      <m:sSubPr>
                        <m:ctrlPr>
                          <a:rPr lang="en-US" sz="2800" b="1" i="1">
                            <a:latin typeface="Cambria Math"/>
                            <a:cs typeface="Times New Roman" pitchFamily="18" charset="0"/>
                          </a:rPr>
                        </m:ctrlPr>
                      </m:sSubPr>
                      <m:e>
                        <m:r>
                          <a:rPr lang="en-US" sz="2800" b="1" i="1" smtClean="0">
                            <a:latin typeface="Cambria Math"/>
                            <a:cs typeface="Times New Roman" pitchFamily="18" charset="0"/>
                          </a:rPr>
                          <m:t>𝒑</m:t>
                        </m:r>
                      </m:e>
                      <m:sub>
                        <m:r>
                          <a:rPr lang="en-US" sz="2800" b="1" i="1" smtClean="0">
                            <a:latin typeface="Cambria Math"/>
                            <a:cs typeface="Times New Roman" pitchFamily="18" charset="0"/>
                          </a:rPr>
                          <m:t>𝒏</m:t>
                        </m:r>
                      </m:sub>
                    </m:sSub>
                    <m:r>
                      <a:rPr lang="en-US" sz="2800" b="1" i="1">
                        <a:latin typeface="Cambria Math"/>
                        <a:cs typeface="Times New Roman" pitchFamily="18" charset="0"/>
                      </a:rPr>
                      <m:t> </m:t>
                    </m:r>
                    <m:r>
                      <a:rPr lang="en-US" sz="2800" b="1" i="0" smtClean="0">
                        <a:latin typeface="Cambria Math"/>
                        <a:cs typeface="Times New Roman" pitchFamily="18" charset="0"/>
                      </a:rPr>
                      <m:t>/</m:t>
                    </m:r>
                    <m:sSub>
                      <m:sSubPr>
                        <m:ctrlPr>
                          <a:rPr lang="en-US" sz="2800" b="1" i="1">
                            <a:latin typeface="Cambria Math"/>
                            <a:cs typeface="Times New Roman" pitchFamily="18" charset="0"/>
                          </a:rPr>
                        </m:ctrlPr>
                      </m:sSubPr>
                      <m:e>
                        <m:r>
                          <a:rPr lang="en-US" sz="2800" b="1" i="1" smtClean="0">
                            <a:latin typeface="Cambria Math"/>
                            <a:ea typeface="Cambria Math"/>
                            <a:cs typeface="Times New Roman" pitchFamily="18" charset="0"/>
                          </a:rPr>
                          <m:t>𝞽</m:t>
                        </m:r>
                      </m:e>
                      <m:sub>
                        <m:r>
                          <a:rPr lang="en-US" sz="2800" b="1" i="1" smtClean="0">
                            <a:latin typeface="Cambria Math"/>
                            <a:cs typeface="Times New Roman" pitchFamily="18" charset="0"/>
                          </a:rPr>
                          <m:t>𝒏</m:t>
                        </m:r>
                      </m:sub>
                    </m:sSub>
                  </m:oMath>
                </a14:m>
                <a:r>
                  <a:rPr lang="en-US" sz="2600" b="1" dirty="0">
                    <a:latin typeface="Times New Roman" pitchFamily="18" charset="0"/>
                    <a:cs typeface="Times New Roman" pitchFamily="18" charset="0"/>
                  </a:rPr>
                  <a:t>= </a:t>
                </a:r>
                <a14:m>
                  <m:oMath xmlns:m="http://schemas.openxmlformats.org/officeDocument/2006/math">
                    <m:sSub>
                      <m:sSubPr>
                        <m:ctrlPr>
                          <a:rPr lang="en-US" sz="2800" b="1" i="1">
                            <a:latin typeface="Cambria Math"/>
                            <a:cs typeface="Times New Roman" pitchFamily="18" charset="0"/>
                          </a:rPr>
                        </m:ctrlPr>
                      </m:sSubPr>
                      <m:e>
                        <m:r>
                          <a:rPr lang="en-US" sz="2800" b="1" i="1">
                            <a:latin typeface="Cambria Math"/>
                            <a:cs typeface="Times New Roman" pitchFamily="18" charset="0"/>
                          </a:rPr>
                          <m:t>𝒈</m:t>
                        </m:r>
                      </m:e>
                      <m:sub>
                        <m:r>
                          <a:rPr lang="en-US" sz="2800" b="1" i="1" smtClean="0">
                            <a:latin typeface="Cambria Math"/>
                            <a:cs typeface="Times New Roman" pitchFamily="18" charset="0"/>
                          </a:rPr>
                          <m:t>𝒕𝒉</m:t>
                        </m:r>
                      </m:sub>
                    </m:sSub>
                  </m:oMath>
                </a14:m>
                <a:r>
                  <a:rPr lang="en-US" sz="2600" dirty="0" smtClean="0">
                    <a:latin typeface="Times New Roman" pitchFamily="18" charset="0"/>
                    <a:cs typeface="Times New Roman" pitchFamily="18" charset="0"/>
                  </a:rPr>
                  <a:t> and </a:t>
                </a:r>
                <a:r>
                  <a:rPr lang="en-US" sz="2600" dirty="0">
                    <a:latin typeface="Times New Roman" pitchFamily="18" charset="0"/>
                    <a:cs typeface="Times New Roman" pitchFamily="18" charset="0"/>
                  </a:rPr>
                  <a:t>the optical generation rate </a:t>
                </a:r>
                <a:r>
                  <a:rPr lang="en-US" sz="2600" i="1" dirty="0" err="1">
                    <a:latin typeface="Times New Roman" pitchFamily="18" charset="0"/>
                    <a:cs typeface="Times New Roman" pitchFamily="18" charset="0"/>
                  </a:rPr>
                  <a:t>g</a:t>
                </a:r>
                <a:r>
                  <a:rPr lang="en-US" sz="2600" dirty="0" err="1">
                    <a:latin typeface="Times New Roman" pitchFamily="18" charset="0"/>
                    <a:cs typeface="Times New Roman" pitchFamily="18" charset="0"/>
                  </a:rPr>
                  <a:t>op</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Neglecting </a:t>
                </a:r>
                <a:r>
                  <a:rPr lang="en-US" sz="2600" dirty="0">
                    <a:latin typeface="Times New Roman" pitchFamily="18" charset="0"/>
                    <a:cs typeface="Times New Roman" pitchFamily="18" charset="0"/>
                  </a:rPr>
                  <a:t>generation within </a:t>
                </a:r>
                <a:r>
                  <a:rPr lang="en-US" sz="2600" i="1" dirty="0">
                    <a:latin typeface="Times New Roman" pitchFamily="18" charset="0"/>
                    <a:cs typeface="Times New Roman" pitchFamily="18" charset="0"/>
                  </a:rPr>
                  <a:t>W</a:t>
                </a:r>
                <a:r>
                  <a:rPr lang="en-US" sz="2600" dirty="0" smtClean="0">
                    <a:latin typeface="Times New Roman" pitchFamily="18" charset="0"/>
                    <a:cs typeface="Times New Roman" pitchFamily="18" charset="0"/>
                  </a:rPr>
                  <a:t>:</a:t>
                </a:r>
              </a:p>
              <a:p>
                <a:pPr algn="just"/>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Actually, the term  </a:t>
                </a:r>
                <a14:m>
                  <m:oMath xmlns:m="http://schemas.openxmlformats.org/officeDocument/2006/math">
                    <m:sSub>
                      <m:sSubPr>
                        <m:ctrlPr>
                          <a:rPr lang="en-US" sz="2600" i="1">
                            <a:latin typeface="Cambria Math"/>
                            <a:cs typeface="Times New Roman" pitchFamily="18" charset="0"/>
                          </a:rPr>
                        </m:ctrlPr>
                      </m:sSubPr>
                      <m:e>
                        <m:r>
                          <a:rPr lang="en-US" sz="2600">
                            <a:latin typeface="Cambria Math"/>
                            <a:cs typeface="Times New Roman" pitchFamily="18" charset="0"/>
                          </a:rPr>
                          <m:t>𝒈</m:t>
                        </m:r>
                      </m:e>
                      <m:sub>
                        <m:r>
                          <a:rPr lang="en-US" sz="2600">
                            <a:latin typeface="Cambria Math"/>
                            <a:cs typeface="Times New Roman" pitchFamily="18" charset="0"/>
                          </a:rPr>
                          <m:t>𝒕𝒉</m:t>
                        </m:r>
                      </m:sub>
                    </m:sSub>
                    <m:sSub>
                      <m:sSubPr>
                        <m:ctrlPr>
                          <a:rPr lang="en-US" sz="2600" i="1">
                            <a:latin typeface="Cambria Math"/>
                            <a:cs typeface="Times New Roman" pitchFamily="18" charset="0"/>
                          </a:rPr>
                        </m:ctrlPr>
                      </m:sSubPr>
                      <m:e>
                        <m:r>
                          <a:rPr lang="en-US" sz="2600">
                            <a:latin typeface="Cambria Math"/>
                            <a:cs typeface="Times New Roman" pitchFamily="18" charset="0"/>
                          </a:rPr>
                          <m:t>=</m:t>
                        </m:r>
                        <m:r>
                          <a:rPr lang="en-US" sz="2600">
                            <a:latin typeface="Cambria Math"/>
                            <a:cs typeface="Times New Roman" pitchFamily="18" charset="0"/>
                          </a:rPr>
                          <m:t>𝒑</m:t>
                        </m:r>
                      </m:e>
                      <m:sub>
                        <m:r>
                          <a:rPr lang="en-US" sz="2600">
                            <a:latin typeface="Cambria Math"/>
                            <a:cs typeface="Times New Roman" pitchFamily="18" charset="0"/>
                          </a:rPr>
                          <m:t>𝒏</m:t>
                        </m:r>
                      </m:sub>
                    </m:sSub>
                    <m:r>
                      <a:rPr lang="en-US" sz="2600">
                        <a:latin typeface="Cambria Math"/>
                        <a:cs typeface="Times New Roman" pitchFamily="18" charset="0"/>
                      </a:rPr>
                      <m:t> /</m:t>
                    </m:r>
                    <m:sSub>
                      <m:sSubPr>
                        <m:ctrlPr>
                          <a:rPr lang="en-US" sz="2600" i="1">
                            <a:latin typeface="Cambria Math"/>
                            <a:cs typeface="Times New Roman" pitchFamily="18" charset="0"/>
                          </a:rPr>
                        </m:ctrlPr>
                      </m:sSubPr>
                      <m:e>
                        <m:r>
                          <a:rPr lang="en-US" sz="2600">
                            <a:latin typeface="Cambria Math"/>
                            <a:cs typeface="Times New Roman" pitchFamily="18" charset="0"/>
                          </a:rPr>
                          <m:t>𝞽</m:t>
                        </m:r>
                      </m:e>
                      <m:sub>
                        <m:r>
                          <a:rPr lang="en-US" sz="2600">
                            <a:latin typeface="Cambria Math"/>
                            <a:cs typeface="Times New Roman" pitchFamily="18" charset="0"/>
                          </a:rPr>
                          <m:t>𝒏</m:t>
                        </m:r>
                      </m:sub>
                    </m:sSub>
                    <m:r>
                      <a:rPr lang="en-US" sz="2600">
                        <a:latin typeface="Cambria Math"/>
                        <a:cs typeface="Times New Roman" pitchFamily="18" charset="0"/>
                      </a:rPr>
                      <m:t> </m:t>
                    </m:r>
                  </m:oMath>
                </a14:m>
                <a:r>
                  <a:rPr lang="en-US" sz="2600" dirty="0">
                    <a:latin typeface="Times New Roman" pitchFamily="18" charset="0"/>
                    <a:cs typeface="Times New Roman" pitchFamily="18" charset="0"/>
                  </a:rPr>
                  <a:t>represents the equilibrium thermal generation–recombination rate.</a:t>
                </a:r>
              </a:p>
              <a:p>
                <a:pPr algn="just"/>
                <a:r>
                  <a:rPr lang="en-US" sz="2600" dirty="0">
                    <a:latin typeface="Times New Roman" pitchFamily="18" charset="0"/>
                    <a:cs typeface="Times New Roman" pitchFamily="18" charset="0"/>
                  </a:rPr>
                  <a:t>As the minority carrier concentration is increased by optical generation of EHPs, the lifetime </a:t>
                </a:r>
                <a14:m>
                  <m:oMath xmlns:m="http://schemas.openxmlformats.org/officeDocument/2006/math">
                    <m:sSub>
                      <m:sSubPr>
                        <m:ctrlPr>
                          <a:rPr lang="en-US" sz="2600" i="1">
                            <a:latin typeface="Cambria Math"/>
                            <a:cs typeface="Times New Roman" pitchFamily="18" charset="0"/>
                          </a:rPr>
                        </m:ctrlPr>
                      </m:sSubPr>
                      <m:e>
                        <m:r>
                          <a:rPr lang="en-US" sz="2600">
                            <a:latin typeface="Cambria Math"/>
                            <a:cs typeface="Times New Roman" pitchFamily="18" charset="0"/>
                          </a:rPr>
                          <m:t>𝞽</m:t>
                        </m:r>
                      </m:e>
                      <m:sub>
                        <m:r>
                          <a:rPr lang="en-US" sz="2600">
                            <a:latin typeface="Cambria Math"/>
                            <a:cs typeface="Times New Roman" pitchFamily="18" charset="0"/>
                          </a:rPr>
                          <m:t>𝒏</m:t>
                        </m:r>
                      </m:sub>
                    </m:sSub>
                  </m:oMath>
                </a14:m>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becomes shorter, </a:t>
                </a:r>
                <a:r>
                  <a:rPr lang="en-US" sz="2600" dirty="0" smtClean="0">
                    <a:latin typeface="Times New Roman" pitchFamily="18" charset="0"/>
                    <a:cs typeface="Times New Roman" pitchFamily="18" charset="0"/>
                  </a:rPr>
                  <a:t>and</a:t>
                </a:r>
                <a14:m>
                  <m:oMath xmlns:m="http://schemas.openxmlformats.org/officeDocument/2006/math">
                    <m:r>
                      <a:rPr lang="en-US" sz="2600" b="0" i="0" smtClean="0">
                        <a:latin typeface="Cambria Math"/>
                        <a:cs typeface="Times New Roman" pitchFamily="18" charset="0"/>
                      </a:rPr>
                      <m:t>   </m:t>
                    </m:r>
                    <m:sSub>
                      <m:sSubPr>
                        <m:ctrlPr>
                          <a:rPr lang="en-US" sz="2600" i="1">
                            <a:latin typeface="Cambria Math"/>
                            <a:cs typeface="Times New Roman" pitchFamily="18" charset="0"/>
                          </a:rPr>
                        </m:ctrlPr>
                      </m:sSubPr>
                      <m:e>
                        <m:r>
                          <a:rPr lang="en-US" sz="2600">
                            <a:latin typeface="Cambria Math"/>
                            <a:cs typeface="Times New Roman" pitchFamily="18" charset="0"/>
                          </a:rPr>
                          <m:t>𝒑</m:t>
                        </m:r>
                      </m:e>
                      <m:sub>
                        <m:r>
                          <a:rPr lang="en-US" sz="2600">
                            <a:latin typeface="Cambria Math"/>
                            <a:cs typeface="Times New Roman" pitchFamily="18" charset="0"/>
                          </a:rPr>
                          <m:t>𝒏</m:t>
                        </m:r>
                      </m:sub>
                    </m:sSub>
                    <m:r>
                      <a:rPr lang="en-US" sz="2600" b="0" i="1" smtClean="0">
                        <a:latin typeface="Cambria Math"/>
                        <a:cs typeface="Times New Roman" pitchFamily="18" charset="0"/>
                      </a:rPr>
                      <m:t>&gt;</m:t>
                    </m:r>
                    <m:sSub>
                      <m:sSubPr>
                        <m:ctrlPr>
                          <a:rPr lang="en-US" sz="2600" i="1">
                            <a:latin typeface="Cambria Math"/>
                            <a:cs typeface="Times New Roman" pitchFamily="18" charset="0"/>
                          </a:rPr>
                        </m:ctrlPr>
                      </m:sSubPr>
                      <m:e>
                        <m:r>
                          <a:rPr lang="en-US" sz="2600">
                            <a:latin typeface="Cambria Math"/>
                            <a:cs typeface="Times New Roman" pitchFamily="18" charset="0"/>
                          </a:rPr>
                          <m:t>𝞽</m:t>
                        </m:r>
                      </m:e>
                      <m:sub>
                        <m:r>
                          <a:rPr lang="en-US" sz="2600">
                            <a:latin typeface="Cambria Math"/>
                            <a:cs typeface="Times New Roman" pitchFamily="18" charset="0"/>
                          </a:rPr>
                          <m:t>𝒏</m:t>
                        </m:r>
                      </m:sub>
                    </m:sSub>
                    <m:r>
                      <a:rPr lang="en-US" sz="2600">
                        <a:latin typeface="Cambria Math"/>
                        <a:cs typeface="Times New Roman" pitchFamily="18" charset="0"/>
                      </a:rPr>
                      <m:t> </m:t>
                    </m:r>
                  </m:oMath>
                </a14:m>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becomes larger (</a:t>
                </a:r>
                <a14:m>
                  <m:oMath xmlns:m="http://schemas.openxmlformats.org/officeDocument/2006/math">
                    <m:sSub>
                      <m:sSubPr>
                        <m:ctrlPr>
                          <a:rPr lang="en-US" sz="2600" i="1">
                            <a:latin typeface="Cambria Math"/>
                            <a:cs typeface="Times New Roman" pitchFamily="18" charset="0"/>
                          </a:rPr>
                        </m:ctrlPr>
                      </m:sSubPr>
                      <m:e>
                        <m:r>
                          <a:rPr lang="en-US" sz="2600">
                            <a:latin typeface="Cambria Math"/>
                            <a:cs typeface="Times New Roman" pitchFamily="18" charset="0"/>
                          </a:rPr>
                          <m:t>𝒑</m:t>
                        </m:r>
                      </m:e>
                      <m:sub>
                        <m:r>
                          <a:rPr lang="en-US" sz="2600">
                            <a:latin typeface="Cambria Math"/>
                            <a:cs typeface="Times New Roman" pitchFamily="18" charset="0"/>
                          </a:rPr>
                          <m:t>𝒏</m:t>
                        </m:r>
                      </m:sub>
                    </m:sSub>
                  </m:oMath>
                </a14:m>
                <a:r>
                  <a:rPr lang="en-US" sz="2600" dirty="0">
                    <a:latin typeface="Times New Roman" pitchFamily="18" charset="0"/>
                    <a:cs typeface="Times New Roman" pitchFamily="18" charset="0"/>
                  </a:rPr>
                  <a:t> is fixed, for a given </a:t>
                </a:r>
                <a14:m>
                  <m:oMath xmlns:m="http://schemas.openxmlformats.org/officeDocument/2006/math">
                    <m:sSub>
                      <m:sSubPr>
                        <m:ctrlPr>
                          <a:rPr lang="en-US" sz="2600" i="1">
                            <a:latin typeface="Cambria Math"/>
                            <a:cs typeface="Times New Roman" pitchFamily="18" charset="0"/>
                          </a:rPr>
                        </m:ctrlPr>
                      </m:sSubPr>
                      <m:e>
                        <m:r>
                          <a:rPr lang="en-US" sz="2600" b="0" i="1" smtClean="0">
                            <a:latin typeface="Cambria Math"/>
                            <a:cs typeface="Times New Roman" pitchFamily="18" charset="0"/>
                          </a:rPr>
                          <m:t>𝑁</m:t>
                        </m:r>
                      </m:e>
                      <m:sub>
                        <m:r>
                          <a:rPr lang="en-US" sz="2600" b="0" i="1" smtClean="0">
                            <a:latin typeface="Cambria Math"/>
                            <a:cs typeface="Times New Roman" pitchFamily="18" charset="0"/>
                          </a:rPr>
                          <m:t>𝑑</m:t>
                        </m:r>
                      </m:sub>
                    </m:sSub>
                  </m:oMath>
                </a14:m>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and T). </a:t>
                </a:r>
              </a:p>
              <a:p>
                <a:pPr algn="just"/>
                <a:r>
                  <a:rPr lang="en-US" sz="2600" dirty="0">
                    <a:latin typeface="Times New Roman" pitchFamily="18" charset="0"/>
                    <a:cs typeface="Times New Roman" pitchFamily="18" charset="0"/>
                  </a:rPr>
                  <a:t>Therefore, </a:t>
                </a:r>
                <a:r>
                  <a:rPr lang="en-US" sz="2600" dirty="0" err="1">
                    <a:latin typeface="Times New Roman" pitchFamily="18" charset="0"/>
                    <a:cs typeface="Times New Roman" pitchFamily="18" charset="0"/>
                  </a:rPr>
                  <a:t>Voc</a:t>
                </a:r>
                <a:r>
                  <a:rPr lang="en-US" sz="2600" dirty="0">
                    <a:latin typeface="Times New Roman" pitchFamily="18" charset="0"/>
                    <a:cs typeface="Times New Roman" pitchFamily="18" charset="0"/>
                  </a:rPr>
                  <a:t> cannot increase indefinitely with increased generation rate; in fact, the limit on </a:t>
                </a:r>
                <a:r>
                  <a:rPr lang="en-US" sz="2600" dirty="0" err="1">
                    <a:latin typeface="Times New Roman" pitchFamily="18" charset="0"/>
                    <a:cs typeface="Times New Roman" pitchFamily="18" charset="0"/>
                  </a:rPr>
                  <a:t>Voc</a:t>
                </a:r>
                <a:r>
                  <a:rPr lang="en-US" sz="2600" dirty="0">
                    <a:latin typeface="Times New Roman" pitchFamily="18" charset="0"/>
                    <a:cs typeface="Times New Roman" pitchFamily="18" charset="0"/>
                  </a:rPr>
                  <a:t> is the equilibrium contact potential </a:t>
                </a:r>
                <a:r>
                  <a:rPr lang="en-US" sz="2600" dirty="0" smtClean="0">
                    <a:latin typeface="Times New Roman" pitchFamily="18" charset="0"/>
                    <a:cs typeface="Times New Roman" pitchFamily="18" charset="0"/>
                  </a:rPr>
                  <a:t>V0.</a:t>
                </a:r>
                <a:endParaRPr lang="en-US" sz="2600" dirty="0">
                  <a:latin typeface="Times New Roman" pitchFamily="18" charset="0"/>
                  <a:cs typeface="Times New Roman" pitchFamily="18" charset="0"/>
                </a:endParaRPr>
              </a:p>
              <a:p>
                <a:pPr marL="0" indent="0">
                  <a:buNone/>
                </a:pPr>
                <a:endParaRPr lang="en-US" sz="26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52400"/>
                <a:ext cx="8915400" cy="6553200"/>
              </a:xfrm>
              <a:blipFill rotWithShape="1">
                <a:blip r:embed="rId2"/>
                <a:stretch>
                  <a:fillRect l="-1025" t="-465" r="-1914" b="-4093"/>
                </a:stretch>
              </a:blipFill>
            </p:spPr>
            <p:txBody>
              <a:bodyPr/>
              <a:lstStyle/>
              <a:p>
                <a:r>
                  <a:rPr lang="en-US">
                    <a:noFill/>
                  </a:rPr>
                  <a:t> </a:t>
                </a:r>
              </a:p>
            </p:txBody>
          </p:sp>
        </mc:Fallback>
      </mc:AlternateContent>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828800"/>
            <a:ext cx="4495800" cy="1252904"/>
          </a:xfrm>
          <a:prstGeom prst="rect">
            <a:avLst/>
          </a:prstGeom>
        </p:spPr>
      </p:pic>
    </p:spTree>
    <p:extLst>
      <p:ext uri="{BB962C8B-B14F-4D97-AF65-F5344CB8AC3E}">
        <p14:creationId xmlns:p14="http://schemas.microsoft.com/office/powerpoint/2010/main" val="2041364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a:bodyPr>
          <a:lstStyle/>
          <a:p>
            <a:pPr algn="just"/>
            <a:r>
              <a:rPr lang="en-US" sz="2600" dirty="0">
                <a:latin typeface="Times New Roman" pitchFamily="18" charset="0"/>
                <a:cs typeface="Times New Roman" pitchFamily="18" charset="0"/>
              </a:rPr>
              <a:t>This result is to be </a:t>
            </a:r>
            <a:r>
              <a:rPr lang="en-US" sz="2600" dirty="0" smtClean="0">
                <a:latin typeface="Times New Roman" pitchFamily="18" charset="0"/>
                <a:cs typeface="Times New Roman" pitchFamily="18" charset="0"/>
              </a:rPr>
              <a:t>expected, since </a:t>
            </a:r>
            <a:r>
              <a:rPr lang="en-US" sz="2600" dirty="0">
                <a:latin typeface="Times New Roman" pitchFamily="18" charset="0"/>
                <a:cs typeface="Times New Roman" pitchFamily="18" charset="0"/>
              </a:rPr>
              <a:t>the contact potential is the maximum forward bias that can </a:t>
            </a:r>
            <a:r>
              <a:rPr lang="en-US" sz="2600" dirty="0" smtClean="0">
                <a:latin typeface="Times New Roman" pitchFamily="18" charset="0"/>
                <a:cs typeface="Times New Roman" pitchFamily="18" charset="0"/>
              </a:rPr>
              <a:t>appear across </a:t>
            </a:r>
            <a:r>
              <a:rPr lang="en-US" sz="2600" dirty="0">
                <a:latin typeface="Times New Roman" pitchFamily="18" charset="0"/>
                <a:cs typeface="Times New Roman" pitchFamily="18" charset="0"/>
              </a:rPr>
              <a:t>a junction.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appearance of a forward voltage across </a:t>
            </a:r>
            <a:r>
              <a:rPr lang="en-US" sz="2600" dirty="0" smtClean="0">
                <a:latin typeface="Times New Roman" pitchFamily="18" charset="0"/>
                <a:cs typeface="Times New Roman" pitchFamily="18" charset="0"/>
              </a:rPr>
              <a:t>an illuminated junction </a:t>
            </a:r>
            <a:r>
              <a:rPr lang="en-US" sz="2600" dirty="0">
                <a:latin typeface="Times New Roman" pitchFamily="18" charset="0"/>
                <a:cs typeface="Times New Roman" pitchFamily="18" charset="0"/>
              </a:rPr>
              <a:t>is known as the </a:t>
            </a:r>
            <a:r>
              <a:rPr lang="en-US" sz="2600" i="1" dirty="0">
                <a:latin typeface="Times New Roman" pitchFamily="18" charset="0"/>
                <a:cs typeface="Times New Roman" pitchFamily="18" charset="0"/>
              </a:rPr>
              <a:t>photovoltaic effect</a:t>
            </a:r>
            <a:r>
              <a:rPr lang="en-US" sz="2600" dirty="0">
                <a:latin typeface="Times New Roman" pitchFamily="18" charset="0"/>
                <a:cs typeface="Times New Roman" pitchFamily="18" charset="0"/>
              </a:rPr>
              <a:t>.</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438400"/>
            <a:ext cx="6629400" cy="3581400"/>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803" y="2590800"/>
            <a:ext cx="2209800" cy="2590800"/>
          </a:xfrm>
          <a:prstGeom prst="rect">
            <a:avLst/>
          </a:prstGeom>
        </p:spPr>
      </p:pic>
    </p:spTree>
    <p:extLst>
      <p:ext uri="{BB962C8B-B14F-4D97-AF65-F5344CB8AC3E}">
        <p14:creationId xmlns:p14="http://schemas.microsoft.com/office/powerpoint/2010/main" val="2041364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6553200"/>
          </a:xfrm>
        </p:spPr>
        <p:txBody>
          <a:bodyPr>
            <a:normAutofit/>
          </a:bodyPr>
          <a:lstStyle/>
          <a:p>
            <a:pPr algn="just"/>
            <a:r>
              <a:rPr lang="en-US" sz="2600" dirty="0">
                <a:latin typeface="Times New Roman" pitchFamily="18" charset="0"/>
                <a:cs typeface="Times New Roman" pitchFamily="18" charset="0"/>
              </a:rPr>
              <a:t>Depending on the intended application, the photodiode </a:t>
            </a:r>
            <a:r>
              <a:rPr lang="en-US" sz="2600" dirty="0" smtClean="0">
                <a:latin typeface="Times New Roman" pitchFamily="18" charset="0"/>
                <a:cs typeface="Times New Roman" pitchFamily="18" charset="0"/>
              </a:rPr>
              <a:t>can be </a:t>
            </a:r>
            <a:r>
              <a:rPr lang="en-US" sz="2600" dirty="0">
                <a:latin typeface="Times New Roman" pitchFamily="18" charset="0"/>
                <a:cs typeface="Times New Roman" pitchFamily="18" charset="0"/>
              </a:rPr>
              <a:t>operated in either the third or fourth quarters of its </a:t>
            </a:r>
            <a:r>
              <a:rPr lang="en-US" sz="2600" i="1" dirty="0" smtClean="0">
                <a:latin typeface="Times New Roman" pitchFamily="18" charset="0"/>
                <a:cs typeface="Times New Roman" pitchFamily="18" charset="0"/>
              </a:rPr>
              <a:t>I– V</a:t>
            </a:r>
            <a:r>
              <a:rPr lang="en-US" sz="2600" i="1"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characteristic</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As</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Fig</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8– 3</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illustrates</a:t>
            </a:r>
            <a:r>
              <a:rPr lang="en-US" sz="2600" dirty="0">
                <a:latin typeface="Times New Roman" pitchFamily="18" charset="0"/>
                <a:cs typeface="Times New Roman" pitchFamily="18" charset="0"/>
              </a:rPr>
              <a:t>, power is delivered to the device from the external </a:t>
            </a:r>
            <a:r>
              <a:rPr lang="en-US" sz="2600" dirty="0" smtClean="0">
                <a:latin typeface="Times New Roman" pitchFamily="18" charset="0"/>
                <a:cs typeface="Times New Roman" pitchFamily="18" charset="0"/>
              </a:rPr>
              <a:t>circuit when </a:t>
            </a:r>
            <a:r>
              <a:rPr lang="en-US" sz="2600" dirty="0">
                <a:latin typeface="Times New Roman" pitchFamily="18" charset="0"/>
                <a:cs typeface="Times New Roman" pitchFamily="18" charset="0"/>
              </a:rPr>
              <a:t>the current and junction voltage are both positive or both </a:t>
            </a:r>
            <a:r>
              <a:rPr lang="en-US" sz="2600" dirty="0" smtClean="0">
                <a:latin typeface="Times New Roman" pitchFamily="18" charset="0"/>
                <a:cs typeface="Times New Roman" pitchFamily="18" charset="0"/>
              </a:rPr>
              <a:t>negative (first </a:t>
            </a:r>
            <a:r>
              <a:rPr lang="en-US" sz="2600" dirty="0">
                <a:latin typeface="Times New Roman" pitchFamily="18" charset="0"/>
                <a:cs typeface="Times New Roman" pitchFamily="18" charset="0"/>
              </a:rPr>
              <a:t>or third quadrants</a:t>
            </a:r>
            <a:r>
              <a:rPr lang="en-US" sz="2600" dirty="0" smtClean="0">
                <a:latin typeface="Times New Roman" pitchFamily="18" charset="0"/>
                <a:cs typeface="Times New Roman" pitchFamily="18" charset="0"/>
              </a:rPr>
              <a:t>).</a:t>
            </a:r>
          </a:p>
          <a:p>
            <a:pPr algn="just"/>
            <a:r>
              <a:rPr lang="en-US" sz="2600" dirty="0" smtClean="0">
                <a:latin typeface="Times New Roman" pitchFamily="18" charset="0"/>
                <a:cs typeface="Times New Roman" pitchFamily="18" charset="0"/>
              </a:rPr>
              <a:t>In </a:t>
            </a:r>
            <a:r>
              <a:rPr lang="en-US" sz="2600" dirty="0">
                <a:latin typeface="Times New Roman" pitchFamily="18" charset="0"/>
                <a:cs typeface="Times New Roman" pitchFamily="18" charset="0"/>
              </a:rPr>
              <a:t>the fourth quadrant, however, the junction </a:t>
            </a:r>
            <a:r>
              <a:rPr lang="en-US" sz="2600" dirty="0" smtClean="0">
                <a:latin typeface="Times New Roman" pitchFamily="18" charset="0"/>
                <a:cs typeface="Times New Roman" pitchFamily="18" charset="0"/>
              </a:rPr>
              <a:t>voltage is </a:t>
            </a:r>
            <a:r>
              <a:rPr lang="en-US" sz="2600" dirty="0">
                <a:latin typeface="Times New Roman" pitchFamily="18" charset="0"/>
                <a:cs typeface="Times New Roman" pitchFamily="18" charset="0"/>
              </a:rPr>
              <a:t>positive and the current is negative.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In </a:t>
            </a:r>
            <a:r>
              <a:rPr lang="en-US" sz="2600" dirty="0">
                <a:latin typeface="Times New Roman" pitchFamily="18" charset="0"/>
                <a:cs typeface="Times New Roman" pitchFamily="18" charset="0"/>
              </a:rPr>
              <a:t>this case power is </a:t>
            </a:r>
            <a:r>
              <a:rPr lang="en-US" sz="2600" dirty="0" smtClean="0">
                <a:latin typeface="Times New Roman" pitchFamily="18" charset="0"/>
                <a:cs typeface="Times New Roman" pitchFamily="18" charset="0"/>
              </a:rPr>
              <a:t>delivered from </a:t>
            </a:r>
            <a:r>
              <a:rPr lang="en-US" sz="2600" dirty="0">
                <a:latin typeface="Times New Roman" pitchFamily="18" charset="0"/>
                <a:cs typeface="Times New Roman" pitchFamily="18" charset="0"/>
              </a:rPr>
              <a:t>the junction to the external circuit (notice that in the fourth </a:t>
            </a:r>
            <a:r>
              <a:rPr lang="en-US" sz="2600" dirty="0" smtClean="0">
                <a:latin typeface="Times New Roman" pitchFamily="18" charset="0"/>
                <a:cs typeface="Times New Roman" pitchFamily="18" charset="0"/>
              </a:rPr>
              <a:t>quadrant the </a:t>
            </a:r>
            <a:r>
              <a:rPr lang="en-US" sz="2600" dirty="0">
                <a:latin typeface="Times New Roman" pitchFamily="18" charset="0"/>
                <a:cs typeface="Times New Roman" pitchFamily="18" charset="0"/>
              </a:rPr>
              <a:t>current flows from the negative side of </a:t>
            </a:r>
            <a:r>
              <a:rPr lang="en-US" sz="2600" i="1" dirty="0">
                <a:latin typeface="Times New Roman" pitchFamily="18" charset="0"/>
                <a:cs typeface="Times New Roman" pitchFamily="18" charset="0"/>
              </a:rPr>
              <a:t>V </a:t>
            </a:r>
            <a:r>
              <a:rPr lang="en-US" sz="2600" dirty="0">
                <a:latin typeface="Times New Roman" pitchFamily="18" charset="0"/>
                <a:cs typeface="Times New Roman" pitchFamily="18" charset="0"/>
              </a:rPr>
              <a:t>to the positive side, as in </a:t>
            </a:r>
            <a:r>
              <a:rPr lang="en-US" sz="2600" dirty="0" smtClean="0">
                <a:latin typeface="Times New Roman" pitchFamily="18" charset="0"/>
                <a:cs typeface="Times New Roman" pitchFamily="18" charset="0"/>
              </a:rPr>
              <a:t>a battery</a:t>
            </a:r>
            <a:r>
              <a:rPr lang="en-US" sz="2600" dirty="0">
                <a:latin typeface="Times New Roman" pitchFamily="18" charset="0"/>
                <a:cs typeface="Times New Roman" pitchFamily="18" charset="0"/>
              </a:rPr>
              <a:t>).</a:t>
            </a:r>
          </a:p>
        </p:txBody>
      </p:sp>
    </p:spTree>
    <p:extLst>
      <p:ext uri="{BB962C8B-B14F-4D97-AF65-F5344CB8AC3E}">
        <p14:creationId xmlns:p14="http://schemas.microsoft.com/office/powerpoint/2010/main" val="2041364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33400"/>
            <a:ext cx="7239000" cy="4800600"/>
          </a:xfr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838200"/>
            <a:ext cx="2133600" cy="3733800"/>
          </a:xfrm>
          <a:prstGeom prst="rect">
            <a:avLst/>
          </a:prstGeom>
        </p:spPr>
      </p:pic>
      <p:sp>
        <p:nvSpPr>
          <p:cNvPr id="5" name="Rectangle 4"/>
          <p:cNvSpPr/>
          <p:nvPr/>
        </p:nvSpPr>
        <p:spPr>
          <a:xfrm>
            <a:off x="152400" y="5105400"/>
            <a:ext cx="8839200" cy="1785104"/>
          </a:xfrm>
          <a:prstGeom prst="rect">
            <a:avLst/>
          </a:prstGeom>
        </p:spPr>
        <p:txBody>
          <a:bodyPr wrap="square">
            <a:spAutoFit/>
          </a:bodyPr>
          <a:lstStyle/>
          <a:p>
            <a:pPr marL="285750" indent="-285750" algn="just">
              <a:buFont typeface="Arial" pitchFamily="34" charset="0"/>
              <a:buChar char="•"/>
            </a:pPr>
            <a:r>
              <a:rPr lang="en-US" sz="2200" dirty="0">
                <a:latin typeface="Times New Roman" pitchFamily="18" charset="0"/>
                <a:cs typeface="Times New Roman" pitchFamily="18" charset="0"/>
              </a:rPr>
              <a:t>If power is to be extracted from the device, the fourth quadrant is </a:t>
            </a:r>
            <a:r>
              <a:rPr lang="en-US" sz="2200" dirty="0" smtClean="0">
                <a:latin typeface="Times New Roman" pitchFamily="18" charset="0"/>
                <a:cs typeface="Times New Roman" pitchFamily="18" charset="0"/>
              </a:rPr>
              <a:t>used; on </a:t>
            </a:r>
            <a:r>
              <a:rPr lang="en-US" sz="2200" dirty="0">
                <a:latin typeface="Times New Roman" pitchFamily="18" charset="0"/>
                <a:cs typeface="Times New Roman" pitchFamily="18" charset="0"/>
              </a:rPr>
              <a:t>the other hand, in applications as a </a:t>
            </a:r>
            <a:r>
              <a:rPr lang="en-US" sz="2200" dirty="0" err="1">
                <a:latin typeface="Times New Roman" pitchFamily="18" charset="0"/>
                <a:cs typeface="Times New Roman" pitchFamily="18" charset="0"/>
              </a:rPr>
              <a:t>photodetector</a:t>
            </a:r>
            <a:r>
              <a:rPr lang="en-US" sz="2200" dirty="0">
                <a:latin typeface="Times New Roman" pitchFamily="18" charset="0"/>
                <a:cs typeface="Times New Roman" pitchFamily="18" charset="0"/>
              </a:rPr>
              <a:t> we usually reverse </a:t>
            </a:r>
            <a:r>
              <a:rPr lang="en-US" sz="2200" dirty="0" smtClean="0">
                <a:latin typeface="Times New Roman" pitchFamily="18" charset="0"/>
                <a:cs typeface="Times New Roman" pitchFamily="18" charset="0"/>
              </a:rPr>
              <a:t>bias the </a:t>
            </a:r>
            <a:r>
              <a:rPr lang="en-US" sz="2200" dirty="0">
                <a:latin typeface="Times New Roman" pitchFamily="18" charset="0"/>
                <a:cs typeface="Times New Roman" pitchFamily="18" charset="0"/>
              </a:rPr>
              <a:t>junction and operate it in the third quadrant. </a:t>
            </a:r>
            <a:endParaRPr lang="en-US" sz="2200" dirty="0" smtClean="0">
              <a:latin typeface="Times New Roman" pitchFamily="18" charset="0"/>
              <a:cs typeface="Times New Roman" pitchFamily="18" charset="0"/>
            </a:endParaRPr>
          </a:p>
          <a:p>
            <a:pPr marL="285750" indent="-285750" algn="just">
              <a:buFont typeface="Arial" pitchFamily="34" charset="0"/>
              <a:buChar char="•"/>
            </a:pPr>
            <a:r>
              <a:rPr lang="en-US" sz="2200" dirty="0" smtClean="0">
                <a:latin typeface="Times New Roman" pitchFamily="18" charset="0"/>
                <a:cs typeface="Times New Roman" pitchFamily="18" charset="0"/>
              </a:rPr>
              <a:t>We </a:t>
            </a:r>
            <a:r>
              <a:rPr lang="en-US" sz="2200" dirty="0">
                <a:latin typeface="Times New Roman" pitchFamily="18" charset="0"/>
                <a:cs typeface="Times New Roman" pitchFamily="18" charset="0"/>
              </a:rPr>
              <a:t>shall investigate </a:t>
            </a:r>
            <a:r>
              <a:rPr lang="en-US" sz="2200" dirty="0" smtClean="0">
                <a:latin typeface="Times New Roman" pitchFamily="18" charset="0"/>
                <a:cs typeface="Times New Roman" pitchFamily="18" charset="0"/>
              </a:rPr>
              <a:t>these applications </a:t>
            </a:r>
            <a:r>
              <a:rPr lang="en-US" sz="2200" dirty="0">
                <a:latin typeface="Times New Roman" pitchFamily="18" charset="0"/>
                <a:cs typeface="Times New Roman" pitchFamily="18" charset="0"/>
              </a:rPr>
              <a:t>more closely in the discussion to follow.</a:t>
            </a:r>
          </a:p>
        </p:txBody>
      </p:sp>
    </p:spTree>
    <p:extLst>
      <p:ext uri="{BB962C8B-B14F-4D97-AF65-F5344CB8AC3E}">
        <p14:creationId xmlns:p14="http://schemas.microsoft.com/office/powerpoint/2010/main" val="2041364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685800"/>
            <a:ext cx="8153400" cy="2743200"/>
          </a:xfrm>
        </p:spPr>
      </p:pic>
    </p:spTree>
    <p:extLst>
      <p:ext uri="{BB962C8B-B14F-4D97-AF65-F5344CB8AC3E}">
        <p14:creationId xmlns:p14="http://schemas.microsoft.com/office/powerpoint/2010/main" val="204136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28600"/>
            <a:ext cx="7162800" cy="5943600"/>
          </a:xfrm>
        </p:spPr>
      </p:pic>
    </p:spTree>
    <p:extLst>
      <p:ext uri="{BB962C8B-B14F-4D97-AF65-F5344CB8AC3E}">
        <p14:creationId xmlns:p14="http://schemas.microsoft.com/office/powerpoint/2010/main" val="20570253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28600"/>
            <a:ext cx="8077200" cy="6629400"/>
          </a:xfr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2971800"/>
            <a:ext cx="2086149" cy="781633"/>
          </a:xfrm>
          <a:prstGeom prst="rect">
            <a:avLst/>
          </a:prstGeom>
        </p:spPr>
      </p:pic>
    </p:spTree>
    <p:extLst>
      <p:ext uri="{BB962C8B-B14F-4D97-AF65-F5344CB8AC3E}">
        <p14:creationId xmlns:p14="http://schemas.microsoft.com/office/powerpoint/2010/main" val="2041364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219200"/>
            <a:ext cx="8153400" cy="2743200"/>
          </a:xfrm>
        </p:spPr>
      </p:pic>
    </p:spTree>
    <p:extLst>
      <p:ext uri="{BB962C8B-B14F-4D97-AF65-F5344CB8AC3E}">
        <p14:creationId xmlns:p14="http://schemas.microsoft.com/office/powerpoint/2010/main" val="2041364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6553200"/>
          </a:xfrm>
        </p:spPr>
        <p:txBody>
          <a:bodyPr>
            <a:normAutofit fontScale="92500" lnSpcReduction="20000"/>
          </a:bodyPr>
          <a:lstStyle/>
          <a:p>
            <a:pPr marL="0" indent="0" algn="just">
              <a:buNone/>
            </a:pPr>
            <a:r>
              <a:rPr lang="en-US" sz="2800" b="1" dirty="0" smtClean="0">
                <a:latin typeface="Times New Roman" pitchFamily="18" charset="0"/>
                <a:cs typeface="Times New Roman" pitchFamily="18" charset="0"/>
              </a:rPr>
              <a:t>Solar Cells</a:t>
            </a:r>
          </a:p>
          <a:p>
            <a:pPr algn="just"/>
            <a:r>
              <a:rPr lang="en-US" sz="2800" dirty="0">
                <a:latin typeface="Times New Roman" pitchFamily="18" charset="0"/>
                <a:cs typeface="Times New Roman" pitchFamily="18" charset="0"/>
              </a:rPr>
              <a:t>Since power can be delivered to an external circuit by an illuminated </a:t>
            </a:r>
            <a:r>
              <a:rPr lang="en-US" sz="2800" dirty="0" smtClean="0">
                <a:latin typeface="Times New Roman" pitchFamily="18" charset="0"/>
                <a:cs typeface="Times New Roman" pitchFamily="18" charset="0"/>
              </a:rPr>
              <a:t>junction, it </a:t>
            </a:r>
            <a:r>
              <a:rPr lang="en-US" sz="2800" dirty="0">
                <a:latin typeface="Times New Roman" pitchFamily="18" charset="0"/>
                <a:cs typeface="Times New Roman" pitchFamily="18" charset="0"/>
              </a:rPr>
              <a:t>is possible to convert solar energy into electrical energy.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If </a:t>
            </a:r>
            <a:r>
              <a:rPr lang="en-US" sz="2800" dirty="0">
                <a:latin typeface="Times New Roman" pitchFamily="18" charset="0"/>
                <a:cs typeface="Times New Roman" pitchFamily="18" charset="0"/>
              </a:rPr>
              <a:t>we </a:t>
            </a:r>
            <a:r>
              <a:rPr lang="en-US" sz="2800" dirty="0" smtClean="0">
                <a:latin typeface="Times New Roman" pitchFamily="18" charset="0"/>
                <a:cs typeface="Times New Roman" pitchFamily="18" charset="0"/>
              </a:rPr>
              <a:t>consider the </a:t>
            </a:r>
            <a:r>
              <a:rPr lang="en-US" sz="2800" dirty="0">
                <a:latin typeface="Times New Roman" pitchFamily="18" charset="0"/>
                <a:cs typeface="Times New Roman" pitchFamily="18" charset="0"/>
              </a:rPr>
              <a:t>fourth quadrant of Fig. </a:t>
            </a:r>
            <a:r>
              <a:rPr lang="en-US" sz="2800" dirty="0" smtClean="0">
                <a:latin typeface="Times New Roman" pitchFamily="18" charset="0"/>
                <a:cs typeface="Times New Roman" pitchFamily="18" charset="0"/>
              </a:rPr>
              <a:t>8– 3c, it </a:t>
            </a:r>
            <a:r>
              <a:rPr lang="en-US" sz="2800" dirty="0">
                <a:latin typeface="Times New Roman" pitchFamily="18" charset="0"/>
                <a:cs typeface="Times New Roman" pitchFamily="18" charset="0"/>
              </a:rPr>
              <a:t>appears doubtful that much power can </a:t>
            </a:r>
            <a:r>
              <a:rPr lang="en-US" sz="2800" dirty="0" smtClean="0">
                <a:latin typeface="Times New Roman" pitchFamily="18" charset="0"/>
                <a:cs typeface="Times New Roman" pitchFamily="18" charset="0"/>
              </a:rPr>
              <a:t>be delivered </a:t>
            </a:r>
            <a:r>
              <a:rPr lang="en-US" sz="2800" dirty="0">
                <a:latin typeface="Times New Roman" pitchFamily="18" charset="0"/>
                <a:cs typeface="Times New Roman" pitchFamily="18" charset="0"/>
              </a:rPr>
              <a:t>by an individual device.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voltage is restricted to values less </a:t>
            </a:r>
            <a:r>
              <a:rPr lang="en-US" sz="2800" dirty="0" smtClean="0">
                <a:latin typeface="Times New Roman" pitchFamily="18" charset="0"/>
                <a:cs typeface="Times New Roman" pitchFamily="18" charset="0"/>
              </a:rPr>
              <a:t>than the </a:t>
            </a:r>
            <a:r>
              <a:rPr lang="en-US" sz="2800" dirty="0">
                <a:latin typeface="Times New Roman" pitchFamily="18" charset="0"/>
                <a:cs typeface="Times New Roman" pitchFamily="18" charset="0"/>
              </a:rPr>
              <a:t>contact potential, which in turn is generally less than the band gap </a:t>
            </a:r>
            <a:r>
              <a:rPr lang="en-US" sz="2800" dirty="0" smtClean="0">
                <a:latin typeface="Times New Roman" pitchFamily="18" charset="0"/>
                <a:cs typeface="Times New Roman" pitchFamily="18" charset="0"/>
              </a:rPr>
              <a:t>voltage </a:t>
            </a:r>
            <a:r>
              <a:rPr lang="en-US" sz="2800" i="1" dirty="0" err="1" smtClean="0">
                <a:latin typeface="Times New Roman" pitchFamily="18" charset="0"/>
                <a:cs typeface="Times New Roman" pitchFamily="18" charset="0"/>
              </a:rPr>
              <a:t>Eg</a:t>
            </a:r>
            <a:r>
              <a:rPr lang="en-US" sz="2800" dirty="0">
                <a:latin typeface="Times New Roman" pitchFamily="18" charset="0"/>
                <a:cs typeface="Times New Roman" pitchFamily="18" charset="0"/>
              </a:rPr>
              <a:t>/</a:t>
            </a:r>
            <a:r>
              <a:rPr lang="en-US" sz="2800" i="1" dirty="0" smtClean="0">
                <a:latin typeface="Times New Roman" pitchFamily="18" charset="0"/>
                <a:cs typeface="Times New Roman" pitchFamily="18" charset="0"/>
              </a:rPr>
              <a:t>q</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For </a:t>
            </a:r>
            <a:r>
              <a:rPr lang="en-US" sz="2800" dirty="0">
                <a:latin typeface="Times New Roman" pitchFamily="18" charset="0"/>
                <a:cs typeface="Times New Roman" pitchFamily="18" charset="0"/>
              </a:rPr>
              <a:t>Si the voltage </a:t>
            </a:r>
            <a:r>
              <a:rPr lang="en-US" sz="2800" i="1" dirty="0" err="1">
                <a:latin typeface="Times New Roman" pitchFamily="18" charset="0"/>
                <a:cs typeface="Times New Roman" pitchFamily="18" charset="0"/>
              </a:rPr>
              <a:t>V</a:t>
            </a:r>
            <a:r>
              <a:rPr lang="en-US" sz="2800" dirty="0" err="1">
                <a:latin typeface="Times New Roman" pitchFamily="18" charset="0"/>
                <a:cs typeface="Times New Roman" pitchFamily="18" charset="0"/>
              </a:rPr>
              <a:t>oc</a:t>
            </a:r>
            <a:r>
              <a:rPr lang="en-US" sz="2800" dirty="0">
                <a:latin typeface="Times New Roman" pitchFamily="18" charset="0"/>
                <a:cs typeface="Times New Roman" pitchFamily="18" charset="0"/>
              </a:rPr>
              <a:t> is less than about 1 V.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current </a:t>
            </a:r>
            <a:r>
              <a:rPr lang="en-US" sz="2800" dirty="0" smtClean="0">
                <a:latin typeface="Times New Roman" pitchFamily="18" charset="0"/>
                <a:cs typeface="Times New Roman" pitchFamily="18" charset="0"/>
              </a:rPr>
              <a:t>generated depends </a:t>
            </a:r>
            <a:r>
              <a:rPr lang="en-US" sz="2800" dirty="0">
                <a:latin typeface="Times New Roman" pitchFamily="18" charset="0"/>
                <a:cs typeface="Times New Roman" pitchFamily="18" charset="0"/>
              </a:rPr>
              <a:t>on the illuminated area, but typically </a:t>
            </a:r>
            <a:r>
              <a:rPr lang="en-US" sz="2800" i="1" dirty="0" err="1">
                <a:latin typeface="Times New Roman" pitchFamily="18" charset="0"/>
                <a:cs typeface="Times New Roman" pitchFamily="18" charset="0"/>
              </a:rPr>
              <a:t>I</a:t>
            </a:r>
            <a:r>
              <a:rPr lang="en-US" sz="2800" dirty="0" err="1">
                <a:latin typeface="Times New Roman" pitchFamily="18" charset="0"/>
                <a:cs typeface="Times New Roman" pitchFamily="18" charset="0"/>
              </a:rPr>
              <a:t>op</a:t>
            </a:r>
            <a:r>
              <a:rPr lang="en-US" sz="2800" dirty="0">
                <a:latin typeface="Times New Roman" pitchFamily="18" charset="0"/>
                <a:cs typeface="Times New Roman" pitchFamily="18" charset="0"/>
              </a:rPr>
              <a:t> is in the range 10-100 </a:t>
            </a:r>
            <a:r>
              <a:rPr lang="en-US" sz="2800" dirty="0" smtClean="0">
                <a:latin typeface="Times New Roman" pitchFamily="18" charset="0"/>
                <a:cs typeface="Times New Roman" pitchFamily="18" charset="0"/>
              </a:rPr>
              <a:t>mA for </a:t>
            </a:r>
            <a:r>
              <a:rPr lang="en-US" sz="2800" dirty="0">
                <a:latin typeface="Times New Roman" pitchFamily="18" charset="0"/>
                <a:cs typeface="Times New Roman" pitchFamily="18" charset="0"/>
              </a:rPr>
              <a:t>a junction with an area of about 1 cm2.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However</a:t>
            </a:r>
            <a:r>
              <a:rPr lang="en-US" sz="2800" dirty="0">
                <a:latin typeface="Times New Roman" pitchFamily="18" charset="0"/>
                <a:cs typeface="Times New Roman" pitchFamily="18" charset="0"/>
              </a:rPr>
              <a:t>, if many such </a:t>
            </a:r>
            <a:r>
              <a:rPr lang="en-US" sz="2800" dirty="0" smtClean="0">
                <a:latin typeface="Times New Roman" pitchFamily="18" charset="0"/>
                <a:cs typeface="Times New Roman" pitchFamily="18" charset="0"/>
              </a:rPr>
              <a:t>devices are </a:t>
            </a:r>
            <a:r>
              <a:rPr lang="en-US" sz="2800" dirty="0">
                <a:latin typeface="Times New Roman" pitchFamily="18" charset="0"/>
                <a:cs typeface="Times New Roman" pitchFamily="18" charset="0"/>
              </a:rPr>
              <a:t>used, the resulting power can be significant.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In </a:t>
            </a:r>
            <a:r>
              <a:rPr lang="en-US" sz="2800" dirty="0">
                <a:latin typeface="Times New Roman" pitchFamily="18" charset="0"/>
                <a:cs typeface="Times New Roman" pitchFamily="18" charset="0"/>
              </a:rPr>
              <a:t>fact, arrays of </a:t>
            </a:r>
            <a:r>
              <a:rPr lang="en-US" sz="2800" dirty="0" smtClean="0">
                <a:latin typeface="Times New Roman" pitchFamily="18" charset="0"/>
                <a:cs typeface="Times New Roman" pitchFamily="18" charset="0"/>
              </a:rPr>
              <a:t>p- n</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Junction solar </a:t>
            </a:r>
            <a:r>
              <a:rPr lang="en-US" sz="2800" dirty="0">
                <a:latin typeface="Times New Roman" pitchFamily="18" charset="0"/>
                <a:cs typeface="Times New Roman" pitchFamily="18" charset="0"/>
              </a:rPr>
              <a:t>cells are currently used to supply electrical power for many </a:t>
            </a:r>
            <a:r>
              <a:rPr lang="en-US" sz="2800" dirty="0" smtClean="0">
                <a:latin typeface="Times New Roman" pitchFamily="18" charset="0"/>
                <a:cs typeface="Times New Roman" pitchFamily="18" charset="0"/>
              </a:rPr>
              <a:t>space satellites</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041364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Autofit/>
          </a:bodyPr>
          <a:lstStyle/>
          <a:p>
            <a:pPr algn="just">
              <a:lnSpc>
                <a:spcPct val="80000"/>
              </a:lnSpc>
            </a:pPr>
            <a:r>
              <a:rPr lang="en-US" sz="2600" dirty="0">
                <a:latin typeface="Times New Roman" pitchFamily="18" charset="0"/>
                <a:cs typeface="Times New Roman" pitchFamily="18" charset="0"/>
              </a:rPr>
              <a:t>Solar cells can supply power for the electronic equipment aboard a satellite over a long period, which is a distinct advantage over batteries. </a:t>
            </a:r>
          </a:p>
          <a:p>
            <a:pPr algn="just">
              <a:lnSpc>
                <a:spcPct val="80000"/>
              </a:lnSpc>
            </a:pPr>
            <a:r>
              <a:rPr lang="en-US" sz="2600" dirty="0">
                <a:latin typeface="Times New Roman" pitchFamily="18" charset="0"/>
                <a:cs typeface="Times New Roman" pitchFamily="18" charset="0"/>
              </a:rPr>
              <a:t>The array of junctions can be distributed over the surface of the satellite or can be contained in solar cell “paddles” attached to the main body of the satellite (Fig. 8– 4a</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366" y="2438400"/>
            <a:ext cx="6172200" cy="3733800"/>
          </a:xfrm>
          <a:prstGeom prst="rect">
            <a:avLst/>
          </a:prstGeom>
        </p:spPr>
      </p:pic>
    </p:spTree>
    <p:extLst>
      <p:ext uri="{BB962C8B-B14F-4D97-AF65-F5344CB8AC3E}">
        <p14:creationId xmlns:p14="http://schemas.microsoft.com/office/powerpoint/2010/main" val="21137515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30" y="76200"/>
            <a:ext cx="8839200" cy="6096000"/>
          </a:xfrm>
        </p:spPr>
        <p:txBody>
          <a:bodyPr>
            <a:noAutofit/>
          </a:bodyPr>
          <a:lstStyle/>
          <a:p>
            <a:pPr algn="just">
              <a:lnSpc>
                <a:spcPct val="80000"/>
              </a:lnSpc>
            </a:pPr>
            <a:r>
              <a:rPr lang="en-US" sz="2600" dirty="0">
                <a:latin typeface="Times New Roman" pitchFamily="18" charset="0"/>
                <a:cs typeface="Times New Roman" pitchFamily="18" charset="0"/>
              </a:rPr>
              <a:t>A 72MW solar cell plant in Italy is shown in Fig. 8–4b.</a:t>
            </a:r>
          </a:p>
          <a:p>
            <a:pPr algn="just"/>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marL="0" indent="0" algn="just">
              <a:buNone/>
            </a:pPr>
            <a:endParaRPr lang="en-US" sz="2600" dirty="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To </a:t>
            </a:r>
            <a:r>
              <a:rPr lang="en-US" sz="2600" dirty="0">
                <a:latin typeface="Times New Roman" pitchFamily="18" charset="0"/>
                <a:cs typeface="Times New Roman" pitchFamily="18" charset="0"/>
              </a:rPr>
              <a:t>utilize a maximum amount of available optical energy, it is necessary to design a solar cell with a large area junction located near the surface of the device (Fig. 8– 5).</a:t>
            </a:r>
          </a:p>
          <a:p>
            <a:pPr algn="just"/>
            <a:r>
              <a:rPr lang="en-US" sz="2600" dirty="0">
                <a:latin typeface="Times New Roman" pitchFamily="18" charset="0"/>
                <a:cs typeface="Times New Roman" pitchFamily="18" charset="0"/>
              </a:rPr>
              <a:t>The planar junction is formed by diffusion or ion implantation, and the surface is coated with appropriate materials to reduce reflection and to decrease surface recombination. </a:t>
            </a:r>
          </a:p>
          <a:p>
            <a:pPr algn="just"/>
            <a:r>
              <a:rPr lang="en-US" sz="2600" dirty="0">
                <a:latin typeface="Times New Roman" pitchFamily="18" charset="0"/>
                <a:cs typeface="Times New Roman" pitchFamily="18" charset="0"/>
              </a:rPr>
              <a:t>Many compromises must be made in solar cell design. </a:t>
            </a:r>
          </a:p>
          <a:p>
            <a:endParaRPr lang="en-US" sz="26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609600"/>
            <a:ext cx="6858000" cy="3067478"/>
          </a:xfrm>
          <a:prstGeom prst="rect">
            <a:avLst/>
          </a:prstGeom>
        </p:spPr>
      </p:pic>
    </p:spTree>
    <p:extLst>
      <p:ext uri="{BB962C8B-B14F-4D97-AF65-F5344CB8AC3E}">
        <p14:creationId xmlns:p14="http://schemas.microsoft.com/office/powerpoint/2010/main" val="41009296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752600"/>
            <a:ext cx="8534400" cy="4114800"/>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7764" y="1143000"/>
            <a:ext cx="1905000" cy="1981200"/>
          </a:xfrm>
          <a:prstGeom prst="rect">
            <a:avLst/>
          </a:prstGeom>
        </p:spPr>
      </p:pic>
    </p:spTree>
    <p:extLst>
      <p:ext uri="{BB962C8B-B14F-4D97-AF65-F5344CB8AC3E}">
        <p14:creationId xmlns:p14="http://schemas.microsoft.com/office/powerpoint/2010/main" val="12618617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9144000" cy="6553200"/>
          </a:xfrm>
        </p:spPr>
        <p:txBody>
          <a:bodyPr>
            <a:noAutofit/>
          </a:bodyPr>
          <a:lstStyle/>
          <a:p>
            <a:pPr algn="just"/>
            <a:r>
              <a:rPr lang="en-US" sz="2600" dirty="0">
                <a:latin typeface="Times New Roman" pitchFamily="18" charset="0"/>
                <a:cs typeface="Times New Roman" pitchFamily="18" charset="0"/>
              </a:rPr>
              <a:t>In the device shown in Fig. </a:t>
            </a:r>
            <a:r>
              <a:rPr lang="en-US" sz="2600" dirty="0" smtClean="0">
                <a:latin typeface="Times New Roman" pitchFamily="18" charset="0"/>
                <a:cs typeface="Times New Roman" pitchFamily="18" charset="0"/>
              </a:rPr>
              <a:t>8– 5, for </a:t>
            </a:r>
            <a:r>
              <a:rPr lang="en-US" sz="2600" dirty="0">
                <a:latin typeface="Times New Roman" pitchFamily="18" charset="0"/>
                <a:cs typeface="Times New Roman" pitchFamily="18" charset="0"/>
              </a:rPr>
              <a:t>example, </a:t>
            </a:r>
            <a:r>
              <a:rPr lang="en-US" sz="2600" dirty="0" smtClean="0">
                <a:latin typeface="Times New Roman" pitchFamily="18" charset="0"/>
                <a:cs typeface="Times New Roman" pitchFamily="18" charset="0"/>
              </a:rPr>
              <a:t>the junction </a:t>
            </a:r>
            <a:r>
              <a:rPr lang="en-US" sz="2600" dirty="0">
                <a:latin typeface="Times New Roman" pitchFamily="18" charset="0"/>
                <a:cs typeface="Times New Roman" pitchFamily="18" charset="0"/>
              </a:rPr>
              <a:t>depth </a:t>
            </a:r>
            <a:r>
              <a:rPr lang="en-US" sz="2600" i="1" dirty="0">
                <a:latin typeface="Times New Roman" pitchFamily="18" charset="0"/>
                <a:cs typeface="Times New Roman" pitchFamily="18" charset="0"/>
              </a:rPr>
              <a:t>d </a:t>
            </a:r>
            <a:r>
              <a:rPr lang="en-US" sz="2600" dirty="0">
                <a:latin typeface="Times New Roman" pitchFamily="18" charset="0"/>
                <a:cs typeface="Times New Roman" pitchFamily="18" charset="0"/>
              </a:rPr>
              <a:t>must be less than </a:t>
            </a:r>
            <a:r>
              <a:rPr lang="en-US" sz="2600" i="1" dirty="0" err="1">
                <a:latin typeface="Times New Roman" pitchFamily="18" charset="0"/>
                <a:cs typeface="Times New Roman" pitchFamily="18" charset="0"/>
              </a:rPr>
              <a:t>Lp</a:t>
            </a:r>
            <a:r>
              <a:rPr lang="en-US" sz="2600" i="1" dirty="0">
                <a:latin typeface="Times New Roman" pitchFamily="18" charset="0"/>
                <a:cs typeface="Times New Roman" pitchFamily="18" charset="0"/>
              </a:rPr>
              <a:t> </a:t>
            </a:r>
            <a:r>
              <a:rPr lang="en-US" sz="2600" dirty="0">
                <a:latin typeface="Times New Roman" pitchFamily="18" charset="0"/>
                <a:cs typeface="Times New Roman" pitchFamily="18" charset="0"/>
              </a:rPr>
              <a:t>in the n material to allow holes </a:t>
            </a:r>
            <a:r>
              <a:rPr lang="en-US" sz="2600" dirty="0" smtClean="0">
                <a:latin typeface="Times New Roman" pitchFamily="18" charset="0"/>
                <a:cs typeface="Times New Roman" pitchFamily="18" charset="0"/>
              </a:rPr>
              <a:t>generated near </a:t>
            </a:r>
            <a:r>
              <a:rPr lang="en-US" sz="2600" dirty="0">
                <a:latin typeface="Times New Roman" pitchFamily="18" charset="0"/>
                <a:cs typeface="Times New Roman" pitchFamily="18" charset="0"/>
              </a:rPr>
              <a:t>the surface to diffuse to the junction before they recombine; </a:t>
            </a:r>
            <a:r>
              <a:rPr lang="en-US" sz="2600" dirty="0" smtClean="0">
                <a:latin typeface="Times New Roman" pitchFamily="18" charset="0"/>
                <a:cs typeface="Times New Roman" pitchFamily="18" charset="0"/>
              </a:rPr>
              <a:t>similarly, the </a:t>
            </a:r>
            <a:r>
              <a:rPr lang="en-US" sz="2600" dirty="0">
                <a:latin typeface="Times New Roman" pitchFamily="18" charset="0"/>
                <a:cs typeface="Times New Roman" pitchFamily="18" charset="0"/>
              </a:rPr>
              <a:t>thickness of the p region must be such that electrons generated </a:t>
            </a:r>
            <a:r>
              <a:rPr lang="en-US" sz="2600" dirty="0" smtClean="0">
                <a:latin typeface="Times New Roman" pitchFamily="18" charset="0"/>
                <a:cs typeface="Times New Roman" pitchFamily="18" charset="0"/>
              </a:rPr>
              <a:t>in this </a:t>
            </a:r>
            <a:r>
              <a:rPr lang="en-US" sz="2600" dirty="0">
                <a:latin typeface="Times New Roman" pitchFamily="18" charset="0"/>
                <a:cs typeface="Times New Roman" pitchFamily="18" charset="0"/>
              </a:rPr>
              <a:t>region can diffuse to the junction before recombination takes place.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This</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requirement </a:t>
            </a:r>
            <a:r>
              <a:rPr lang="en-US" sz="2600" dirty="0">
                <a:latin typeface="Times New Roman" pitchFamily="18" charset="0"/>
                <a:cs typeface="Times New Roman" pitchFamily="18" charset="0"/>
              </a:rPr>
              <a:t>implies a proper match between the electron diffusion </a:t>
            </a:r>
            <a:r>
              <a:rPr lang="en-US" sz="2600" dirty="0" smtClean="0">
                <a:latin typeface="Times New Roman" pitchFamily="18" charset="0"/>
                <a:cs typeface="Times New Roman" pitchFamily="18" charset="0"/>
              </a:rPr>
              <a:t>length </a:t>
            </a:r>
            <a:r>
              <a:rPr lang="en-US" sz="2600" i="1" dirty="0" smtClean="0">
                <a:latin typeface="Times New Roman" pitchFamily="18" charset="0"/>
                <a:cs typeface="Times New Roman" pitchFamily="18" charset="0"/>
              </a:rPr>
              <a:t>Ln</a:t>
            </a:r>
            <a:r>
              <a:rPr lang="en-US" sz="2600" dirty="0">
                <a:latin typeface="Times New Roman" pitchFamily="18" charset="0"/>
                <a:cs typeface="Times New Roman" pitchFamily="18" charset="0"/>
              </a:rPr>
              <a:t>, the thickness of the p region, and the mean optical penetration </a:t>
            </a:r>
            <a:r>
              <a:rPr lang="en-US" sz="2600" dirty="0" smtClean="0">
                <a:latin typeface="Times New Roman" pitchFamily="18" charset="0"/>
                <a:cs typeface="Times New Roman" pitchFamily="18" charset="0"/>
              </a:rPr>
              <a:t>depth 1/</a:t>
            </a:r>
            <a:r>
              <a:rPr lang="en-US" sz="2600" dirty="0" smtClean="0">
                <a:latin typeface="Times New Roman" pitchFamily="18" charset="0"/>
                <a:ea typeface="Cambria Math"/>
                <a:cs typeface="Times New Roman" pitchFamily="18" charset="0"/>
              </a:rPr>
              <a:t>𝞪</a:t>
            </a:r>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It is desirable to have a large contact potential </a:t>
            </a:r>
            <a:r>
              <a:rPr lang="en-US" sz="2600" i="1" dirty="0">
                <a:latin typeface="Times New Roman" pitchFamily="18" charset="0"/>
                <a:cs typeface="Times New Roman" pitchFamily="18" charset="0"/>
              </a:rPr>
              <a:t>V</a:t>
            </a:r>
            <a:r>
              <a:rPr lang="en-US" sz="2600" dirty="0">
                <a:latin typeface="Times New Roman" pitchFamily="18" charset="0"/>
                <a:cs typeface="Times New Roman" pitchFamily="18" charset="0"/>
              </a:rPr>
              <a:t>0 </a:t>
            </a:r>
            <a:r>
              <a:rPr lang="en-US" sz="2600" dirty="0" smtClean="0">
                <a:latin typeface="Times New Roman" pitchFamily="18" charset="0"/>
                <a:cs typeface="Times New Roman" pitchFamily="18" charset="0"/>
              </a:rPr>
              <a:t>to obtain </a:t>
            </a:r>
            <a:r>
              <a:rPr lang="en-US" sz="2600" dirty="0">
                <a:latin typeface="Times New Roman" pitchFamily="18" charset="0"/>
                <a:cs typeface="Times New Roman" pitchFamily="18" charset="0"/>
              </a:rPr>
              <a:t>a large </a:t>
            </a:r>
            <a:r>
              <a:rPr lang="en-US" sz="2600" dirty="0" err="1">
                <a:latin typeface="Times New Roman" pitchFamily="18" charset="0"/>
                <a:cs typeface="Times New Roman" pitchFamily="18" charset="0"/>
              </a:rPr>
              <a:t>photovoltage</a:t>
            </a:r>
            <a:r>
              <a:rPr lang="en-US" sz="2600" dirty="0">
                <a:latin typeface="Times New Roman" pitchFamily="18" charset="0"/>
                <a:cs typeface="Times New Roman" pitchFamily="18" charset="0"/>
              </a:rPr>
              <a:t>, and therefore heavy doping is indicated; on </a:t>
            </a:r>
            <a:r>
              <a:rPr lang="en-US" sz="2600" dirty="0" smtClean="0">
                <a:latin typeface="Times New Roman" pitchFamily="18" charset="0"/>
                <a:cs typeface="Times New Roman" pitchFamily="18" charset="0"/>
              </a:rPr>
              <a:t>the other </a:t>
            </a:r>
            <a:r>
              <a:rPr lang="en-US" sz="2600" dirty="0">
                <a:latin typeface="Times New Roman" pitchFamily="18" charset="0"/>
                <a:cs typeface="Times New Roman" pitchFamily="18" charset="0"/>
              </a:rPr>
              <a:t>hand, long lifetimes are desirable and these are reduced by doping too heavily.</a:t>
            </a:r>
          </a:p>
          <a:p>
            <a:pPr algn="just"/>
            <a:r>
              <a:rPr lang="en-US" sz="2600" dirty="0">
                <a:latin typeface="Times New Roman" pitchFamily="18" charset="0"/>
                <a:cs typeface="Times New Roman" pitchFamily="18" charset="0"/>
              </a:rPr>
              <a:t>It is important that the series resistance of the device be very small so that power is not lost to heat due to </a:t>
            </a:r>
            <a:r>
              <a:rPr lang="en-US" sz="2600" dirty="0" err="1">
                <a:latin typeface="Times New Roman" pitchFamily="18" charset="0"/>
                <a:cs typeface="Times New Roman" pitchFamily="18" charset="0"/>
              </a:rPr>
              <a:t>ohmic</a:t>
            </a:r>
            <a:r>
              <a:rPr lang="en-US" sz="2600" dirty="0">
                <a:latin typeface="Times New Roman" pitchFamily="18" charset="0"/>
                <a:cs typeface="Times New Roman" pitchFamily="18" charset="0"/>
              </a:rPr>
              <a:t> losses in the device itself.</a:t>
            </a:r>
          </a:p>
        </p:txBody>
      </p:sp>
    </p:spTree>
    <p:extLst>
      <p:ext uri="{BB962C8B-B14F-4D97-AF65-F5344CB8AC3E}">
        <p14:creationId xmlns:p14="http://schemas.microsoft.com/office/powerpoint/2010/main" val="245158726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a:bodyPr>
          <a:lstStyle/>
          <a:p>
            <a:pPr algn="just"/>
            <a:r>
              <a:rPr lang="en-US" sz="2600" dirty="0" smtClean="0">
                <a:latin typeface="Times New Roman" pitchFamily="18" charset="0"/>
                <a:cs typeface="Times New Roman" pitchFamily="18" charset="0"/>
              </a:rPr>
              <a:t>A series </a:t>
            </a:r>
            <a:r>
              <a:rPr lang="en-US" sz="2600" dirty="0">
                <a:latin typeface="Times New Roman" pitchFamily="18" charset="0"/>
                <a:cs typeface="Times New Roman" pitchFamily="18" charset="0"/>
              </a:rPr>
              <a:t>resistance of only a few ohms can seriously reduce the output </a:t>
            </a:r>
            <a:r>
              <a:rPr lang="en-US" sz="2600" dirty="0" smtClean="0">
                <a:latin typeface="Times New Roman" pitchFamily="18" charset="0"/>
                <a:cs typeface="Times New Roman" pitchFamily="18" charset="0"/>
              </a:rPr>
              <a:t>power of </a:t>
            </a:r>
            <a:r>
              <a:rPr lang="en-US" sz="2600" dirty="0">
                <a:latin typeface="Times New Roman" pitchFamily="18" charset="0"/>
                <a:cs typeface="Times New Roman" pitchFamily="18" charset="0"/>
              </a:rPr>
              <a:t>a solar cell </a:t>
            </a:r>
            <a:r>
              <a:rPr lang="en-US" sz="2600" dirty="0" smtClean="0">
                <a:latin typeface="Times New Roman" pitchFamily="18" charset="0"/>
                <a:cs typeface="Times New Roman" pitchFamily="18" charset="0"/>
              </a:rPr>
              <a:t>. </a:t>
            </a:r>
          </a:p>
          <a:p>
            <a:pPr algn="just"/>
            <a:r>
              <a:rPr lang="en-US" sz="2600" dirty="0" smtClean="0">
                <a:latin typeface="Times New Roman" pitchFamily="18" charset="0"/>
                <a:cs typeface="Times New Roman" pitchFamily="18" charset="0"/>
              </a:rPr>
              <a:t>Since </a:t>
            </a:r>
            <a:r>
              <a:rPr lang="en-US" sz="2600" dirty="0">
                <a:latin typeface="Times New Roman" pitchFamily="18" charset="0"/>
                <a:cs typeface="Times New Roman" pitchFamily="18" charset="0"/>
              </a:rPr>
              <a:t>the area is large, the resistance of the </a:t>
            </a:r>
            <a:r>
              <a:rPr lang="en-US" sz="2600" dirty="0" smtClean="0">
                <a:latin typeface="Times New Roman" pitchFamily="18" charset="0"/>
                <a:cs typeface="Times New Roman" pitchFamily="18" charset="0"/>
              </a:rPr>
              <a:t>p-type</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body </a:t>
            </a:r>
            <a:r>
              <a:rPr lang="en-US" sz="2600" dirty="0">
                <a:latin typeface="Times New Roman" pitchFamily="18" charset="0"/>
                <a:cs typeface="Times New Roman" pitchFamily="18" charset="0"/>
              </a:rPr>
              <a:t>of the device can be made small.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However</a:t>
            </a:r>
            <a:r>
              <a:rPr lang="en-US" sz="2600" dirty="0">
                <a:latin typeface="Times New Roman" pitchFamily="18" charset="0"/>
                <a:cs typeface="Times New Roman" pitchFamily="18" charset="0"/>
              </a:rPr>
              <a:t>, contacts to the thin </a:t>
            </a:r>
            <a:r>
              <a:rPr lang="en-US" sz="2600" dirty="0" smtClean="0">
                <a:latin typeface="Times New Roman" pitchFamily="18" charset="0"/>
                <a:cs typeface="Times New Roman" pitchFamily="18" charset="0"/>
              </a:rPr>
              <a:t>n region </a:t>
            </a:r>
            <a:r>
              <a:rPr lang="en-US" sz="2600" dirty="0">
                <a:latin typeface="Times New Roman" pitchFamily="18" charset="0"/>
                <a:cs typeface="Times New Roman" pitchFamily="18" charset="0"/>
              </a:rPr>
              <a:t>require </a:t>
            </a:r>
            <a:r>
              <a:rPr lang="en-US" sz="2600" dirty="0" smtClean="0">
                <a:latin typeface="Times New Roman" pitchFamily="18" charset="0"/>
                <a:cs typeface="Times New Roman" pitchFamily="18" charset="0"/>
              </a:rPr>
              <a:t>special design</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If </a:t>
            </a:r>
            <a:r>
              <a:rPr lang="en-US" sz="2600" dirty="0">
                <a:latin typeface="Times New Roman" pitchFamily="18" charset="0"/>
                <a:cs typeface="Times New Roman" pitchFamily="18" charset="0"/>
              </a:rPr>
              <a:t>this region is contacted at the edge, </a:t>
            </a:r>
            <a:r>
              <a:rPr lang="en-US" sz="2600" dirty="0" smtClean="0">
                <a:latin typeface="Times New Roman" pitchFamily="18" charset="0"/>
                <a:cs typeface="Times New Roman" pitchFamily="18" charset="0"/>
              </a:rPr>
              <a:t>current must </a:t>
            </a:r>
            <a:r>
              <a:rPr lang="en-US" sz="2600" dirty="0">
                <a:latin typeface="Times New Roman" pitchFamily="18" charset="0"/>
                <a:cs typeface="Times New Roman" pitchFamily="18" charset="0"/>
              </a:rPr>
              <a:t>flow along the thin n region to the contact, resulting in a large </a:t>
            </a:r>
            <a:r>
              <a:rPr lang="en-US" sz="2600" dirty="0" smtClean="0">
                <a:latin typeface="Times New Roman" pitchFamily="18" charset="0"/>
                <a:cs typeface="Times New Roman" pitchFamily="18" charset="0"/>
              </a:rPr>
              <a:t>series resistance</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To </a:t>
            </a:r>
            <a:r>
              <a:rPr lang="en-US" sz="2600" dirty="0">
                <a:latin typeface="Times New Roman" pitchFamily="18" charset="0"/>
                <a:cs typeface="Times New Roman" pitchFamily="18" charset="0"/>
              </a:rPr>
              <a:t>prevent this effect, the contact can be distributed over the </a:t>
            </a:r>
            <a:r>
              <a:rPr lang="en-US" sz="2600" dirty="0" smtClean="0">
                <a:latin typeface="Times New Roman" pitchFamily="18" charset="0"/>
                <a:cs typeface="Times New Roman" pitchFamily="18" charset="0"/>
              </a:rPr>
              <a:t>n surface </a:t>
            </a:r>
            <a:r>
              <a:rPr lang="en-US" sz="2600" dirty="0">
                <a:latin typeface="Times New Roman" pitchFamily="18" charset="0"/>
                <a:cs typeface="Times New Roman" pitchFamily="18" charset="0"/>
              </a:rPr>
              <a:t>by providing small contact fingers as in Fig. </a:t>
            </a:r>
            <a:r>
              <a:rPr lang="en-US" sz="2600" dirty="0" smtClean="0">
                <a:latin typeface="Times New Roman" pitchFamily="18" charset="0"/>
                <a:cs typeface="Times New Roman" pitchFamily="18" charset="0"/>
              </a:rPr>
              <a:t>8– 5b</a:t>
            </a:r>
            <a:r>
              <a:rPr lang="en-US" sz="2600" dirty="0">
                <a:latin typeface="Times New Roman" pitchFamily="18" charset="0"/>
                <a:cs typeface="Times New Roman" pitchFamily="18" charset="0"/>
              </a:rPr>
              <a:t>.</a:t>
            </a:r>
          </a:p>
          <a:p>
            <a:pPr algn="just"/>
            <a:r>
              <a:rPr lang="en-US" sz="2600" dirty="0">
                <a:latin typeface="Times New Roman" pitchFamily="18" charset="0"/>
                <a:cs typeface="Times New Roman" pitchFamily="18" charset="0"/>
              </a:rPr>
              <a:t>These narrow </a:t>
            </a:r>
            <a:r>
              <a:rPr lang="en-US" sz="2600" dirty="0" smtClean="0">
                <a:latin typeface="Times New Roman" pitchFamily="18" charset="0"/>
                <a:cs typeface="Times New Roman" pitchFamily="18" charset="0"/>
              </a:rPr>
              <a:t>contacts serve </a:t>
            </a:r>
            <a:r>
              <a:rPr lang="en-US" sz="2600" dirty="0">
                <a:latin typeface="Times New Roman" pitchFamily="18" charset="0"/>
                <a:cs typeface="Times New Roman" pitchFamily="18" charset="0"/>
              </a:rPr>
              <a:t>to reduce the series resistance without interfering </a:t>
            </a:r>
            <a:r>
              <a:rPr lang="en-US" sz="2600" dirty="0" smtClean="0">
                <a:latin typeface="Times New Roman" pitchFamily="18" charset="0"/>
                <a:cs typeface="Times New Roman" pitchFamily="18" charset="0"/>
              </a:rPr>
              <a:t>appreciably with </a:t>
            </a:r>
            <a:r>
              <a:rPr lang="en-US" sz="2600" dirty="0">
                <a:latin typeface="Times New Roman" pitchFamily="18" charset="0"/>
                <a:cs typeface="Times New Roman" pitchFamily="18" charset="0"/>
              </a:rPr>
              <a:t>the incoming light.</a:t>
            </a:r>
          </a:p>
        </p:txBody>
      </p:sp>
    </p:spTree>
    <p:extLst>
      <p:ext uri="{BB962C8B-B14F-4D97-AF65-F5344CB8AC3E}">
        <p14:creationId xmlns:p14="http://schemas.microsoft.com/office/powerpoint/2010/main" val="24515872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1"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438400"/>
            <a:ext cx="10439400" cy="3758958"/>
          </a:xfrm>
        </p:spPr>
      </p:pic>
    </p:spTree>
    <p:extLst>
      <p:ext uri="{BB962C8B-B14F-4D97-AF65-F5344CB8AC3E}">
        <p14:creationId xmlns:p14="http://schemas.microsoft.com/office/powerpoint/2010/main" val="31526841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6553200"/>
          </a:xfrm>
        </p:spPr>
        <p:txBody>
          <a:bodyPr>
            <a:normAutofit lnSpcReduction="10000"/>
          </a:bodyPr>
          <a:lstStyle/>
          <a:p>
            <a:pPr algn="just"/>
            <a:r>
              <a:rPr lang="en-US" sz="2600" dirty="0">
                <a:latin typeface="Times New Roman" pitchFamily="18" charset="0"/>
                <a:cs typeface="Times New Roman" pitchFamily="18" charset="0"/>
              </a:rPr>
              <a:t>Figure </a:t>
            </a:r>
            <a:r>
              <a:rPr lang="en-US" sz="2600" dirty="0" smtClean="0">
                <a:latin typeface="Times New Roman" pitchFamily="18" charset="0"/>
                <a:cs typeface="Times New Roman" pitchFamily="18" charset="0"/>
              </a:rPr>
              <a:t>8– 6</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shows </a:t>
            </a:r>
            <a:r>
              <a:rPr lang="en-US" sz="2600" dirty="0">
                <a:latin typeface="Times New Roman" pitchFamily="18" charset="0"/>
                <a:cs typeface="Times New Roman" pitchFamily="18" charset="0"/>
              </a:rPr>
              <a:t>the </a:t>
            </a:r>
            <a:r>
              <a:rPr lang="en-US" sz="2600" dirty="0" smtClean="0">
                <a:latin typeface="Times New Roman" pitchFamily="18" charset="0"/>
                <a:cs typeface="Times New Roman" pitchFamily="18" charset="0"/>
              </a:rPr>
              <a:t>fourth- quadrant portion </a:t>
            </a:r>
            <a:r>
              <a:rPr lang="en-US" sz="2600" dirty="0">
                <a:latin typeface="Times New Roman" pitchFamily="18" charset="0"/>
                <a:cs typeface="Times New Roman" pitchFamily="18" charset="0"/>
              </a:rPr>
              <a:t>of a solar cell </a:t>
            </a:r>
            <a:r>
              <a:rPr lang="en-US" sz="2600" dirty="0" smtClean="0">
                <a:latin typeface="Times New Roman" pitchFamily="18" charset="0"/>
                <a:cs typeface="Times New Roman" pitchFamily="18" charset="0"/>
              </a:rPr>
              <a:t>characteristic, with </a:t>
            </a:r>
            <a:r>
              <a:rPr lang="en-US" sz="2600" i="1" dirty="0" err="1">
                <a:latin typeface="Times New Roman" pitchFamily="18" charset="0"/>
                <a:cs typeface="Times New Roman" pitchFamily="18" charset="0"/>
              </a:rPr>
              <a:t>Ir</a:t>
            </a:r>
            <a:r>
              <a:rPr lang="en-US" sz="2600" i="1" dirty="0">
                <a:latin typeface="Times New Roman" pitchFamily="18" charset="0"/>
                <a:cs typeface="Times New Roman" pitchFamily="18" charset="0"/>
              </a:rPr>
              <a:t> </a:t>
            </a:r>
            <a:r>
              <a:rPr lang="en-US" sz="2600" dirty="0">
                <a:latin typeface="Times New Roman" pitchFamily="18" charset="0"/>
                <a:cs typeface="Times New Roman" pitchFamily="18" charset="0"/>
              </a:rPr>
              <a:t>plotted upward for the convenience of illustration.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open- circuit</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voltage </a:t>
            </a:r>
            <a:r>
              <a:rPr lang="en-US" sz="2600" i="1" dirty="0" err="1">
                <a:latin typeface="Times New Roman" pitchFamily="18" charset="0"/>
                <a:cs typeface="Times New Roman" pitchFamily="18" charset="0"/>
              </a:rPr>
              <a:t>V</a:t>
            </a:r>
            <a:r>
              <a:rPr lang="en-US" sz="2600" dirty="0" err="1">
                <a:latin typeface="Times New Roman" pitchFamily="18" charset="0"/>
                <a:cs typeface="Times New Roman" pitchFamily="18" charset="0"/>
              </a:rPr>
              <a:t>oc</a:t>
            </a:r>
            <a:r>
              <a:rPr lang="en-US" sz="2600" dirty="0">
                <a:latin typeface="Times New Roman" pitchFamily="18" charset="0"/>
                <a:cs typeface="Times New Roman" pitchFamily="18" charset="0"/>
              </a:rPr>
              <a:t> and the </a:t>
            </a:r>
            <a:r>
              <a:rPr lang="en-US" sz="2600" dirty="0" smtClean="0">
                <a:latin typeface="Times New Roman" pitchFamily="18" charset="0"/>
                <a:cs typeface="Times New Roman" pitchFamily="18" charset="0"/>
              </a:rPr>
              <a:t>short- circuit current </a:t>
            </a:r>
            <a:r>
              <a:rPr lang="en-US" sz="2600" i="1" dirty="0" err="1">
                <a:latin typeface="Times New Roman" pitchFamily="18" charset="0"/>
                <a:cs typeface="Times New Roman" pitchFamily="18" charset="0"/>
              </a:rPr>
              <a:t>I</a:t>
            </a:r>
            <a:r>
              <a:rPr lang="en-US" sz="2600" dirty="0" err="1">
                <a:latin typeface="Times New Roman" pitchFamily="18" charset="0"/>
                <a:cs typeface="Times New Roman" pitchFamily="18" charset="0"/>
              </a:rPr>
              <a:t>sc</a:t>
            </a:r>
            <a:r>
              <a:rPr lang="en-US" sz="2600" dirty="0">
                <a:latin typeface="Times New Roman" pitchFamily="18" charset="0"/>
                <a:cs typeface="Times New Roman" pitchFamily="18" charset="0"/>
              </a:rPr>
              <a:t> are determined for a </a:t>
            </a:r>
            <a:r>
              <a:rPr lang="en-US" sz="2600" dirty="0" smtClean="0">
                <a:latin typeface="Times New Roman" pitchFamily="18" charset="0"/>
                <a:cs typeface="Times New Roman" pitchFamily="18" charset="0"/>
              </a:rPr>
              <a:t>given light </a:t>
            </a:r>
            <a:r>
              <a:rPr lang="en-US" sz="2600" dirty="0">
                <a:latin typeface="Times New Roman" pitchFamily="18" charset="0"/>
                <a:cs typeface="Times New Roman" pitchFamily="18" charset="0"/>
              </a:rPr>
              <a:t>level by the cell properties.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maximum power delivered to a load </a:t>
            </a:r>
            <a:r>
              <a:rPr lang="en-US" sz="2600" dirty="0" smtClean="0">
                <a:latin typeface="Times New Roman" pitchFamily="18" charset="0"/>
                <a:cs typeface="Times New Roman" pitchFamily="18" charset="0"/>
              </a:rPr>
              <a:t>by this </a:t>
            </a:r>
            <a:r>
              <a:rPr lang="en-US" sz="2600" dirty="0">
                <a:latin typeface="Times New Roman" pitchFamily="18" charset="0"/>
                <a:cs typeface="Times New Roman" pitchFamily="18" charset="0"/>
              </a:rPr>
              <a:t>solar cell occurs when the product </a:t>
            </a:r>
            <a:r>
              <a:rPr lang="en-US" sz="2600" i="1" dirty="0" err="1">
                <a:latin typeface="Times New Roman" pitchFamily="18" charset="0"/>
                <a:cs typeface="Times New Roman" pitchFamily="18" charset="0"/>
              </a:rPr>
              <a:t>VIr</a:t>
            </a:r>
            <a:r>
              <a:rPr lang="en-US" sz="2600" i="1" dirty="0">
                <a:latin typeface="Times New Roman" pitchFamily="18" charset="0"/>
                <a:cs typeface="Times New Roman" pitchFamily="18" charset="0"/>
              </a:rPr>
              <a:t> </a:t>
            </a:r>
            <a:r>
              <a:rPr lang="en-US" sz="2600" dirty="0">
                <a:latin typeface="Times New Roman" pitchFamily="18" charset="0"/>
                <a:cs typeface="Times New Roman" pitchFamily="18" charset="0"/>
              </a:rPr>
              <a:t>is a maximum.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Calling </a:t>
            </a:r>
            <a:r>
              <a:rPr lang="en-US" sz="2600" dirty="0">
                <a:latin typeface="Times New Roman" pitchFamily="18" charset="0"/>
                <a:cs typeface="Times New Roman" pitchFamily="18" charset="0"/>
              </a:rPr>
              <a:t>these </a:t>
            </a:r>
            <a:r>
              <a:rPr lang="en-US" sz="2600" dirty="0" smtClean="0">
                <a:latin typeface="Times New Roman" pitchFamily="18" charset="0"/>
                <a:cs typeface="Times New Roman" pitchFamily="18" charset="0"/>
              </a:rPr>
              <a:t>values of </a:t>
            </a:r>
            <a:r>
              <a:rPr lang="en-US" sz="2600" dirty="0">
                <a:latin typeface="Times New Roman" pitchFamily="18" charset="0"/>
                <a:cs typeface="Times New Roman" pitchFamily="18" charset="0"/>
              </a:rPr>
              <a:t>voltage and current </a:t>
            </a:r>
            <a:r>
              <a:rPr lang="en-US" sz="2600" i="1" dirty="0" err="1">
                <a:latin typeface="Times New Roman" pitchFamily="18" charset="0"/>
                <a:cs typeface="Times New Roman" pitchFamily="18" charset="0"/>
              </a:rPr>
              <a:t>Vm</a:t>
            </a:r>
            <a:r>
              <a:rPr lang="en-US" sz="2600" i="1" dirty="0">
                <a:latin typeface="Times New Roman" pitchFamily="18" charset="0"/>
                <a:cs typeface="Times New Roman" pitchFamily="18" charset="0"/>
              </a:rPr>
              <a:t> </a:t>
            </a:r>
            <a:r>
              <a:rPr lang="en-US" sz="2600" dirty="0">
                <a:latin typeface="Times New Roman" pitchFamily="18" charset="0"/>
                <a:cs typeface="Times New Roman" pitchFamily="18" charset="0"/>
              </a:rPr>
              <a:t>and </a:t>
            </a:r>
            <a:r>
              <a:rPr lang="en-US" sz="2600" i="1" dirty="0" err="1">
                <a:latin typeface="Times New Roman" pitchFamily="18" charset="0"/>
                <a:cs typeface="Times New Roman" pitchFamily="18" charset="0"/>
              </a:rPr>
              <a:t>Im</a:t>
            </a:r>
            <a:r>
              <a:rPr lang="en-US" sz="2600" dirty="0">
                <a:latin typeface="Times New Roman" pitchFamily="18" charset="0"/>
                <a:cs typeface="Times New Roman" pitchFamily="18" charset="0"/>
              </a:rPr>
              <a:t>, we can see that the maximum </a:t>
            </a:r>
            <a:r>
              <a:rPr lang="en-US" sz="2600" dirty="0" smtClean="0">
                <a:latin typeface="Times New Roman" pitchFamily="18" charset="0"/>
                <a:cs typeface="Times New Roman" pitchFamily="18" charset="0"/>
              </a:rPr>
              <a:t>delivered power </a:t>
            </a:r>
            <a:r>
              <a:rPr lang="en-US" sz="2600" dirty="0">
                <a:latin typeface="Times New Roman" pitchFamily="18" charset="0"/>
                <a:cs typeface="Times New Roman" pitchFamily="18" charset="0"/>
              </a:rPr>
              <a:t>illustrated by the shaded rectangle in </a:t>
            </a:r>
            <a:r>
              <a:rPr lang="en-US" sz="2600" dirty="0" smtClean="0">
                <a:latin typeface="Times New Roman" pitchFamily="18" charset="0"/>
                <a:cs typeface="Times New Roman" pitchFamily="18" charset="0"/>
              </a:rPr>
              <a:t>Fig is </a:t>
            </a:r>
            <a:r>
              <a:rPr lang="en-US" sz="2600" dirty="0">
                <a:latin typeface="Times New Roman" pitchFamily="18" charset="0"/>
                <a:cs typeface="Times New Roman" pitchFamily="18" charset="0"/>
              </a:rPr>
              <a:t>less than the </a:t>
            </a:r>
            <a:r>
              <a:rPr lang="en-US" sz="2600" i="1" dirty="0" err="1" smtClean="0">
                <a:latin typeface="Times New Roman" pitchFamily="18" charset="0"/>
                <a:cs typeface="Times New Roman" pitchFamily="18" charset="0"/>
              </a:rPr>
              <a:t>I</a:t>
            </a:r>
            <a:r>
              <a:rPr lang="en-US" sz="2600" dirty="0" err="1" smtClean="0">
                <a:latin typeface="Times New Roman" pitchFamily="18" charset="0"/>
                <a:cs typeface="Times New Roman" pitchFamily="18" charset="0"/>
              </a:rPr>
              <a:t>sc.</a:t>
            </a:r>
            <a:r>
              <a:rPr lang="en-US" sz="2600" i="1" dirty="0" err="1" smtClean="0">
                <a:latin typeface="Times New Roman" pitchFamily="18" charset="0"/>
                <a:cs typeface="Times New Roman" pitchFamily="18" charset="0"/>
              </a:rPr>
              <a:t>V</a:t>
            </a:r>
            <a:r>
              <a:rPr lang="en-US" sz="2600" dirty="0" err="1" smtClean="0">
                <a:latin typeface="Times New Roman" pitchFamily="18" charset="0"/>
                <a:cs typeface="Times New Roman" pitchFamily="18" charset="0"/>
              </a:rPr>
              <a:t>oc</a:t>
            </a:r>
            <a:r>
              <a:rPr lang="en-US" sz="2600" dirty="0" smtClean="0">
                <a:latin typeface="Times New Roman" pitchFamily="18" charset="0"/>
                <a:cs typeface="Times New Roman" pitchFamily="18" charset="0"/>
              </a:rPr>
              <a:t> product</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ratio </a:t>
            </a:r>
            <a:r>
              <a:rPr lang="en-US" sz="2600" i="1" dirty="0" err="1" smtClean="0">
                <a:latin typeface="Times New Roman" pitchFamily="18" charset="0"/>
                <a:cs typeface="Times New Roman" pitchFamily="18" charset="0"/>
              </a:rPr>
              <a:t>ImVm</a:t>
            </a:r>
            <a:r>
              <a:rPr lang="en-US" sz="2600" dirty="0">
                <a:latin typeface="Times New Roman" pitchFamily="18" charset="0"/>
                <a:cs typeface="Times New Roman" pitchFamily="18" charset="0"/>
              </a:rPr>
              <a:t>/</a:t>
            </a:r>
            <a:r>
              <a:rPr lang="en-US" sz="2600" i="1" dirty="0" err="1" smtClean="0">
                <a:latin typeface="Times New Roman" pitchFamily="18" charset="0"/>
                <a:cs typeface="Times New Roman" pitchFamily="18" charset="0"/>
              </a:rPr>
              <a:t>I</a:t>
            </a:r>
            <a:r>
              <a:rPr lang="en-US" sz="2600" dirty="0" err="1" smtClean="0">
                <a:latin typeface="Times New Roman" pitchFamily="18" charset="0"/>
                <a:cs typeface="Times New Roman" pitchFamily="18" charset="0"/>
              </a:rPr>
              <a:t>sc</a:t>
            </a:r>
            <a:r>
              <a:rPr lang="en-US" sz="2600" i="1" dirty="0" err="1" smtClean="0">
                <a:latin typeface="Times New Roman" pitchFamily="18" charset="0"/>
                <a:cs typeface="Times New Roman" pitchFamily="18" charset="0"/>
              </a:rPr>
              <a:t>V</a:t>
            </a:r>
            <a:r>
              <a:rPr lang="en-US" sz="2600" dirty="0" err="1" smtClean="0">
                <a:latin typeface="Times New Roman" pitchFamily="18" charset="0"/>
                <a:cs typeface="Times New Roman" pitchFamily="18" charset="0"/>
              </a:rPr>
              <a:t>oc</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is called the </a:t>
            </a:r>
            <a:r>
              <a:rPr lang="en-US" sz="2600" i="1" dirty="0">
                <a:latin typeface="Times New Roman" pitchFamily="18" charset="0"/>
                <a:cs typeface="Times New Roman" pitchFamily="18" charset="0"/>
              </a:rPr>
              <a:t>fill factor, </a:t>
            </a:r>
            <a:r>
              <a:rPr lang="en-US" sz="2600" dirty="0">
                <a:latin typeface="Times New Roman" pitchFamily="18" charset="0"/>
                <a:cs typeface="Times New Roman" pitchFamily="18" charset="0"/>
              </a:rPr>
              <a:t>and is a </a:t>
            </a:r>
            <a:r>
              <a:rPr lang="en-US" sz="2600" i="1" dirty="0">
                <a:latin typeface="Times New Roman" pitchFamily="18" charset="0"/>
                <a:cs typeface="Times New Roman" pitchFamily="18" charset="0"/>
              </a:rPr>
              <a:t>figure of </a:t>
            </a:r>
            <a:r>
              <a:rPr lang="en-US" sz="2600" i="1" dirty="0" smtClean="0">
                <a:latin typeface="Times New Roman" pitchFamily="18" charset="0"/>
                <a:cs typeface="Times New Roman" pitchFamily="18" charset="0"/>
              </a:rPr>
              <a:t>merit</a:t>
            </a:r>
            <a:r>
              <a:rPr lang="en-US" sz="2600" dirty="0" smtClean="0">
                <a:latin typeface="Times New Roman" pitchFamily="18" charset="0"/>
                <a:cs typeface="Times New Roman" pitchFamily="18" charset="0"/>
              </a:rPr>
              <a:t> for </a:t>
            </a:r>
            <a:r>
              <a:rPr lang="en-US" sz="2600" dirty="0">
                <a:latin typeface="Times New Roman" pitchFamily="18" charset="0"/>
                <a:cs typeface="Times New Roman" pitchFamily="18" charset="0"/>
              </a:rPr>
              <a:t>solar cell design</a:t>
            </a:r>
            <a:r>
              <a:rPr lang="en-US" sz="2600" dirty="0" smtClean="0">
                <a:latin typeface="Times New Roman" pitchFamily="18" charset="0"/>
                <a:cs typeface="Times New Roman" pitchFamily="18" charset="0"/>
              </a:rPr>
              <a:t>.</a:t>
            </a:r>
          </a:p>
          <a:p>
            <a:pPr algn="just"/>
            <a:r>
              <a:rPr lang="en-US" sz="2600" dirty="0">
                <a:latin typeface="Times New Roman" pitchFamily="18" charset="0"/>
                <a:cs typeface="Times New Roman" pitchFamily="18" charset="0"/>
              </a:rPr>
              <a:t>Applications of solar cells are not restricted to outer space. </a:t>
            </a:r>
          </a:p>
          <a:p>
            <a:pPr algn="just"/>
            <a:r>
              <a:rPr lang="en-US" sz="2600" dirty="0">
                <a:latin typeface="Times New Roman" pitchFamily="18" charset="0"/>
                <a:cs typeface="Times New Roman" pitchFamily="18" charset="0"/>
              </a:rPr>
              <a:t>It is possible to obtain useful power from the sun in terrestrial applications using solar cells, even though the solar intensity is reduced by the atmosphere</a:t>
            </a:r>
          </a:p>
        </p:txBody>
      </p:sp>
    </p:spTree>
    <p:extLst>
      <p:ext uri="{BB962C8B-B14F-4D97-AF65-F5344CB8AC3E}">
        <p14:creationId xmlns:p14="http://schemas.microsoft.com/office/powerpoint/2010/main" val="512433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lnSpcReduction="10000"/>
          </a:bodyPr>
          <a:lstStyle/>
          <a:p>
            <a:pPr algn="just"/>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minority </a:t>
            </a:r>
            <a:r>
              <a:rPr lang="en-US" sz="2600" dirty="0" smtClean="0">
                <a:latin typeface="Times New Roman" pitchFamily="18" charset="0"/>
                <a:cs typeface="Times New Roman" pitchFamily="18" charset="0"/>
              </a:rPr>
              <a:t>carrier concentration </a:t>
            </a:r>
            <a:r>
              <a:rPr lang="en-US" sz="2600" dirty="0">
                <a:latin typeface="Times New Roman" pitchFamily="18" charset="0"/>
                <a:cs typeface="Times New Roman" pitchFamily="18" charset="0"/>
              </a:rPr>
              <a:t>on each side of a p-n junction to vary with the applied </a:t>
            </a:r>
            <a:r>
              <a:rPr lang="en-US" sz="2600" dirty="0" smtClean="0">
                <a:latin typeface="Times New Roman" pitchFamily="18" charset="0"/>
                <a:cs typeface="Times New Roman" pitchFamily="18" charset="0"/>
              </a:rPr>
              <a:t>bias because </a:t>
            </a:r>
            <a:r>
              <a:rPr lang="en-US" sz="2600" dirty="0">
                <a:latin typeface="Times New Roman" pitchFamily="18" charset="0"/>
                <a:cs typeface="Times New Roman" pitchFamily="18" charset="0"/>
              </a:rPr>
              <a:t>of variations in the diffusion of carriers across the junction. </a:t>
            </a:r>
          </a:p>
          <a:p>
            <a:pPr algn="just"/>
            <a:r>
              <a:rPr lang="en-US" sz="2600" dirty="0">
                <a:latin typeface="Times New Roman" pitchFamily="18" charset="0"/>
                <a:cs typeface="Times New Roman" pitchFamily="18" charset="0"/>
              </a:rPr>
              <a:t>The equilibrium ratio of hole concentrations on each side becomes with </a:t>
            </a:r>
            <a:r>
              <a:rPr lang="en-US" sz="2600" dirty="0" smtClean="0">
                <a:latin typeface="Times New Roman" pitchFamily="18" charset="0"/>
                <a:cs typeface="Times New Roman" pitchFamily="18" charset="0"/>
              </a:rPr>
              <a:t>bias.</a:t>
            </a:r>
          </a:p>
          <a:p>
            <a:pPr algn="just"/>
            <a:endParaRPr lang="en-US" sz="2600" dirty="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This equation uses the altered barrier V0 - V to relate the steady state hole concentrations on the two sides of the transition region with either forward or reverse bias (V positive or negative).</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057400"/>
            <a:ext cx="2971800" cy="1295400"/>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900" y="3373582"/>
            <a:ext cx="3200400" cy="1295400"/>
          </a:xfrm>
          <a:prstGeom prst="rect">
            <a:avLst/>
          </a:prstGeom>
        </p:spPr>
      </p:pic>
    </p:spTree>
    <p:extLst>
      <p:ext uri="{BB962C8B-B14F-4D97-AF65-F5344CB8AC3E}">
        <p14:creationId xmlns:p14="http://schemas.microsoft.com/office/powerpoint/2010/main" val="195819757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52400"/>
                <a:ext cx="8686800" cy="6553200"/>
              </a:xfrm>
            </p:spPr>
            <p:txBody>
              <a:bodyPr>
                <a:normAutofit/>
              </a:bodyPr>
              <a:lstStyle/>
              <a:p>
                <a:pPr algn="just"/>
                <a:r>
                  <a:rPr lang="en-US" sz="2600" dirty="0" smtClean="0">
                    <a:latin typeface="Times New Roman" pitchFamily="18" charset="0"/>
                    <a:cs typeface="Times New Roman" pitchFamily="18" charset="0"/>
                  </a:rPr>
                  <a:t>Current worldwide </a:t>
                </a:r>
                <a:r>
                  <a:rPr lang="en-US" sz="2600" dirty="0">
                    <a:latin typeface="Times New Roman" pitchFamily="18" charset="0"/>
                    <a:cs typeface="Times New Roman" pitchFamily="18" charset="0"/>
                  </a:rPr>
                  <a:t>total power generation capability is 15 TW and </a:t>
                </a:r>
                <a:r>
                  <a:rPr lang="en-US" sz="2600" dirty="0" smtClean="0">
                    <a:latin typeface="Times New Roman" pitchFamily="18" charset="0"/>
                    <a:cs typeface="Times New Roman" pitchFamily="18" charset="0"/>
                  </a:rPr>
                  <a:t>corresponds to </a:t>
                </a:r>
                <a:r>
                  <a:rPr lang="en-US" sz="2600" dirty="0">
                    <a:latin typeface="Times New Roman" pitchFamily="18" charset="0"/>
                    <a:cs typeface="Times New Roman" pitchFamily="18" charset="0"/>
                  </a:rPr>
                  <a:t>an annual energy usage of 500 quads (1 quad = 1015, or a </a:t>
                </a:r>
                <a:r>
                  <a:rPr lang="en-US" sz="2600" dirty="0" smtClean="0">
                    <a:latin typeface="Times New Roman" pitchFamily="18" charset="0"/>
                    <a:cs typeface="Times New Roman" pitchFamily="18" charset="0"/>
                  </a:rPr>
                  <a:t>quadrillion, BTU</a:t>
                </a:r>
                <a:r>
                  <a:rPr lang="en-US" sz="2600" dirty="0">
                    <a:latin typeface="Times New Roman" pitchFamily="18" charset="0"/>
                    <a:cs typeface="Times New Roman" pitchFamily="18" charset="0"/>
                  </a:rPr>
                  <a:t>), with an annual increase of </a:t>
                </a:r>
                <a:r>
                  <a:rPr lang="en-US" sz="2600" dirty="0" smtClean="0">
                    <a:latin typeface="Times New Roman" pitchFamily="18" charset="0"/>
                    <a:cs typeface="Times New Roman" pitchFamily="18" charset="0"/>
                  </a:rPr>
                  <a:t>1-2%. </a:t>
                </a:r>
              </a:p>
              <a:p>
                <a:pPr algn="just"/>
                <a:r>
                  <a:rPr lang="en-US" sz="2600" dirty="0" smtClean="0">
                    <a:latin typeface="Times New Roman" pitchFamily="18" charset="0"/>
                    <a:cs typeface="Times New Roman" pitchFamily="18" charset="0"/>
                  </a:rPr>
                  <a:t>Of this 80% </a:t>
                </a:r>
                <a:r>
                  <a:rPr lang="en-US" sz="2600" dirty="0">
                    <a:latin typeface="Times New Roman" pitchFamily="18" charset="0"/>
                    <a:cs typeface="Times New Roman" pitchFamily="18" charset="0"/>
                  </a:rPr>
                  <a:t>comes from </a:t>
                </a:r>
                <a:r>
                  <a:rPr lang="en-US" sz="2600" dirty="0" smtClean="0">
                    <a:latin typeface="Times New Roman" pitchFamily="18" charset="0"/>
                    <a:cs typeface="Times New Roman" pitchFamily="18" charset="0"/>
                  </a:rPr>
                  <a:t>fossil fuels </a:t>
                </a:r>
                <a:r>
                  <a:rPr lang="en-US" sz="2600" dirty="0">
                    <a:latin typeface="Times New Roman" pitchFamily="18" charset="0"/>
                    <a:cs typeface="Times New Roman" pitchFamily="18" charset="0"/>
                  </a:rPr>
                  <a:t>(oil, natural gas, and coal), which will be exhausted in several </a:t>
                </a:r>
                <a:r>
                  <a:rPr lang="en-US" sz="2600" dirty="0" smtClean="0">
                    <a:latin typeface="Times New Roman" pitchFamily="18" charset="0"/>
                    <a:cs typeface="Times New Roman" pitchFamily="18" charset="0"/>
                  </a:rPr>
                  <a:t>hundred years</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In </a:t>
                </a:r>
                <a:r>
                  <a:rPr lang="en-US" sz="2600" dirty="0">
                    <a:latin typeface="Times New Roman" pitchFamily="18" charset="0"/>
                    <a:cs typeface="Times New Roman" pitchFamily="18" charset="0"/>
                  </a:rPr>
                  <a:t>addition, </a:t>
                </a:r>
                <a:r>
                  <a:rPr lang="en-US" sz="2600" dirty="0" smtClean="0">
                    <a:latin typeface="Times New Roman" pitchFamily="18" charset="0"/>
                    <a:cs typeface="Times New Roman" pitchFamily="18" charset="0"/>
                  </a:rPr>
                  <a:t>CO2 emissions </a:t>
                </a:r>
                <a:r>
                  <a:rPr lang="en-US" sz="2600" dirty="0">
                    <a:latin typeface="Times New Roman" pitchFamily="18" charset="0"/>
                    <a:cs typeface="Times New Roman" pitchFamily="18" charset="0"/>
                  </a:rPr>
                  <a:t>and global warming have spurred </a:t>
                </a:r>
                <a:r>
                  <a:rPr lang="en-US" sz="2600" dirty="0" smtClean="0">
                    <a:latin typeface="Times New Roman" pitchFamily="18" charset="0"/>
                    <a:cs typeface="Times New Roman" pitchFamily="18" charset="0"/>
                  </a:rPr>
                  <a:t>a renewed </a:t>
                </a:r>
                <a:r>
                  <a:rPr lang="en-US" sz="2600" dirty="0">
                    <a:latin typeface="Times New Roman" pitchFamily="18" charset="0"/>
                    <a:cs typeface="Times New Roman" pitchFamily="18" charset="0"/>
                  </a:rPr>
                  <a:t>interest in “green” sources of energy such as </a:t>
                </a:r>
                <a:r>
                  <a:rPr lang="en-US" sz="2600" dirty="0" err="1">
                    <a:latin typeface="Times New Roman" pitchFamily="18" charset="0"/>
                    <a:cs typeface="Times New Roman" pitchFamily="18" charset="0"/>
                  </a:rPr>
                  <a:t>photovoltaics</a:t>
                </a:r>
                <a:r>
                  <a:rPr lang="en-US" sz="2600" dirty="0">
                    <a:latin typeface="Times New Roman" pitchFamily="18" charset="0"/>
                    <a:cs typeface="Times New Roman" pitchFamily="18" charset="0"/>
                  </a:rPr>
                  <a:t>, of </a:t>
                </a:r>
                <a:r>
                  <a:rPr lang="en-US" sz="2600" dirty="0" smtClean="0">
                    <a:latin typeface="Times New Roman" pitchFamily="18" charset="0"/>
                    <a:cs typeface="Times New Roman" pitchFamily="18" charset="0"/>
                  </a:rPr>
                  <a:t>which the </a:t>
                </a:r>
                <a:r>
                  <a:rPr lang="en-US" sz="2600" dirty="0">
                    <a:latin typeface="Times New Roman" pitchFamily="18" charset="0"/>
                    <a:cs typeface="Times New Roman" pitchFamily="18" charset="0"/>
                  </a:rPr>
                  <a:t>current installed capacity worldwide is about 100 GW.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About </a:t>
                </a:r>
                <a:r>
                  <a:rPr lang="en-US" sz="2600" dirty="0">
                    <a:latin typeface="Times New Roman" pitchFamily="18" charset="0"/>
                    <a:cs typeface="Times New Roman" pitchFamily="18" charset="0"/>
                  </a:rPr>
                  <a:t>1 </a:t>
                </a:r>
                <a:r>
                  <a:rPr lang="en-US" sz="2600" dirty="0" smtClean="0">
                    <a:latin typeface="Times New Roman" pitchFamily="18" charset="0"/>
                    <a:cs typeface="Times New Roman" pitchFamily="18" charset="0"/>
                  </a:rPr>
                  <a:t>kW</a:t>
                </a:r>
                <a:r>
                  <a:rPr lang="en-US" sz="2600" dirty="0">
                    <a:latin typeface="Times New Roman" pitchFamily="18" charset="0"/>
                    <a:cs typeface="Times New Roman" pitchFamily="18" charset="0"/>
                  </a:rPr>
                  <a:t>/</a:t>
                </a:r>
                <a14:m>
                  <m:oMath xmlns:m="http://schemas.openxmlformats.org/officeDocument/2006/math">
                    <m:sSup>
                      <m:sSupPr>
                        <m:ctrlPr>
                          <a:rPr lang="en-US" sz="2600" i="1">
                            <a:latin typeface="Cambria Math"/>
                            <a:cs typeface="Times New Roman" pitchFamily="18" charset="0"/>
                          </a:rPr>
                        </m:ctrlPr>
                      </m:sSupPr>
                      <m:e>
                        <m:r>
                          <a:rPr lang="en-US" sz="2600" i="1">
                            <a:latin typeface="Cambria Math"/>
                            <a:cs typeface="Times New Roman" pitchFamily="18" charset="0"/>
                          </a:rPr>
                          <m:t>𝑚</m:t>
                        </m:r>
                      </m:e>
                      <m:sup>
                        <m:r>
                          <a:rPr lang="en-US" sz="2600" i="1">
                            <a:latin typeface="Cambria Math"/>
                            <a:cs typeface="Times New Roman" pitchFamily="18" charset="0"/>
                          </a:rPr>
                          <m:t>2</m:t>
                        </m:r>
                      </m:sup>
                    </m:sSup>
                    <m:r>
                      <a:rPr lang="en-US" sz="2600" i="1">
                        <a:latin typeface="Cambria Math"/>
                        <a:cs typeface="Times New Roman" pitchFamily="18" charset="0"/>
                      </a:rPr>
                      <m:t> </m:t>
                    </m:r>
                  </m:oMath>
                </a14:m>
                <a:r>
                  <a:rPr lang="en-US" sz="2600" dirty="0" smtClean="0">
                    <a:latin typeface="Times New Roman" pitchFamily="18" charset="0"/>
                    <a:cs typeface="Times New Roman" pitchFamily="18" charset="0"/>
                  </a:rPr>
                  <a:t>is </a:t>
                </a:r>
                <a:r>
                  <a:rPr lang="en-US" sz="2600" dirty="0">
                    <a:latin typeface="Times New Roman" pitchFamily="18" charset="0"/>
                    <a:cs typeface="Times New Roman" pitchFamily="18" charset="0"/>
                  </a:rPr>
                  <a:t>available in a particularly sunny location (translating to about 600 </a:t>
                </a:r>
                <a:r>
                  <a:rPr lang="en-US" sz="2600" dirty="0" smtClean="0">
                    <a:latin typeface="Times New Roman" pitchFamily="18" charset="0"/>
                    <a:cs typeface="Times New Roman" pitchFamily="18" charset="0"/>
                  </a:rPr>
                  <a:t>TW potentially </a:t>
                </a:r>
                <a:r>
                  <a:rPr lang="en-US" sz="2600" dirty="0">
                    <a:latin typeface="Times New Roman" pitchFamily="18" charset="0"/>
                    <a:cs typeface="Times New Roman" pitchFamily="18" charset="0"/>
                  </a:rPr>
                  <a:t>available worldwide), but not all of this solar power can be </a:t>
                </a:r>
                <a:r>
                  <a:rPr lang="en-US" sz="2600" dirty="0" smtClean="0">
                    <a:latin typeface="Times New Roman" pitchFamily="18" charset="0"/>
                    <a:cs typeface="Times New Roman" pitchFamily="18" charset="0"/>
                  </a:rPr>
                  <a:t>converted to </a:t>
                </a:r>
                <a:r>
                  <a:rPr lang="en-US" sz="2600" dirty="0">
                    <a:latin typeface="Times New Roman" pitchFamily="18" charset="0"/>
                    <a:cs typeface="Times New Roman" pitchFamily="18" charset="0"/>
                  </a:rPr>
                  <a:t>electricity.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52400"/>
                <a:ext cx="8686800" cy="6553200"/>
              </a:xfrm>
              <a:blipFill rotWithShape="1">
                <a:blip r:embed="rId2"/>
                <a:stretch>
                  <a:fillRect l="-1123" t="-837" r="-2316"/>
                </a:stretch>
              </a:blipFill>
            </p:spPr>
            <p:txBody>
              <a:bodyPr/>
              <a:lstStyle/>
              <a:p>
                <a:r>
                  <a:rPr lang="en-US">
                    <a:noFill/>
                  </a:rPr>
                  <a:t> </a:t>
                </a:r>
              </a:p>
            </p:txBody>
          </p:sp>
        </mc:Fallback>
      </mc:AlternateContent>
    </p:spTree>
    <p:extLst>
      <p:ext uri="{BB962C8B-B14F-4D97-AF65-F5344CB8AC3E}">
        <p14:creationId xmlns:p14="http://schemas.microsoft.com/office/powerpoint/2010/main" val="51243328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52400"/>
                <a:ext cx="8915400" cy="6553200"/>
              </a:xfrm>
            </p:spPr>
            <p:txBody>
              <a:bodyPr>
                <a:normAutofit/>
              </a:bodyPr>
              <a:lstStyle/>
              <a:p>
                <a:pPr algn="just"/>
                <a:r>
                  <a:rPr lang="en-US" sz="2600" dirty="0" smtClean="0">
                    <a:latin typeface="Times New Roman" pitchFamily="18" charset="0"/>
                    <a:cs typeface="Times New Roman" pitchFamily="18" charset="0"/>
                  </a:rPr>
                  <a:t>Much of the photon flux is at energies less than the cell band </a:t>
                </a:r>
                <a:r>
                  <a:rPr lang="en-US" sz="2600" dirty="0">
                    <a:latin typeface="Times New Roman" pitchFamily="18" charset="0"/>
                    <a:cs typeface="Times New Roman" pitchFamily="18" charset="0"/>
                  </a:rPr>
                  <a:t>gap and is not absorbed.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High-energy</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photons </a:t>
                </a:r>
                <a:r>
                  <a:rPr lang="en-US" sz="2600" dirty="0">
                    <a:latin typeface="Times New Roman" pitchFamily="18" charset="0"/>
                    <a:cs typeface="Times New Roman" pitchFamily="18" charset="0"/>
                  </a:rPr>
                  <a:t>are strongly </a:t>
                </a:r>
                <a:r>
                  <a:rPr lang="en-US" sz="2600" dirty="0" smtClean="0">
                    <a:latin typeface="Times New Roman" pitchFamily="18" charset="0"/>
                    <a:cs typeface="Times New Roman" pitchFamily="18" charset="0"/>
                  </a:rPr>
                  <a:t>absorbed, and </a:t>
                </a:r>
                <a:r>
                  <a:rPr lang="en-US" sz="2600" dirty="0">
                    <a:latin typeface="Times New Roman" pitchFamily="18" charset="0"/>
                    <a:cs typeface="Times New Roman" pitchFamily="18" charset="0"/>
                  </a:rPr>
                  <a:t>the resulting EHPs may recombine at the surface.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A well-made</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single-</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crystal</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Si </a:t>
                </a:r>
                <a:r>
                  <a:rPr lang="en-US" sz="2600" dirty="0">
                    <a:latin typeface="Times New Roman" pitchFamily="18" charset="0"/>
                    <a:cs typeface="Times New Roman" pitchFamily="18" charset="0"/>
                  </a:rPr>
                  <a:t>cell can have about </a:t>
                </a:r>
                <a:r>
                  <a:rPr lang="en-US" sz="2600" dirty="0" smtClean="0">
                    <a:latin typeface="Times New Roman" pitchFamily="18" charset="0"/>
                    <a:cs typeface="Times New Roman" pitchFamily="18" charset="0"/>
                  </a:rPr>
                  <a:t>25% </a:t>
                </a:r>
                <a:r>
                  <a:rPr lang="en-US" sz="2600" dirty="0">
                    <a:latin typeface="Times New Roman" pitchFamily="18" charset="0"/>
                    <a:cs typeface="Times New Roman" pitchFamily="18" charset="0"/>
                  </a:rPr>
                  <a:t>efficiency for solar energy </a:t>
                </a:r>
                <a:r>
                  <a:rPr lang="en-US" sz="2600" dirty="0" smtClean="0">
                    <a:latin typeface="Times New Roman" pitchFamily="18" charset="0"/>
                    <a:cs typeface="Times New Roman" pitchFamily="18" charset="0"/>
                  </a:rPr>
                  <a:t>conversion, providing </a:t>
                </a:r>
                <a:r>
                  <a:rPr lang="en-US" sz="2600" dirty="0">
                    <a:latin typeface="Times New Roman" pitchFamily="18" charset="0"/>
                    <a:cs typeface="Times New Roman" pitchFamily="18" charset="0"/>
                  </a:rPr>
                  <a:t>250 </a:t>
                </a:r>
                <a:r>
                  <a:rPr lang="en-US" sz="2600" dirty="0" smtClean="0">
                    <a:latin typeface="Times New Roman" pitchFamily="18" charset="0"/>
                    <a:cs typeface="Times New Roman" pitchFamily="18" charset="0"/>
                  </a:rPr>
                  <a:t>W/</a:t>
                </a:r>
                <a14:m>
                  <m:oMath xmlns:m="http://schemas.openxmlformats.org/officeDocument/2006/math">
                    <m:sSup>
                      <m:sSupPr>
                        <m:ctrlPr>
                          <a:rPr lang="en-US" sz="2600" i="1" smtClean="0">
                            <a:latin typeface="Cambria Math"/>
                            <a:cs typeface="Times New Roman" pitchFamily="18" charset="0"/>
                          </a:rPr>
                        </m:ctrlPr>
                      </m:sSupPr>
                      <m:e>
                        <m:r>
                          <a:rPr lang="en-US" sz="2600" b="0" i="1" smtClean="0">
                            <a:latin typeface="Cambria Math"/>
                            <a:cs typeface="Times New Roman" pitchFamily="18" charset="0"/>
                          </a:rPr>
                          <m:t>𝑚</m:t>
                        </m:r>
                      </m:e>
                      <m:sup>
                        <m:r>
                          <a:rPr lang="en-US" sz="2600" b="0" i="1" smtClean="0">
                            <a:latin typeface="Cambria Math"/>
                            <a:cs typeface="Times New Roman" pitchFamily="18" charset="0"/>
                          </a:rPr>
                          <m:t>2</m:t>
                        </m:r>
                      </m:sup>
                    </m:sSup>
                  </m:oMath>
                </a14:m>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of electrical power under full illumination.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This </a:t>
                </a:r>
                <a:r>
                  <a:rPr lang="en-US" sz="2600" dirty="0">
                    <a:latin typeface="Times New Roman" pitchFamily="18" charset="0"/>
                    <a:cs typeface="Times New Roman" pitchFamily="18" charset="0"/>
                  </a:rPr>
                  <a:t>is </a:t>
                </a:r>
                <a:r>
                  <a:rPr lang="en-US" sz="2600" dirty="0" smtClean="0">
                    <a:latin typeface="Times New Roman" pitchFamily="18" charset="0"/>
                    <a:cs typeface="Times New Roman" pitchFamily="18" charset="0"/>
                  </a:rPr>
                  <a:t>a modest </a:t>
                </a:r>
                <a:r>
                  <a:rPr lang="en-US" sz="2600" dirty="0">
                    <a:latin typeface="Times New Roman" pitchFamily="18" charset="0"/>
                    <a:cs typeface="Times New Roman" pitchFamily="18" charset="0"/>
                  </a:rPr>
                  <a:t>amount of power per unit solar cell area, considering the cost </a:t>
                </a:r>
                <a:r>
                  <a:rPr lang="en-US" sz="2600" dirty="0" smtClean="0">
                    <a:latin typeface="Times New Roman" pitchFamily="18" charset="0"/>
                    <a:cs typeface="Times New Roman" pitchFamily="18" charset="0"/>
                  </a:rPr>
                  <a:t>and effort </a:t>
                </a:r>
                <a:r>
                  <a:rPr lang="en-US" sz="2600" dirty="0">
                    <a:latin typeface="Times New Roman" pitchFamily="18" charset="0"/>
                    <a:cs typeface="Times New Roman" pitchFamily="18" charset="0"/>
                  </a:rPr>
                  <a:t>involved in fabricating a large area of Si cells.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Amorphous </a:t>
                </a:r>
                <a:r>
                  <a:rPr lang="en-US" sz="2600" dirty="0">
                    <a:latin typeface="Times New Roman" pitchFamily="18" charset="0"/>
                    <a:cs typeface="Times New Roman" pitchFamily="18" charset="0"/>
                  </a:rPr>
                  <a:t>Si </a:t>
                </a:r>
                <a:r>
                  <a:rPr lang="en-US" sz="2600" dirty="0" smtClean="0">
                    <a:latin typeface="Times New Roman" pitchFamily="18" charset="0"/>
                    <a:cs typeface="Times New Roman" pitchFamily="18" charset="0"/>
                  </a:rPr>
                  <a:t>thin- film</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solar </a:t>
                </a:r>
                <a:r>
                  <a:rPr lang="en-US" sz="2600" dirty="0">
                    <a:latin typeface="Times New Roman" pitchFamily="18" charset="0"/>
                    <a:cs typeface="Times New Roman" pitchFamily="18" charset="0"/>
                  </a:rPr>
                  <a:t>cells can be made more cheaply, but have lower efficiencies (</a:t>
                </a:r>
                <a:r>
                  <a:rPr lang="en-US" sz="2600" dirty="0" smtClean="0">
                    <a:latin typeface="Times New Roman" pitchFamily="18" charset="0"/>
                    <a:cs typeface="Times New Roman" pitchFamily="18" charset="0"/>
                  </a:rPr>
                  <a:t>10</a:t>
                </a:r>
                <a:r>
                  <a:rPr lang="en-US" sz="2600" dirty="0">
                    <a:latin typeface="Times New Roman" pitchFamily="18" charset="0"/>
                    <a:cs typeface="Times New Roman" pitchFamily="18" charset="0"/>
                  </a:rPr>
                  <a:t>%</a:t>
                </a:r>
                <a:r>
                  <a:rPr lang="en-US" sz="2600" dirty="0" smtClean="0">
                    <a:latin typeface="Times New Roman" pitchFamily="18" charset="0"/>
                    <a:cs typeface="Times New Roman" pitchFamily="18" charset="0"/>
                  </a:rPr>
                  <a:t>)because </a:t>
                </a:r>
                <a:r>
                  <a:rPr lang="en-US" sz="2600" dirty="0">
                    <a:latin typeface="Times New Roman" pitchFamily="18" charset="0"/>
                    <a:cs typeface="Times New Roman" pitchFamily="18" charset="0"/>
                  </a:rPr>
                  <a:t>of the defects in the material.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52400"/>
                <a:ext cx="8915400" cy="6553200"/>
              </a:xfrm>
              <a:blipFill rotWithShape="1">
                <a:blip r:embed="rId2"/>
                <a:stretch>
                  <a:fillRect l="-1025" t="-837" r="-2119"/>
                </a:stretch>
              </a:blipFill>
            </p:spPr>
            <p:txBody>
              <a:bodyPr/>
              <a:lstStyle/>
              <a:p>
                <a:r>
                  <a:rPr lang="en-US">
                    <a:noFill/>
                  </a:rPr>
                  <a:t> </a:t>
                </a:r>
              </a:p>
            </p:txBody>
          </p:sp>
        </mc:Fallback>
      </mc:AlternateContent>
    </p:spTree>
    <p:extLst>
      <p:ext uri="{BB962C8B-B14F-4D97-AF65-F5344CB8AC3E}">
        <p14:creationId xmlns:p14="http://schemas.microsoft.com/office/powerpoint/2010/main" val="51243328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6553200"/>
          </a:xfrm>
        </p:spPr>
        <p:txBody>
          <a:bodyPr>
            <a:noAutofit/>
          </a:bodyPr>
          <a:lstStyle/>
          <a:p>
            <a:pPr algn="just"/>
            <a:r>
              <a:rPr lang="en-US" sz="2600" dirty="0">
                <a:latin typeface="Times New Roman" pitchFamily="18" charset="0"/>
                <a:cs typeface="Times New Roman" pitchFamily="18" charset="0"/>
              </a:rPr>
              <a:t>The cost and scalability of photovoltaic technology are of </a:t>
            </a:r>
            <a:r>
              <a:rPr lang="en-US" sz="2600" dirty="0" smtClean="0">
                <a:latin typeface="Times New Roman" pitchFamily="18" charset="0"/>
                <a:cs typeface="Times New Roman" pitchFamily="18" charset="0"/>
              </a:rPr>
              <a:t>paramount importance </a:t>
            </a:r>
            <a:r>
              <a:rPr lang="en-US" sz="2600" dirty="0">
                <a:latin typeface="Times New Roman" pitchFamily="18" charset="0"/>
                <a:cs typeface="Times New Roman" pitchFamily="18" charset="0"/>
              </a:rPr>
              <a:t>for terrestrial applications.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Currently</a:t>
            </a:r>
            <a:r>
              <a:rPr lang="en-US" sz="2600" dirty="0">
                <a:latin typeface="Times New Roman" pitchFamily="18" charset="0"/>
                <a:cs typeface="Times New Roman" pitchFamily="18" charset="0"/>
              </a:rPr>
              <a:t>, it costs only about 3 </a:t>
            </a:r>
            <a:r>
              <a:rPr lang="en-US" sz="2600" dirty="0" smtClean="0">
                <a:latin typeface="Times New Roman" pitchFamily="18" charset="0"/>
                <a:cs typeface="Times New Roman" pitchFamily="18" charset="0"/>
              </a:rPr>
              <a:t>cents </a:t>
            </a:r>
            <a:r>
              <a:rPr lang="en-US" sz="2600" dirty="0">
                <a:latin typeface="Times New Roman" pitchFamily="18" charset="0"/>
                <a:cs typeface="Times New Roman" pitchFamily="18" charset="0"/>
              </a:rPr>
              <a:t>per kWh for electricity generation from fossil fuels, but about 10 times </a:t>
            </a:r>
            <a:r>
              <a:rPr lang="en-US" sz="2600" dirty="0" smtClean="0">
                <a:latin typeface="Times New Roman" pitchFamily="18" charset="0"/>
                <a:cs typeface="Times New Roman" pitchFamily="18" charset="0"/>
              </a:rPr>
              <a:t>that amount </a:t>
            </a:r>
            <a:r>
              <a:rPr lang="en-US" sz="2600" dirty="0">
                <a:latin typeface="Times New Roman" pitchFamily="18" charset="0"/>
                <a:cs typeface="Times New Roman" pitchFamily="18" charset="0"/>
              </a:rPr>
              <a:t>from amorphous Si solar cells, and the time to recover the </a:t>
            </a:r>
            <a:r>
              <a:rPr lang="en-US" sz="2600" dirty="0" smtClean="0">
                <a:latin typeface="Times New Roman" pitchFamily="18" charset="0"/>
                <a:cs typeface="Times New Roman" pitchFamily="18" charset="0"/>
              </a:rPr>
              <a:t>investment in </a:t>
            </a:r>
            <a:r>
              <a:rPr lang="en-US" sz="2600" dirty="0" err="1">
                <a:latin typeface="Times New Roman" pitchFamily="18" charset="0"/>
                <a:cs typeface="Times New Roman" pitchFamily="18" charset="0"/>
              </a:rPr>
              <a:t>photovoltaics</a:t>
            </a:r>
            <a:r>
              <a:rPr lang="en-US" sz="2600" dirty="0">
                <a:latin typeface="Times New Roman" pitchFamily="18" charset="0"/>
                <a:cs typeface="Times New Roman" pitchFamily="18" charset="0"/>
              </a:rPr>
              <a:t> is about four years.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In </a:t>
            </a:r>
            <a:r>
              <a:rPr lang="en-US" sz="2600" dirty="0">
                <a:latin typeface="Times New Roman" pitchFamily="18" charset="0"/>
                <a:cs typeface="Times New Roman" pitchFamily="18" charset="0"/>
              </a:rPr>
              <a:t>terms of scalability, at </a:t>
            </a:r>
            <a:r>
              <a:rPr lang="en-US" sz="2600" dirty="0" smtClean="0">
                <a:latin typeface="Times New Roman" pitchFamily="18" charset="0"/>
                <a:cs typeface="Times New Roman" pitchFamily="18" charset="0"/>
              </a:rPr>
              <a:t>10% cell efficiency</a:t>
            </a:r>
            <a:r>
              <a:rPr lang="en-US" sz="2600" dirty="0">
                <a:latin typeface="Times New Roman" pitchFamily="18" charset="0"/>
                <a:cs typeface="Times New Roman" pitchFamily="18" charset="0"/>
              </a:rPr>
              <a:t>, approximately </a:t>
            </a:r>
            <a:r>
              <a:rPr lang="en-US" sz="2600" dirty="0" smtClean="0">
                <a:latin typeface="Times New Roman" pitchFamily="18" charset="0"/>
                <a:cs typeface="Times New Roman" pitchFamily="18" charset="0"/>
              </a:rPr>
              <a:t>3% </a:t>
            </a:r>
            <a:r>
              <a:rPr lang="en-US" sz="2600" dirty="0">
                <a:latin typeface="Times New Roman" pitchFamily="18" charset="0"/>
                <a:cs typeface="Times New Roman" pitchFamily="18" charset="0"/>
              </a:rPr>
              <a:t>of the land area would have to be covered </a:t>
            </a:r>
            <a:r>
              <a:rPr lang="en-US" sz="2600" dirty="0" smtClean="0">
                <a:latin typeface="Times New Roman" pitchFamily="18" charset="0"/>
                <a:cs typeface="Times New Roman" pitchFamily="18" charset="0"/>
              </a:rPr>
              <a:t>with solar </a:t>
            </a:r>
            <a:r>
              <a:rPr lang="en-US" sz="2600" dirty="0">
                <a:latin typeface="Times New Roman" pitchFamily="18" charset="0"/>
                <a:cs typeface="Times New Roman" pitchFamily="18" charset="0"/>
              </a:rPr>
              <a:t>cells to meet US energy needs, which would, of course, create </a:t>
            </a:r>
            <a:r>
              <a:rPr lang="en-US" sz="2600" dirty="0" smtClean="0">
                <a:latin typeface="Times New Roman" pitchFamily="18" charset="0"/>
                <a:cs typeface="Times New Roman" pitchFamily="18" charset="0"/>
              </a:rPr>
              <a:t>other environmental </a:t>
            </a:r>
            <a:r>
              <a:rPr lang="en-US" sz="2600" dirty="0">
                <a:latin typeface="Times New Roman" pitchFamily="18" charset="0"/>
                <a:cs typeface="Times New Roman" pitchFamily="18" charset="0"/>
              </a:rPr>
              <a:t>problems.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One </a:t>
            </a:r>
            <a:r>
              <a:rPr lang="en-US" sz="2600" dirty="0">
                <a:latin typeface="Times New Roman" pitchFamily="18" charset="0"/>
                <a:cs typeface="Times New Roman" pitchFamily="18" charset="0"/>
              </a:rPr>
              <a:t>approach to obtaining more power per </a:t>
            </a:r>
            <a:r>
              <a:rPr lang="en-US" sz="2600" dirty="0" smtClean="0">
                <a:latin typeface="Times New Roman" pitchFamily="18" charset="0"/>
                <a:cs typeface="Times New Roman" pitchFamily="18" charset="0"/>
              </a:rPr>
              <a:t>cell is </a:t>
            </a:r>
            <a:r>
              <a:rPr lang="en-US" sz="2600" dirty="0">
                <a:latin typeface="Times New Roman" pitchFamily="18" charset="0"/>
                <a:cs typeface="Times New Roman" pitchFamily="18" charset="0"/>
              </a:rPr>
              <a:t>to focus considerable light onto the cell with the use of mirrors.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Although</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Si </a:t>
            </a:r>
            <a:r>
              <a:rPr lang="en-US" sz="2600" dirty="0">
                <a:latin typeface="Times New Roman" pitchFamily="18" charset="0"/>
                <a:cs typeface="Times New Roman" pitchFamily="18" charset="0"/>
              </a:rPr>
              <a:t>cells lose efficiency at the resulting high temperatures, </a:t>
            </a:r>
            <a:r>
              <a:rPr lang="en-US" sz="2600" dirty="0" err="1">
                <a:latin typeface="Times New Roman" pitchFamily="18" charset="0"/>
                <a:cs typeface="Times New Roman" pitchFamily="18" charset="0"/>
              </a:rPr>
              <a:t>GaAs</a:t>
            </a:r>
            <a:r>
              <a:rPr lang="en-US" sz="2600" dirty="0">
                <a:latin typeface="Times New Roman" pitchFamily="18" charset="0"/>
                <a:cs typeface="Times New Roman" pitchFamily="18" charset="0"/>
              </a:rPr>
              <a:t> and </a:t>
            </a:r>
            <a:r>
              <a:rPr lang="en-US" sz="2600" dirty="0" smtClean="0">
                <a:latin typeface="Times New Roman" pitchFamily="18" charset="0"/>
                <a:cs typeface="Times New Roman" pitchFamily="18" charset="0"/>
              </a:rPr>
              <a:t>related compounds </a:t>
            </a:r>
            <a:r>
              <a:rPr lang="en-US" sz="2600" dirty="0">
                <a:latin typeface="Times New Roman" pitchFamily="18" charset="0"/>
                <a:cs typeface="Times New Roman" pitchFamily="18" charset="0"/>
              </a:rPr>
              <a:t>can be used at 100°C or higher. </a:t>
            </a:r>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51243328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a:bodyPr>
          <a:lstStyle/>
          <a:p>
            <a:pPr algn="just"/>
            <a:r>
              <a:rPr lang="en-US" sz="2600" dirty="0">
                <a:latin typeface="Times New Roman" pitchFamily="18" charset="0"/>
                <a:cs typeface="Times New Roman" pitchFamily="18" charset="0"/>
              </a:rPr>
              <a:t>In such solar concentrator systems, more effort and expense can be put into the solar cell fabrication, since fewer cells are required.</a:t>
            </a:r>
            <a:endParaRPr lang="en-US" sz="2600" dirty="0" smtClean="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For example, a </a:t>
            </a:r>
            <a:r>
              <a:rPr lang="en-US" sz="2600" dirty="0" err="1">
                <a:latin typeface="Times New Roman" pitchFamily="18" charset="0"/>
                <a:cs typeface="Times New Roman" pitchFamily="18" charset="0"/>
              </a:rPr>
              <a:t>GaAs</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AlGaAs</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heterojunction</a:t>
            </a:r>
            <a:r>
              <a:rPr lang="en-US" sz="2600" dirty="0">
                <a:latin typeface="Times New Roman" pitchFamily="18" charset="0"/>
                <a:cs typeface="Times New Roman" pitchFamily="18" charset="0"/>
              </a:rPr>
              <a:t> cell provides good conversion efficiency and operates at the elevated temperatures that are common in solar concentrator systems. </a:t>
            </a:r>
          </a:p>
          <a:p>
            <a:pPr algn="just"/>
            <a:r>
              <a:rPr lang="en-US" sz="2600" dirty="0">
                <a:latin typeface="Times New Roman" pitchFamily="18" charset="0"/>
                <a:cs typeface="Times New Roman" pitchFamily="18" charset="0"/>
              </a:rPr>
              <a:t>In such systems, the area required is shifted from the cell to the concentrator.</a:t>
            </a:r>
          </a:p>
        </p:txBody>
      </p:sp>
    </p:spTree>
    <p:extLst>
      <p:ext uri="{BB962C8B-B14F-4D97-AF65-F5344CB8AC3E}">
        <p14:creationId xmlns:p14="http://schemas.microsoft.com/office/powerpoint/2010/main" val="51243328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685800"/>
            <a:ext cx="8915400" cy="2133600"/>
          </a:xfrm>
        </p:spPr>
      </p:pic>
    </p:spTree>
    <p:extLst>
      <p:ext uri="{BB962C8B-B14F-4D97-AF65-F5344CB8AC3E}">
        <p14:creationId xmlns:p14="http://schemas.microsoft.com/office/powerpoint/2010/main" val="51243328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547" y="2576393"/>
            <a:ext cx="7744906" cy="1705213"/>
          </a:xfrm>
        </p:spPr>
      </p:pic>
    </p:spTree>
    <p:extLst>
      <p:ext uri="{BB962C8B-B14F-4D97-AF65-F5344CB8AC3E}">
        <p14:creationId xmlns:p14="http://schemas.microsoft.com/office/powerpoint/2010/main" val="51243328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839200" cy="6705600"/>
          </a:xfrm>
        </p:spPr>
        <p:txBody>
          <a:bodyPr>
            <a:normAutofit fontScale="92500" lnSpcReduction="20000"/>
          </a:bodyPr>
          <a:lstStyle/>
          <a:p>
            <a:pPr marL="0" indent="0">
              <a:buNone/>
            </a:pPr>
            <a:r>
              <a:rPr lang="en-US" sz="3300" b="1" dirty="0" err="1"/>
              <a:t>Photodetectors</a:t>
            </a:r>
            <a:endParaRPr lang="en-US" sz="3300" b="1" dirty="0"/>
          </a:p>
          <a:p>
            <a:pPr algn="just"/>
            <a:r>
              <a:rPr lang="en-US" sz="2800" dirty="0">
                <a:latin typeface="Times New Roman" pitchFamily="18" charset="0"/>
                <a:cs typeface="Times New Roman" pitchFamily="18" charset="0"/>
              </a:rPr>
              <a:t>When the photodiode is operated in the third quadrant of its </a:t>
            </a:r>
            <a:r>
              <a:rPr lang="en-US" sz="2800" i="1" dirty="0" smtClean="0">
                <a:latin typeface="Times New Roman" pitchFamily="18" charset="0"/>
                <a:cs typeface="Times New Roman" pitchFamily="18" charset="0"/>
              </a:rPr>
              <a:t>I–V</a:t>
            </a:r>
            <a:r>
              <a:rPr lang="en-US" sz="2800" i="1"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characteristic</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(Fig</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8– 3b), the </a:t>
            </a:r>
            <a:r>
              <a:rPr lang="en-US" sz="2800" dirty="0">
                <a:latin typeface="Times New Roman" pitchFamily="18" charset="0"/>
                <a:cs typeface="Times New Roman" pitchFamily="18" charset="0"/>
              </a:rPr>
              <a:t>current </a:t>
            </a:r>
            <a:r>
              <a:rPr lang="en-US" sz="2800" dirty="0" smtClean="0">
                <a:latin typeface="Times New Roman" pitchFamily="18" charset="0"/>
                <a:cs typeface="Times New Roman" pitchFamily="18" charset="0"/>
              </a:rPr>
              <a:t>is essentially </a:t>
            </a:r>
            <a:r>
              <a:rPr lang="en-US" sz="2800" b="1" dirty="0">
                <a:latin typeface="Times New Roman" pitchFamily="18" charset="0"/>
                <a:cs typeface="Times New Roman" pitchFamily="18" charset="0"/>
              </a:rPr>
              <a:t>independent of voltage </a:t>
            </a:r>
            <a:r>
              <a:rPr lang="en-US" sz="2800" dirty="0">
                <a:latin typeface="Times New Roman" pitchFamily="18" charset="0"/>
                <a:cs typeface="Times New Roman" pitchFamily="18" charset="0"/>
              </a:rPr>
              <a:t>but </a:t>
            </a:r>
            <a:r>
              <a:rPr lang="en-US" sz="2800" dirty="0" smtClean="0">
                <a:latin typeface="Times New Roman" pitchFamily="18" charset="0"/>
                <a:cs typeface="Times New Roman" pitchFamily="18" charset="0"/>
              </a:rPr>
              <a:t>is proportional </a:t>
            </a:r>
            <a:r>
              <a:rPr lang="en-US" sz="2800" dirty="0">
                <a:latin typeface="Times New Roman" pitchFamily="18" charset="0"/>
                <a:cs typeface="Times New Roman" pitchFamily="18" charset="0"/>
              </a:rPr>
              <a:t>to the optical generation rate.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Such </a:t>
            </a:r>
            <a:r>
              <a:rPr lang="en-US" sz="2800" dirty="0">
                <a:latin typeface="Times New Roman" pitchFamily="18" charset="0"/>
                <a:cs typeface="Times New Roman" pitchFamily="18" charset="0"/>
              </a:rPr>
              <a:t>a device provides a </a:t>
            </a:r>
            <a:r>
              <a:rPr lang="en-US" sz="2800" dirty="0" smtClean="0">
                <a:latin typeface="Times New Roman" pitchFamily="18" charset="0"/>
                <a:cs typeface="Times New Roman" pitchFamily="18" charset="0"/>
              </a:rPr>
              <a:t>useful means </a:t>
            </a:r>
            <a:r>
              <a:rPr lang="en-US" sz="2800" dirty="0">
                <a:latin typeface="Times New Roman" pitchFamily="18" charset="0"/>
                <a:cs typeface="Times New Roman" pitchFamily="18" charset="0"/>
              </a:rPr>
              <a:t>of measuring illumination levels or of converting </a:t>
            </a:r>
            <a:r>
              <a:rPr lang="en-US" sz="2800" dirty="0" smtClean="0">
                <a:latin typeface="Times New Roman" pitchFamily="18" charset="0"/>
                <a:cs typeface="Times New Roman" pitchFamily="18" charset="0"/>
              </a:rPr>
              <a:t>time- varying</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optical</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signals </a:t>
            </a:r>
            <a:r>
              <a:rPr lang="en-US" sz="2800" dirty="0">
                <a:latin typeface="Times New Roman" pitchFamily="18" charset="0"/>
                <a:cs typeface="Times New Roman" pitchFamily="18" charset="0"/>
              </a:rPr>
              <a:t>into electrical signals</a:t>
            </a:r>
            <a:r>
              <a:rPr lang="en-US" sz="2800" dirty="0" smtClean="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In most optical detection applications the detector’s speed of </a:t>
            </a:r>
            <a:r>
              <a:rPr lang="en-US" sz="2800" dirty="0" smtClean="0">
                <a:latin typeface="Times New Roman" pitchFamily="18" charset="0"/>
                <a:cs typeface="Times New Roman" pitchFamily="18" charset="0"/>
              </a:rPr>
              <a:t>response, or </a:t>
            </a:r>
            <a:r>
              <a:rPr lang="en-US" sz="2800" dirty="0">
                <a:latin typeface="Times New Roman" pitchFamily="18" charset="0"/>
                <a:cs typeface="Times New Roman" pitchFamily="18" charset="0"/>
              </a:rPr>
              <a:t>bandwidth, is critical.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For </a:t>
            </a:r>
            <a:r>
              <a:rPr lang="en-US" sz="2800" dirty="0">
                <a:latin typeface="Times New Roman" pitchFamily="18" charset="0"/>
                <a:cs typeface="Times New Roman" pitchFamily="18" charset="0"/>
              </a:rPr>
              <a:t>example, if the photodiode is to respond to </a:t>
            </a:r>
            <a:r>
              <a:rPr lang="en-US" sz="2800" dirty="0" smtClean="0">
                <a:latin typeface="Times New Roman" pitchFamily="18" charset="0"/>
                <a:cs typeface="Times New Roman" pitchFamily="18" charset="0"/>
              </a:rPr>
              <a:t>a series </a:t>
            </a:r>
            <a:r>
              <a:rPr lang="en-US" sz="2800" dirty="0">
                <a:latin typeface="Times New Roman" pitchFamily="18" charset="0"/>
                <a:cs typeface="Times New Roman" pitchFamily="18" charset="0"/>
              </a:rPr>
              <a:t>of light pulses 1 ns apart, </a:t>
            </a:r>
            <a:r>
              <a:rPr lang="en-US" sz="2800" dirty="0" smtClean="0">
                <a:latin typeface="Times New Roman" pitchFamily="18" charset="0"/>
                <a:cs typeface="Times New Roman" pitchFamily="18" charset="0"/>
              </a:rPr>
              <a:t>the </a:t>
            </a:r>
            <a:r>
              <a:rPr lang="en-US" sz="2800" dirty="0" err="1" smtClean="0">
                <a:latin typeface="Times New Roman" pitchFamily="18" charset="0"/>
                <a:cs typeface="Times New Roman" pitchFamily="18" charset="0"/>
              </a:rPr>
              <a:t>photogenerated</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minority carriers </a:t>
            </a:r>
            <a:r>
              <a:rPr lang="en-US" sz="2800" dirty="0" smtClean="0">
                <a:latin typeface="Times New Roman" pitchFamily="18" charset="0"/>
                <a:cs typeface="Times New Roman" pitchFamily="18" charset="0"/>
              </a:rPr>
              <a:t>must diffuse </a:t>
            </a:r>
            <a:r>
              <a:rPr lang="en-US" sz="2800" dirty="0">
                <a:latin typeface="Times New Roman" pitchFamily="18" charset="0"/>
                <a:cs typeface="Times New Roman" pitchFamily="18" charset="0"/>
              </a:rPr>
              <a:t>to the junction and be swept across to the other side in a time </a:t>
            </a:r>
            <a:r>
              <a:rPr lang="en-US" sz="2800" dirty="0" smtClean="0">
                <a:latin typeface="Times New Roman" pitchFamily="18" charset="0"/>
                <a:cs typeface="Times New Roman" pitchFamily="18" charset="0"/>
              </a:rPr>
              <a:t>much less </a:t>
            </a:r>
            <a:r>
              <a:rPr lang="en-US" sz="2800" dirty="0">
                <a:latin typeface="Times New Roman" pitchFamily="18" charset="0"/>
                <a:cs typeface="Times New Roman" pitchFamily="18" charset="0"/>
              </a:rPr>
              <a:t>than 1 </a:t>
            </a:r>
            <a:r>
              <a:rPr lang="en-US" sz="2800" dirty="0" smtClean="0">
                <a:latin typeface="Times New Roman" pitchFamily="18" charset="0"/>
                <a:cs typeface="Times New Roman" pitchFamily="18" charset="0"/>
              </a:rPr>
              <a:t>ns.</a:t>
            </a:r>
          </a:p>
          <a:p>
            <a:pPr algn="just"/>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carrier diffusion step in this process is time </a:t>
            </a:r>
            <a:r>
              <a:rPr lang="en-US" sz="2800" dirty="0" smtClean="0">
                <a:latin typeface="Times New Roman" pitchFamily="18" charset="0"/>
                <a:cs typeface="Times New Roman" pitchFamily="18" charset="0"/>
              </a:rPr>
              <a:t>consuming and </a:t>
            </a:r>
            <a:r>
              <a:rPr lang="en-US" sz="2800" dirty="0">
                <a:latin typeface="Times New Roman" pitchFamily="18" charset="0"/>
                <a:cs typeface="Times New Roman" pitchFamily="18" charset="0"/>
              </a:rPr>
              <a:t>should be eliminated if possible.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Therefore</a:t>
            </a:r>
            <a:r>
              <a:rPr lang="en-US" sz="2800" dirty="0">
                <a:latin typeface="Times New Roman" pitchFamily="18" charset="0"/>
                <a:cs typeface="Times New Roman" pitchFamily="18" charset="0"/>
              </a:rPr>
              <a:t>, it is desirable that the </a:t>
            </a:r>
            <a:r>
              <a:rPr lang="en-US" sz="2800" dirty="0" smtClean="0">
                <a:latin typeface="Times New Roman" pitchFamily="18" charset="0"/>
                <a:cs typeface="Times New Roman" pitchFamily="18" charset="0"/>
              </a:rPr>
              <a:t>width of </a:t>
            </a:r>
            <a:r>
              <a:rPr lang="en-US" sz="2800" dirty="0">
                <a:latin typeface="Times New Roman" pitchFamily="18" charset="0"/>
                <a:cs typeface="Times New Roman" pitchFamily="18" charset="0"/>
              </a:rPr>
              <a:t>the depletion region </a:t>
            </a:r>
            <a:r>
              <a:rPr lang="en-US" sz="2800" i="1" dirty="0">
                <a:latin typeface="Times New Roman" pitchFamily="18" charset="0"/>
                <a:cs typeface="Times New Roman" pitchFamily="18" charset="0"/>
              </a:rPr>
              <a:t>W </a:t>
            </a:r>
            <a:r>
              <a:rPr lang="en-US" sz="2800" dirty="0">
                <a:latin typeface="Times New Roman" pitchFamily="18" charset="0"/>
                <a:cs typeface="Times New Roman" pitchFamily="18" charset="0"/>
              </a:rPr>
              <a:t>be large enough so that most of the photons </a:t>
            </a:r>
            <a:r>
              <a:rPr lang="en-US" sz="2800" dirty="0" smtClean="0">
                <a:latin typeface="Times New Roman" pitchFamily="18" charset="0"/>
                <a:cs typeface="Times New Roman" pitchFamily="18" charset="0"/>
              </a:rPr>
              <a:t>are absorbed </a:t>
            </a:r>
            <a:r>
              <a:rPr lang="en-US" sz="2800" dirty="0">
                <a:latin typeface="Times New Roman" pitchFamily="18" charset="0"/>
                <a:cs typeface="Times New Roman" pitchFamily="18" charset="0"/>
              </a:rPr>
              <a:t>within </a:t>
            </a:r>
            <a:r>
              <a:rPr lang="en-US" sz="2800" i="1" dirty="0">
                <a:latin typeface="Times New Roman" pitchFamily="18" charset="0"/>
                <a:cs typeface="Times New Roman" pitchFamily="18" charset="0"/>
              </a:rPr>
              <a:t>W </a:t>
            </a:r>
            <a:r>
              <a:rPr lang="en-US" sz="2800" dirty="0">
                <a:latin typeface="Times New Roman" pitchFamily="18" charset="0"/>
                <a:cs typeface="Times New Roman" pitchFamily="18" charset="0"/>
              </a:rPr>
              <a:t>rather than in the neutral p and n regions.</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51243328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553200"/>
          </a:xfrm>
        </p:spPr>
        <p:txBody>
          <a:bodyPr>
            <a:normAutofit/>
          </a:bodyPr>
          <a:lstStyle/>
          <a:p>
            <a:pPr algn="just"/>
            <a:r>
              <a:rPr lang="en-US" sz="2600" dirty="0">
                <a:latin typeface="Times New Roman" pitchFamily="18" charset="0"/>
                <a:cs typeface="Times New Roman" pitchFamily="18" charset="0"/>
              </a:rPr>
              <a:t>When an </a:t>
            </a:r>
            <a:r>
              <a:rPr lang="en-US" sz="2600" dirty="0" smtClean="0">
                <a:latin typeface="Times New Roman" pitchFamily="18" charset="0"/>
                <a:cs typeface="Times New Roman" pitchFamily="18" charset="0"/>
              </a:rPr>
              <a:t>EHP is </a:t>
            </a:r>
            <a:r>
              <a:rPr lang="en-US" sz="2600" dirty="0">
                <a:latin typeface="Times New Roman" pitchFamily="18" charset="0"/>
                <a:cs typeface="Times New Roman" pitchFamily="18" charset="0"/>
              </a:rPr>
              <a:t>created in the depletion region, the electric field sweeps the electron </a:t>
            </a:r>
            <a:r>
              <a:rPr lang="en-US" sz="2600" dirty="0" smtClean="0">
                <a:latin typeface="Times New Roman" pitchFamily="18" charset="0"/>
                <a:cs typeface="Times New Roman" pitchFamily="18" charset="0"/>
              </a:rPr>
              <a:t>to the </a:t>
            </a:r>
            <a:r>
              <a:rPr lang="en-US" sz="2600" dirty="0">
                <a:latin typeface="Times New Roman" pitchFamily="18" charset="0"/>
                <a:cs typeface="Times New Roman" pitchFamily="18" charset="0"/>
              </a:rPr>
              <a:t>n side and the hole to the p side. </a:t>
            </a:r>
            <a:endParaRPr lang="en-US" sz="2600" dirty="0" smtClean="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Since this carrier drift occurs in a very short time, the response of the photodiode can be quite fast. </a:t>
            </a:r>
          </a:p>
          <a:p>
            <a:pPr algn="just"/>
            <a:r>
              <a:rPr lang="en-US" sz="2600" dirty="0">
                <a:latin typeface="Times New Roman" pitchFamily="18" charset="0"/>
                <a:cs typeface="Times New Roman" pitchFamily="18" charset="0"/>
              </a:rPr>
              <a:t>When the carriers are generated primarily within the depletion layer W, the detector is called a </a:t>
            </a:r>
            <a:r>
              <a:rPr lang="en-US" sz="2600" b="1" dirty="0">
                <a:latin typeface="Times New Roman" pitchFamily="18" charset="0"/>
                <a:cs typeface="Times New Roman" pitchFamily="18" charset="0"/>
              </a:rPr>
              <a:t>depletion layer photodiode</a:t>
            </a:r>
            <a:r>
              <a:rPr lang="en-US" sz="2600" dirty="0">
                <a:latin typeface="Times New Roman" pitchFamily="18" charset="0"/>
                <a:cs typeface="Times New Roman" pitchFamily="18" charset="0"/>
              </a:rPr>
              <a:t>. </a:t>
            </a:r>
          </a:p>
          <a:p>
            <a:pPr algn="just"/>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appropriate </a:t>
            </a:r>
            <a:r>
              <a:rPr lang="en-US" sz="2600" b="1" dirty="0">
                <a:latin typeface="Times New Roman" pitchFamily="18" charset="0"/>
                <a:cs typeface="Times New Roman" pitchFamily="18" charset="0"/>
              </a:rPr>
              <a:t>width</a:t>
            </a:r>
            <a:r>
              <a:rPr lang="en-US" sz="2600" dirty="0">
                <a:latin typeface="Times New Roman" pitchFamily="18" charset="0"/>
                <a:cs typeface="Times New Roman" pitchFamily="18" charset="0"/>
              </a:rPr>
              <a:t> for W is chosen as a compromise between </a:t>
            </a:r>
            <a:r>
              <a:rPr lang="en-US" sz="2600" b="1" dirty="0">
                <a:latin typeface="Times New Roman" pitchFamily="18" charset="0"/>
                <a:cs typeface="Times New Roman" pitchFamily="18" charset="0"/>
              </a:rPr>
              <a:t>sensitivity</a:t>
            </a:r>
            <a:r>
              <a:rPr lang="en-US" sz="2600" dirty="0">
                <a:latin typeface="Times New Roman" pitchFamily="18" charset="0"/>
                <a:cs typeface="Times New Roman" pitchFamily="18" charset="0"/>
              </a:rPr>
              <a:t> and </a:t>
            </a:r>
            <a:r>
              <a:rPr lang="en-US" sz="2600" b="1" dirty="0">
                <a:latin typeface="Times New Roman" pitchFamily="18" charset="0"/>
                <a:cs typeface="Times New Roman" pitchFamily="18" charset="0"/>
              </a:rPr>
              <a:t>speed of response</a:t>
            </a:r>
            <a:r>
              <a:rPr lang="en-US" sz="2600" dirty="0">
                <a:latin typeface="Times New Roman" pitchFamily="18" charset="0"/>
                <a:cs typeface="Times New Roman" pitchFamily="18" charset="0"/>
              </a:rPr>
              <a:t>.</a:t>
            </a:r>
          </a:p>
          <a:p>
            <a:pPr algn="just"/>
            <a:r>
              <a:rPr lang="en-US" sz="2600" dirty="0">
                <a:latin typeface="Times New Roman" pitchFamily="18" charset="0"/>
                <a:cs typeface="Times New Roman" pitchFamily="18" charset="0"/>
              </a:rPr>
              <a:t>If W is wide, most of the incident photons will be absorbed in the depletion region, leading to a high sensitivity.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Also</a:t>
            </a:r>
            <a:r>
              <a:rPr lang="en-US" sz="2600" dirty="0">
                <a:latin typeface="Times New Roman" pitchFamily="18" charset="0"/>
                <a:cs typeface="Times New Roman" pitchFamily="18" charset="0"/>
              </a:rPr>
              <a:t>, a wide W results in a small junction capacitance , thereby reducing the RC time constant of the detector circuit.</a:t>
            </a:r>
          </a:p>
        </p:txBody>
      </p:sp>
    </p:spTree>
    <p:extLst>
      <p:ext uri="{BB962C8B-B14F-4D97-AF65-F5344CB8AC3E}">
        <p14:creationId xmlns:p14="http://schemas.microsoft.com/office/powerpoint/2010/main" val="51243328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553200"/>
          </a:xfrm>
        </p:spPr>
        <p:txBody>
          <a:bodyPr>
            <a:noAutofit/>
          </a:bodyPr>
          <a:lstStyle/>
          <a:p>
            <a:pPr algn="just"/>
            <a:r>
              <a:rPr lang="en-US" sz="2600" dirty="0" smtClean="0">
                <a:latin typeface="Times New Roman" pitchFamily="18" charset="0"/>
                <a:cs typeface="Times New Roman" pitchFamily="18" charset="0"/>
              </a:rPr>
              <a:t>On the other hand, </a:t>
            </a:r>
            <a:r>
              <a:rPr lang="en-US" sz="2600" i="1" dirty="0">
                <a:latin typeface="Times New Roman" pitchFamily="18" charset="0"/>
                <a:cs typeface="Times New Roman" pitchFamily="18" charset="0"/>
              </a:rPr>
              <a:t>W </a:t>
            </a:r>
            <a:r>
              <a:rPr lang="en-US" sz="2600" dirty="0">
                <a:latin typeface="Times New Roman" pitchFamily="18" charset="0"/>
                <a:cs typeface="Times New Roman" pitchFamily="18" charset="0"/>
              </a:rPr>
              <a:t>must not be so </a:t>
            </a:r>
            <a:r>
              <a:rPr lang="en-US" sz="2600" dirty="0" smtClean="0">
                <a:latin typeface="Times New Roman" pitchFamily="18" charset="0"/>
                <a:cs typeface="Times New Roman" pitchFamily="18" charset="0"/>
              </a:rPr>
              <a:t>wide that </a:t>
            </a:r>
            <a:r>
              <a:rPr lang="en-US" sz="2600" dirty="0">
                <a:latin typeface="Times New Roman" pitchFamily="18" charset="0"/>
                <a:cs typeface="Times New Roman" pitchFamily="18" charset="0"/>
              </a:rPr>
              <a:t>the time required for drift of </a:t>
            </a:r>
            <a:r>
              <a:rPr lang="en-US" sz="2600" dirty="0" err="1">
                <a:latin typeface="Times New Roman" pitchFamily="18" charset="0"/>
                <a:cs typeface="Times New Roman" pitchFamily="18" charset="0"/>
              </a:rPr>
              <a:t>photogenerated</a:t>
            </a:r>
            <a:r>
              <a:rPr lang="en-US" sz="2600" dirty="0">
                <a:latin typeface="Times New Roman" pitchFamily="18" charset="0"/>
                <a:cs typeface="Times New Roman" pitchFamily="18" charset="0"/>
              </a:rPr>
              <a:t> carriers out of the </a:t>
            </a:r>
            <a:r>
              <a:rPr lang="en-US" sz="2600" dirty="0" smtClean="0">
                <a:latin typeface="Times New Roman" pitchFamily="18" charset="0"/>
                <a:cs typeface="Times New Roman" pitchFamily="18" charset="0"/>
              </a:rPr>
              <a:t>depletion region </a:t>
            </a:r>
            <a:r>
              <a:rPr lang="en-US" sz="2600" dirty="0">
                <a:latin typeface="Times New Roman" pitchFamily="18" charset="0"/>
                <a:cs typeface="Times New Roman" pitchFamily="18" charset="0"/>
              </a:rPr>
              <a:t>is excessive, leading to low bandwidth.</a:t>
            </a:r>
          </a:p>
          <a:p>
            <a:pPr algn="just"/>
            <a:r>
              <a:rPr lang="en-US" sz="2600" dirty="0">
                <a:latin typeface="Times New Roman" pitchFamily="18" charset="0"/>
                <a:cs typeface="Times New Roman" pitchFamily="18" charset="0"/>
              </a:rPr>
              <a:t>One convenient method of controlling the width of the </a:t>
            </a:r>
            <a:r>
              <a:rPr lang="en-US" sz="2600" dirty="0" smtClean="0">
                <a:latin typeface="Times New Roman" pitchFamily="18" charset="0"/>
                <a:cs typeface="Times New Roman" pitchFamily="18" charset="0"/>
              </a:rPr>
              <a:t>depletion region </a:t>
            </a:r>
            <a:r>
              <a:rPr lang="en-US" sz="2600" dirty="0">
                <a:latin typeface="Times New Roman" pitchFamily="18" charset="0"/>
                <a:cs typeface="Times New Roman" pitchFamily="18" charset="0"/>
              </a:rPr>
              <a:t>is to build a </a:t>
            </a:r>
            <a:r>
              <a:rPr lang="en-US" sz="2600" i="1" dirty="0" smtClean="0">
                <a:latin typeface="Times New Roman" pitchFamily="18" charset="0"/>
                <a:cs typeface="Times New Roman" pitchFamily="18" charset="0"/>
              </a:rPr>
              <a:t>p- i-</a:t>
            </a:r>
            <a:r>
              <a:rPr lang="en-US" sz="2600" i="1" dirty="0">
                <a:latin typeface="Times New Roman" pitchFamily="18" charset="0"/>
                <a:cs typeface="Times New Roman" pitchFamily="18" charset="0"/>
              </a:rPr>
              <a:t> </a:t>
            </a:r>
            <a:r>
              <a:rPr lang="en-US" sz="2600" i="1" dirty="0" smtClean="0">
                <a:latin typeface="Times New Roman" pitchFamily="18" charset="0"/>
                <a:cs typeface="Times New Roman" pitchFamily="18" charset="0"/>
              </a:rPr>
              <a:t>n</a:t>
            </a:r>
            <a:r>
              <a:rPr lang="en-US" sz="2600" i="1" dirty="0">
                <a:latin typeface="Times New Roman" pitchFamily="18" charset="0"/>
                <a:cs typeface="Times New Roman" pitchFamily="18" charset="0"/>
              </a:rPr>
              <a:t> </a:t>
            </a:r>
            <a:r>
              <a:rPr lang="en-US" sz="2600" i="1" dirty="0" err="1" smtClean="0">
                <a:latin typeface="Times New Roman" pitchFamily="18" charset="0"/>
                <a:cs typeface="Times New Roman" pitchFamily="18" charset="0"/>
              </a:rPr>
              <a:t>photodetector</a:t>
            </a:r>
            <a:r>
              <a:rPr lang="en-US" sz="2600" i="1"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(Fig. </a:t>
            </a:r>
            <a:r>
              <a:rPr lang="en-US" sz="2600" dirty="0" smtClean="0">
                <a:latin typeface="Times New Roman" pitchFamily="18" charset="0"/>
                <a:cs typeface="Times New Roman" pitchFamily="18" charset="0"/>
              </a:rPr>
              <a:t>8– 7</a:t>
            </a:r>
            <a:r>
              <a:rPr lang="en-US" sz="2600" dirty="0">
                <a:latin typeface="Times New Roman" pitchFamily="18" charset="0"/>
                <a:cs typeface="Times New Roman" pitchFamily="18" charset="0"/>
              </a:rPr>
              <a:t>).</a:t>
            </a:r>
          </a:p>
          <a:p>
            <a:pPr algn="just"/>
            <a:r>
              <a:rPr lang="en-US" sz="2600" dirty="0">
                <a:latin typeface="Times New Roman" pitchFamily="18" charset="0"/>
                <a:cs typeface="Times New Roman" pitchFamily="18" charset="0"/>
              </a:rPr>
              <a:t>The “i” region need not </a:t>
            </a:r>
            <a:r>
              <a:rPr lang="en-US" sz="2600" dirty="0" smtClean="0">
                <a:latin typeface="Times New Roman" pitchFamily="18" charset="0"/>
                <a:cs typeface="Times New Roman" pitchFamily="18" charset="0"/>
              </a:rPr>
              <a:t>be truly </a:t>
            </a:r>
            <a:r>
              <a:rPr lang="en-US" sz="2600" dirty="0">
                <a:latin typeface="Times New Roman" pitchFamily="18" charset="0"/>
                <a:cs typeface="Times New Roman" pitchFamily="18" charset="0"/>
              </a:rPr>
              <a:t>intrinsic, as long as the resistivity is high. </a:t>
            </a:r>
            <a:endParaRPr lang="en-US" sz="2600" dirty="0" smtClean="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It can be grown </a:t>
            </a:r>
            <a:r>
              <a:rPr lang="en-US" sz="2600" dirty="0" err="1">
                <a:latin typeface="Times New Roman" pitchFamily="18" charset="0"/>
                <a:cs typeface="Times New Roman" pitchFamily="18" charset="0"/>
              </a:rPr>
              <a:t>epitaxially</a:t>
            </a:r>
            <a:r>
              <a:rPr lang="en-US" sz="2600" dirty="0">
                <a:latin typeface="Times New Roman" pitchFamily="18" charset="0"/>
                <a:cs typeface="Times New Roman" pitchFamily="18" charset="0"/>
              </a:rPr>
              <a:t> on the n- type substrate, and the p region can be obtained by implantation. </a:t>
            </a:r>
          </a:p>
          <a:p>
            <a:pPr algn="just"/>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51243328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52400"/>
                <a:ext cx="8915400" cy="6553200"/>
              </a:xfrm>
            </p:spPr>
            <p:txBody>
              <a:bodyPr>
                <a:normAutofit fontScale="92500"/>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When this </a:t>
                </a:r>
                <a:r>
                  <a:rPr lang="en-US" sz="2800" dirty="0">
                    <a:latin typeface="Times New Roman" pitchFamily="18" charset="0"/>
                    <a:cs typeface="Times New Roman" pitchFamily="18" charset="0"/>
                  </a:rPr>
                  <a:t>device is reverse biased, the applied voltage appears almost </a:t>
                </a:r>
                <a:r>
                  <a:rPr lang="en-US" sz="2800" dirty="0" smtClean="0">
                    <a:latin typeface="Times New Roman" pitchFamily="18" charset="0"/>
                    <a:cs typeface="Times New Roman" pitchFamily="18" charset="0"/>
                  </a:rPr>
                  <a:t>entirely across </a:t>
                </a:r>
                <a:r>
                  <a:rPr lang="en-US" sz="2800" dirty="0">
                    <a:latin typeface="Times New Roman" pitchFamily="18" charset="0"/>
                    <a:cs typeface="Times New Roman" pitchFamily="18" charset="0"/>
                  </a:rPr>
                  <a:t>the i region.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If </a:t>
                </a:r>
                <a:r>
                  <a:rPr lang="en-US" sz="2800" dirty="0">
                    <a:latin typeface="Times New Roman" pitchFamily="18" charset="0"/>
                    <a:cs typeface="Times New Roman" pitchFamily="18" charset="0"/>
                  </a:rPr>
                  <a:t>the carrier lifetime within the i region is long </a:t>
                </a:r>
                <a:r>
                  <a:rPr lang="en-US" sz="2800" dirty="0" smtClean="0">
                    <a:latin typeface="Times New Roman" pitchFamily="18" charset="0"/>
                    <a:cs typeface="Times New Roman" pitchFamily="18" charset="0"/>
                  </a:rPr>
                  <a:t>compared with </a:t>
                </a:r>
                <a:r>
                  <a:rPr lang="en-US" sz="2800" dirty="0">
                    <a:latin typeface="Times New Roman" pitchFamily="18" charset="0"/>
                    <a:cs typeface="Times New Roman" pitchFamily="18" charset="0"/>
                  </a:rPr>
                  <a:t>the drift time, most of the </a:t>
                </a:r>
                <a:r>
                  <a:rPr lang="en-US" sz="2800" dirty="0" err="1">
                    <a:latin typeface="Times New Roman" pitchFamily="18" charset="0"/>
                    <a:cs typeface="Times New Roman" pitchFamily="18" charset="0"/>
                  </a:rPr>
                  <a:t>photogenerated</a:t>
                </a:r>
                <a:r>
                  <a:rPr lang="en-US" sz="2800" dirty="0">
                    <a:latin typeface="Times New Roman" pitchFamily="18" charset="0"/>
                    <a:cs typeface="Times New Roman" pitchFamily="18" charset="0"/>
                  </a:rPr>
                  <a:t> carriers will be collected </a:t>
                </a:r>
                <a:r>
                  <a:rPr lang="en-US" sz="2800" dirty="0" smtClean="0">
                    <a:latin typeface="Times New Roman" pitchFamily="18" charset="0"/>
                    <a:cs typeface="Times New Roman" pitchFamily="18" charset="0"/>
                  </a:rPr>
                  <a:t>by the </a:t>
                </a:r>
                <a:r>
                  <a:rPr lang="en-US" sz="2800" dirty="0">
                    <a:latin typeface="Times New Roman" pitchFamily="18" charset="0"/>
                    <a:cs typeface="Times New Roman" pitchFamily="18" charset="0"/>
                  </a:rPr>
                  <a:t>n and p regions.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An </a:t>
                </a:r>
                <a:r>
                  <a:rPr lang="en-US" sz="2800" dirty="0">
                    <a:latin typeface="Times New Roman" pitchFamily="18" charset="0"/>
                    <a:cs typeface="Times New Roman" pitchFamily="18" charset="0"/>
                  </a:rPr>
                  <a:t>important figure of merit for a </a:t>
                </a:r>
                <a:r>
                  <a:rPr lang="en-US" sz="2800" dirty="0" err="1">
                    <a:latin typeface="Times New Roman" pitchFamily="18" charset="0"/>
                    <a:cs typeface="Times New Roman" pitchFamily="18" charset="0"/>
                  </a:rPr>
                  <a:t>photodetector</a:t>
                </a:r>
                <a:r>
                  <a:rPr lang="en-US" sz="2800" dirty="0">
                    <a:latin typeface="Times New Roman" pitchFamily="18" charset="0"/>
                    <a:cs typeface="Times New Roman" pitchFamily="18" charset="0"/>
                  </a:rPr>
                  <a:t> is </a:t>
                </a:r>
                <a:r>
                  <a:rPr lang="en-US" sz="2800" dirty="0" smtClean="0">
                    <a:latin typeface="Times New Roman" pitchFamily="18" charset="0"/>
                    <a:cs typeface="Times New Roman" pitchFamily="18" charset="0"/>
                  </a:rPr>
                  <a:t>the external </a:t>
                </a:r>
                <a:r>
                  <a:rPr lang="en-US" sz="2800" dirty="0">
                    <a:latin typeface="Times New Roman" pitchFamily="18" charset="0"/>
                    <a:cs typeface="Times New Roman" pitchFamily="18" charset="0"/>
                  </a:rPr>
                  <a:t>quantum efficiency </a:t>
                </a:r>
                <a14:m>
                  <m:oMath xmlns:m="http://schemas.openxmlformats.org/officeDocument/2006/math">
                    <m:sSub>
                      <m:sSubPr>
                        <m:ctrlPr>
                          <a:rPr lang="en-US" sz="2800" i="1" smtClean="0">
                            <a:latin typeface="Cambria Math"/>
                            <a:cs typeface="Times New Roman" pitchFamily="18" charset="0"/>
                          </a:rPr>
                        </m:ctrlPr>
                      </m:sSubPr>
                      <m:e>
                        <m:r>
                          <a:rPr lang="en-US" sz="2800" i="1" smtClean="0">
                            <a:latin typeface="Cambria Math"/>
                            <a:ea typeface="Cambria Math"/>
                            <a:cs typeface="Times New Roman" pitchFamily="18" charset="0"/>
                          </a:rPr>
                          <m:t>𝞰</m:t>
                        </m:r>
                      </m:e>
                      <m:sub>
                        <m:r>
                          <a:rPr lang="en-US" sz="2800" b="0" i="1" smtClean="0">
                            <a:latin typeface="Cambria Math"/>
                            <a:cs typeface="Times New Roman" pitchFamily="18" charset="0"/>
                          </a:rPr>
                          <m:t>𝑄</m:t>
                        </m:r>
                      </m:sub>
                    </m:sSub>
                  </m:oMath>
                </a14:m>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defined as the number of carriers that </a:t>
                </a:r>
                <a:r>
                  <a:rPr lang="en-US" sz="2800" dirty="0" smtClean="0">
                    <a:latin typeface="Times New Roman" pitchFamily="18" charset="0"/>
                    <a:cs typeface="Times New Roman" pitchFamily="18" charset="0"/>
                  </a:rPr>
                  <a:t>are collected </a:t>
                </a:r>
                <a:r>
                  <a:rPr lang="en-US" sz="2800" dirty="0">
                    <a:latin typeface="Times New Roman" pitchFamily="18" charset="0"/>
                    <a:cs typeface="Times New Roman" pitchFamily="18" charset="0"/>
                  </a:rPr>
                  <a:t>for every photon impinging on the detector.</a:t>
                </a:r>
                <a:endParaRPr lang="en-US" sz="26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52400"/>
                <a:ext cx="8915400" cy="6553200"/>
              </a:xfrm>
              <a:blipFill rotWithShape="1">
                <a:blip r:embed="rId2"/>
                <a:stretch>
                  <a:fillRect l="-1025" t="-837" r="-2187"/>
                </a:stretch>
              </a:blipFill>
            </p:spPr>
            <p:txBody>
              <a:bodyPr/>
              <a:lstStyle/>
              <a:p>
                <a:r>
                  <a:rPr lang="en-US">
                    <a:noFill/>
                  </a:rPr>
                  <a:t> </a:t>
                </a:r>
              </a:p>
            </p:txBody>
          </p:sp>
        </mc:Fallback>
      </mc:AlternateContent>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2" y="0"/>
            <a:ext cx="7992591" cy="2829320"/>
          </a:xfrm>
          <a:prstGeom prst="rect">
            <a:avLst/>
          </a:prstGeom>
        </p:spPr>
      </p:pic>
    </p:spTree>
    <p:extLst>
      <p:ext uri="{BB962C8B-B14F-4D97-AF65-F5344CB8AC3E}">
        <p14:creationId xmlns:p14="http://schemas.microsoft.com/office/powerpoint/2010/main" val="3265853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a:bodyPr>
          <a:lstStyle/>
          <a:p>
            <a:pPr algn="just"/>
            <a:r>
              <a:rPr lang="en-US" sz="2600" dirty="0">
                <a:latin typeface="Times New Roman" pitchFamily="18" charset="0"/>
                <a:cs typeface="Times New Roman" pitchFamily="18" charset="0"/>
              </a:rPr>
              <a:t>For low-level injection we </a:t>
            </a:r>
            <a:r>
              <a:rPr lang="en-US" sz="2600" dirty="0" smtClean="0">
                <a:latin typeface="Times New Roman" pitchFamily="18" charset="0"/>
                <a:cs typeface="Times New Roman" pitchFamily="18" charset="0"/>
              </a:rPr>
              <a:t>can neglect </a:t>
            </a:r>
            <a:r>
              <a:rPr lang="en-US" sz="2600" dirty="0">
                <a:latin typeface="Times New Roman" pitchFamily="18" charset="0"/>
                <a:cs typeface="Times New Roman" pitchFamily="18" charset="0"/>
              </a:rPr>
              <a:t>changes in the majority carrier concentrations.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Although </a:t>
            </a:r>
            <a:r>
              <a:rPr lang="en-US" sz="2600" dirty="0">
                <a:latin typeface="Times New Roman" pitchFamily="18" charset="0"/>
                <a:cs typeface="Times New Roman" pitchFamily="18" charset="0"/>
              </a:rPr>
              <a:t>the </a:t>
            </a:r>
            <a:r>
              <a:rPr lang="en-US" sz="2600" dirty="0" smtClean="0">
                <a:latin typeface="Times New Roman" pitchFamily="18" charset="0"/>
                <a:cs typeface="Times New Roman" pitchFamily="18" charset="0"/>
              </a:rPr>
              <a:t>absolute increase </a:t>
            </a:r>
            <a:r>
              <a:rPr lang="en-US" sz="2600" dirty="0">
                <a:latin typeface="Times New Roman" pitchFamily="18" charset="0"/>
                <a:cs typeface="Times New Roman" pitchFamily="18" charset="0"/>
              </a:rPr>
              <a:t>of the majority carrier concentration is equal to the increase of </a:t>
            </a:r>
            <a:r>
              <a:rPr lang="en-US" sz="2600" dirty="0" smtClean="0">
                <a:latin typeface="Times New Roman" pitchFamily="18" charset="0"/>
                <a:cs typeface="Times New Roman" pitchFamily="18" charset="0"/>
              </a:rPr>
              <a:t>the minority </a:t>
            </a:r>
            <a:r>
              <a:rPr lang="en-US" sz="2600" dirty="0">
                <a:latin typeface="Times New Roman" pitchFamily="18" charset="0"/>
                <a:cs typeface="Times New Roman" pitchFamily="18" charset="0"/>
              </a:rPr>
              <a:t>carrier concentration in order to maintain space charge </a:t>
            </a:r>
            <a:r>
              <a:rPr lang="en-US" sz="2600" dirty="0" smtClean="0">
                <a:latin typeface="Times New Roman" pitchFamily="18" charset="0"/>
                <a:cs typeface="Times New Roman" pitchFamily="18" charset="0"/>
              </a:rPr>
              <a:t>neutrality, the </a:t>
            </a:r>
            <a:r>
              <a:rPr lang="en-US" sz="2600" dirty="0">
                <a:latin typeface="Times New Roman" pitchFamily="18" charset="0"/>
                <a:cs typeface="Times New Roman" pitchFamily="18" charset="0"/>
              </a:rPr>
              <a:t>relative change in majority carrier concentration can be assumed to </a:t>
            </a:r>
            <a:r>
              <a:rPr lang="en-US" sz="2600" dirty="0" smtClean="0">
                <a:latin typeface="Times New Roman" pitchFamily="18" charset="0"/>
                <a:cs typeface="Times New Roman" pitchFamily="18" charset="0"/>
              </a:rPr>
              <a:t>vary only </a:t>
            </a:r>
            <a:r>
              <a:rPr lang="en-US" sz="2600" dirty="0">
                <a:latin typeface="Times New Roman" pitchFamily="18" charset="0"/>
                <a:cs typeface="Times New Roman" pitchFamily="18" charset="0"/>
              </a:rPr>
              <a:t>slightly with bias compared with equilibrium values</a:t>
            </a:r>
            <a:r>
              <a:rPr lang="en-US" sz="2600" dirty="0" smtClean="0">
                <a:latin typeface="Times New Roman" pitchFamily="18" charset="0"/>
                <a:cs typeface="Times New Roman" pitchFamily="18" charset="0"/>
              </a:rPr>
              <a:t>.</a:t>
            </a:r>
          </a:p>
          <a:p>
            <a:pPr algn="just"/>
            <a:r>
              <a:rPr lang="en-US" sz="2600" dirty="0">
                <a:latin typeface="Times New Roman" pitchFamily="18" charset="0"/>
                <a:cs typeface="Times New Roman" pitchFamily="18" charset="0"/>
              </a:rPr>
              <a:t>With this simplification we can write the ratio </a:t>
            </a:r>
            <a:r>
              <a:rPr lang="en-US" sz="2600" dirty="0" smtClean="0">
                <a:latin typeface="Times New Roman" pitchFamily="18" charset="0"/>
                <a:cs typeface="Times New Roman" pitchFamily="18" charset="0"/>
              </a:rPr>
              <a:t>as</a:t>
            </a:r>
          </a:p>
          <a:p>
            <a:pPr algn="just"/>
            <a:endParaRPr lang="en-US" sz="2600" dirty="0" smtClean="0">
              <a:latin typeface="Times New Roman" pitchFamily="18" charset="0"/>
              <a:cs typeface="Times New Roman" pitchFamily="18" charset="0"/>
            </a:endParaRPr>
          </a:p>
          <a:p>
            <a:pPr algn="just"/>
            <a:endParaRPr lang="en-US" sz="2600" dirty="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With forward bias, </a:t>
            </a:r>
            <a:r>
              <a:rPr lang="en-US" sz="2600" dirty="0" err="1" smtClean="0">
                <a:latin typeface="Times New Roman" pitchFamily="18" charset="0"/>
                <a:cs typeface="Times New Roman" pitchFamily="18" charset="0"/>
              </a:rPr>
              <a:t>Eq</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suggests a greatly increased minority carrier hole concentration at the edge of the transition region on the n side </a:t>
            </a:r>
            <a:r>
              <a:rPr lang="en-US" sz="2600" dirty="0" smtClean="0">
                <a:latin typeface="Times New Roman" pitchFamily="18" charset="0"/>
                <a:cs typeface="Times New Roman" pitchFamily="18" charset="0"/>
              </a:rPr>
              <a:t>p(x</a:t>
            </a:r>
            <a:r>
              <a:rPr lang="en-US" sz="2000" dirty="0" smtClean="0">
                <a:latin typeface="Times New Roman" pitchFamily="18" charset="0"/>
                <a:cs typeface="Times New Roman" pitchFamily="18" charset="0"/>
              </a:rPr>
              <a:t>n</a:t>
            </a:r>
            <a:r>
              <a:rPr lang="en-US" sz="1400" dirty="0" smtClean="0">
                <a:latin typeface="Times New Roman" pitchFamily="18" charset="0"/>
                <a:cs typeface="Times New Roman" pitchFamily="18" charset="0"/>
              </a:rPr>
              <a:t>0</a:t>
            </a:r>
            <a:r>
              <a:rPr lang="en-US" sz="2600" dirty="0">
                <a:latin typeface="Times New Roman" pitchFamily="18" charset="0"/>
                <a:cs typeface="Times New Roman" pitchFamily="18" charset="0"/>
              </a:rPr>
              <a:t>) than was the case at equilibrium.</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4028957"/>
            <a:ext cx="5410200" cy="1305043"/>
          </a:xfrm>
          <a:prstGeom prst="rect">
            <a:avLst/>
          </a:prstGeom>
        </p:spPr>
      </p:pic>
    </p:spTree>
    <p:extLst>
      <p:ext uri="{BB962C8B-B14F-4D97-AF65-F5344CB8AC3E}">
        <p14:creationId xmlns:p14="http://schemas.microsoft.com/office/powerpoint/2010/main" val="423484847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0"/>
                <a:ext cx="8991600" cy="6553200"/>
              </a:xfrm>
            </p:spPr>
            <p:txBody>
              <a:bodyPr>
                <a:noAutofit/>
              </a:bodyPr>
              <a:lstStyle/>
              <a:p>
                <a:pPr algn="just"/>
                <a:r>
                  <a:rPr lang="en-US" sz="2600" dirty="0">
                    <a:latin typeface="Times New Roman" pitchFamily="18" charset="0"/>
                    <a:cs typeface="Times New Roman" pitchFamily="18" charset="0"/>
                  </a:rPr>
                  <a:t>For a </a:t>
                </a:r>
                <a:r>
                  <a:rPr lang="en-US" sz="2600" dirty="0" smtClean="0">
                    <a:latin typeface="Times New Roman" pitchFamily="18" charset="0"/>
                    <a:cs typeface="Times New Roman" pitchFamily="18" charset="0"/>
                  </a:rPr>
                  <a:t>photocurrent density </a:t>
                </a:r>
                <a:r>
                  <a:rPr lang="en-US" sz="2600" i="1" dirty="0" err="1">
                    <a:latin typeface="Times New Roman" pitchFamily="18" charset="0"/>
                    <a:cs typeface="Times New Roman" pitchFamily="18" charset="0"/>
                  </a:rPr>
                  <a:t>J</a:t>
                </a:r>
                <a:r>
                  <a:rPr lang="en-US" sz="2600" dirty="0" err="1">
                    <a:latin typeface="Times New Roman" pitchFamily="18" charset="0"/>
                    <a:cs typeface="Times New Roman" pitchFamily="18" charset="0"/>
                  </a:rPr>
                  <a:t>op</a:t>
                </a:r>
                <a:r>
                  <a:rPr lang="en-US" sz="2600" dirty="0">
                    <a:latin typeface="Times New Roman" pitchFamily="18" charset="0"/>
                    <a:cs typeface="Times New Roman" pitchFamily="18" charset="0"/>
                  </a:rPr>
                  <a:t>, we collect </a:t>
                </a:r>
                <a:r>
                  <a:rPr lang="en-US" sz="2600" i="1" dirty="0" err="1" smtClean="0">
                    <a:latin typeface="Times New Roman" pitchFamily="18" charset="0"/>
                    <a:cs typeface="Times New Roman" pitchFamily="18" charset="0"/>
                  </a:rPr>
                  <a:t>J</a:t>
                </a:r>
                <a:r>
                  <a:rPr lang="en-US" sz="2600" dirty="0" err="1" smtClean="0">
                    <a:latin typeface="Times New Roman" pitchFamily="18" charset="0"/>
                    <a:cs typeface="Times New Roman" pitchFamily="18" charset="0"/>
                  </a:rPr>
                  <a:t>op</a:t>
                </a:r>
                <a:r>
                  <a:rPr lang="en-US" sz="2600" dirty="0">
                    <a:latin typeface="Times New Roman" pitchFamily="18" charset="0"/>
                    <a:cs typeface="Times New Roman" pitchFamily="18" charset="0"/>
                  </a:rPr>
                  <a:t>/</a:t>
                </a:r>
                <a:r>
                  <a:rPr lang="en-US" sz="2600" i="1" dirty="0" smtClean="0">
                    <a:latin typeface="Times New Roman" pitchFamily="18" charset="0"/>
                    <a:cs typeface="Times New Roman" pitchFamily="18" charset="0"/>
                  </a:rPr>
                  <a:t>q </a:t>
                </a:r>
                <a:r>
                  <a:rPr lang="en-US" sz="2600" dirty="0">
                    <a:latin typeface="Times New Roman" pitchFamily="18" charset="0"/>
                    <a:cs typeface="Times New Roman" pitchFamily="18" charset="0"/>
                  </a:rPr>
                  <a:t>carriers per unit area per second.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For </a:t>
                </a:r>
                <a:r>
                  <a:rPr lang="en-US" sz="2600" dirty="0">
                    <a:latin typeface="Times New Roman" pitchFamily="18" charset="0"/>
                    <a:cs typeface="Times New Roman" pitchFamily="18" charset="0"/>
                  </a:rPr>
                  <a:t>an </a:t>
                </a:r>
                <a:r>
                  <a:rPr lang="en-US" sz="2600" dirty="0" smtClean="0">
                    <a:latin typeface="Times New Roman" pitchFamily="18" charset="0"/>
                    <a:cs typeface="Times New Roman" pitchFamily="18" charset="0"/>
                  </a:rPr>
                  <a:t>incident optical </a:t>
                </a:r>
                <a:r>
                  <a:rPr lang="en-US" sz="2600" dirty="0">
                    <a:latin typeface="Times New Roman" pitchFamily="18" charset="0"/>
                    <a:cs typeface="Times New Roman" pitchFamily="18" charset="0"/>
                  </a:rPr>
                  <a:t>power density of </a:t>
                </a:r>
                <a:r>
                  <a:rPr lang="en-US" sz="2600" i="1" dirty="0">
                    <a:latin typeface="Times New Roman" pitchFamily="18" charset="0"/>
                    <a:cs typeface="Times New Roman" pitchFamily="18" charset="0"/>
                  </a:rPr>
                  <a:t>P</a:t>
                </a:r>
                <a:r>
                  <a:rPr lang="en-US" sz="2600" dirty="0">
                    <a:latin typeface="Times New Roman" pitchFamily="18" charset="0"/>
                    <a:cs typeface="Times New Roman" pitchFamily="18" charset="0"/>
                  </a:rPr>
                  <a:t>op, the number of photons shining on the </a:t>
                </a:r>
                <a:r>
                  <a:rPr lang="en-US" sz="2600" dirty="0" smtClean="0">
                    <a:latin typeface="Times New Roman" pitchFamily="18" charset="0"/>
                    <a:cs typeface="Times New Roman" pitchFamily="18" charset="0"/>
                  </a:rPr>
                  <a:t>detector per </a:t>
                </a:r>
                <a:r>
                  <a:rPr lang="en-US" sz="2600" dirty="0">
                    <a:latin typeface="Times New Roman" pitchFamily="18" charset="0"/>
                    <a:cs typeface="Times New Roman" pitchFamily="18" charset="0"/>
                  </a:rPr>
                  <a:t>unit area per second is </a:t>
                </a:r>
                <a:r>
                  <a:rPr lang="en-US" sz="2600" i="1" dirty="0" smtClean="0">
                    <a:latin typeface="Times New Roman" pitchFamily="18" charset="0"/>
                    <a:cs typeface="Times New Roman" pitchFamily="18" charset="0"/>
                  </a:rPr>
                  <a:t>P</a:t>
                </a:r>
                <a:r>
                  <a:rPr lang="en-US" sz="2600" dirty="0" smtClean="0">
                    <a:latin typeface="Times New Roman" pitchFamily="18" charset="0"/>
                    <a:cs typeface="Times New Roman" pitchFamily="18" charset="0"/>
                  </a:rPr>
                  <a:t>op/</a:t>
                </a:r>
                <a:r>
                  <a:rPr lang="en-US" sz="2600" i="1" dirty="0" err="1" smtClean="0">
                    <a:latin typeface="Times New Roman" pitchFamily="18" charset="0"/>
                    <a:cs typeface="Times New Roman" pitchFamily="18" charset="0"/>
                  </a:rPr>
                  <a:t>hv</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Therefore</a:t>
                </a:r>
              </a:p>
              <a:p>
                <a:pPr marL="0" indent="0" algn="just">
                  <a:buNone/>
                </a:pPr>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For a photodiode that has no current gain, the maximum </a:t>
                </a:r>
                <a14:m>
                  <m:oMath xmlns:m="http://schemas.openxmlformats.org/officeDocument/2006/math">
                    <m:sSub>
                      <m:sSubPr>
                        <m:ctrlPr>
                          <a:rPr lang="en-US" sz="2400" i="1">
                            <a:latin typeface="Cambria Math"/>
                            <a:cs typeface="Times New Roman" pitchFamily="18" charset="0"/>
                          </a:rPr>
                        </m:ctrlPr>
                      </m:sSubPr>
                      <m:e>
                        <m:r>
                          <a:rPr lang="en-US" sz="2400" i="1">
                            <a:latin typeface="Cambria Math"/>
                            <a:ea typeface="Cambria Math"/>
                            <a:cs typeface="Times New Roman" pitchFamily="18" charset="0"/>
                          </a:rPr>
                          <m:t>𝞰</m:t>
                        </m:r>
                      </m:e>
                      <m:sub>
                        <m:r>
                          <a:rPr lang="en-US" sz="2400" i="1">
                            <a:latin typeface="Cambria Math"/>
                            <a:cs typeface="Times New Roman" pitchFamily="18" charset="0"/>
                          </a:rPr>
                          <m:t>𝑄</m:t>
                        </m:r>
                      </m:sub>
                    </m:sSub>
                  </m:oMath>
                </a14:m>
                <a:r>
                  <a:rPr lang="en-US" sz="2600" dirty="0">
                    <a:latin typeface="Times New Roman" pitchFamily="18" charset="0"/>
                    <a:cs typeface="Times New Roman" pitchFamily="18" charset="0"/>
                  </a:rPr>
                  <a:t> is unity. </a:t>
                </a:r>
              </a:p>
              <a:p>
                <a:pPr algn="just"/>
                <a:r>
                  <a:rPr lang="en-US" sz="2600" dirty="0">
                    <a:latin typeface="Times New Roman" pitchFamily="18" charset="0"/>
                    <a:cs typeface="Times New Roman" pitchFamily="18" charset="0"/>
                  </a:rPr>
                  <a:t>If </a:t>
                </a:r>
                <a:r>
                  <a:rPr lang="en-US" sz="2600" dirty="0" smtClean="0">
                    <a:latin typeface="Times New Roman" pitchFamily="18" charset="0"/>
                    <a:cs typeface="Times New Roman" pitchFamily="18" charset="0"/>
                  </a:rPr>
                  <a:t>low-level </a:t>
                </a:r>
                <a:r>
                  <a:rPr lang="en-US" sz="2600" dirty="0">
                    <a:latin typeface="Times New Roman" pitchFamily="18" charset="0"/>
                    <a:cs typeface="Times New Roman" pitchFamily="18" charset="0"/>
                  </a:rPr>
                  <a:t>optical signals are to be detected, it is often desirable to operate the photodiode in the avalanche region of its characteristic.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In </a:t>
                </a:r>
                <a:r>
                  <a:rPr lang="en-US" sz="2600" dirty="0">
                    <a:latin typeface="Times New Roman" pitchFamily="18" charset="0"/>
                    <a:cs typeface="Times New Roman" pitchFamily="18" charset="0"/>
                  </a:rPr>
                  <a:t>this mode, each </a:t>
                </a:r>
                <a:r>
                  <a:rPr lang="en-US" sz="2600" dirty="0" err="1">
                    <a:latin typeface="Times New Roman" pitchFamily="18" charset="0"/>
                    <a:cs typeface="Times New Roman" pitchFamily="18" charset="0"/>
                  </a:rPr>
                  <a:t>photogenerated</a:t>
                </a:r>
                <a:r>
                  <a:rPr lang="en-US" sz="2600" dirty="0">
                    <a:latin typeface="Times New Roman" pitchFamily="18" charset="0"/>
                    <a:cs typeface="Times New Roman" pitchFamily="18" charset="0"/>
                  </a:rPr>
                  <a:t> carrier results in a significant change in the current because of avalanche multiplication, leading to gain and external </a:t>
                </a:r>
                <a:r>
                  <a:rPr lang="en-US" sz="2600" dirty="0" smtClean="0">
                    <a:latin typeface="Times New Roman" pitchFamily="18" charset="0"/>
                    <a:cs typeface="Times New Roman" pitchFamily="18" charset="0"/>
                  </a:rPr>
                  <a:t>quantum efficiencies </a:t>
                </a:r>
                <a:r>
                  <a:rPr lang="en-US" sz="2600" dirty="0">
                    <a:latin typeface="Times New Roman" pitchFamily="18" charset="0"/>
                    <a:cs typeface="Times New Roman" pitchFamily="18" charset="0"/>
                  </a:rPr>
                  <a:t>of greater than 100,.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0"/>
                <a:ext cx="8991600" cy="6553200"/>
              </a:xfrm>
              <a:blipFill rotWithShape="1">
                <a:blip r:embed="rId2"/>
                <a:stretch>
                  <a:fillRect l="-1153" t="-837" r="-2237" b="-7721"/>
                </a:stretch>
              </a:blipFill>
            </p:spPr>
            <p:txBody>
              <a:bodyPr/>
              <a:lstStyle/>
              <a:p>
                <a:r>
                  <a:rPr lang="en-US">
                    <a:noFill/>
                  </a:rPr>
                  <a:t> </a:t>
                </a:r>
              </a:p>
            </p:txBody>
          </p:sp>
        </mc:Fallback>
      </mc:AlternateContent>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2319374"/>
            <a:ext cx="3810000" cy="676348"/>
          </a:xfrm>
          <a:prstGeom prst="rect">
            <a:avLst/>
          </a:prstGeom>
        </p:spPr>
      </p:pic>
    </p:spTree>
    <p:extLst>
      <p:ext uri="{BB962C8B-B14F-4D97-AF65-F5344CB8AC3E}">
        <p14:creationId xmlns:p14="http://schemas.microsoft.com/office/powerpoint/2010/main" val="51243328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839200" cy="6705600"/>
          </a:xfrm>
        </p:spPr>
        <p:txBody>
          <a:bodyPr>
            <a:normAutofit fontScale="92500" lnSpcReduction="10000"/>
          </a:bodyPr>
          <a:lstStyle/>
          <a:p>
            <a:pPr algn="just"/>
            <a:r>
              <a:rPr lang="en-US" sz="2600" dirty="0">
                <a:latin typeface="Times New Roman" pitchFamily="18" charset="0"/>
                <a:cs typeface="Times New Roman" pitchFamily="18" charset="0"/>
              </a:rPr>
              <a:t>Avalanche photodiodes (APDs) are useful as detectors in fiber- optic systems</a:t>
            </a:r>
          </a:p>
          <a:p>
            <a:pPr algn="just"/>
            <a:r>
              <a:rPr lang="en-US" sz="2800" dirty="0">
                <a:latin typeface="Times New Roman" pitchFamily="18" charset="0"/>
                <a:cs typeface="Times New Roman" pitchFamily="18" charset="0"/>
              </a:rPr>
              <a:t>The type of photodiode described here is sensitive to photons </a:t>
            </a:r>
            <a:r>
              <a:rPr lang="en-US" sz="2800" dirty="0" smtClean="0">
                <a:latin typeface="Times New Roman" pitchFamily="18" charset="0"/>
                <a:cs typeface="Times New Roman" pitchFamily="18" charset="0"/>
              </a:rPr>
              <a:t>with energies </a:t>
            </a:r>
            <a:r>
              <a:rPr lang="en-US" sz="2800" dirty="0">
                <a:latin typeface="Times New Roman" pitchFamily="18" charset="0"/>
                <a:cs typeface="Times New Roman" pitchFamily="18" charset="0"/>
              </a:rPr>
              <a:t>near the band gap energy (</a:t>
            </a:r>
            <a:r>
              <a:rPr lang="en-US" sz="2800" i="1" dirty="0">
                <a:latin typeface="Times New Roman" pitchFamily="18" charset="0"/>
                <a:cs typeface="Times New Roman" pitchFamily="18" charset="0"/>
              </a:rPr>
              <a:t>intrinsic </a:t>
            </a:r>
            <a:r>
              <a:rPr lang="en-US" sz="2800" dirty="0">
                <a:latin typeface="Times New Roman" pitchFamily="18" charset="0"/>
                <a:cs typeface="Times New Roman" pitchFamily="18" charset="0"/>
              </a:rPr>
              <a:t>detectors). </a:t>
            </a:r>
            <a:endParaRPr lang="en-US" sz="2800" dirty="0" smtClean="0">
              <a:latin typeface="Times New Roman" pitchFamily="18" charset="0"/>
              <a:cs typeface="Times New Roman" pitchFamily="18" charset="0"/>
            </a:endParaRPr>
          </a:p>
          <a:p>
            <a:pPr algn="just"/>
            <a:r>
              <a:rPr lang="en-US" sz="2800" b="1" dirty="0" smtClean="0">
                <a:latin typeface="Times New Roman" pitchFamily="18" charset="0"/>
                <a:cs typeface="Times New Roman" pitchFamily="18" charset="0"/>
              </a:rPr>
              <a:t>If </a:t>
            </a:r>
            <a:r>
              <a:rPr lang="en-US" sz="2800" b="1" i="1" dirty="0" err="1" smtClean="0">
                <a:latin typeface="Times New Roman" pitchFamily="18" charset="0"/>
                <a:cs typeface="Times New Roman" pitchFamily="18" charset="0"/>
              </a:rPr>
              <a:t>hv</a:t>
            </a:r>
            <a:r>
              <a:rPr lang="en-US" sz="2800" b="1" dirty="0" smtClean="0">
                <a:latin typeface="Times New Roman" pitchFamily="18" charset="0"/>
                <a:cs typeface="Times New Roman" pitchFamily="18" charset="0"/>
              </a:rPr>
              <a:t> </a:t>
            </a:r>
            <a:r>
              <a:rPr lang="en-US" sz="2800" b="1" dirty="0">
                <a:latin typeface="Times New Roman" pitchFamily="18" charset="0"/>
                <a:cs typeface="Times New Roman" pitchFamily="18" charset="0"/>
              </a:rPr>
              <a:t>is less than </a:t>
            </a:r>
            <a:r>
              <a:rPr lang="en-US" sz="2800" b="1" i="1" dirty="0" err="1" smtClean="0">
                <a:latin typeface="Times New Roman" pitchFamily="18" charset="0"/>
                <a:cs typeface="Times New Roman" pitchFamily="18" charset="0"/>
              </a:rPr>
              <a:t>Eg</a:t>
            </a:r>
            <a:r>
              <a:rPr lang="en-US" sz="2800" b="1" dirty="0" smtClean="0">
                <a:latin typeface="Times New Roman" pitchFamily="18" charset="0"/>
                <a:cs typeface="Times New Roman" pitchFamily="18" charset="0"/>
              </a:rPr>
              <a:t>, the </a:t>
            </a:r>
            <a:r>
              <a:rPr lang="en-US" sz="2800" b="1" dirty="0">
                <a:latin typeface="Times New Roman" pitchFamily="18" charset="0"/>
                <a:cs typeface="Times New Roman" pitchFamily="18" charset="0"/>
              </a:rPr>
              <a:t>photons will not be absorbed</a:t>
            </a:r>
            <a:r>
              <a:rPr lang="en-US" sz="2800" dirty="0">
                <a:latin typeface="Times New Roman" pitchFamily="18" charset="0"/>
                <a:cs typeface="Times New Roman" pitchFamily="18" charset="0"/>
              </a:rPr>
              <a:t>; on the other hand, if the photons </a:t>
            </a:r>
            <a:r>
              <a:rPr lang="en-US" sz="2800" dirty="0" smtClean="0">
                <a:latin typeface="Times New Roman" pitchFamily="18" charset="0"/>
                <a:cs typeface="Times New Roman" pitchFamily="18" charset="0"/>
              </a:rPr>
              <a:t>are much </a:t>
            </a:r>
            <a:r>
              <a:rPr lang="en-US" sz="2800" dirty="0">
                <a:latin typeface="Times New Roman" pitchFamily="18" charset="0"/>
                <a:cs typeface="Times New Roman" pitchFamily="18" charset="0"/>
              </a:rPr>
              <a:t>more energetic than </a:t>
            </a:r>
            <a:r>
              <a:rPr lang="en-US" sz="2800" i="1" dirty="0" err="1">
                <a:latin typeface="Times New Roman" pitchFamily="18" charset="0"/>
                <a:cs typeface="Times New Roman" pitchFamily="18" charset="0"/>
              </a:rPr>
              <a:t>Eg</a:t>
            </a:r>
            <a:r>
              <a:rPr lang="en-US" sz="2800" dirty="0">
                <a:latin typeface="Times New Roman" pitchFamily="18" charset="0"/>
                <a:cs typeface="Times New Roman" pitchFamily="18" charset="0"/>
              </a:rPr>
              <a:t>, they will be absorbed very near the surface</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where the recombination rate is high.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Therefore</a:t>
            </a:r>
            <a:r>
              <a:rPr lang="en-US" sz="2800" dirty="0">
                <a:latin typeface="Times New Roman" pitchFamily="18" charset="0"/>
                <a:cs typeface="Times New Roman" pitchFamily="18" charset="0"/>
              </a:rPr>
              <a:t>, it is necessary to choose </a:t>
            </a:r>
            <a:r>
              <a:rPr lang="en-US" sz="2800" dirty="0" smtClean="0">
                <a:latin typeface="Times New Roman" pitchFamily="18" charset="0"/>
                <a:cs typeface="Times New Roman" pitchFamily="18" charset="0"/>
              </a:rPr>
              <a:t>a photodiode </a:t>
            </a:r>
            <a:r>
              <a:rPr lang="en-US" sz="2800" dirty="0">
                <a:latin typeface="Times New Roman" pitchFamily="18" charset="0"/>
                <a:cs typeface="Times New Roman" pitchFamily="18" charset="0"/>
              </a:rPr>
              <a:t>material with a band gap corresponding to a particular </a:t>
            </a:r>
            <a:r>
              <a:rPr lang="en-US" sz="2800" dirty="0" smtClean="0">
                <a:latin typeface="Times New Roman" pitchFamily="18" charset="0"/>
                <a:cs typeface="Times New Roman" pitchFamily="18" charset="0"/>
              </a:rPr>
              <a:t>region of </a:t>
            </a:r>
            <a:r>
              <a:rPr lang="en-US" sz="2800" dirty="0">
                <a:latin typeface="Times New Roman" pitchFamily="18" charset="0"/>
                <a:cs typeface="Times New Roman" pitchFamily="18" charset="0"/>
              </a:rPr>
              <a:t>the </a:t>
            </a:r>
            <a:r>
              <a:rPr lang="en-US" sz="2800" dirty="0" smtClean="0">
                <a:latin typeface="Times New Roman" pitchFamily="18" charset="0"/>
                <a:cs typeface="Times New Roman" pitchFamily="18" charset="0"/>
              </a:rPr>
              <a:t>spectrum.</a:t>
            </a:r>
          </a:p>
          <a:p>
            <a:pPr algn="just"/>
            <a:r>
              <a:rPr lang="en-US" sz="2800" dirty="0" smtClean="0">
                <a:latin typeface="Times New Roman" pitchFamily="18" charset="0"/>
                <a:cs typeface="Times New Roman" pitchFamily="18" charset="0"/>
              </a:rPr>
              <a:t>Detectors </a:t>
            </a:r>
            <a:r>
              <a:rPr lang="en-US" sz="2800" dirty="0">
                <a:latin typeface="Times New Roman" pitchFamily="18" charset="0"/>
                <a:cs typeface="Times New Roman" pitchFamily="18" charset="0"/>
              </a:rPr>
              <a:t>sensitive to longer wavelengths can be </a:t>
            </a:r>
            <a:r>
              <a:rPr lang="en-US" sz="2800" dirty="0" smtClean="0">
                <a:latin typeface="Times New Roman" pitchFamily="18" charset="0"/>
                <a:cs typeface="Times New Roman" pitchFamily="18" charset="0"/>
              </a:rPr>
              <a:t>designed such </a:t>
            </a:r>
            <a:r>
              <a:rPr lang="en-US" sz="2800" dirty="0">
                <a:latin typeface="Times New Roman" pitchFamily="18" charset="0"/>
                <a:cs typeface="Times New Roman" pitchFamily="18" charset="0"/>
              </a:rPr>
              <a:t>that photons can excite electrons into or out of impurity levels (</a:t>
            </a:r>
            <a:r>
              <a:rPr lang="en-US" sz="2800" i="1" dirty="0" smtClean="0">
                <a:latin typeface="Times New Roman" pitchFamily="18" charset="0"/>
                <a:cs typeface="Times New Roman" pitchFamily="18" charset="0"/>
              </a:rPr>
              <a:t>extrinsic </a:t>
            </a:r>
            <a:r>
              <a:rPr lang="en-US" sz="2800" dirty="0" smtClean="0">
                <a:latin typeface="Times New Roman" pitchFamily="18" charset="0"/>
                <a:cs typeface="Times New Roman" pitchFamily="18" charset="0"/>
              </a:rPr>
              <a:t>detectors</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However</a:t>
            </a:r>
            <a:r>
              <a:rPr lang="en-US" sz="2800" dirty="0">
                <a:latin typeface="Times New Roman" pitchFamily="18" charset="0"/>
                <a:cs typeface="Times New Roman" pitchFamily="18" charset="0"/>
              </a:rPr>
              <a:t>, the sensitivity of such extrinsic detectors is much </a:t>
            </a:r>
            <a:r>
              <a:rPr lang="en-US" sz="2800" dirty="0" smtClean="0">
                <a:latin typeface="Times New Roman" pitchFamily="18" charset="0"/>
                <a:cs typeface="Times New Roman" pitchFamily="18" charset="0"/>
              </a:rPr>
              <a:t>less than </a:t>
            </a:r>
            <a:r>
              <a:rPr lang="en-US" sz="2800" dirty="0">
                <a:latin typeface="Times New Roman" pitchFamily="18" charset="0"/>
                <a:cs typeface="Times New Roman" pitchFamily="18" charset="0"/>
              </a:rPr>
              <a:t>intrinsic detectors, where EHPs are generated by excitation across </a:t>
            </a:r>
            <a:r>
              <a:rPr lang="en-US" sz="2800" dirty="0" smtClean="0">
                <a:latin typeface="Times New Roman" pitchFamily="18" charset="0"/>
                <a:cs typeface="Times New Roman" pitchFamily="18" charset="0"/>
              </a:rPr>
              <a:t>the band </a:t>
            </a:r>
            <a:r>
              <a:rPr lang="en-US" sz="2800" dirty="0">
                <a:latin typeface="Times New Roman" pitchFamily="18" charset="0"/>
                <a:cs typeface="Times New Roman" pitchFamily="18" charset="0"/>
              </a:rPr>
              <a:t>gap.</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51243328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6553200"/>
          </a:xfrm>
        </p:spPr>
        <p:txBody>
          <a:bodyPr>
            <a:normAutofit lnSpcReduction="10000"/>
          </a:bodyPr>
          <a:lstStyle/>
          <a:p>
            <a:pPr algn="just"/>
            <a:r>
              <a:rPr lang="en-US" sz="2400" dirty="0">
                <a:latin typeface="Times New Roman" pitchFamily="18" charset="0"/>
                <a:cs typeface="Times New Roman" pitchFamily="18" charset="0"/>
              </a:rPr>
              <a:t>By using </a:t>
            </a:r>
            <a:r>
              <a:rPr lang="en-US" sz="2400" dirty="0" smtClean="0">
                <a:latin typeface="Times New Roman" pitchFamily="18" charset="0"/>
                <a:cs typeface="Times New Roman" pitchFamily="18" charset="0"/>
              </a:rPr>
              <a:t>lattice- matched</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multilayers </a:t>
            </a:r>
            <a:r>
              <a:rPr lang="en-US" sz="2400" dirty="0">
                <a:latin typeface="Times New Roman" pitchFamily="18" charset="0"/>
                <a:cs typeface="Times New Roman" pitchFamily="18" charset="0"/>
              </a:rPr>
              <a:t>of compound semiconductors, </a:t>
            </a:r>
            <a:r>
              <a:rPr lang="en-US" sz="2400" dirty="0" smtClean="0">
                <a:latin typeface="Times New Roman" pitchFamily="18" charset="0"/>
                <a:cs typeface="Times New Roman" pitchFamily="18" charset="0"/>
              </a:rPr>
              <a:t>the band </a:t>
            </a:r>
            <a:r>
              <a:rPr lang="en-US" sz="2400" dirty="0">
                <a:latin typeface="Times New Roman" pitchFamily="18" charset="0"/>
                <a:cs typeface="Times New Roman" pitchFamily="18" charset="0"/>
              </a:rPr>
              <a:t>gap of the absorbing region can be tailored to match the wavelength </a:t>
            </a:r>
            <a:r>
              <a:rPr lang="en-US" sz="2400" dirty="0" smtClean="0">
                <a:latin typeface="Times New Roman" pitchFamily="18" charset="0"/>
                <a:cs typeface="Times New Roman" pitchFamily="18" charset="0"/>
              </a:rPr>
              <a:t>of light </a:t>
            </a:r>
            <a:r>
              <a:rPr lang="en-US" sz="2400" dirty="0">
                <a:latin typeface="Times New Roman" pitchFamily="18" charset="0"/>
                <a:cs typeface="Times New Roman" pitchFamily="18" charset="0"/>
              </a:rPr>
              <a:t>being detected.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Wider </a:t>
            </a:r>
            <a:r>
              <a:rPr lang="en-US" sz="2400" dirty="0">
                <a:latin typeface="Times New Roman" pitchFamily="18" charset="0"/>
                <a:cs typeface="Times New Roman" pitchFamily="18" charset="0"/>
              </a:rPr>
              <a:t>band gap material can then be used as a </a:t>
            </a:r>
            <a:r>
              <a:rPr lang="en-US" sz="2400" dirty="0" smtClean="0">
                <a:latin typeface="Times New Roman" pitchFamily="18" charset="0"/>
                <a:cs typeface="Times New Roman" pitchFamily="18" charset="0"/>
              </a:rPr>
              <a:t>window through </a:t>
            </a:r>
            <a:r>
              <a:rPr lang="en-US" sz="2400" dirty="0">
                <a:latin typeface="Times New Roman" pitchFamily="18" charset="0"/>
                <a:cs typeface="Times New Roman" pitchFamily="18" charset="0"/>
              </a:rPr>
              <a:t>which the light is transmitted to the </a:t>
            </a:r>
            <a:r>
              <a:rPr lang="en-US" sz="2400" dirty="0" smtClean="0">
                <a:latin typeface="Times New Roman" pitchFamily="18" charset="0"/>
                <a:cs typeface="Times New Roman" pitchFamily="18" charset="0"/>
              </a:rPr>
              <a:t>absorbing region.</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composition of </a:t>
            </a:r>
            <a:r>
              <a:rPr lang="en-US" sz="2400" dirty="0" err="1" smtClean="0">
                <a:latin typeface="Times New Roman" pitchFamily="18" charset="0"/>
                <a:cs typeface="Times New Roman" pitchFamily="18" charset="0"/>
              </a:rPr>
              <a:t>InGaAs</a:t>
            </a:r>
            <a:r>
              <a:rPr lang="en-US" sz="2400" dirty="0" smtClean="0">
                <a:latin typeface="Times New Roman" pitchFamily="18" charset="0"/>
                <a:cs typeface="Times New Roman" pitchFamily="18" charset="0"/>
              </a:rPr>
              <a:t> has a band gap of about 0.75 </a:t>
            </a:r>
            <a:r>
              <a:rPr lang="en-US" sz="2400" dirty="0" err="1" smtClean="0">
                <a:latin typeface="Times New Roman" pitchFamily="18" charset="0"/>
                <a:cs typeface="Times New Roman" pitchFamily="18" charset="0"/>
              </a:rPr>
              <a:t>eV</a:t>
            </a:r>
            <a:r>
              <a:rPr lang="en-US" sz="2400" dirty="0" smtClean="0">
                <a:latin typeface="Times New Roman" pitchFamily="18" charset="0"/>
                <a:cs typeface="Times New Roman" pitchFamily="18" charset="0"/>
              </a:rPr>
              <a:t>, which is sensitive to a useful wavelength for fiber- optic systems (1.55 </a:t>
            </a:r>
            <a:r>
              <a:rPr lang="en-US" sz="2400" dirty="0" smtClean="0">
                <a:latin typeface="Cambria Math"/>
                <a:ea typeface="Cambria Math"/>
                <a:cs typeface="Times New Roman" pitchFamily="18" charset="0"/>
              </a:rPr>
              <a:t>𝞵</a:t>
            </a:r>
            <a:r>
              <a:rPr lang="en-US" sz="2400" dirty="0" smtClean="0">
                <a:latin typeface="Times New Roman" pitchFamily="18" charset="0"/>
                <a:cs typeface="Times New Roman" pitchFamily="18" charset="0"/>
              </a:rPr>
              <a:t>m).</a:t>
            </a:r>
          </a:p>
          <a:p>
            <a:pPr algn="just"/>
            <a:r>
              <a:rPr lang="en-US" sz="2400" dirty="0" smtClean="0">
                <a:latin typeface="Times New Roman" pitchFamily="18" charset="0"/>
                <a:cs typeface="Times New Roman" pitchFamily="18" charset="0"/>
              </a:rPr>
              <a:t>In making a photodiode using </a:t>
            </a:r>
            <a:r>
              <a:rPr lang="en-US" sz="2400" dirty="0" err="1" smtClean="0">
                <a:latin typeface="Times New Roman" pitchFamily="18" charset="0"/>
                <a:cs typeface="Times New Roman" pitchFamily="18" charset="0"/>
              </a:rPr>
              <a:t>InGaAs</a:t>
            </a:r>
            <a:r>
              <a:rPr lang="en-US" sz="2400" dirty="0" smtClean="0">
                <a:latin typeface="Times New Roman" pitchFamily="18" charset="0"/>
                <a:cs typeface="Times New Roman" pitchFamily="18" charset="0"/>
              </a:rPr>
              <a:t> as the active material, it is possible to bring the light through the wider band gap In</a:t>
            </a:r>
            <a:r>
              <a:rPr lang="en-US" sz="1400" dirty="0" smtClean="0">
                <a:latin typeface="Times New Roman" pitchFamily="18" charset="0"/>
                <a:cs typeface="Times New Roman" pitchFamily="18" charset="0"/>
              </a:rPr>
              <a:t>0.52</a:t>
            </a:r>
            <a:r>
              <a:rPr lang="en-US" sz="2400" dirty="0" smtClean="0">
                <a:latin typeface="Times New Roman" pitchFamily="18" charset="0"/>
                <a:cs typeface="Times New Roman" pitchFamily="18" charset="0"/>
              </a:rPr>
              <a:t>A</a:t>
            </a:r>
            <a:r>
              <a:rPr lang="en-US" sz="1400" dirty="0" smtClean="0">
                <a:latin typeface="Times New Roman" pitchFamily="18" charset="0"/>
                <a:cs typeface="Times New Roman" pitchFamily="18" charset="0"/>
              </a:rPr>
              <a:t>l0.48</a:t>
            </a:r>
            <a:r>
              <a:rPr lang="en-US" sz="2400" dirty="0" smtClean="0">
                <a:latin typeface="Times New Roman" pitchFamily="18" charset="0"/>
                <a:cs typeface="Times New Roman" pitchFamily="18" charset="0"/>
              </a:rPr>
              <a:t>As (also lattice- matched to </a:t>
            </a:r>
            <a:r>
              <a:rPr lang="en-US" sz="2400" dirty="0" err="1" smtClean="0">
                <a:latin typeface="Times New Roman" pitchFamily="18" charset="0"/>
                <a:cs typeface="Times New Roman" pitchFamily="18" charset="0"/>
              </a:rPr>
              <a:t>InP</a:t>
            </a:r>
            <a:r>
              <a:rPr lang="en-US" sz="2400" dirty="0" smtClean="0">
                <a:latin typeface="Times New Roman" pitchFamily="18" charset="0"/>
                <a:cs typeface="Times New Roman" pitchFamily="18" charset="0"/>
              </a:rPr>
              <a:t>), thus greatly reducing surface recombination effects.</a:t>
            </a:r>
          </a:p>
          <a:p>
            <a:pPr algn="just"/>
            <a:r>
              <a:rPr lang="en-US" sz="2400" dirty="0">
                <a:latin typeface="Times New Roman" pitchFamily="18" charset="0"/>
                <a:cs typeface="Times New Roman" pitchFamily="18" charset="0"/>
              </a:rPr>
              <a:t>In the case of APDs requiring narrow- band- gap material, it is often advantageous to absorb the light in the narrow-gap semiconductor (e.g., </a:t>
            </a:r>
            <a:r>
              <a:rPr lang="en-US" sz="2400" dirty="0" err="1">
                <a:latin typeface="Times New Roman" pitchFamily="18" charset="0"/>
                <a:cs typeface="Times New Roman" pitchFamily="18" charset="0"/>
              </a:rPr>
              <a:t>InGaAs</a:t>
            </a:r>
            <a:r>
              <a:rPr lang="en-US" sz="2400" dirty="0">
                <a:latin typeface="Times New Roman" pitchFamily="18" charset="0"/>
                <a:cs typeface="Times New Roman" pitchFamily="18" charset="0"/>
              </a:rPr>
              <a:t>) and transport the resulting carriers to a junction made in wider band gap material (e.g., </a:t>
            </a:r>
            <a:r>
              <a:rPr lang="en-US" sz="2400" dirty="0" err="1">
                <a:latin typeface="Times New Roman" pitchFamily="18" charset="0"/>
                <a:cs typeface="Times New Roman" pitchFamily="18" charset="0"/>
              </a:rPr>
              <a:t>InAlAs</a:t>
            </a:r>
            <a:r>
              <a:rPr lang="en-US" sz="2400" dirty="0">
                <a:latin typeface="Times New Roman" pitchFamily="18" charset="0"/>
                <a:cs typeface="Times New Roman" pitchFamily="18" charset="0"/>
              </a:rPr>
              <a:t>), where the avalanche multiplication takes place at high fields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1243328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839200" cy="6553200"/>
          </a:xfrm>
        </p:spPr>
        <p:txBody>
          <a:bodyPr>
            <a:normAutofit lnSpcReduction="10000"/>
          </a:bodyPr>
          <a:lstStyle/>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Such </a:t>
            </a:r>
            <a:r>
              <a:rPr lang="en-US" sz="2400" dirty="0">
                <a:latin typeface="Times New Roman" pitchFamily="18" charset="0"/>
                <a:cs typeface="Times New Roman" pitchFamily="18" charset="0"/>
              </a:rPr>
              <a:t>a separation of the absorption and </a:t>
            </a:r>
            <a:r>
              <a:rPr lang="en-US" sz="2400" dirty="0" smtClean="0">
                <a:latin typeface="Times New Roman" pitchFamily="18" charset="0"/>
                <a:cs typeface="Times New Roman" pitchFamily="18" charset="0"/>
              </a:rPr>
              <a:t>multiplication APDs </a:t>
            </a:r>
            <a:r>
              <a:rPr lang="en-US" sz="2400" dirty="0">
                <a:latin typeface="Times New Roman" pitchFamily="18" charset="0"/>
                <a:cs typeface="Times New Roman" pitchFamily="18" charset="0"/>
              </a:rPr>
              <a:t>avoids the excessive leakage currents typical of </a:t>
            </a:r>
            <a:r>
              <a:rPr lang="en-US" sz="2400" dirty="0" smtClean="0">
                <a:latin typeface="Times New Roman" pitchFamily="18" charset="0"/>
                <a:cs typeface="Times New Roman" pitchFamily="18" charset="0"/>
              </a:rPr>
              <a:t>reverse- biased</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junctions </a:t>
            </a:r>
            <a:r>
              <a:rPr lang="en-US" sz="2400" dirty="0">
                <a:latin typeface="Times New Roman" pitchFamily="18" charset="0"/>
                <a:cs typeface="Times New Roman" pitchFamily="18" charset="0"/>
              </a:rPr>
              <a:t>in </a:t>
            </a:r>
            <a:r>
              <a:rPr lang="en-US" sz="2400" dirty="0" smtClean="0">
                <a:latin typeface="Times New Roman" pitchFamily="18" charset="0"/>
                <a:cs typeface="Times New Roman" pitchFamily="18" charset="0"/>
              </a:rPr>
              <a:t>narrow- gap materials</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this particular structure, there is </a:t>
            </a:r>
            <a:r>
              <a:rPr lang="en-US" sz="2400" dirty="0" smtClean="0">
                <a:latin typeface="Times New Roman" pitchFamily="18" charset="0"/>
                <a:cs typeface="Times New Roman" pitchFamily="18" charset="0"/>
              </a:rPr>
              <a:t>also a </a:t>
            </a:r>
            <a:r>
              <a:rPr lang="en-US" sz="2400" dirty="0">
                <a:latin typeface="Times New Roman" pitchFamily="18" charset="0"/>
                <a:cs typeface="Times New Roman" pitchFamily="18" charset="0"/>
              </a:rPr>
              <a:t>doped </a:t>
            </a:r>
            <a:r>
              <a:rPr lang="en-US" sz="2400" dirty="0" err="1">
                <a:latin typeface="Times New Roman" pitchFamily="18" charset="0"/>
                <a:cs typeface="Times New Roman" pitchFamily="18" charset="0"/>
              </a:rPr>
              <a:t>InAlAs</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charge </a:t>
            </a:r>
            <a:r>
              <a:rPr lang="en-US" sz="2400" dirty="0">
                <a:latin typeface="Times New Roman" pitchFamily="18" charset="0"/>
                <a:cs typeface="Times New Roman" pitchFamily="18" charset="0"/>
              </a:rPr>
              <a:t>layer, leading to a SACM APD, which helps </a:t>
            </a:r>
            <a:r>
              <a:rPr lang="en-US" sz="2400" dirty="0" smtClean="0">
                <a:latin typeface="Times New Roman" pitchFamily="18" charset="0"/>
                <a:cs typeface="Times New Roman" pitchFamily="18" charset="0"/>
              </a:rPr>
              <a:t>optimize (decrease</a:t>
            </a:r>
            <a:r>
              <a:rPr lang="en-US" sz="2400" dirty="0">
                <a:latin typeface="Times New Roman" pitchFamily="18" charset="0"/>
                <a:cs typeface="Times New Roman" pitchFamily="18" charset="0"/>
              </a:rPr>
              <a:t>) the electric field further between the multiplication </a:t>
            </a:r>
            <a:r>
              <a:rPr lang="en-US" sz="2400" dirty="0" smtClean="0">
                <a:latin typeface="Times New Roman" pitchFamily="18" charset="0"/>
                <a:cs typeface="Times New Roman" pitchFamily="18" charset="0"/>
              </a:rPr>
              <a:t>and absorption </a:t>
            </a:r>
            <a:r>
              <a:rPr lang="en-US" sz="2400" dirty="0">
                <a:latin typeface="Times New Roman" pitchFamily="18" charset="0"/>
                <a:cs typeface="Times New Roman" pitchFamily="18" charset="0"/>
              </a:rPr>
              <a:t>regions.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0"/>
            <a:ext cx="3886200" cy="4191000"/>
          </a:xfrm>
          <a:prstGeom prst="rect">
            <a:avLst/>
          </a:prstGeom>
        </p:spPr>
      </p:pic>
    </p:spTree>
    <p:extLst>
      <p:ext uri="{BB962C8B-B14F-4D97-AF65-F5344CB8AC3E}">
        <p14:creationId xmlns:p14="http://schemas.microsoft.com/office/powerpoint/2010/main" val="51243328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a:bodyPr>
          <a:lstStyle/>
          <a:p>
            <a:pPr algn="just"/>
            <a:r>
              <a:rPr lang="en-US" sz="2400" dirty="0">
                <a:latin typeface="Times New Roman" pitchFamily="18" charset="0"/>
                <a:cs typeface="Times New Roman" pitchFamily="18" charset="0"/>
              </a:rPr>
              <a:t>In certain APDs, one can grade the alloy composition between the high- band- gap multiplication regions and the lower- band- gap absorption region to avoid any band- edge discontinuities, which can trap </a:t>
            </a:r>
            <a:r>
              <a:rPr lang="en-US" sz="2400" dirty="0" err="1">
                <a:latin typeface="Times New Roman" pitchFamily="18" charset="0"/>
                <a:cs typeface="Times New Roman" pitchFamily="18" charset="0"/>
              </a:rPr>
              <a:t>photogenerated</a:t>
            </a:r>
            <a:r>
              <a:rPr lang="en-US" sz="2400" dirty="0">
                <a:latin typeface="Times New Roman" pitchFamily="18" charset="0"/>
                <a:cs typeface="Times New Roman" pitchFamily="18" charset="0"/>
              </a:rPr>
              <a:t> carriers. </a:t>
            </a:r>
          </a:p>
          <a:p>
            <a:pPr algn="just"/>
            <a:r>
              <a:rPr lang="en-US" sz="2400" dirty="0">
                <a:latin typeface="Times New Roman" pitchFamily="18" charset="0"/>
                <a:cs typeface="Times New Roman" pitchFamily="18" charset="0"/>
              </a:rPr>
              <a:t>The photocurrent and dark current both increase with bias because of avalanche multiplication (Fig. 8– 8b).</a:t>
            </a:r>
          </a:p>
          <a:p>
            <a:pPr lvl="8" algn="just"/>
            <a:r>
              <a:rPr lang="en-US" sz="2400" dirty="0" smtClean="0">
                <a:latin typeface="Times New Roman" pitchFamily="18" charset="0"/>
                <a:cs typeface="Times New Roman" pitchFamily="18" charset="0"/>
              </a:rPr>
              <a:t>	One </a:t>
            </a:r>
            <a:r>
              <a:rPr lang="en-US" sz="2400" dirty="0">
                <a:latin typeface="Times New Roman" pitchFamily="18" charset="0"/>
                <a:cs typeface="Times New Roman" pitchFamily="18" charset="0"/>
              </a:rPr>
              <a:t>obviously wants to </a:t>
            </a:r>
            <a:r>
              <a:rPr lang="en-US" sz="2400" dirty="0" smtClean="0">
                <a:latin typeface="Times New Roman" pitchFamily="18" charset="0"/>
                <a:cs typeface="Times New Roman" pitchFamily="18" charset="0"/>
              </a:rPr>
              <a:t>	maximize </a:t>
            </a:r>
            <a:r>
              <a:rPr lang="en-US" sz="2400" dirty="0">
                <a:latin typeface="Times New Roman" pitchFamily="18" charset="0"/>
                <a:cs typeface="Times New Roman" pitchFamily="18" charset="0"/>
              </a:rPr>
              <a:t>the difference </a:t>
            </a:r>
            <a:r>
              <a:rPr lang="en-US" sz="2400" dirty="0">
                <a:latin typeface="Cambria Math"/>
                <a:ea typeface="Cambria Math"/>
                <a:cs typeface="Times New Roman" pitchFamily="18" charset="0"/>
              </a:rPr>
              <a:t>𝞓</a:t>
            </a:r>
            <a:r>
              <a:rPr lang="en-US" sz="2400" i="1" dirty="0">
                <a:latin typeface="Times New Roman" pitchFamily="18" charset="0"/>
                <a:cs typeface="Times New Roman" pitchFamily="18" charset="0"/>
              </a:rPr>
              <a:t>I</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between </a:t>
            </a:r>
            <a:r>
              <a:rPr lang="en-US" sz="2400" dirty="0">
                <a:latin typeface="Times New Roman" pitchFamily="18" charset="0"/>
                <a:cs typeface="Times New Roman" pitchFamily="18" charset="0"/>
              </a:rPr>
              <a:t>the photocurrent </a:t>
            </a:r>
            <a:r>
              <a:rPr lang="en-US" sz="2400" i="1" dirty="0" err="1">
                <a:latin typeface="Times New Roman" pitchFamily="18" charset="0"/>
                <a:cs typeface="Times New Roman" pitchFamily="18" charset="0"/>
              </a:rPr>
              <a:t>Ip</a:t>
            </a:r>
            <a:r>
              <a:rPr lang="en-US" sz="2400" i="1" dirty="0">
                <a:latin typeface="Times New Roman" pitchFamily="18" charset="0"/>
                <a:cs typeface="Times New Roman" pitchFamily="18" charset="0"/>
              </a:rPr>
              <a:t> </a:t>
            </a:r>
            <a:r>
              <a:rPr lang="en-US" sz="2400"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and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dark </a:t>
            </a:r>
            <a:r>
              <a:rPr lang="en-US" sz="2400" dirty="0">
                <a:latin typeface="Times New Roman" pitchFamily="18" charset="0"/>
                <a:cs typeface="Times New Roman" pitchFamily="18" charset="0"/>
              </a:rPr>
              <a:t>current </a:t>
            </a:r>
            <a:r>
              <a:rPr lang="en-US" sz="2400" i="1" dirty="0">
                <a:latin typeface="Times New Roman" pitchFamily="18" charset="0"/>
                <a:cs typeface="Times New Roman" pitchFamily="18" charset="0"/>
              </a:rPr>
              <a:t>Id</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lvl="8" algn="just"/>
            <a:r>
              <a:rPr lang="en-US" sz="2400" dirty="0" smtClean="0">
                <a:latin typeface="Times New Roman" pitchFamily="18" charset="0"/>
                <a:cs typeface="Times New Roman" pitchFamily="18" charset="0"/>
              </a:rPr>
              <a:t>	The </a:t>
            </a:r>
            <a:r>
              <a:rPr lang="en-US" sz="2400" dirty="0">
                <a:latin typeface="Times New Roman" pitchFamily="18" charset="0"/>
                <a:cs typeface="Times New Roman" pitchFamily="18" charset="0"/>
              </a:rPr>
              <a:t>ratio of </a:t>
            </a:r>
            <a:r>
              <a:rPr lang="en-US" sz="2400" dirty="0" smtClean="0">
                <a:latin typeface="Cambria Math"/>
                <a:ea typeface="Cambria Math"/>
                <a:cs typeface="Times New Roman" pitchFamily="18" charset="0"/>
              </a:rPr>
              <a:t>𝞓</a:t>
            </a:r>
            <a:r>
              <a:rPr lang="en-US" sz="2400" i="1" dirty="0" smtClean="0">
                <a:latin typeface="Times New Roman" pitchFamily="18" charset="0"/>
                <a:cs typeface="Times New Roman" pitchFamily="18" charset="0"/>
              </a:rPr>
              <a:t>I </a:t>
            </a:r>
            <a:r>
              <a:rPr lang="en-US" sz="2400" dirty="0">
                <a:latin typeface="Times New Roman" pitchFamily="18" charset="0"/>
                <a:cs typeface="Times New Roman" pitchFamily="18" charset="0"/>
              </a:rPr>
              <a:t>at different </a:t>
            </a:r>
            <a:r>
              <a:rPr lang="en-US" sz="2400" dirty="0" smtClean="0">
                <a:latin typeface="Times New Roman" pitchFamily="18" charset="0"/>
                <a:cs typeface="Times New Roman" pitchFamily="18" charset="0"/>
              </a:rPr>
              <a:t>	voltages </a:t>
            </a:r>
            <a:r>
              <a:rPr lang="en-US" sz="2400" dirty="0">
                <a:latin typeface="Times New Roman" pitchFamily="18" charset="0"/>
                <a:cs typeface="Times New Roman" pitchFamily="18" charset="0"/>
              </a:rPr>
              <a:t>to that at a low </a:t>
            </a:r>
            <a:r>
              <a:rPr lang="en-US" sz="2400" dirty="0" smtClean="0">
                <a:latin typeface="Times New Roman" pitchFamily="18" charset="0"/>
                <a:cs typeface="Times New Roman" pitchFamily="18" charset="0"/>
              </a:rPr>
              <a:t>	reference </a:t>
            </a:r>
            <a:r>
              <a:rPr lang="en-US" sz="2400" dirty="0">
                <a:latin typeface="Times New Roman" pitchFamily="18" charset="0"/>
                <a:cs typeface="Times New Roman" pitchFamily="18" charset="0"/>
              </a:rPr>
              <a:t>voltage is defined as </a:t>
            </a:r>
            <a:r>
              <a:rPr lang="en-US" sz="2400" dirty="0" smtClean="0">
                <a:latin typeface="Times New Roman" pitchFamily="18" charset="0"/>
                <a:cs typeface="Times New Roman" pitchFamily="18" charset="0"/>
              </a:rPr>
              <a:t>	the </a:t>
            </a:r>
            <a:r>
              <a:rPr lang="en-US" sz="2400" i="1" dirty="0">
                <a:latin typeface="Times New Roman" pitchFamily="18" charset="0"/>
                <a:cs typeface="Times New Roman" pitchFamily="18" charset="0"/>
              </a:rPr>
              <a:t>gain </a:t>
            </a:r>
            <a:r>
              <a:rPr lang="en-US" sz="2400" dirty="0">
                <a:latin typeface="Times New Roman" pitchFamily="18" charset="0"/>
                <a:cs typeface="Times New Roman" pitchFamily="18" charset="0"/>
              </a:rPr>
              <a:t>of the APD.</a:t>
            </a:r>
          </a:p>
          <a:p>
            <a:pPr marL="0" indent="0" algn="just">
              <a:buNone/>
            </a:pPr>
            <a:endParaRPr lang="en-US" sz="2400" dirty="0">
              <a:latin typeface="Times New Roman" pitchFamily="18" charset="0"/>
              <a:cs typeface="Times New Roman"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528283"/>
            <a:ext cx="4452938" cy="4324954"/>
          </a:xfrm>
          <a:prstGeom prst="rect">
            <a:avLst/>
          </a:prstGeom>
        </p:spPr>
      </p:pic>
    </p:spTree>
    <p:extLst>
      <p:ext uri="{BB962C8B-B14F-4D97-AF65-F5344CB8AC3E}">
        <p14:creationId xmlns:p14="http://schemas.microsoft.com/office/powerpoint/2010/main" val="51243328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marL="0" indent="0" algn="just">
              <a:buNone/>
            </a:pPr>
            <a:r>
              <a:rPr lang="en-US" sz="2800" b="1" dirty="0" smtClean="0">
                <a:latin typeface="Times New Roman" pitchFamily="18" charset="0"/>
                <a:cs typeface="Times New Roman" pitchFamily="18" charset="0"/>
              </a:rPr>
              <a:t>Light Emitting Diodes</a:t>
            </a:r>
          </a:p>
          <a:p>
            <a:pPr algn="just"/>
            <a:r>
              <a:rPr lang="en-US" sz="2400" dirty="0" smtClean="0">
                <a:latin typeface="Times New Roman" pitchFamily="18" charset="0"/>
                <a:cs typeface="Times New Roman" pitchFamily="18" charset="0"/>
              </a:rPr>
              <a:t>When </a:t>
            </a:r>
            <a:r>
              <a:rPr lang="en-US" sz="2400" dirty="0">
                <a:latin typeface="Times New Roman" pitchFamily="18" charset="0"/>
                <a:cs typeface="Times New Roman" pitchFamily="18" charset="0"/>
              </a:rPr>
              <a:t>carriers are injected across a </a:t>
            </a:r>
            <a:r>
              <a:rPr lang="en-US" sz="2400" dirty="0" smtClean="0">
                <a:latin typeface="Times New Roman" pitchFamily="18" charset="0"/>
                <a:cs typeface="Times New Roman" pitchFamily="18" charset="0"/>
              </a:rPr>
              <a:t>forward- biased</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junction</a:t>
            </a:r>
            <a:r>
              <a:rPr lang="en-US" sz="2400" dirty="0">
                <a:latin typeface="Times New Roman" pitchFamily="18" charset="0"/>
                <a:cs typeface="Times New Roman" pitchFamily="18" charset="0"/>
              </a:rPr>
              <a:t>, the current </a:t>
            </a:r>
            <a:r>
              <a:rPr lang="en-US" sz="2400" dirty="0" smtClean="0">
                <a:latin typeface="Times New Roman" pitchFamily="18" charset="0"/>
                <a:cs typeface="Times New Roman" pitchFamily="18" charset="0"/>
              </a:rPr>
              <a:t>is usually </a:t>
            </a:r>
            <a:r>
              <a:rPr lang="en-US" sz="2400" dirty="0">
                <a:latin typeface="Times New Roman" pitchFamily="18" charset="0"/>
                <a:cs typeface="Times New Roman" pitchFamily="18" charset="0"/>
              </a:rPr>
              <a:t>accounted for by recombination in the transition region and in </a:t>
            </a:r>
            <a:r>
              <a:rPr lang="en-US" sz="2400" dirty="0" smtClean="0">
                <a:latin typeface="Times New Roman" pitchFamily="18" charset="0"/>
                <a:cs typeface="Times New Roman" pitchFamily="18" charset="0"/>
              </a:rPr>
              <a:t>the neutral </a:t>
            </a:r>
            <a:r>
              <a:rPr lang="en-US" sz="2400" dirty="0">
                <a:latin typeface="Times New Roman" pitchFamily="18" charset="0"/>
                <a:cs typeface="Times New Roman" pitchFamily="18" charset="0"/>
              </a:rPr>
              <a:t>regions near the junction.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a semiconductor with an indirect </a:t>
            </a:r>
            <a:r>
              <a:rPr lang="en-US" sz="2400" dirty="0" smtClean="0">
                <a:latin typeface="Times New Roman" pitchFamily="18" charset="0"/>
                <a:cs typeface="Times New Roman" pitchFamily="18" charset="0"/>
              </a:rPr>
              <a:t>band gap</a:t>
            </a:r>
            <a:r>
              <a:rPr lang="en-US" sz="2400" dirty="0">
                <a:latin typeface="Times New Roman" pitchFamily="18" charset="0"/>
                <a:cs typeface="Times New Roman" pitchFamily="18" charset="0"/>
              </a:rPr>
              <a:t>, such as Si or </a:t>
            </a:r>
            <a:r>
              <a:rPr lang="en-US" sz="2400" dirty="0" err="1">
                <a:latin typeface="Times New Roman" pitchFamily="18" charset="0"/>
                <a:cs typeface="Times New Roman" pitchFamily="18" charset="0"/>
              </a:rPr>
              <a:t>Ge</a:t>
            </a:r>
            <a:r>
              <a:rPr lang="en-US" sz="2400" dirty="0">
                <a:latin typeface="Times New Roman" pitchFamily="18" charset="0"/>
                <a:cs typeface="Times New Roman" pitchFamily="18" charset="0"/>
              </a:rPr>
              <a:t>, the recombination releases</a:t>
            </a:r>
            <a:r>
              <a:rPr lang="en-US" sz="2400" b="1" dirty="0">
                <a:latin typeface="Times New Roman" pitchFamily="18" charset="0"/>
                <a:cs typeface="Times New Roman" pitchFamily="18" charset="0"/>
              </a:rPr>
              <a:t> heat </a:t>
            </a:r>
            <a:r>
              <a:rPr lang="en-US" sz="2400" dirty="0">
                <a:latin typeface="Times New Roman" pitchFamily="18" charset="0"/>
                <a:cs typeface="Times New Roman" pitchFamily="18" charset="0"/>
              </a:rPr>
              <a:t>to the lattice.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On the other </a:t>
            </a:r>
            <a:r>
              <a:rPr lang="en-US" sz="2400" dirty="0">
                <a:latin typeface="Times New Roman" pitchFamily="18" charset="0"/>
                <a:cs typeface="Times New Roman" pitchFamily="18" charset="0"/>
              </a:rPr>
              <a:t>hand, in a material characterized by direct recombination, </a:t>
            </a:r>
            <a:r>
              <a:rPr lang="en-US" sz="2400" dirty="0" smtClean="0">
                <a:latin typeface="Times New Roman" pitchFamily="18" charset="0"/>
                <a:cs typeface="Times New Roman" pitchFamily="18" charset="0"/>
              </a:rPr>
              <a:t>considerable</a:t>
            </a:r>
            <a:r>
              <a:rPr lang="en-US" sz="2400" b="1" dirty="0" smtClean="0">
                <a:latin typeface="Times New Roman" pitchFamily="18" charset="0"/>
                <a:cs typeface="Times New Roman" pitchFamily="18" charset="0"/>
              </a:rPr>
              <a:t> light </a:t>
            </a:r>
            <a:r>
              <a:rPr lang="en-US" sz="2400" dirty="0">
                <a:latin typeface="Times New Roman" pitchFamily="18" charset="0"/>
                <a:cs typeface="Times New Roman" pitchFamily="18" charset="0"/>
              </a:rPr>
              <a:t>may be given off from the junction under forward bias.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effect, </a:t>
            </a:r>
            <a:r>
              <a:rPr lang="en-US" sz="2400" dirty="0" smtClean="0">
                <a:latin typeface="Times New Roman" pitchFamily="18" charset="0"/>
                <a:cs typeface="Times New Roman" pitchFamily="18" charset="0"/>
              </a:rPr>
              <a:t>called </a:t>
            </a:r>
            <a:r>
              <a:rPr lang="fr-FR" sz="2400" i="1" dirty="0" smtClean="0">
                <a:latin typeface="Times New Roman" pitchFamily="18" charset="0"/>
                <a:cs typeface="Times New Roman" pitchFamily="18" charset="0"/>
              </a:rPr>
              <a:t>injection </a:t>
            </a:r>
            <a:r>
              <a:rPr lang="fr-FR" sz="2400" i="1" dirty="0" err="1">
                <a:latin typeface="Times New Roman" pitchFamily="18" charset="0"/>
                <a:cs typeface="Times New Roman" pitchFamily="18" charset="0"/>
              </a:rPr>
              <a:t>electroluminescence</a:t>
            </a:r>
            <a:r>
              <a:rPr lang="fr-FR" sz="2400" i="1" dirty="0">
                <a:latin typeface="Times New Roman" pitchFamily="18" charset="0"/>
                <a:cs typeface="Times New Roman" pitchFamily="18" charset="0"/>
              </a:rPr>
              <a:t> </a:t>
            </a:r>
            <a:r>
              <a:rPr lang="fr-FR" sz="2400" dirty="0">
                <a:latin typeface="Times New Roman" pitchFamily="18" charset="0"/>
                <a:cs typeface="Times New Roman" pitchFamily="18" charset="0"/>
              </a:rPr>
              <a:t>(Section 4.2.2), </a:t>
            </a:r>
            <a:r>
              <a:rPr lang="fr-FR" sz="2400" dirty="0" err="1">
                <a:latin typeface="Times New Roman" pitchFamily="18" charset="0"/>
                <a:cs typeface="Times New Roman" pitchFamily="18" charset="0"/>
              </a:rPr>
              <a:t>provides</a:t>
            </a:r>
            <a:r>
              <a:rPr lang="fr-FR" sz="2400" dirty="0">
                <a:latin typeface="Times New Roman" pitchFamily="18" charset="0"/>
                <a:cs typeface="Times New Roman" pitchFamily="18" charset="0"/>
              </a:rPr>
              <a:t> an important </a:t>
            </a:r>
            <a:r>
              <a:rPr lang="fr-FR" sz="2400" dirty="0" smtClean="0">
                <a:latin typeface="Times New Roman" pitchFamily="18" charset="0"/>
                <a:cs typeface="Times New Roman" pitchFamily="18" charset="0"/>
              </a:rPr>
              <a:t>application </a:t>
            </a:r>
            <a:r>
              <a:rPr lang="en-US" sz="2400" dirty="0" smtClean="0">
                <a:latin typeface="Times New Roman" pitchFamily="18" charset="0"/>
                <a:cs typeface="Times New Roman" pitchFamily="18" charset="0"/>
              </a:rPr>
              <a:t>of </a:t>
            </a:r>
            <a:r>
              <a:rPr lang="en-US" sz="2400" dirty="0">
                <a:latin typeface="Times New Roman" pitchFamily="18" charset="0"/>
                <a:cs typeface="Times New Roman" pitchFamily="18" charset="0"/>
              </a:rPr>
              <a:t>diodes as generators of light.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use of LEDs in digital displays is </a:t>
            </a:r>
            <a:r>
              <a:rPr lang="en-US" sz="2400" dirty="0" smtClean="0">
                <a:latin typeface="Times New Roman" pitchFamily="18" charset="0"/>
                <a:cs typeface="Times New Roman" pitchFamily="18" charset="0"/>
              </a:rPr>
              <a:t>well known</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There </a:t>
            </a:r>
            <a:r>
              <a:rPr lang="en-US" sz="2400" dirty="0">
                <a:latin typeface="Times New Roman" pitchFamily="18" charset="0"/>
                <a:cs typeface="Times New Roman" pitchFamily="18" charset="0"/>
              </a:rPr>
              <a:t>are also other important applications, in traffic and </a:t>
            </a:r>
            <a:r>
              <a:rPr lang="en-US" sz="2400" dirty="0" smtClean="0">
                <a:latin typeface="Times New Roman" pitchFamily="18" charset="0"/>
                <a:cs typeface="Times New Roman" pitchFamily="18" charset="0"/>
              </a:rPr>
              <a:t>automotive signals </a:t>
            </a:r>
            <a:r>
              <a:rPr lang="en-US" sz="2400" dirty="0">
                <a:latin typeface="Times New Roman" pitchFamily="18" charset="0"/>
                <a:cs typeface="Times New Roman" pitchFamily="18" charset="0"/>
              </a:rPr>
              <a:t>and in illumination.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Another </a:t>
            </a:r>
            <a:r>
              <a:rPr lang="en-US" sz="2400" dirty="0">
                <a:latin typeface="Times New Roman" pitchFamily="18" charset="0"/>
                <a:cs typeface="Times New Roman" pitchFamily="18" charset="0"/>
              </a:rPr>
              <a:t>important device making use of </a:t>
            </a:r>
            <a:r>
              <a:rPr lang="en-US" sz="2400" dirty="0" err="1" smtClean="0">
                <a:latin typeface="Times New Roman" pitchFamily="18" charset="0"/>
                <a:cs typeface="Times New Roman" pitchFamily="18" charset="0"/>
              </a:rPr>
              <a:t>radiative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recombination </a:t>
            </a:r>
            <a:r>
              <a:rPr lang="en-US" sz="2400" dirty="0">
                <a:latin typeface="Times New Roman" pitchFamily="18" charset="0"/>
                <a:cs typeface="Times New Roman" pitchFamily="18" charset="0"/>
              </a:rPr>
              <a:t>in a </a:t>
            </a:r>
            <a:r>
              <a:rPr lang="en-US" sz="2400" dirty="0" smtClean="0">
                <a:latin typeface="Times New Roman" pitchFamily="18" charset="0"/>
                <a:cs typeface="Times New Roman" pitchFamily="18" charset="0"/>
              </a:rPr>
              <a:t>forward- biased p-n</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junction </a:t>
            </a:r>
            <a:r>
              <a:rPr lang="en-US" sz="2400" dirty="0">
                <a:latin typeface="Times New Roman" pitchFamily="18" charset="0"/>
                <a:cs typeface="Times New Roman" pitchFamily="18" charset="0"/>
              </a:rPr>
              <a:t>is the </a:t>
            </a:r>
            <a:r>
              <a:rPr lang="en-US" sz="2400" i="1" dirty="0">
                <a:latin typeface="Times New Roman" pitchFamily="18" charset="0"/>
                <a:cs typeface="Times New Roman" pitchFamily="18" charset="0"/>
              </a:rPr>
              <a:t>semiconductor laser</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51243328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553200"/>
          </a:xfrm>
        </p:spPr>
        <p:txBody>
          <a:bodyPr>
            <a:normAutofit/>
          </a:bodyPr>
          <a:lstStyle/>
          <a:p>
            <a:pPr algn="just"/>
            <a:r>
              <a:rPr lang="en-US" sz="2600" dirty="0">
                <a:latin typeface="Times New Roman" pitchFamily="18" charset="0"/>
                <a:cs typeface="Times New Roman" pitchFamily="18" charset="0"/>
              </a:rPr>
              <a:t>L</a:t>
            </a:r>
            <a:r>
              <a:rPr lang="en-US" sz="2600" dirty="0" smtClean="0">
                <a:latin typeface="Times New Roman" pitchFamily="18" charset="0"/>
                <a:cs typeface="Times New Roman" pitchFamily="18" charset="0"/>
              </a:rPr>
              <a:t>asers </a:t>
            </a:r>
            <a:r>
              <a:rPr lang="en-US" sz="2600" dirty="0">
                <a:latin typeface="Times New Roman" pitchFamily="18" charset="0"/>
                <a:cs typeface="Times New Roman" pitchFamily="18" charset="0"/>
              </a:rPr>
              <a:t>emit coherent light in much narrower wavelength bands than LEDs, with more collimation (directionality), and are very useful for fiber- optic communication </a:t>
            </a:r>
            <a:r>
              <a:rPr lang="en-US" sz="2600" dirty="0" smtClean="0">
                <a:latin typeface="Times New Roman" pitchFamily="18" charset="0"/>
                <a:cs typeface="Times New Roman" pitchFamily="18" charset="0"/>
              </a:rPr>
              <a:t>systems.</a:t>
            </a:r>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For LEDs, the frequency (color) of the photon is governed by the </a:t>
            </a:r>
            <a:r>
              <a:rPr lang="en-US" sz="2600" dirty="0">
                <a:latin typeface="Times New Roman" pitchFamily="18" charset="0"/>
                <a:cs typeface="Times New Roman" pitchFamily="18" charset="0"/>
              </a:rPr>
              <a:t>band gap </a:t>
            </a:r>
            <a:r>
              <a:rPr lang="en-US" sz="2600" dirty="0">
                <a:latin typeface="Times New Roman" pitchFamily="18" charset="0"/>
                <a:cs typeface="Times New Roman" pitchFamily="18" charset="0"/>
              </a:rPr>
              <a:t>of the semiconductor as given by the Planck relation, </a:t>
            </a:r>
            <a:r>
              <a:rPr lang="en-US" sz="2600" dirty="0" err="1" smtClean="0">
                <a:latin typeface="Times New Roman" pitchFamily="18" charset="0"/>
                <a:cs typeface="Times New Roman" pitchFamily="18" charset="0"/>
              </a:rPr>
              <a:t>h</a:t>
            </a:r>
            <a:r>
              <a:rPr lang="en-US" sz="2600" i="1" dirty="0" err="1" smtClean="0">
                <a:latin typeface="Times New Roman" pitchFamily="18" charset="0"/>
                <a:cs typeface="Times New Roman" pitchFamily="18" charset="0"/>
              </a:rPr>
              <a:t>v</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Eg</a:t>
            </a:r>
            <a:r>
              <a:rPr lang="en-US" sz="2600" dirty="0">
                <a:latin typeface="Times New Roman" pitchFamily="18" charset="0"/>
                <a:cs typeface="Times New Roman" pitchFamily="18" charset="0"/>
              </a:rPr>
              <a:t>, </a:t>
            </a:r>
            <a:r>
              <a:rPr lang="en-US" sz="2600" dirty="0">
                <a:latin typeface="Times New Roman" pitchFamily="18" charset="0"/>
                <a:cs typeface="Times New Roman" pitchFamily="18" charset="0"/>
              </a:rPr>
              <a:t>which, in </a:t>
            </a:r>
            <a:r>
              <a:rPr lang="en-US" sz="2600" dirty="0">
                <a:latin typeface="Times New Roman" pitchFamily="18" charset="0"/>
                <a:cs typeface="Times New Roman" pitchFamily="18" charset="0"/>
              </a:rPr>
              <a:t>appropriate units, can be expressed as </a:t>
            </a:r>
            <a:r>
              <a:rPr lang="en-US" sz="2600" dirty="0" err="1">
                <a:latin typeface="Times New Roman" pitchFamily="18" charset="0"/>
                <a:cs typeface="Times New Roman" pitchFamily="18" charset="0"/>
              </a:rPr>
              <a:t>Eg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eV</a:t>
            </a:r>
            <a:r>
              <a:rPr lang="en-US" sz="2600" dirty="0">
                <a:latin typeface="Times New Roman" pitchFamily="18" charset="0"/>
                <a:cs typeface="Times New Roman" pitchFamily="18" charset="0"/>
              </a:rPr>
              <a:t>) = 1.24 / </a:t>
            </a:r>
            <a:r>
              <a:rPr lang="en-US" sz="2600" dirty="0" smtClean="0">
                <a:latin typeface="Times New Roman" pitchFamily="18" charset="0"/>
                <a:ea typeface="Cambria Math"/>
                <a:cs typeface="Times New Roman" pitchFamily="18" charset="0"/>
              </a:rPr>
              <a:t>𝞴 (𝞵</a:t>
            </a:r>
            <a:r>
              <a:rPr lang="en-US" sz="2600" b="1" dirty="0" smtClean="0">
                <a:latin typeface="Times New Roman" pitchFamily="18" charset="0"/>
                <a:cs typeface="Times New Roman" pitchFamily="18" charset="0"/>
              </a:rPr>
              <a:t>m</a:t>
            </a:r>
            <a:r>
              <a:rPr lang="en-US" sz="2600" dirty="0">
                <a:latin typeface="Times New Roman" pitchFamily="18" charset="0"/>
                <a:cs typeface="Times New Roman" pitchFamily="18" charset="0"/>
              </a:rPr>
              <a:t>). </a:t>
            </a:r>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A very important </a:t>
            </a:r>
            <a:r>
              <a:rPr lang="en-US" sz="2600" dirty="0">
                <a:latin typeface="Times New Roman" pitchFamily="18" charset="0"/>
                <a:cs typeface="Times New Roman" pitchFamily="18" charset="0"/>
              </a:rPr>
              <a:t>metric of an LED is the external quantum efficiency </a:t>
            </a:r>
            <a:r>
              <a:rPr lang="en-US" sz="2600" dirty="0">
                <a:latin typeface="Times New Roman" pitchFamily="18" charset="0"/>
                <a:ea typeface="Cambria Math"/>
                <a:cs typeface="Times New Roman" pitchFamily="18" charset="0"/>
              </a:rPr>
              <a:t>𝞰</a:t>
            </a:r>
            <a:r>
              <a:rPr lang="en-US" sz="1600" b="1" dirty="0" err="1" smtClean="0">
                <a:latin typeface="Times New Roman" pitchFamily="18" charset="0"/>
                <a:cs typeface="Times New Roman" pitchFamily="18" charset="0"/>
              </a:rPr>
              <a:t>ext</a:t>
            </a:r>
            <a:r>
              <a:rPr lang="en-US" sz="2600" dirty="0">
                <a:latin typeface="Times New Roman" pitchFamily="18" charset="0"/>
                <a:cs typeface="Times New Roman" pitchFamily="18" charset="0"/>
              </a:rPr>
              <a:t>, </a:t>
            </a:r>
            <a:r>
              <a:rPr lang="en-US" sz="2600" dirty="0">
                <a:latin typeface="Times New Roman" pitchFamily="18" charset="0"/>
                <a:cs typeface="Times New Roman" pitchFamily="18" charset="0"/>
              </a:rPr>
              <a:t>which is </a:t>
            </a:r>
            <a:r>
              <a:rPr lang="en-US" sz="2600" dirty="0">
                <a:latin typeface="Times New Roman" pitchFamily="18" charset="0"/>
                <a:cs typeface="Times New Roman" pitchFamily="18" charset="0"/>
              </a:rPr>
              <a:t>defined as the light output divided by the electrical input power</a:t>
            </a:r>
            <a:r>
              <a:rPr lang="en-US" sz="2600" dirty="0" smtClean="0">
                <a:latin typeface="Times New Roman" pitchFamily="18" charset="0"/>
                <a:cs typeface="Times New Roman" pitchFamily="18" charset="0"/>
              </a:rPr>
              <a:t>:</a:t>
            </a:r>
          </a:p>
          <a:p>
            <a:pPr algn="just"/>
            <a:endParaRPr lang="en-US" sz="2600" dirty="0">
              <a:latin typeface="Times New Roman" pitchFamily="18" charset="0"/>
              <a:cs typeface="Times New Roman"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5257800"/>
            <a:ext cx="7315200" cy="685800"/>
          </a:xfrm>
          <a:prstGeom prst="rect">
            <a:avLst/>
          </a:prstGeom>
        </p:spPr>
      </p:pic>
    </p:spTree>
    <p:extLst>
      <p:ext uri="{BB962C8B-B14F-4D97-AF65-F5344CB8AC3E}">
        <p14:creationId xmlns:p14="http://schemas.microsoft.com/office/powerpoint/2010/main" val="51243328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6553200"/>
          </a:xfrm>
        </p:spPr>
        <p:txBody>
          <a:bodyPr>
            <a:normAutofit fontScale="92500"/>
          </a:bodyPr>
          <a:lstStyle/>
          <a:p>
            <a:pPr algn="just"/>
            <a:r>
              <a:rPr lang="en-US" sz="2800" dirty="0">
                <a:latin typeface="Times New Roman" pitchFamily="18" charset="0"/>
                <a:cs typeface="Times New Roman" pitchFamily="18" charset="0"/>
              </a:rPr>
              <a:t>The internal efficiency is a function of the quality of the material and </a:t>
            </a:r>
            <a:r>
              <a:rPr lang="en-US" sz="2800" dirty="0" smtClean="0">
                <a:latin typeface="Times New Roman" pitchFamily="18" charset="0"/>
                <a:cs typeface="Times New Roman" pitchFamily="18" charset="0"/>
              </a:rPr>
              <a:t>the structure </a:t>
            </a:r>
            <a:r>
              <a:rPr lang="en-US" sz="2800" dirty="0">
                <a:latin typeface="Times New Roman" pitchFamily="18" charset="0"/>
                <a:cs typeface="Times New Roman" pitchFamily="18" charset="0"/>
              </a:rPr>
              <a:t>and composition of the </a:t>
            </a:r>
            <a:r>
              <a:rPr lang="en-US" sz="2800" dirty="0" smtClean="0">
                <a:latin typeface="Times New Roman" pitchFamily="18" charset="0"/>
                <a:cs typeface="Times New Roman" pitchFamily="18" charset="0"/>
              </a:rPr>
              <a:t>layer.</a:t>
            </a:r>
          </a:p>
          <a:p>
            <a:pPr algn="just"/>
            <a:r>
              <a:rPr lang="en-US" sz="2800" dirty="0" smtClean="0">
                <a:latin typeface="Times New Roman" pitchFamily="18" charset="0"/>
                <a:cs typeface="Times New Roman" pitchFamily="18" charset="0"/>
              </a:rPr>
              <a:t>Defects </a:t>
            </a:r>
            <a:r>
              <a:rPr lang="en-US" sz="2800" dirty="0">
                <a:latin typeface="Times New Roman" pitchFamily="18" charset="0"/>
                <a:cs typeface="Times New Roman" pitchFamily="18" charset="0"/>
              </a:rPr>
              <a:t>in the material will </a:t>
            </a:r>
            <a:r>
              <a:rPr lang="en-US" sz="2800" dirty="0" smtClean="0">
                <a:latin typeface="Times New Roman" pitchFamily="18" charset="0"/>
                <a:cs typeface="Times New Roman" pitchFamily="18" charset="0"/>
              </a:rPr>
              <a:t>clearly </a:t>
            </a:r>
            <a:r>
              <a:rPr lang="en-US" sz="2800" dirty="0">
                <a:latin typeface="Times New Roman" pitchFamily="18" charset="0"/>
                <a:cs typeface="Times New Roman" pitchFamily="18" charset="0"/>
              </a:rPr>
              <a:t>lead to </a:t>
            </a:r>
            <a:r>
              <a:rPr lang="en-US" sz="2800" dirty="0" err="1">
                <a:latin typeface="Times New Roman" pitchFamily="18" charset="0"/>
                <a:cs typeface="Times New Roman" pitchFamily="18" charset="0"/>
              </a:rPr>
              <a:t>nonradiative</a:t>
            </a:r>
            <a:r>
              <a:rPr lang="en-US" sz="2800" dirty="0">
                <a:latin typeface="Times New Roman" pitchFamily="18" charset="0"/>
                <a:cs typeface="Times New Roman" pitchFamily="18" charset="0"/>
              </a:rPr>
              <a:t> recombination.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However</a:t>
            </a:r>
            <a:r>
              <a:rPr lang="en-US" sz="2800" dirty="0">
                <a:latin typeface="Times New Roman" pitchFamily="18" charset="0"/>
                <a:cs typeface="Times New Roman" pitchFamily="18" charset="0"/>
              </a:rPr>
              <a:t>, even if the internal </a:t>
            </a:r>
            <a:r>
              <a:rPr lang="en-US" sz="2800" dirty="0" smtClean="0">
                <a:latin typeface="Times New Roman" pitchFamily="18" charset="0"/>
                <a:cs typeface="Times New Roman" pitchFamily="18" charset="0"/>
              </a:rPr>
              <a:t>efficiency is </a:t>
            </a:r>
            <a:r>
              <a:rPr lang="en-US" sz="2800" dirty="0">
                <a:latin typeface="Times New Roman" pitchFamily="18" charset="0"/>
                <a:cs typeface="Times New Roman" pitchFamily="18" charset="0"/>
              </a:rPr>
              <a:t>high, not all emitted photons are extracted from the LED.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The emitted photons </a:t>
            </a:r>
            <a:r>
              <a:rPr lang="en-US" sz="2800" dirty="0">
                <a:latin typeface="Times New Roman" pitchFamily="18" charset="0"/>
                <a:cs typeface="Times New Roman" pitchFamily="18" charset="0"/>
              </a:rPr>
              <a:t>from an LED have a wide angular distribution, unlike those in </a:t>
            </a:r>
            <a:r>
              <a:rPr lang="en-US" sz="2800" dirty="0" smtClean="0">
                <a:latin typeface="Times New Roman" pitchFamily="18" charset="0"/>
                <a:cs typeface="Times New Roman" pitchFamily="18" charset="0"/>
              </a:rPr>
              <a:t>a laser</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For </a:t>
            </a:r>
            <a:r>
              <a:rPr lang="en-US" sz="2800" dirty="0">
                <a:latin typeface="Times New Roman" pitchFamily="18" charset="0"/>
                <a:cs typeface="Times New Roman" pitchFamily="18" charset="0"/>
              </a:rPr>
              <a:t>example, if an LED had a planar surface, the photons incident </a:t>
            </a:r>
            <a:r>
              <a:rPr lang="en-US" sz="2800" dirty="0" smtClean="0">
                <a:latin typeface="Times New Roman" pitchFamily="18" charset="0"/>
                <a:cs typeface="Times New Roman" pitchFamily="18" charset="0"/>
              </a:rPr>
              <a:t>on the semiconductor– air</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interface </a:t>
            </a:r>
            <a:r>
              <a:rPr lang="en-US" sz="2800" dirty="0">
                <a:latin typeface="Times New Roman" pitchFamily="18" charset="0"/>
                <a:cs typeface="Times New Roman" pitchFamily="18" charset="0"/>
              </a:rPr>
              <a:t>at angles greater than a critical angle </a:t>
            </a:r>
            <a:r>
              <a:rPr lang="en-US" sz="2800" dirty="0" smtClean="0">
                <a:latin typeface="Times New Roman" pitchFamily="18" charset="0"/>
                <a:cs typeface="Times New Roman" pitchFamily="18" charset="0"/>
              </a:rPr>
              <a:t>would undergo </a:t>
            </a:r>
            <a:r>
              <a:rPr lang="en-US" sz="2800" dirty="0">
                <a:latin typeface="Times New Roman" pitchFamily="18" charset="0"/>
                <a:cs typeface="Times New Roman" pitchFamily="18" charset="0"/>
              </a:rPr>
              <a:t>total internal reflection and ultimately be lost via absorption </a:t>
            </a:r>
            <a:r>
              <a:rPr lang="en-US" sz="2800" dirty="0" smtClean="0">
                <a:latin typeface="Times New Roman" pitchFamily="18" charset="0"/>
                <a:cs typeface="Times New Roman" pitchFamily="18" charset="0"/>
              </a:rPr>
              <a:t>within the </a:t>
            </a:r>
            <a:r>
              <a:rPr lang="en-US" sz="2800" dirty="0">
                <a:latin typeface="Times New Roman" pitchFamily="18" charset="0"/>
                <a:cs typeface="Times New Roman" pitchFamily="18" charset="0"/>
              </a:rPr>
              <a:t>semiconductor.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Hence</a:t>
            </a:r>
            <a:r>
              <a:rPr lang="en-US" sz="2800" dirty="0">
                <a:latin typeface="Times New Roman" pitchFamily="18" charset="0"/>
                <a:cs typeface="Times New Roman" pitchFamily="18" charset="0"/>
              </a:rPr>
              <a:t>, typically, LEDs are made with a </a:t>
            </a:r>
            <a:r>
              <a:rPr lang="en-US" sz="2800" dirty="0" smtClean="0">
                <a:latin typeface="Times New Roman" pitchFamily="18" charset="0"/>
                <a:cs typeface="Times New Roman" pitchFamily="18" charset="0"/>
              </a:rPr>
              <a:t>dome- type</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encapsulation, which </a:t>
            </a:r>
            <a:r>
              <a:rPr lang="en-US" sz="2800" dirty="0">
                <a:latin typeface="Times New Roman" pitchFamily="18" charset="0"/>
                <a:cs typeface="Times New Roman" pitchFamily="18" charset="0"/>
              </a:rPr>
              <a:t>acts as a lens so that more of the photons can be extracted.</a:t>
            </a:r>
          </a:p>
        </p:txBody>
      </p:sp>
    </p:spTree>
    <p:extLst>
      <p:ext uri="{BB962C8B-B14F-4D97-AF65-F5344CB8AC3E}">
        <p14:creationId xmlns:p14="http://schemas.microsoft.com/office/powerpoint/2010/main" val="51243328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8602" y="18776"/>
            <a:ext cx="2953162" cy="1962424"/>
          </a:xfrm>
        </p:spPr>
      </p:pic>
      <p:sp>
        <p:nvSpPr>
          <p:cNvPr id="4" name="Rectangle 3"/>
          <p:cNvSpPr/>
          <p:nvPr/>
        </p:nvSpPr>
        <p:spPr>
          <a:xfrm>
            <a:off x="76200" y="2133600"/>
            <a:ext cx="8991600" cy="1323439"/>
          </a:xfrm>
          <a:prstGeom prst="rect">
            <a:avLst/>
          </a:prstGeom>
        </p:spPr>
        <p:txBody>
          <a:bodyPr wrap="square">
            <a:spAutoFit/>
          </a:bodyPr>
          <a:lstStyle/>
          <a:p>
            <a:pPr algn="just"/>
            <a:r>
              <a:rPr lang="en-US" sz="2000" dirty="0"/>
              <a:t>The </a:t>
            </a:r>
            <a:r>
              <a:rPr lang="en-US" sz="2000" b="1" dirty="0"/>
              <a:t>external quantum efficiency </a:t>
            </a:r>
            <a:r>
              <a:rPr lang="en-US" sz="2000" dirty="0"/>
              <a:t>quantifies the conversion efficiency </a:t>
            </a:r>
            <a:r>
              <a:rPr lang="en-US" sz="2000" dirty="0" smtClean="0"/>
              <a:t>of electrical </a:t>
            </a:r>
            <a:r>
              <a:rPr lang="en-US" sz="2000" dirty="0"/>
              <a:t>energy into an emitted external optical energy. </a:t>
            </a:r>
            <a:endParaRPr lang="en-US" sz="2000" dirty="0" smtClean="0"/>
          </a:p>
          <a:p>
            <a:pPr algn="just"/>
            <a:r>
              <a:rPr lang="en-US" sz="2000" dirty="0" smtClean="0"/>
              <a:t>It </a:t>
            </a:r>
            <a:r>
              <a:rPr lang="en-US" sz="2000" dirty="0"/>
              <a:t>incorporates </a:t>
            </a:r>
            <a:r>
              <a:rPr lang="en-US" sz="2000" dirty="0" smtClean="0"/>
              <a:t>the internal </a:t>
            </a:r>
            <a:r>
              <a:rPr lang="en-US" sz="2000" dirty="0"/>
              <a:t>quantum efficiency and the subsequent efficiency of </a:t>
            </a:r>
            <a:r>
              <a:rPr lang="en-US" sz="2000" dirty="0" smtClean="0"/>
              <a:t>photon extraction </a:t>
            </a:r>
            <a:r>
              <a:rPr lang="en-US" sz="2000" dirty="0"/>
              <a:t>from the device</a:t>
            </a:r>
            <a:endParaRPr lang="en-US" sz="2000"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990439"/>
            <a:ext cx="4648849" cy="2572109"/>
          </a:xfrm>
          <a:prstGeom prst="rect">
            <a:avLst/>
          </a:prstGeom>
        </p:spPr>
      </p:pic>
    </p:spTree>
    <p:extLst>
      <p:ext uri="{BB962C8B-B14F-4D97-AF65-F5344CB8AC3E}">
        <p14:creationId xmlns:p14="http://schemas.microsoft.com/office/powerpoint/2010/main" val="512433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553200"/>
          </a:xfrm>
        </p:spPr>
        <p:txBody>
          <a:bodyPr>
            <a:noAutofit/>
          </a:bodyPr>
          <a:lstStyle/>
          <a:p>
            <a:pPr algn="just"/>
            <a:r>
              <a:rPr lang="en-US" sz="2500" dirty="0">
                <a:latin typeface="Times New Roman" pitchFamily="18" charset="0"/>
                <a:cs typeface="Times New Roman" pitchFamily="18" charset="0"/>
              </a:rPr>
              <a:t>Conversely, the hole concentration </a:t>
            </a:r>
            <a:r>
              <a:rPr lang="en-US" sz="2500" i="1" dirty="0" smtClean="0">
                <a:latin typeface="Times New Roman" pitchFamily="18" charset="0"/>
                <a:cs typeface="Times New Roman" pitchFamily="18" charset="0"/>
              </a:rPr>
              <a:t>p</a:t>
            </a:r>
            <a:r>
              <a:rPr lang="en-US" sz="2500" dirty="0" smtClean="0">
                <a:latin typeface="Times New Roman" pitchFamily="18" charset="0"/>
                <a:cs typeface="Times New Roman" pitchFamily="18" charset="0"/>
              </a:rPr>
              <a:t>(</a:t>
            </a:r>
            <a:r>
              <a:rPr lang="en-US" sz="2500" i="1" dirty="0" smtClean="0">
                <a:latin typeface="Times New Roman" pitchFamily="18" charset="0"/>
                <a:cs typeface="Times New Roman" pitchFamily="18" charset="0"/>
              </a:rPr>
              <a:t>xn</a:t>
            </a:r>
            <a:r>
              <a:rPr lang="en-US" sz="2500" dirty="0" smtClean="0">
                <a:latin typeface="Times New Roman" pitchFamily="18" charset="0"/>
                <a:cs typeface="Times New Roman" pitchFamily="18" charset="0"/>
              </a:rPr>
              <a:t>0) under </a:t>
            </a:r>
            <a:r>
              <a:rPr lang="en-US" sz="2500" dirty="0">
                <a:latin typeface="Times New Roman" pitchFamily="18" charset="0"/>
                <a:cs typeface="Times New Roman" pitchFamily="18" charset="0"/>
              </a:rPr>
              <a:t>reverse bias (</a:t>
            </a:r>
            <a:r>
              <a:rPr lang="en-US" sz="2500" i="1" dirty="0">
                <a:latin typeface="Times New Roman" pitchFamily="18" charset="0"/>
                <a:cs typeface="Times New Roman" pitchFamily="18" charset="0"/>
              </a:rPr>
              <a:t>V </a:t>
            </a:r>
            <a:r>
              <a:rPr lang="en-US" sz="2500" dirty="0">
                <a:latin typeface="Times New Roman" pitchFamily="18" charset="0"/>
                <a:cs typeface="Times New Roman" pitchFamily="18" charset="0"/>
              </a:rPr>
              <a:t>negative) is reduced below the equilibrium value </a:t>
            </a:r>
            <a:r>
              <a:rPr lang="en-US" sz="2500" i="1" dirty="0" err="1">
                <a:latin typeface="Times New Roman" pitchFamily="18" charset="0"/>
                <a:cs typeface="Times New Roman" pitchFamily="18" charset="0"/>
              </a:rPr>
              <a:t>pn</a:t>
            </a:r>
            <a:r>
              <a:rPr lang="en-US" sz="2500" dirty="0">
                <a:latin typeface="Times New Roman" pitchFamily="18" charset="0"/>
                <a:cs typeface="Times New Roman" pitchFamily="18" charset="0"/>
              </a:rPr>
              <a:t>.</a:t>
            </a:r>
          </a:p>
          <a:p>
            <a:pPr algn="just"/>
            <a:r>
              <a:rPr lang="en-US" sz="2500" dirty="0">
                <a:latin typeface="Times New Roman" pitchFamily="18" charset="0"/>
                <a:cs typeface="Times New Roman" pitchFamily="18" charset="0"/>
              </a:rPr>
              <a:t>The exponential increase of the </a:t>
            </a:r>
            <a:r>
              <a:rPr lang="en-US" sz="2500" dirty="0" smtClean="0">
                <a:latin typeface="Times New Roman" pitchFamily="18" charset="0"/>
                <a:cs typeface="Times New Roman" pitchFamily="18" charset="0"/>
              </a:rPr>
              <a:t>hole concentration </a:t>
            </a:r>
            <a:r>
              <a:rPr lang="en-US" sz="2500" dirty="0">
                <a:latin typeface="Times New Roman" pitchFamily="18" charset="0"/>
                <a:cs typeface="Times New Roman" pitchFamily="18" charset="0"/>
              </a:rPr>
              <a:t>at </a:t>
            </a:r>
            <a:r>
              <a:rPr lang="en-US" sz="2500" i="1" dirty="0">
                <a:latin typeface="Times New Roman" pitchFamily="18" charset="0"/>
                <a:cs typeface="Times New Roman" pitchFamily="18" charset="0"/>
              </a:rPr>
              <a:t>xn</a:t>
            </a:r>
            <a:r>
              <a:rPr lang="en-US" sz="2500" dirty="0">
                <a:latin typeface="Times New Roman" pitchFamily="18" charset="0"/>
                <a:cs typeface="Times New Roman" pitchFamily="18" charset="0"/>
              </a:rPr>
              <a:t>0 with forward bias </a:t>
            </a:r>
            <a:r>
              <a:rPr lang="en-US" sz="2500" dirty="0" smtClean="0">
                <a:latin typeface="Times New Roman" pitchFamily="18" charset="0"/>
                <a:cs typeface="Times New Roman" pitchFamily="18" charset="0"/>
              </a:rPr>
              <a:t>is an </a:t>
            </a:r>
            <a:r>
              <a:rPr lang="en-US" sz="2500" dirty="0">
                <a:latin typeface="Times New Roman" pitchFamily="18" charset="0"/>
                <a:cs typeface="Times New Roman" pitchFamily="18" charset="0"/>
              </a:rPr>
              <a:t>example of </a:t>
            </a:r>
            <a:r>
              <a:rPr lang="en-US" sz="2500" i="1" dirty="0">
                <a:latin typeface="Times New Roman" pitchFamily="18" charset="0"/>
                <a:cs typeface="Times New Roman" pitchFamily="18" charset="0"/>
              </a:rPr>
              <a:t>minority carrier injection</a:t>
            </a:r>
            <a:r>
              <a:rPr lang="en-US" sz="2500" dirty="0" smtClean="0">
                <a:latin typeface="Times New Roman" pitchFamily="18" charset="0"/>
                <a:cs typeface="Times New Roman" pitchFamily="18" charset="0"/>
              </a:rPr>
              <a:t>.</a:t>
            </a:r>
          </a:p>
          <a:p>
            <a:pPr algn="just"/>
            <a:endParaRPr lang="en-US" sz="2500" dirty="0">
              <a:latin typeface="Times New Roman" pitchFamily="18" charset="0"/>
              <a:cs typeface="Times New Roman" pitchFamily="18" charset="0"/>
            </a:endParaRPr>
          </a:p>
          <a:p>
            <a:pPr algn="just"/>
            <a:endParaRPr lang="en-US" sz="2500" dirty="0" smtClean="0">
              <a:latin typeface="Times New Roman" pitchFamily="18" charset="0"/>
              <a:cs typeface="Times New Roman" pitchFamily="18" charset="0"/>
            </a:endParaRPr>
          </a:p>
          <a:p>
            <a:pPr algn="just"/>
            <a:endParaRPr lang="en-US" sz="2500" dirty="0">
              <a:latin typeface="Times New Roman" pitchFamily="18" charset="0"/>
              <a:cs typeface="Times New Roman" pitchFamily="18" charset="0"/>
            </a:endParaRPr>
          </a:p>
          <a:p>
            <a:pPr algn="just"/>
            <a:endParaRPr lang="en-US" sz="2500" dirty="0" smtClean="0">
              <a:latin typeface="Times New Roman" pitchFamily="18" charset="0"/>
              <a:cs typeface="Times New Roman" pitchFamily="18" charset="0"/>
            </a:endParaRPr>
          </a:p>
          <a:p>
            <a:pPr algn="just"/>
            <a:endParaRPr lang="en-US" sz="2500" dirty="0" smtClean="0">
              <a:latin typeface="Times New Roman" pitchFamily="18" charset="0"/>
              <a:cs typeface="Times New Roman" pitchFamily="18" charset="0"/>
            </a:endParaRPr>
          </a:p>
          <a:p>
            <a:pPr algn="just"/>
            <a:endParaRPr lang="en-US" sz="2500" dirty="0" smtClean="0">
              <a:latin typeface="Times New Roman" pitchFamily="18" charset="0"/>
              <a:cs typeface="Times New Roman" pitchFamily="18" charset="0"/>
            </a:endParaRPr>
          </a:p>
          <a:p>
            <a:pPr algn="just"/>
            <a:endParaRPr lang="en-US" sz="2500" dirty="0">
              <a:latin typeface="Times New Roman" pitchFamily="18" charset="0"/>
              <a:cs typeface="Times New Roman" pitchFamily="18" charset="0"/>
            </a:endParaRPr>
          </a:p>
          <a:p>
            <a:pPr algn="just"/>
            <a:r>
              <a:rPr lang="en-US" sz="2500" dirty="0">
                <a:latin typeface="Times New Roman" pitchFamily="18" charset="0"/>
                <a:cs typeface="Times New Roman" pitchFamily="18" charset="0"/>
              </a:rPr>
              <a:t>Fig. </a:t>
            </a:r>
            <a:r>
              <a:rPr lang="en-US" sz="2500" dirty="0" smtClean="0">
                <a:latin typeface="Times New Roman" pitchFamily="18" charset="0"/>
                <a:cs typeface="Times New Roman" pitchFamily="18" charset="0"/>
              </a:rPr>
              <a:t>suggests</a:t>
            </a:r>
            <a:r>
              <a:rPr lang="en-US" sz="2500" dirty="0">
                <a:latin typeface="Times New Roman" pitchFamily="18" charset="0"/>
                <a:cs typeface="Times New Roman" pitchFamily="18" charset="0"/>
              </a:rPr>
              <a:t>, a forward bias V results in a steady state injection of excess holes into the n region and electrons into the p region. </a:t>
            </a:r>
          </a:p>
          <a:p>
            <a:pPr algn="just"/>
            <a:r>
              <a:rPr lang="en-US" sz="2500" dirty="0">
                <a:latin typeface="Times New Roman" pitchFamily="18" charset="0"/>
                <a:cs typeface="Times New Roman" pitchFamily="18" charset="0"/>
              </a:rPr>
              <a:t>We can easily calculate the excess hole concentration </a:t>
            </a:r>
            <a:r>
              <a:rPr lang="en-US" sz="2500" dirty="0" err="1">
                <a:latin typeface="Times New Roman" pitchFamily="18" charset="0"/>
                <a:cs typeface="Times New Roman" pitchFamily="18" charset="0"/>
              </a:rPr>
              <a:t>Δp</a:t>
            </a:r>
            <a:r>
              <a:rPr lang="en-US" sz="2000" dirty="0" err="1">
                <a:latin typeface="Times New Roman" pitchFamily="18" charset="0"/>
                <a:cs typeface="Times New Roman" pitchFamily="18" charset="0"/>
              </a:rPr>
              <a:t>n</a:t>
            </a:r>
            <a:r>
              <a:rPr lang="en-US" sz="2500" dirty="0">
                <a:latin typeface="Times New Roman" pitchFamily="18" charset="0"/>
                <a:cs typeface="Times New Roman" pitchFamily="18" charset="0"/>
              </a:rPr>
              <a:t> at the edge of the transition region x</a:t>
            </a:r>
            <a:r>
              <a:rPr lang="en-US" sz="2000" dirty="0">
                <a:latin typeface="Times New Roman" pitchFamily="18" charset="0"/>
                <a:cs typeface="Times New Roman" pitchFamily="18" charset="0"/>
              </a:rPr>
              <a:t>n</a:t>
            </a:r>
            <a:r>
              <a:rPr lang="en-US" sz="1400" dirty="0">
                <a:latin typeface="Times New Roman" pitchFamily="18" charset="0"/>
                <a:cs typeface="Times New Roman" pitchFamily="18" charset="0"/>
              </a:rPr>
              <a:t>0</a:t>
            </a:r>
            <a:r>
              <a:rPr lang="en-US" sz="2000" dirty="0">
                <a:latin typeface="Times New Roman" pitchFamily="18" charset="0"/>
                <a:cs typeface="Times New Roman" pitchFamily="18" charset="0"/>
              </a:rPr>
              <a:t> </a:t>
            </a:r>
            <a:r>
              <a:rPr lang="en-US" sz="2500" dirty="0">
                <a:latin typeface="Times New Roman" pitchFamily="18" charset="0"/>
                <a:cs typeface="Times New Roman" pitchFamily="18" charset="0"/>
              </a:rPr>
              <a:t>by subtracting the equilibrium hole concentration from</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218" y="1752600"/>
            <a:ext cx="5430008" cy="2600688"/>
          </a:xfrm>
          <a:prstGeom prst="rect">
            <a:avLst/>
          </a:prstGeom>
        </p:spPr>
      </p:pic>
    </p:spTree>
    <p:extLst>
      <p:ext uri="{BB962C8B-B14F-4D97-AF65-F5344CB8AC3E}">
        <p14:creationId xmlns:p14="http://schemas.microsoft.com/office/powerpoint/2010/main" val="2416460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24273</TotalTime>
  <Words>6778</Words>
  <Application>Microsoft Office PowerPoint</Application>
  <PresentationFormat>On-screen Show (4:3)</PresentationFormat>
  <Paragraphs>390</Paragraphs>
  <Slides>88</Slides>
  <Notes>1</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REVERSE BIAS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Manjunath</dc:creator>
  <cp:lastModifiedBy>Manjunath</cp:lastModifiedBy>
  <cp:revision>119</cp:revision>
  <dcterms:created xsi:type="dcterms:W3CDTF">2006-08-16T00:00:00Z</dcterms:created>
  <dcterms:modified xsi:type="dcterms:W3CDTF">2019-09-28T09:07:05Z</dcterms:modified>
</cp:coreProperties>
</file>