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8" r:id="rId12"/>
    <p:sldId id="270" r:id="rId13"/>
    <p:sldId id="269"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56" y="1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8657"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58"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1169820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1048585"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586"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048624" name="Google Shape;114;g7569f964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25" name="Google Shape;115;g7569f964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048628" name="Google Shape;120;g7569f96493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29" name="Google Shape;121;g7569f96493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048631" name="Google Shape;126;g7569f96493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32" name="Google Shape;127;g7569f96493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1048592" name="Google Shape;59;g78eab17acb_0_5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593" name="Google Shape;60;g78eab17acb_0_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596" name="Google Shape;65;g78eab17acb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597" name="Google Shape;66;g78eab17acb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1048600" name="Google Shape;71;g78eab17acb_0_5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01" name="Google Shape;72;g78eab17acb_0_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1048604" name="Google Shape;79;g78eab17acb_0_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05" name="Google Shape;80;g78eab17acb_0_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1048608" name="Google Shape;86;g78eab17acb_0_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09" name="Google Shape;87;g78eab17acb_0_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12" name="Google Shape;93;g78eab17acb_0_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13" name="Google Shape;94;g78eab17acb_0_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48616" name="Google Shape;100;g78eab17acb_0_6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17" name="Google Shape;101;g78eab17acb_0_6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48620" name="Google Shape;107;g78eab17acb_0_6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21" name="Google Shape;108;g78eab17acb_0_6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3498110"/>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314451"/>
            <a:ext cx="7772400" cy="137232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2708705"/>
            <a:ext cx="7772400" cy="899778"/>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3714750"/>
            <a:ext cx="9147765" cy="1434066"/>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544213AF-26F6-41FA-8D85-E2C5388D6E58}" type="datetimeFigureOut">
              <a:rPr lang="en-US" smtClean="0"/>
              <a:pPr eaLnBrk="1" latinLnBrk="0" hangingPunct="1"/>
              <a:t>11/19/2019</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10997"/>
            <a:ext cx="8229600" cy="3289553"/>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11/19/2019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05980"/>
            <a:ext cx="1777470" cy="419457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81"/>
            <a:ext cx="6324600" cy="419457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11/19/2019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04858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a:endParaRPr/>
          </a:p>
        </p:txBody>
      </p:sp>
      <p:sp>
        <p:nvSpPr>
          <p:cNvPr id="104858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lvl1pPr>
            <a:lvl2pPr marL="914400" lvl="1" indent="-317500">
              <a:spcBef>
                <a:spcPts val="1600"/>
              </a:spcBef>
              <a:spcAft>
                <a:spcPts val="0"/>
              </a:spcAft>
              <a:buSzPts val="1400"/>
              <a:buChar char="○"/>
            </a:lvl2pPr>
            <a:lvl3pPr marL="1371600" lvl="2" indent="-317500">
              <a:spcBef>
                <a:spcPts val="1600"/>
              </a:spcBef>
              <a:spcAft>
                <a:spcPts val="0"/>
              </a:spcAft>
              <a:buSzPts val="1400"/>
              <a:buChar char="■"/>
            </a:lvl3pPr>
            <a:lvl4pPr marL="1828800" lvl="3" indent="-317500">
              <a:spcBef>
                <a:spcPts val="1600"/>
              </a:spcBef>
              <a:spcAft>
                <a:spcPts val="0"/>
              </a:spcAft>
              <a:buSzPts val="1400"/>
              <a:buChar char="●"/>
            </a:lvl4pPr>
            <a:lvl5pPr marL="2286000" lvl="4" indent="-317500">
              <a:spcBef>
                <a:spcPts val="1600"/>
              </a:spcBef>
              <a:spcAft>
                <a:spcPts val="0"/>
              </a:spcAft>
              <a:buSzPts val="1400"/>
              <a:buChar char="○"/>
            </a:lvl5pPr>
            <a:lvl6pPr marL="2743200" lvl="5" indent="-317500">
              <a:spcBef>
                <a:spcPts val="1600"/>
              </a:spcBef>
              <a:spcAft>
                <a:spcPts val="0"/>
              </a:spcAft>
              <a:buSzPts val="1400"/>
              <a:buChar char="■"/>
            </a:lvl6pPr>
            <a:lvl7pPr marL="3200400" lvl="6" indent="-317500">
              <a:spcBef>
                <a:spcPts val="1600"/>
              </a:spcBef>
              <a:spcAft>
                <a:spcPts val="0"/>
              </a:spcAft>
              <a:buSzPts val="1400"/>
              <a:buChar char="●"/>
            </a:lvl7pPr>
            <a:lvl8pPr marL="3657600" lvl="7" indent="-317500">
              <a:spcBef>
                <a:spcPts val="1600"/>
              </a:spcBef>
              <a:spcAft>
                <a:spcPts val="0"/>
              </a:spcAft>
              <a:buSzPts val="1400"/>
              <a:buChar char="○"/>
            </a:lvl8pPr>
            <a:lvl9pPr marL="4114800" lvl="8" indent="-317500">
              <a:spcBef>
                <a:spcPts val="1600"/>
              </a:spcBef>
              <a:spcAft>
                <a:spcPts val="1600"/>
              </a:spcAft>
              <a:buSzPts val="1400"/>
              <a:buChar char="■"/>
            </a:lvl9pPr>
          </a:lstStyle>
          <a:p>
            <a:endParaRPr/>
          </a:p>
        </p:txBody>
      </p:sp>
      <p:sp>
        <p:nvSpPr>
          <p:cNvPr id="104858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11/19/2019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t>‹#›</a:t>
            </a:fld>
            <a:endParaRPr lang="e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794784"/>
            <a:ext cx="7772400" cy="13716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198784"/>
            <a:ext cx="4572000" cy="1091166"/>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11/19/2019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t>‹#›</a:t>
            </a:fld>
            <a:endParaRPr lang="en"/>
          </a:p>
        </p:txBody>
      </p:sp>
      <p:sp>
        <p:nvSpPr>
          <p:cNvPr id="7" name="Chevron 6"/>
          <p:cNvSpPr/>
          <p:nvPr/>
        </p:nvSpPr>
        <p:spPr>
          <a:xfrm>
            <a:off x="3636680"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11/19/2019</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t>‹#›</a:t>
            </a:fld>
            <a:endParaRPr lang="e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057650"/>
            <a:ext cx="4040188"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7" y="4057650"/>
            <a:ext cx="4041775"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083221"/>
            <a:ext cx="4040188" cy="2956322"/>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083221"/>
            <a:ext cx="4041775" cy="2956322"/>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11/19/2019</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t>‹#›</a:t>
            </a:fld>
            <a:endParaRPr lang="en"/>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11/19/2019</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t>‹#›</a:t>
            </a:fld>
            <a:endParaRPr lang="e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11/19/2019</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657600"/>
            <a:ext cx="7481776" cy="3429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4016327"/>
            <a:ext cx="3974592" cy="6858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05740"/>
            <a:ext cx="7479792" cy="3429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4805958"/>
            <a:ext cx="1920240" cy="274320"/>
          </a:xfrm>
        </p:spPr>
        <p:txBody>
          <a:bodyPr/>
          <a:lstStyle>
            <a:extLst/>
          </a:lstStyle>
          <a:p>
            <a:pPr eaLnBrk="1" latinLnBrk="0" hangingPunct="1"/>
            <a:fld id="{544213AF-26F6-41FA-8D85-E2C5388D6E58}" type="datetimeFigureOut">
              <a:rPr lang="en-US" smtClean="0"/>
              <a:pPr eaLnBrk="1" latinLnBrk="0" hangingPunct="1"/>
              <a:t>11/19/2019</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t>‹#›</a:t>
            </a:fld>
            <a:endParaRPr lang="en"/>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4082552"/>
            <a:ext cx="7162800" cy="486174"/>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42476"/>
            <a:ext cx="8686800" cy="329184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eaLnBrk="1" latinLnBrk="0" hangingPunct="1"/>
            <a:fld id="{544213AF-26F6-41FA-8D85-E2C5388D6E58}" type="datetimeFigureOut">
              <a:rPr lang="en-US" smtClean="0"/>
              <a:pPr eaLnBrk="1" latinLnBrk="0" hangingPunct="1"/>
              <a:t>11/19/2019</a:t>
            </a:fld>
            <a:endParaRPr lang="en-US">
              <a:solidFill>
                <a:schemeClr val="tx1"/>
              </a:solidFill>
            </a:endParaRPr>
          </a:p>
        </p:txBody>
      </p:sp>
      <p:sp>
        <p:nvSpPr>
          <p:cNvPr id="6" name="Footer Placeholder 5"/>
          <p:cNvSpPr>
            <a:spLocks noGrp="1"/>
          </p:cNvSpPr>
          <p:nvPr>
            <p:ph type="ftr" sz="quarter" idx="11"/>
          </p:nvPr>
        </p:nvSpPr>
        <p:spPr>
          <a:xfrm>
            <a:off x="4380073" y="4805958"/>
            <a:ext cx="2350681" cy="273844"/>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marL="0" lvl="0" indent="0" algn="r" rtl="0">
              <a:spcBef>
                <a:spcPts val="0"/>
              </a:spcBef>
              <a:spcAft>
                <a:spcPts val="0"/>
              </a:spcAft>
              <a:buNone/>
            </a:pPr>
            <a:fld id="{00000000-1234-1234-1234-123412341234}" type="slidenum">
              <a:rPr lang="en" smtClean="0"/>
              <a:t>‹#›</a:t>
            </a:fld>
            <a:endParaRPr lang="en"/>
          </a:p>
        </p:txBody>
      </p:sp>
      <p:sp>
        <p:nvSpPr>
          <p:cNvPr id="2" name="Title 1"/>
          <p:cNvSpPr>
            <a:spLocks noGrp="1"/>
          </p:cNvSpPr>
          <p:nvPr>
            <p:ph type="title"/>
          </p:nvPr>
        </p:nvSpPr>
        <p:spPr>
          <a:xfrm>
            <a:off x="228600" y="3648842"/>
            <a:ext cx="8075432" cy="422004"/>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4343440"/>
            <a:ext cx="3402314" cy="810651"/>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4343440"/>
            <a:ext cx="3402314" cy="810651"/>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110997"/>
            <a:ext cx="8229600" cy="3394472"/>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4805958"/>
            <a:ext cx="1920240" cy="27432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544213AF-26F6-41FA-8D85-E2C5388D6E58}" type="datetimeFigureOut">
              <a:rPr lang="en-US" smtClean="0"/>
              <a:pPr eaLnBrk="1" latinLnBrk="0" hangingPunct="1"/>
              <a:t>11/19/2019</a:t>
            </a:fld>
            <a:endParaRPr lang="en-US" sz="1000" dirty="0">
              <a:solidFill>
                <a:schemeClr val="tx1"/>
              </a:solidFill>
            </a:endParaRPr>
          </a:p>
        </p:txBody>
      </p:sp>
      <p:sp>
        <p:nvSpPr>
          <p:cNvPr id="22" name="Footer Placeholder 21"/>
          <p:cNvSpPr>
            <a:spLocks noGrp="1"/>
          </p:cNvSpPr>
          <p:nvPr>
            <p:ph type="ftr" sz="quarter" idx="3"/>
          </p:nvPr>
        </p:nvSpPr>
        <p:spPr>
          <a:xfrm>
            <a:off x="4380073" y="4805958"/>
            <a:ext cx="2350681" cy="273844"/>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4805958"/>
            <a:ext cx="365760" cy="273844"/>
          </a:xfrm>
          <a:prstGeom prst="rect">
            <a:avLst/>
          </a:prstGeom>
        </p:spPr>
        <p:txBody>
          <a:bodyPr vert="horz" anchor="b"/>
          <a:lstStyle>
            <a:lvl1pPr algn="r" eaLnBrk="1" latinLnBrk="0" hangingPunct="1">
              <a:defRPr kumimoji="0" sz="1000" b="0">
                <a:solidFill>
                  <a:schemeClr val="tx1"/>
                </a:solidFill>
              </a:defRPr>
            </a:lvl1pPr>
            <a:extLst/>
          </a:lstStyle>
          <a:p>
            <a:pPr marL="0" lvl="0" indent="0" algn="r" rtl="0">
              <a:spcBef>
                <a:spcPts val="0"/>
              </a:spcBef>
              <a:spcAft>
                <a:spcPts val="0"/>
              </a:spcAft>
              <a:buNone/>
            </a:pPr>
            <a:fld id="{00000000-1234-1234-1234-123412341234}" type="slidenum">
              <a:rPr lang="en" smtClean="0"/>
              <a:t>‹#›</a:t>
            </a:fld>
            <a:endParaRPr lang="e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Coating" TargetMode="External"/><Relationship Id="rId3" Type="http://schemas.openxmlformats.org/officeDocument/2006/relationships/hyperlink" Target="https://en.wikipedia.org/wiki/Metal" TargetMode="External"/><Relationship Id="rId7" Type="http://schemas.openxmlformats.org/officeDocument/2006/relationships/hyperlink" Target="https://en.wikipedia.org/wiki/Plasma_(physics)"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hyperlink" Target="https://en.wikipedia.org/wiki/Electron_beam" TargetMode="External"/><Relationship Id="rId5" Type="http://schemas.openxmlformats.org/officeDocument/2006/relationships/hyperlink" Target="https://en.wikipedia.org/wiki/Heating_element" TargetMode="External"/><Relationship Id="rId4" Type="http://schemas.openxmlformats.org/officeDocument/2006/relationships/hyperlink" Target="https://en.wikipedia.org/wiki/Vacuum_metallizing" TargetMode="External"/><Relationship Id="rId9" Type="http://schemas.openxmlformats.org/officeDocument/2006/relationships/hyperlink" Target="https://en.wikipedia.org/wiki/&#924;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en.wikipedia.org/wiki/Celsius"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hyperlink" Target="https://en.wikipedia.org/wiki/Wafer_(electronics)" TargetMode="External"/><Relationship Id="rId5" Type="http://schemas.openxmlformats.org/officeDocument/2006/relationships/hyperlink" Target="https://en.wikipedia.org/wiki/Silicon_dioxide" TargetMode="External"/><Relationship Id="rId4" Type="http://schemas.openxmlformats.org/officeDocument/2006/relationships/hyperlink" Target="https://en.wikipedia.org/wiki/Oxid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1048583" name="Google Shape;55;p13"/>
          <p:cNvSpPr txBox="1">
            <a:spLocks noGrp="1"/>
          </p:cNvSpPr>
          <p:nvPr>
            <p:ph type="subTitle" idx="1"/>
          </p:nvPr>
        </p:nvSpPr>
        <p:spPr>
          <a:xfrm>
            <a:off x="276325" y="228937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3000">
                <a:solidFill>
                  <a:srgbClr val="000000"/>
                </a:solidFill>
                <a:latin typeface="Times"/>
                <a:ea typeface="Times"/>
                <a:cs typeface="Times"/>
                <a:sym typeface="Times"/>
              </a:rPr>
              <a:t>            Fabrication of p-n junctions</a:t>
            </a:r>
            <a:endParaRPr sz="3000">
              <a:solidFill>
                <a:srgbClr val="000000"/>
              </a:solidFill>
              <a:latin typeface="Times"/>
              <a:ea typeface="Times"/>
              <a:cs typeface="Times"/>
              <a:sym typeface="Times"/>
            </a:endParaRPr>
          </a:p>
          <a:p>
            <a:pPr marL="0" lvl="0" indent="0" algn="ctr" rtl="0">
              <a:spcBef>
                <a:spcPts val="0"/>
              </a:spcBef>
              <a:spcAft>
                <a:spcPts val="0"/>
              </a:spcAft>
              <a:buNone/>
            </a:pPr>
            <a:endParaRPr sz="3000">
              <a:solidFill>
                <a:srgbClr val="000000"/>
              </a:solidFill>
              <a:latin typeface="Times"/>
              <a:ea typeface="Times"/>
              <a:cs typeface="Times"/>
              <a:sym typeface="Time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048622" name="Google Shape;117;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Times"/>
                <a:ea typeface="Times"/>
                <a:cs typeface="Times"/>
                <a:sym typeface="Times"/>
              </a:rPr>
              <a:t>Etching</a:t>
            </a:r>
            <a:endParaRPr>
              <a:latin typeface="Times"/>
              <a:ea typeface="Times"/>
              <a:cs typeface="Times"/>
              <a:sym typeface="Times"/>
            </a:endParaRPr>
          </a:p>
        </p:txBody>
      </p:sp>
      <p:sp>
        <p:nvSpPr>
          <p:cNvPr id="1048623" name="Google Shape;118;p22"/>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SzPts val="1400"/>
              <a:buFont typeface="Times"/>
              <a:buChar char="●"/>
            </a:pPr>
            <a:r>
              <a:rPr lang="en" sz="1400" dirty="0">
                <a:solidFill>
                  <a:schemeClr val="tx1"/>
                </a:solidFill>
                <a:latin typeface="Times"/>
                <a:ea typeface="Times"/>
                <a:cs typeface="Times"/>
                <a:sym typeface="Times"/>
              </a:rPr>
              <a:t>During IC fabrication, the whole wafer is completely covered with a layer or multi-llayers of silicon dioxide, silicon nitride, or metal. Etching is the process of  removing unwanted parts of these layers in order to form holes for diffusion, electrical interconnections, to name a few.</a:t>
            </a:r>
            <a:endParaRPr sz="1400" dirty="0">
              <a:solidFill>
                <a:schemeClr val="tx1"/>
              </a:solidFill>
              <a:latin typeface="Times"/>
              <a:ea typeface="Times"/>
              <a:cs typeface="Times"/>
              <a:sym typeface="Times"/>
            </a:endParaRPr>
          </a:p>
          <a:p>
            <a:pPr marL="457200" lvl="0" indent="-317500" algn="just" rtl="0">
              <a:spcBef>
                <a:spcPts val="0"/>
              </a:spcBef>
              <a:spcAft>
                <a:spcPts val="0"/>
              </a:spcAft>
              <a:buSzPts val="1400"/>
              <a:buFont typeface="Times"/>
              <a:buChar char="●"/>
            </a:pPr>
            <a:r>
              <a:rPr lang="en" sz="1400" dirty="0">
                <a:solidFill>
                  <a:schemeClr val="tx1"/>
                </a:solidFill>
                <a:latin typeface="Times"/>
                <a:ea typeface="Times"/>
                <a:cs typeface="Times"/>
                <a:sym typeface="Times"/>
              </a:rPr>
              <a:t> Etching is a chemical process.</a:t>
            </a:r>
            <a:endParaRPr sz="1400" dirty="0">
              <a:solidFill>
                <a:schemeClr val="tx1"/>
              </a:solidFill>
              <a:latin typeface="Times"/>
              <a:ea typeface="Times"/>
              <a:cs typeface="Times"/>
              <a:sym typeface="Times"/>
            </a:endParaRPr>
          </a:p>
          <a:p>
            <a:pPr marL="457200" lvl="0" indent="-317500" algn="just" rtl="0">
              <a:spcBef>
                <a:spcPts val="0"/>
              </a:spcBef>
              <a:spcAft>
                <a:spcPts val="0"/>
              </a:spcAft>
              <a:buSzPts val="1400"/>
              <a:buFont typeface="Times"/>
              <a:buChar char="●"/>
            </a:pPr>
            <a:r>
              <a:rPr lang="en" sz="1400" dirty="0">
                <a:solidFill>
                  <a:schemeClr val="tx1"/>
                </a:solidFill>
                <a:latin typeface="Times"/>
                <a:ea typeface="Times"/>
                <a:cs typeface="Times"/>
                <a:sym typeface="Times"/>
              </a:rPr>
              <a:t> Different kinds of etching techniques included wet chemical, electrochemical, pure plasma, reactive ion etching (RIE), and high-temperature vapor etching. </a:t>
            </a:r>
            <a:endParaRPr sz="1400" dirty="0">
              <a:solidFill>
                <a:schemeClr val="tx1"/>
              </a:solidFill>
              <a:latin typeface="Times"/>
              <a:ea typeface="Times"/>
              <a:cs typeface="Times"/>
              <a:sym typeface="Times"/>
            </a:endParaRPr>
          </a:p>
          <a:p>
            <a:pPr marL="457200" lvl="0" indent="-317500" algn="just" rtl="0">
              <a:spcBef>
                <a:spcPts val="0"/>
              </a:spcBef>
              <a:spcAft>
                <a:spcPts val="0"/>
              </a:spcAft>
              <a:buSzPts val="1400"/>
              <a:buFont typeface="Times"/>
              <a:buChar char="●"/>
            </a:pPr>
            <a:r>
              <a:rPr lang="en" sz="1400" dirty="0">
                <a:solidFill>
                  <a:schemeClr val="tx1"/>
                </a:solidFill>
                <a:latin typeface="Times"/>
                <a:ea typeface="Times"/>
                <a:cs typeface="Times"/>
                <a:sym typeface="Times"/>
              </a:rPr>
              <a:t>Wet chemical  etching is the oldest form available to IC manufacturing and the least expensive. </a:t>
            </a:r>
            <a:endParaRPr sz="1400" dirty="0">
              <a:solidFill>
                <a:schemeClr val="tx1"/>
              </a:solidFill>
              <a:latin typeface="Times"/>
              <a:ea typeface="Times"/>
              <a:cs typeface="Times"/>
              <a:sym typeface="Times"/>
            </a:endParaRPr>
          </a:p>
          <a:p>
            <a:pPr marL="457200" lvl="0" indent="-317500" algn="just" rtl="0">
              <a:spcBef>
                <a:spcPts val="0"/>
              </a:spcBef>
              <a:spcAft>
                <a:spcPts val="0"/>
              </a:spcAft>
              <a:buSzPts val="1400"/>
              <a:buFont typeface="Times"/>
              <a:buChar char="●"/>
            </a:pPr>
            <a:r>
              <a:rPr lang="en" sz="1400" dirty="0">
                <a:solidFill>
                  <a:schemeClr val="tx1"/>
                </a:solidFill>
                <a:latin typeface="Times"/>
                <a:ea typeface="Times"/>
                <a:cs typeface="Times"/>
                <a:sym typeface="Times"/>
              </a:rPr>
              <a:t>It involves a beaker of etching solution and few beakers of rinsing water. </a:t>
            </a:r>
            <a:endParaRPr sz="1400" dirty="0">
              <a:solidFill>
                <a:schemeClr val="tx1"/>
              </a:solidFill>
              <a:latin typeface="Times"/>
              <a:ea typeface="Times"/>
              <a:cs typeface="Times"/>
              <a:sym typeface="Times"/>
            </a:endParaRPr>
          </a:p>
          <a:p>
            <a:pPr marL="457200" lvl="0" indent="-317500" algn="just" rtl="0">
              <a:spcBef>
                <a:spcPts val="0"/>
              </a:spcBef>
              <a:spcAft>
                <a:spcPts val="0"/>
              </a:spcAft>
              <a:buSzPts val="1400"/>
              <a:buFont typeface="Times"/>
              <a:buChar char="●"/>
            </a:pPr>
            <a:r>
              <a:rPr lang="en" sz="1400" dirty="0">
                <a:solidFill>
                  <a:schemeClr val="tx1"/>
                </a:solidFill>
                <a:latin typeface="Times"/>
                <a:ea typeface="Times"/>
                <a:cs typeface="Times"/>
                <a:sym typeface="Times"/>
              </a:rPr>
              <a:t>The wafer is literally soaked in etching solutions then rinsed clean with water. The etching bath is temperature controlled and the solution is continuously being filtered and circulated.</a:t>
            </a:r>
            <a:endParaRPr sz="1400" dirty="0">
              <a:solidFill>
                <a:schemeClr val="tx1"/>
              </a:solidFill>
              <a:latin typeface="Times"/>
              <a:ea typeface="Times"/>
              <a:cs typeface="Times"/>
              <a:sym typeface="Times"/>
            </a:endParaRPr>
          </a:p>
          <a:p>
            <a:pPr marL="457200" lvl="0" indent="-317500" algn="just" rtl="0">
              <a:spcBef>
                <a:spcPts val="0"/>
              </a:spcBef>
              <a:spcAft>
                <a:spcPts val="0"/>
              </a:spcAft>
              <a:buSzPts val="1400"/>
              <a:buFont typeface="Times"/>
              <a:buChar char="●"/>
            </a:pPr>
            <a:r>
              <a:rPr lang="en" sz="1400" dirty="0">
                <a:solidFill>
                  <a:schemeClr val="tx1"/>
                </a:solidFill>
                <a:latin typeface="Times"/>
                <a:ea typeface="Times"/>
                <a:cs typeface="Times"/>
                <a:sym typeface="Times"/>
              </a:rPr>
              <a:t> Hot deionized water is used in the rinsing cycle.</a:t>
            </a:r>
            <a:endParaRPr sz="1400" dirty="0">
              <a:solidFill>
                <a:schemeClr val="tx1"/>
              </a:solidFill>
              <a:latin typeface="Times"/>
              <a:ea typeface="Times"/>
              <a:cs typeface="Times"/>
              <a:sym typeface="Times"/>
            </a:endParaRPr>
          </a:p>
          <a:p>
            <a:pPr marL="0" lvl="0" indent="0" algn="just" rtl="0">
              <a:spcBef>
                <a:spcPts val="1600"/>
              </a:spcBef>
              <a:spcAft>
                <a:spcPts val="1600"/>
              </a:spcAft>
              <a:buNone/>
            </a:pPr>
            <a:endParaRPr sz="1400" dirty="0">
              <a:solidFill>
                <a:schemeClr val="tx1"/>
              </a:solidFill>
              <a:latin typeface="Times"/>
              <a:ea typeface="Times"/>
              <a:cs typeface="Times"/>
              <a:sym typeface="Time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048626" name="Google Shape;123;p2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u="sng">
                <a:latin typeface="Times"/>
                <a:ea typeface="Times"/>
                <a:cs typeface="Times"/>
                <a:sym typeface="Times"/>
              </a:rPr>
              <a:t>Metallization</a:t>
            </a:r>
            <a:endParaRPr sz="2400" u="sng">
              <a:latin typeface="Times"/>
              <a:ea typeface="Times"/>
              <a:cs typeface="Times"/>
              <a:sym typeface="Times"/>
            </a:endParaRPr>
          </a:p>
        </p:txBody>
      </p:sp>
      <p:sp>
        <p:nvSpPr>
          <p:cNvPr id="1048627" name="Google Shape;124;p23"/>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Font typeface="Times"/>
              <a:buChar char="●"/>
            </a:pPr>
            <a:r>
              <a:rPr lang="en" sz="1400" b="1" dirty="0">
                <a:solidFill>
                  <a:srgbClr val="000000"/>
                </a:solidFill>
                <a:highlight>
                  <a:srgbClr val="FFFFFF"/>
                </a:highlight>
                <a:latin typeface="Times"/>
                <a:ea typeface="Times"/>
                <a:cs typeface="Times"/>
                <a:sym typeface="Times"/>
              </a:rPr>
              <a:t>Metallizing</a:t>
            </a:r>
            <a:r>
              <a:rPr lang="en" sz="1400" dirty="0">
                <a:solidFill>
                  <a:srgbClr val="000000"/>
                </a:solidFill>
                <a:highlight>
                  <a:srgbClr val="FFFFFF"/>
                </a:highlight>
                <a:latin typeface="Times"/>
                <a:ea typeface="Times"/>
                <a:cs typeface="Times"/>
                <a:sym typeface="Times"/>
              </a:rPr>
              <a:t> is the general name for the technique of coating </a:t>
            </a:r>
            <a:r>
              <a:rPr lang="en" sz="1400" dirty="0">
                <a:solidFill>
                  <a:srgbClr val="000000"/>
                </a:solidFill>
                <a:highlight>
                  <a:srgbClr val="FFFFFF"/>
                </a:highlight>
                <a:uFill>
                  <a:noFill/>
                </a:uFill>
                <a:latin typeface="Times"/>
                <a:ea typeface="Times"/>
                <a:cs typeface="Times"/>
                <a:sym typeface="Times"/>
                <a:hlinkClick r:id="rId3"/>
              </a:rPr>
              <a:t>metal</a:t>
            </a:r>
            <a:r>
              <a:rPr lang="en" sz="1400" dirty="0">
                <a:solidFill>
                  <a:srgbClr val="000000"/>
                </a:solidFill>
                <a:highlight>
                  <a:srgbClr val="FFFFFF"/>
                </a:highlight>
                <a:latin typeface="Times"/>
                <a:ea typeface="Times"/>
                <a:cs typeface="Times"/>
                <a:sym typeface="Times"/>
              </a:rPr>
              <a:t> on the surface of objects. Metallic coatings may be decorative, protective or functional.</a:t>
            </a:r>
            <a:endParaRPr sz="1400" dirty="0">
              <a:solidFill>
                <a:srgbClr val="000000"/>
              </a:solidFill>
              <a:highlight>
                <a:srgbClr val="FFFFFF"/>
              </a:highlight>
              <a:latin typeface="Times"/>
              <a:ea typeface="Times"/>
              <a:cs typeface="Times"/>
              <a:sym typeface="Times"/>
            </a:endParaRPr>
          </a:p>
          <a:p>
            <a:pPr marL="457200" lvl="0" indent="-317500" algn="l" rtl="0">
              <a:spcBef>
                <a:spcPts val="0"/>
              </a:spcBef>
              <a:spcAft>
                <a:spcPts val="0"/>
              </a:spcAft>
              <a:buClr>
                <a:srgbClr val="000000"/>
              </a:buClr>
              <a:buSzPts val="1400"/>
              <a:buFont typeface="Times"/>
              <a:buChar char="●"/>
            </a:pPr>
            <a:r>
              <a:rPr lang="en" sz="1400" b="1" dirty="0">
                <a:solidFill>
                  <a:srgbClr val="000000"/>
                </a:solidFill>
                <a:highlight>
                  <a:srgbClr val="FFFFFF"/>
                </a:highlight>
                <a:uFill>
                  <a:noFill/>
                </a:uFill>
                <a:latin typeface="Times"/>
                <a:ea typeface="Times"/>
                <a:cs typeface="Times"/>
                <a:sym typeface="Times"/>
                <a:hlinkClick r:id="rId4"/>
              </a:rPr>
              <a:t>Vacuum metallizing</a:t>
            </a:r>
            <a:r>
              <a:rPr lang="en" sz="1400" dirty="0">
                <a:solidFill>
                  <a:srgbClr val="000000"/>
                </a:solidFill>
                <a:highlight>
                  <a:srgbClr val="FFFFFF"/>
                </a:highlight>
                <a:latin typeface="Times"/>
                <a:ea typeface="Times"/>
                <a:cs typeface="Times"/>
                <a:sym typeface="Times"/>
              </a:rPr>
              <a:t> involves heating the coating metal to its boiling point in a vacuum chamber, then letting condensation deposit the metal on the substrate's surface. </a:t>
            </a:r>
            <a:r>
              <a:rPr lang="en" sz="1400" dirty="0">
                <a:solidFill>
                  <a:srgbClr val="000000"/>
                </a:solidFill>
                <a:highlight>
                  <a:srgbClr val="FFFFFF"/>
                </a:highlight>
                <a:uFill>
                  <a:noFill/>
                </a:uFill>
                <a:latin typeface="Times"/>
                <a:ea typeface="Times"/>
                <a:cs typeface="Times"/>
                <a:sym typeface="Times"/>
                <a:hlinkClick r:id="rId5"/>
              </a:rPr>
              <a:t>Resistance heating</a:t>
            </a:r>
            <a:r>
              <a:rPr lang="en" sz="1400" dirty="0">
                <a:solidFill>
                  <a:srgbClr val="000000"/>
                </a:solidFill>
                <a:highlight>
                  <a:srgbClr val="FFFFFF"/>
                </a:highlight>
                <a:latin typeface="Times"/>
                <a:ea typeface="Times"/>
                <a:cs typeface="Times"/>
                <a:sym typeface="Times"/>
              </a:rPr>
              <a:t>, </a:t>
            </a:r>
            <a:r>
              <a:rPr lang="en" sz="1400" dirty="0">
                <a:solidFill>
                  <a:srgbClr val="000000"/>
                </a:solidFill>
                <a:highlight>
                  <a:srgbClr val="FFFFFF"/>
                </a:highlight>
                <a:uFill>
                  <a:noFill/>
                </a:uFill>
                <a:latin typeface="Times"/>
                <a:ea typeface="Times"/>
                <a:cs typeface="Times"/>
                <a:sym typeface="Times"/>
                <a:hlinkClick r:id="rId6"/>
              </a:rPr>
              <a:t>electron beam</a:t>
            </a:r>
            <a:r>
              <a:rPr lang="en" sz="1400" dirty="0">
                <a:solidFill>
                  <a:srgbClr val="000000"/>
                </a:solidFill>
                <a:highlight>
                  <a:srgbClr val="FFFFFF"/>
                </a:highlight>
                <a:latin typeface="Times"/>
                <a:ea typeface="Times"/>
                <a:cs typeface="Times"/>
                <a:sym typeface="Times"/>
              </a:rPr>
              <a:t>, or </a:t>
            </a:r>
            <a:r>
              <a:rPr lang="en" sz="1400" dirty="0">
                <a:solidFill>
                  <a:srgbClr val="000000"/>
                </a:solidFill>
                <a:highlight>
                  <a:srgbClr val="FFFFFF"/>
                </a:highlight>
                <a:uFill>
                  <a:noFill/>
                </a:uFill>
                <a:latin typeface="Times"/>
                <a:ea typeface="Times"/>
                <a:cs typeface="Times"/>
                <a:sym typeface="Times"/>
                <a:hlinkClick r:id="rId7"/>
              </a:rPr>
              <a:t>plasma</a:t>
            </a:r>
            <a:r>
              <a:rPr lang="en" sz="1400" dirty="0">
                <a:solidFill>
                  <a:srgbClr val="000000"/>
                </a:solidFill>
                <a:highlight>
                  <a:srgbClr val="FFFFFF"/>
                </a:highlight>
                <a:latin typeface="Times"/>
                <a:ea typeface="Times"/>
                <a:cs typeface="Times"/>
                <a:sym typeface="Times"/>
              </a:rPr>
              <a:t> heating is used to vaporize the coating metal.</a:t>
            </a:r>
            <a:endParaRPr sz="1400" dirty="0">
              <a:solidFill>
                <a:srgbClr val="000000"/>
              </a:solidFill>
              <a:highlight>
                <a:srgbClr val="FFFFFF"/>
              </a:highlight>
              <a:latin typeface="Times"/>
              <a:ea typeface="Times"/>
              <a:cs typeface="Times"/>
              <a:sym typeface="Times"/>
            </a:endParaRPr>
          </a:p>
          <a:p>
            <a:pPr marL="457200" lvl="0" indent="-317500" algn="l" rtl="0">
              <a:spcBef>
                <a:spcPts val="0"/>
              </a:spcBef>
              <a:spcAft>
                <a:spcPts val="0"/>
              </a:spcAft>
              <a:buClr>
                <a:srgbClr val="000000"/>
              </a:buClr>
              <a:buSzPts val="1400"/>
              <a:buFont typeface="Times"/>
              <a:buChar char="●"/>
            </a:pPr>
            <a:r>
              <a:rPr lang="en" sz="1400" b="1" dirty="0">
                <a:solidFill>
                  <a:srgbClr val="000000"/>
                </a:solidFill>
                <a:highlight>
                  <a:srgbClr val="FFFFFF"/>
                </a:highlight>
                <a:latin typeface="Times"/>
                <a:ea typeface="Times"/>
                <a:cs typeface="Times"/>
                <a:sym typeface="Times"/>
              </a:rPr>
              <a:t>Thermal spraying</a:t>
            </a:r>
            <a:r>
              <a:rPr lang="en" sz="1400" dirty="0">
                <a:solidFill>
                  <a:srgbClr val="000000"/>
                </a:solidFill>
                <a:highlight>
                  <a:srgbClr val="FFFFFF"/>
                </a:highlight>
                <a:latin typeface="Times"/>
                <a:ea typeface="Times"/>
                <a:cs typeface="Times"/>
                <a:sym typeface="Times"/>
              </a:rPr>
              <a:t> techniques are </a:t>
            </a:r>
            <a:r>
              <a:rPr lang="en" sz="1400" dirty="0">
                <a:solidFill>
                  <a:srgbClr val="000000"/>
                </a:solidFill>
                <a:highlight>
                  <a:srgbClr val="FFFFFF"/>
                </a:highlight>
                <a:uFill>
                  <a:noFill/>
                </a:uFill>
                <a:latin typeface="Times"/>
                <a:ea typeface="Times"/>
                <a:cs typeface="Times"/>
                <a:sym typeface="Times"/>
                <a:hlinkClick r:id="rId8"/>
              </a:rPr>
              <a:t>coating</a:t>
            </a:r>
            <a:r>
              <a:rPr lang="en" sz="1400" dirty="0">
                <a:solidFill>
                  <a:srgbClr val="000000"/>
                </a:solidFill>
                <a:highlight>
                  <a:srgbClr val="FFFFFF"/>
                </a:highlight>
                <a:latin typeface="Times"/>
                <a:ea typeface="Times"/>
                <a:cs typeface="Times"/>
                <a:sym typeface="Times"/>
              </a:rPr>
              <a:t> processes in which melted (or heated) materials are sprayed onto a surface.</a:t>
            </a:r>
            <a:endParaRPr sz="1400" dirty="0">
              <a:solidFill>
                <a:srgbClr val="000000"/>
              </a:solidFill>
              <a:highlight>
                <a:srgbClr val="FFFFFF"/>
              </a:highlight>
              <a:latin typeface="Times"/>
              <a:ea typeface="Times"/>
              <a:cs typeface="Times"/>
              <a:sym typeface="Times"/>
            </a:endParaRPr>
          </a:p>
          <a:p>
            <a:pPr marL="457200" lvl="0" indent="-317500" algn="l" rtl="0">
              <a:spcBef>
                <a:spcPts val="0"/>
              </a:spcBef>
              <a:spcAft>
                <a:spcPts val="0"/>
              </a:spcAft>
              <a:buClr>
                <a:srgbClr val="000000"/>
              </a:buClr>
              <a:buSzPts val="1400"/>
              <a:buFont typeface="Times"/>
              <a:buChar char="●"/>
            </a:pPr>
            <a:r>
              <a:rPr lang="en" sz="1400" dirty="0">
                <a:solidFill>
                  <a:srgbClr val="000000"/>
                </a:solidFill>
                <a:highlight>
                  <a:srgbClr val="FFFFFF"/>
                </a:highlight>
                <a:latin typeface="Times"/>
                <a:ea typeface="Times"/>
                <a:cs typeface="Times"/>
                <a:sym typeface="Times"/>
              </a:rPr>
              <a:t>Cold sprayable metal technology is a metallizing process that seamlessly applies cold sprayable or puttyable metal to almost any surface. The composite metal consists of two (waterbased binder) or three different ingredients: metal powder, binder and hardener.</a:t>
            </a:r>
            <a:endParaRPr sz="1400" dirty="0">
              <a:solidFill>
                <a:srgbClr val="000000"/>
              </a:solidFill>
              <a:highlight>
                <a:srgbClr val="FFFFFF"/>
              </a:highlight>
              <a:latin typeface="Times"/>
              <a:ea typeface="Times"/>
              <a:cs typeface="Times"/>
              <a:sym typeface="Times"/>
            </a:endParaRPr>
          </a:p>
          <a:p>
            <a:pPr marL="457200" lvl="0" indent="-317500" algn="l" rtl="0">
              <a:spcBef>
                <a:spcPts val="0"/>
              </a:spcBef>
              <a:spcAft>
                <a:spcPts val="0"/>
              </a:spcAft>
              <a:buClr>
                <a:srgbClr val="000000"/>
              </a:buClr>
              <a:buSzPts val="1400"/>
              <a:buFont typeface="Times"/>
              <a:buChar char="●"/>
            </a:pPr>
            <a:r>
              <a:rPr lang="en" sz="1400" dirty="0">
                <a:solidFill>
                  <a:srgbClr val="000000"/>
                </a:solidFill>
                <a:highlight>
                  <a:srgbClr val="FFFFFF"/>
                </a:highlight>
                <a:latin typeface="Times"/>
                <a:ea typeface="Times"/>
                <a:cs typeface="Times"/>
                <a:sym typeface="Times"/>
              </a:rPr>
              <a:t>The mixture of the ingredients is cast or sprayed on the substrate at room temperature. The desired effect and the necessary final treatment define the thickness of the layer, which normally varies between 80 and 150 </a:t>
            </a:r>
            <a:r>
              <a:rPr lang="en" sz="1400" dirty="0">
                <a:solidFill>
                  <a:srgbClr val="000000"/>
                </a:solidFill>
                <a:highlight>
                  <a:srgbClr val="FFFFFF"/>
                </a:highlight>
                <a:uFill>
                  <a:noFill/>
                </a:uFill>
                <a:latin typeface="Times"/>
                <a:ea typeface="Times"/>
                <a:cs typeface="Times"/>
                <a:sym typeface="Times"/>
                <a:hlinkClick r:id="rId9"/>
              </a:rPr>
              <a:t>µm</a:t>
            </a:r>
            <a:r>
              <a:rPr lang="en" sz="1400" dirty="0">
                <a:solidFill>
                  <a:srgbClr val="000000"/>
                </a:solidFill>
                <a:highlight>
                  <a:srgbClr val="FFFFFF"/>
                </a:highlight>
                <a:latin typeface="Times"/>
                <a:ea typeface="Times"/>
                <a:cs typeface="Times"/>
                <a:sym typeface="Times"/>
              </a:rPr>
              <a:t>.</a:t>
            </a:r>
            <a:endParaRPr sz="1400" dirty="0">
              <a:solidFill>
                <a:srgbClr val="000000"/>
              </a:solidFill>
              <a:highlight>
                <a:srgbClr val="FFFFFF"/>
              </a:highlight>
              <a:latin typeface="Times"/>
              <a:ea typeface="Times"/>
              <a:cs typeface="Times"/>
              <a:sym typeface="Time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924" y="277586"/>
            <a:ext cx="6998264" cy="3156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955" y="3654295"/>
            <a:ext cx="8315445" cy="1178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02539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495" y="178837"/>
            <a:ext cx="5046501" cy="4705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727371" y="1576873"/>
            <a:ext cx="2090058" cy="954107"/>
          </a:xfrm>
          <a:prstGeom prst="rect">
            <a:avLst/>
          </a:prstGeom>
          <a:noFill/>
        </p:spPr>
        <p:txBody>
          <a:bodyPr wrap="square" rtlCol="0">
            <a:spAutoFit/>
          </a:bodyPr>
          <a:lstStyle/>
          <a:p>
            <a:r>
              <a:rPr lang="en-US" dirty="0" smtClean="0">
                <a:latin typeface="Times New Roman" pitchFamily="18" charset="0"/>
                <a:cs typeface="Times New Roman" pitchFamily="18" charset="0"/>
              </a:rPr>
              <a:t>Fig: Simplified </a:t>
            </a:r>
            <a:r>
              <a:rPr lang="en-US" dirty="0">
                <a:latin typeface="Times New Roman" pitchFamily="18" charset="0"/>
                <a:cs typeface="Times New Roman" pitchFamily="18" charset="0"/>
              </a:rPr>
              <a:t>description of steps in the fabrication of p-n junctions.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1048590" name="Google Shape;62;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What is fabrication?</a:t>
            </a:r>
            <a:endParaRPr sz="2400"/>
          </a:p>
        </p:txBody>
      </p:sp>
      <p:sp>
        <p:nvSpPr>
          <p:cNvPr id="1048591" name="Google Shape;63;p14"/>
          <p:cNvSpPr txBox="1">
            <a:spLocks noGrp="1"/>
          </p:cNvSpPr>
          <p:nvPr>
            <p:ph type="body" idx="1"/>
          </p:nvPr>
        </p:nvSpPr>
        <p:spPr>
          <a:prstGeom prst="rect">
            <a:avLst/>
          </a:prstGeom>
          <a:solidFill>
            <a:schemeClr val="bg1"/>
          </a:solidFill>
        </p:spPr>
        <p:txBody>
          <a:bodyPr spcFirstLastPara="1" wrap="square" lIns="91425" tIns="91425" rIns="91425" bIns="91425" anchor="t" anchorCtr="0">
            <a:noAutofit/>
          </a:bodyPr>
          <a:lstStyle/>
          <a:p>
            <a:pPr marL="0" lvl="0" indent="0" algn="just">
              <a:spcBef>
                <a:spcPts val="1600"/>
              </a:spcBef>
              <a:buClr>
                <a:schemeClr val="dk1"/>
              </a:buClr>
              <a:buSzPts val="1100"/>
              <a:buNone/>
            </a:pPr>
            <a:r>
              <a:rPr lang="en-US" sz="1800" dirty="0">
                <a:solidFill>
                  <a:schemeClr val="dk1"/>
                </a:solidFill>
                <a:latin typeface="Times New Roman" pitchFamily="18" charset="0"/>
                <a:cs typeface="Times New Roman" pitchFamily="18" charset="0"/>
              </a:rPr>
              <a:t>Manufacturing process in which an item is made (fabricated) from raw or semi-finished materials instead of being assembled from ready-made components or parts.</a:t>
            </a:r>
          </a:p>
          <a:p>
            <a:pPr marL="0" lvl="0" indent="0" algn="just" rtl="0">
              <a:spcBef>
                <a:spcPts val="1600"/>
              </a:spcBef>
              <a:spcAft>
                <a:spcPts val="0"/>
              </a:spcAft>
              <a:buClr>
                <a:schemeClr val="dk1"/>
              </a:buClr>
              <a:buSzPts val="1100"/>
              <a:buFont typeface="Arial"/>
              <a:buNone/>
            </a:pPr>
            <a:endParaRPr sz="1800" dirty="0">
              <a:solidFill>
                <a:schemeClr val="dk1"/>
              </a:solidFill>
              <a:latin typeface="Times New Roman" pitchFamily="18" charset="0"/>
              <a:cs typeface="Times New Roman" pitchFamily="18" charset="0"/>
            </a:endParaRPr>
          </a:p>
          <a:p>
            <a:pPr marL="0" lvl="0" indent="0" algn="just" rtl="0">
              <a:spcBef>
                <a:spcPts val="1600"/>
              </a:spcBef>
              <a:spcAft>
                <a:spcPts val="1600"/>
              </a:spcAft>
              <a:buNone/>
            </a:pPr>
            <a:endParaRPr sz="1800" dirty="0">
              <a:solidFill>
                <a:schemeClr val="dk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1048594"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latin typeface="Times New Roman" pitchFamily="18" charset="0"/>
                <a:ea typeface="Times"/>
                <a:cs typeface="Times New Roman" pitchFamily="18" charset="0"/>
                <a:sym typeface="Times"/>
              </a:rPr>
              <a:t>Methods for fabrication of p-n junctions:</a:t>
            </a:r>
            <a:endParaRPr sz="2400" dirty="0">
              <a:latin typeface="Times New Roman" pitchFamily="18" charset="0"/>
              <a:ea typeface="Times"/>
              <a:cs typeface="Times New Roman" pitchFamily="18" charset="0"/>
              <a:sym typeface="Times"/>
            </a:endParaRPr>
          </a:p>
        </p:txBody>
      </p:sp>
      <p:sp>
        <p:nvSpPr>
          <p:cNvPr id="1048595" name="Google Shape;69;p15"/>
          <p:cNvSpPr txBox="1">
            <a:spLocks noGrp="1"/>
          </p:cNvSpPr>
          <p:nvPr>
            <p:ph type="body" idx="1"/>
          </p:nvPr>
        </p:nvSpPr>
        <p:spPr>
          <a:xfrm>
            <a:off x="163125" y="116662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Times"/>
              <a:buAutoNum type="arabicPeriod"/>
            </a:pPr>
            <a:r>
              <a:rPr lang="en" sz="1800" dirty="0">
                <a:solidFill>
                  <a:srgbClr val="000000"/>
                </a:solidFill>
                <a:latin typeface="Times New Roman" pitchFamily="18" charset="0"/>
                <a:ea typeface="Times"/>
                <a:cs typeface="Times New Roman" pitchFamily="18" charset="0"/>
                <a:sym typeface="Times"/>
              </a:rPr>
              <a:t>Thermal Oxidation</a:t>
            </a:r>
            <a:endParaRPr sz="1800" dirty="0">
              <a:solidFill>
                <a:srgbClr val="000000"/>
              </a:solidFill>
              <a:latin typeface="Times New Roman" pitchFamily="18" charset="0"/>
              <a:ea typeface="Times"/>
              <a:cs typeface="Times New Roman" pitchFamily="18" charset="0"/>
              <a:sym typeface="Times"/>
            </a:endParaRPr>
          </a:p>
          <a:p>
            <a:pPr marL="457200" lvl="0" indent="-342900" algn="l" rtl="0">
              <a:spcBef>
                <a:spcPts val="0"/>
              </a:spcBef>
              <a:spcAft>
                <a:spcPts val="0"/>
              </a:spcAft>
              <a:buClr>
                <a:srgbClr val="000000"/>
              </a:buClr>
              <a:buSzPts val="1800"/>
              <a:buFont typeface="Times"/>
              <a:buAutoNum type="arabicPeriod"/>
            </a:pPr>
            <a:r>
              <a:rPr lang="en" sz="1800" dirty="0">
                <a:solidFill>
                  <a:srgbClr val="000000"/>
                </a:solidFill>
                <a:latin typeface="Times New Roman" pitchFamily="18" charset="0"/>
                <a:ea typeface="Times"/>
                <a:cs typeface="Times New Roman" pitchFamily="18" charset="0"/>
                <a:sym typeface="Times"/>
              </a:rPr>
              <a:t>Diffusion </a:t>
            </a:r>
            <a:endParaRPr sz="1800" dirty="0">
              <a:solidFill>
                <a:srgbClr val="000000"/>
              </a:solidFill>
              <a:latin typeface="Times New Roman" pitchFamily="18" charset="0"/>
              <a:ea typeface="Times"/>
              <a:cs typeface="Times New Roman" pitchFamily="18" charset="0"/>
              <a:sym typeface="Times"/>
            </a:endParaRPr>
          </a:p>
          <a:p>
            <a:pPr marL="457200" lvl="0" indent="-342900" algn="l" rtl="0">
              <a:spcBef>
                <a:spcPts val="0"/>
              </a:spcBef>
              <a:spcAft>
                <a:spcPts val="0"/>
              </a:spcAft>
              <a:buClr>
                <a:srgbClr val="000000"/>
              </a:buClr>
              <a:buSzPts val="1800"/>
              <a:buFont typeface="Times"/>
              <a:buAutoNum type="arabicPeriod"/>
            </a:pPr>
            <a:r>
              <a:rPr lang="en" sz="1800" dirty="0">
                <a:solidFill>
                  <a:srgbClr val="000000"/>
                </a:solidFill>
                <a:latin typeface="Times New Roman" pitchFamily="18" charset="0"/>
                <a:ea typeface="Times"/>
                <a:cs typeface="Times New Roman" pitchFamily="18" charset="0"/>
                <a:sym typeface="Times"/>
              </a:rPr>
              <a:t>Rapid Thermal Processing</a:t>
            </a:r>
            <a:endParaRPr sz="1800" dirty="0">
              <a:solidFill>
                <a:srgbClr val="000000"/>
              </a:solidFill>
              <a:latin typeface="Times New Roman" pitchFamily="18" charset="0"/>
              <a:ea typeface="Times"/>
              <a:cs typeface="Times New Roman" pitchFamily="18" charset="0"/>
              <a:sym typeface="Times"/>
            </a:endParaRPr>
          </a:p>
          <a:p>
            <a:pPr marL="457200" lvl="0" indent="-342900" algn="l" rtl="0">
              <a:spcBef>
                <a:spcPts val="0"/>
              </a:spcBef>
              <a:spcAft>
                <a:spcPts val="0"/>
              </a:spcAft>
              <a:buClr>
                <a:srgbClr val="000000"/>
              </a:buClr>
              <a:buSzPts val="1800"/>
              <a:buFont typeface="Times"/>
              <a:buAutoNum type="arabicPeriod"/>
            </a:pPr>
            <a:r>
              <a:rPr lang="en" sz="1800" dirty="0">
                <a:solidFill>
                  <a:srgbClr val="000000"/>
                </a:solidFill>
                <a:latin typeface="Times New Roman" pitchFamily="18" charset="0"/>
                <a:ea typeface="Times"/>
                <a:cs typeface="Times New Roman" pitchFamily="18" charset="0"/>
                <a:sym typeface="Times"/>
              </a:rPr>
              <a:t>Ion Implantation</a:t>
            </a:r>
            <a:endParaRPr sz="1800" dirty="0">
              <a:solidFill>
                <a:srgbClr val="000000"/>
              </a:solidFill>
              <a:latin typeface="Times New Roman" pitchFamily="18" charset="0"/>
              <a:ea typeface="Times"/>
              <a:cs typeface="Times New Roman" pitchFamily="18" charset="0"/>
              <a:sym typeface="Times"/>
            </a:endParaRPr>
          </a:p>
          <a:p>
            <a:pPr marL="457200" lvl="0" indent="-342900" algn="l" rtl="0">
              <a:spcBef>
                <a:spcPts val="0"/>
              </a:spcBef>
              <a:spcAft>
                <a:spcPts val="0"/>
              </a:spcAft>
              <a:buClr>
                <a:srgbClr val="000000"/>
              </a:buClr>
              <a:buSzPts val="1800"/>
              <a:buFont typeface="Times"/>
              <a:buAutoNum type="arabicPeriod"/>
            </a:pPr>
            <a:r>
              <a:rPr lang="en" sz="1800" dirty="0">
                <a:solidFill>
                  <a:srgbClr val="000000"/>
                </a:solidFill>
                <a:latin typeface="Times New Roman" pitchFamily="18" charset="0"/>
                <a:ea typeface="Times"/>
                <a:cs typeface="Times New Roman" pitchFamily="18" charset="0"/>
                <a:sym typeface="Times"/>
              </a:rPr>
              <a:t>Chemical Vapor Deposition (CVD)</a:t>
            </a:r>
            <a:endParaRPr sz="1800" dirty="0">
              <a:solidFill>
                <a:srgbClr val="000000"/>
              </a:solidFill>
              <a:latin typeface="Times New Roman" pitchFamily="18" charset="0"/>
              <a:ea typeface="Times"/>
              <a:cs typeface="Times New Roman" pitchFamily="18" charset="0"/>
              <a:sym typeface="Times"/>
            </a:endParaRPr>
          </a:p>
          <a:p>
            <a:pPr marL="457200" lvl="0" indent="-342900" algn="l" rtl="0">
              <a:spcBef>
                <a:spcPts val="0"/>
              </a:spcBef>
              <a:spcAft>
                <a:spcPts val="0"/>
              </a:spcAft>
              <a:buClr>
                <a:srgbClr val="000000"/>
              </a:buClr>
              <a:buSzPts val="1800"/>
              <a:buFont typeface="Times"/>
              <a:buAutoNum type="arabicPeriod"/>
            </a:pPr>
            <a:r>
              <a:rPr lang="en" sz="1800" dirty="0">
                <a:solidFill>
                  <a:srgbClr val="000000"/>
                </a:solidFill>
                <a:latin typeface="Times New Roman" pitchFamily="18" charset="0"/>
                <a:ea typeface="Times"/>
                <a:cs typeface="Times New Roman" pitchFamily="18" charset="0"/>
                <a:sym typeface="Times"/>
              </a:rPr>
              <a:t>Photolithography</a:t>
            </a:r>
            <a:endParaRPr sz="1800" dirty="0">
              <a:solidFill>
                <a:srgbClr val="000000"/>
              </a:solidFill>
              <a:latin typeface="Times New Roman" pitchFamily="18" charset="0"/>
              <a:ea typeface="Times"/>
              <a:cs typeface="Times New Roman" pitchFamily="18" charset="0"/>
              <a:sym typeface="Times"/>
            </a:endParaRPr>
          </a:p>
          <a:p>
            <a:pPr marL="457200" lvl="0" indent="-342900" algn="l" rtl="0">
              <a:spcBef>
                <a:spcPts val="0"/>
              </a:spcBef>
              <a:spcAft>
                <a:spcPts val="0"/>
              </a:spcAft>
              <a:buClr>
                <a:srgbClr val="000000"/>
              </a:buClr>
              <a:buSzPts val="1800"/>
              <a:buFont typeface="Times"/>
              <a:buAutoNum type="arabicPeriod"/>
            </a:pPr>
            <a:r>
              <a:rPr lang="en" sz="1800" dirty="0">
                <a:solidFill>
                  <a:srgbClr val="000000"/>
                </a:solidFill>
                <a:latin typeface="Times New Roman" pitchFamily="18" charset="0"/>
                <a:ea typeface="Times"/>
                <a:cs typeface="Times New Roman" pitchFamily="18" charset="0"/>
                <a:sym typeface="Times"/>
              </a:rPr>
              <a:t>Etching</a:t>
            </a:r>
            <a:endParaRPr sz="1800" dirty="0">
              <a:solidFill>
                <a:srgbClr val="000000"/>
              </a:solidFill>
              <a:latin typeface="Times New Roman" pitchFamily="18" charset="0"/>
              <a:ea typeface="Times"/>
              <a:cs typeface="Times New Roman" pitchFamily="18" charset="0"/>
              <a:sym typeface="Times"/>
            </a:endParaRPr>
          </a:p>
          <a:p>
            <a:pPr marL="457200" lvl="0" indent="-342900" algn="l" rtl="0">
              <a:spcBef>
                <a:spcPts val="0"/>
              </a:spcBef>
              <a:spcAft>
                <a:spcPts val="0"/>
              </a:spcAft>
              <a:buClr>
                <a:srgbClr val="000000"/>
              </a:buClr>
              <a:buSzPts val="1800"/>
              <a:buFont typeface="Times"/>
              <a:buAutoNum type="arabicPeriod"/>
            </a:pPr>
            <a:r>
              <a:rPr lang="en" sz="1800" dirty="0">
                <a:solidFill>
                  <a:srgbClr val="000000"/>
                </a:solidFill>
                <a:latin typeface="Times New Roman" pitchFamily="18" charset="0"/>
                <a:ea typeface="Times"/>
                <a:cs typeface="Times New Roman" pitchFamily="18" charset="0"/>
                <a:sym typeface="Times"/>
              </a:rPr>
              <a:t>Metallization</a:t>
            </a:r>
            <a:endParaRPr sz="1800" dirty="0">
              <a:solidFill>
                <a:srgbClr val="000000"/>
              </a:solidFill>
              <a:latin typeface="Times New Roman" pitchFamily="18" charset="0"/>
              <a:ea typeface="Times"/>
              <a:cs typeface="Times New Roman" pitchFamily="18" charset="0"/>
              <a:sym typeface="Times"/>
            </a:endParaRPr>
          </a:p>
          <a:p>
            <a:pPr marL="457200" lvl="0" indent="0" algn="l" rtl="0">
              <a:spcBef>
                <a:spcPts val="1600"/>
              </a:spcBef>
              <a:spcAft>
                <a:spcPts val="1600"/>
              </a:spcAft>
              <a:buNone/>
            </a:pPr>
            <a:endParaRPr sz="1800" dirty="0">
              <a:solidFill>
                <a:srgbClr val="000000"/>
              </a:solidFill>
              <a:latin typeface="Times New Roman" pitchFamily="18" charset="0"/>
              <a:ea typeface="Times"/>
              <a:cs typeface="Times New Roman" pitchFamily="18" charset="0"/>
              <a:sym typeface="Time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1048598" name="Google Shape;74;p16"/>
          <p:cNvSpPr txBox="1">
            <a:spLocks noGrp="1"/>
          </p:cNvSpPr>
          <p:nvPr>
            <p:ph type="title"/>
          </p:nvPr>
        </p:nvSpPr>
        <p:spPr>
          <a:xfrm>
            <a:off x="269250" y="5865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2400" u="sng" dirty="0">
                <a:solidFill>
                  <a:srgbClr val="000000"/>
                </a:solidFill>
                <a:latin typeface="Times New Roman" pitchFamily="18" charset="0"/>
                <a:cs typeface="Times New Roman" pitchFamily="18" charset="0"/>
              </a:rPr>
              <a:t>Thermal Oxidation</a:t>
            </a:r>
            <a:endParaRPr sz="2400" u="sng" dirty="0">
              <a:solidFill>
                <a:srgbClr val="000000"/>
              </a:solidFill>
              <a:latin typeface="Times New Roman" pitchFamily="18" charset="0"/>
              <a:cs typeface="Times New Roman" pitchFamily="18" charset="0"/>
            </a:endParaRPr>
          </a:p>
        </p:txBody>
      </p:sp>
      <p:pic>
        <p:nvPicPr>
          <p:cNvPr id="2097153" name="Google Shape;75;p16"/>
          <p:cNvPicPr preferRelativeResize="0">
            <a:picLocks/>
          </p:cNvPicPr>
          <p:nvPr/>
        </p:nvPicPr>
        <p:blipFill rotWithShape="1">
          <a:blip r:embed="rId3">
            <a:alphaModFix/>
          </a:blip>
          <a:srcRect l="51014" t="19179" b="20162"/>
          <a:stretch>
            <a:fillRect/>
          </a:stretch>
        </p:blipFill>
        <p:spPr>
          <a:xfrm>
            <a:off x="5216425" y="1538850"/>
            <a:ext cx="3573425" cy="2285200"/>
          </a:xfrm>
          <a:prstGeom prst="rect">
            <a:avLst/>
          </a:prstGeom>
          <a:noFill/>
          <a:ln>
            <a:noFill/>
          </a:ln>
        </p:spPr>
      </p:pic>
      <p:pic>
        <p:nvPicPr>
          <p:cNvPr id="2097154" name="Google Shape;76;p16"/>
          <p:cNvPicPr preferRelativeResize="0">
            <a:picLocks/>
          </p:cNvPicPr>
          <p:nvPr/>
        </p:nvPicPr>
        <p:blipFill rotWithShape="1">
          <a:blip r:embed="rId3">
            <a:alphaModFix/>
          </a:blip>
          <a:srcRect l="3288" t="38939" r="51165" b="46084"/>
          <a:stretch>
            <a:fillRect/>
          </a:stretch>
        </p:blipFill>
        <p:spPr>
          <a:xfrm>
            <a:off x="890273" y="4120724"/>
            <a:ext cx="2207001" cy="502300"/>
          </a:xfrm>
          <a:prstGeom prst="rect">
            <a:avLst/>
          </a:prstGeom>
          <a:noFill/>
          <a:ln>
            <a:noFill/>
          </a:ln>
        </p:spPr>
      </p:pic>
      <p:sp>
        <p:nvSpPr>
          <p:cNvPr id="1048599" name="Google Shape;77;p16"/>
          <p:cNvSpPr txBox="1"/>
          <p:nvPr/>
        </p:nvSpPr>
        <p:spPr>
          <a:xfrm>
            <a:off x="269249" y="1347749"/>
            <a:ext cx="4990200" cy="2448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b="1" dirty="0">
                <a:solidFill>
                  <a:srgbClr val="222222"/>
                </a:solidFill>
                <a:highlight>
                  <a:srgbClr val="FFFFFF"/>
                </a:highlight>
                <a:latin typeface="Times New Roman" pitchFamily="18" charset="0"/>
                <a:ea typeface="Times"/>
                <a:cs typeface="Times New Roman" pitchFamily="18" charset="0"/>
                <a:sym typeface="Times"/>
              </a:rPr>
              <a:t>Thermal oxidation</a:t>
            </a:r>
            <a:r>
              <a:rPr lang="en" dirty="0">
                <a:solidFill>
                  <a:srgbClr val="222222"/>
                </a:solidFill>
                <a:highlight>
                  <a:srgbClr val="FFFFFF"/>
                </a:highlight>
                <a:latin typeface="Times New Roman" pitchFamily="18" charset="0"/>
                <a:ea typeface="Times"/>
                <a:cs typeface="Times New Roman" pitchFamily="18" charset="0"/>
                <a:sym typeface="Times"/>
              </a:rPr>
              <a:t> is a way to produce a thin layer of </a:t>
            </a:r>
            <a:r>
              <a:rPr lang="en" dirty="0">
                <a:solidFill>
                  <a:srgbClr val="0B0080"/>
                </a:solidFill>
                <a:highlight>
                  <a:srgbClr val="FFFFFF"/>
                </a:highlight>
                <a:uFill>
                  <a:noFill/>
                </a:uFill>
                <a:latin typeface="Times New Roman" pitchFamily="18" charset="0"/>
                <a:ea typeface="Times"/>
                <a:cs typeface="Times New Roman" pitchFamily="18" charset="0"/>
                <a:sym typeface="Times"/>
                <a:hlinkClick r:id="rId4"/>
              </a:rPr>
              <a:t>oxide</a:t>
            </a:r>
            <a:r>
              <a:rPr lang="en" dirty="0">
                <a:solidFill>
                  <a:srgbClr val="222222"/>
                </a:solidFill>
                <a:highlight>
                  <a:srgbClr val="FFFFFF"/>
                </a:highlight>
                <a:latin typeface="Times New Roman" pitchFamily="18" charset="0"/>
                <a:ea typeface="Times"/>
                <a:cs typeface="Times New Roman" pitchFamily="18" charset="0"/>
                <a:sym typeface="Times"/>
              </a:rPr>
              <a:t> (usually </a:t>
            </a:r>
            <a:r>
              <a:rPr lang="en" dirty="0">
                <a:solidFill>
                  <a:srgbClr val="0B0080"/>
                </a:solidFill>
                <a:highlight>
                  <a:srgbClr val="FFFFFF"/>
                </a:highlight>
                <a:uFill>
                  <a:noFill/>
                </a:uFill>
                <a:latin typeface="Times New Roman" pitchFamily="18" charset="0"/>
                <a:ea typeface="Times"/>
                <a:cs typeface="Times New Roman" pitchFamily="18" charset="0"/>
                <a:sym typeface="Times"/>
                <a:hlinkClick r:id="rId5"/>
              </a:rPr>
              <a:t>silicon dioxide</a:t>
            </a:r>
            <a:r>
              <a:rPr lang="en" dirty="0">
                <a:solidFill>
                  <a:srgbClr val="222222"/>
                </a:solidFill>
                <a:highlight>
                  <a:srgbClr val="FFFFFF"/>
                </a:highlight>
                <a:latin typeface="Times New Roman" pitchFamily="18" charset="0"/>
                <a:ea typeface="Times"/>
                <a:cs typeface="Times New Roman" pitchFamily="18" charset="0"/>
                <a:sym typeface="Times"/>
              </a:rPr>
              <a:t>) on the surface of a </a:t>
            </a:r>
            <a:r>
              <a:rPr lang="en" dirty="0">
                <a:solidFill>
                  <a:srgbClr val="0B0080"/>
                </a:solidFill>
                <a:highlight>
                  <a:srgbClr val="FFFFFF"/>
                </a:highlight>
                <a:uFill>
                  <a:noFill/>
                </a:uFill>
                <a:latin typeface="Times New Roman" pitchFamily="18" charset="0"/>
                <a:ea typeface="Times"/>
                <a:cs typeface="Times New Roman" pitchFamily="18" charset="0"/>
                <a:sym typeface="Times"/>
                <a:hlinkClick r:id="rId6"/>
              </a:rPr>
              <a:t>wafer</a:t>
            </a:r>
            <a:r>
              <a:rPr lang="en" dirty="0">
                <a:solidFill>
                  <a:srgbClr val="222222"/>
                </a:solidFill>
                <a:highlight>
                  <a:srgbClr val="FFFFFF"/>
                </a:highlight>
                <a:latin typeface="Times New Roman" pitchFamily="18" charset="0"/>
                <a:ea typeface="Times"/>
                <a:cs typeface="Times New Roman" pitchFamily="18" charset="0"/>
                <a:sym typeface="Times"/>
              </a:rPr>
              <a:t>.</a:t>
            </a:r>
            <a:endParaRPr dirty="0">
              <a:solidFill>
                <a:srgbClr val="222222"/>
              </a:solidFill>
              <a:highlight>
                <a:srgbClr val="FFFFFF"/>
              </a:highlight>
              <a:latin typeface="Times New Roman" pitchFamily="18" charset="0"/>
              <a:ea typeface="Times"/>
              <a:cs typeface="Times New Roman" pitchFamily="18" charset="0"/>
              <a:sym typeface="Times"/>
            </a:endParaRPr>
          </a:p>
          <a:p>
            <a:pPr marL="457200" lvl="0" indent="-317500" algn="l" rtl="0">
              <a:spcBef>
                <a:spcPts val="0"/>
              </a:spcBef>
              <a:spcAft>
                <a:spcPts val="0"/>
              </a:spcAft>
              <a:buClr>
                <a:srgbClr val="222222"/>
              </a:buClr>
              <a:buSzPts val="1400"/>
              <a:buFont typeface="Times"/>
              <a:buChar char="●"/>
            </a:pPr>
            <a:r>
              <a:rPr lang="en" dirty="0">
                <a:solidFill>
                  <a:srgbClr val="222222"/>
                </a:solidFill>
                <a:highlight>
                  <a:srgbClr val="FFFFFF"/>
                </a:highlight>
                <a:latin typeface="Times New Roman" pitchFamily="18" charset="0"/>
                <a:ea typeface="Times"/>
                <a:cs typeface="Times New Roman" pitchFamily="18" charset="0"/>
                <a:sym typeface="Times"/>
              </a:rPr>
              <a:t>The technique forces an oxidizing agent to diffuse into the wafer at high temperature and react with it. </a:t>
            </a:r>
            <a:endParaRPr dirty="0">
              <a:solidFill>
                <a:srgbClr val="222222"/>
              </a:solidFill>
              <a:highlight>
                <a:srgbClr val="FFFFFF"/>
              </a:highlight>
              <a:latin typeface="Times New Roman" pitchFamily="18" charset="0"/>
              <a:ea typeface="Times"/>
              <a:cs typeface="Times New Roman" pitchFamily="18" charset="0"/>
              <a:sym typeface="Times"/>
            </a:endParaRPr>
          </a:p>
          <a:p>
            <a:pPr marL="457200" lvl="0" indent="-317500" algn="l" rtl="0">
              <a:spcBef>
                <a:spcPts val="0"/>
              </a:spcBef>
              <a:spcAft>
                <a:spcPts val="0"/>
              </a:spcAft>
              <a:buClr>
                <a:srgbClr val="222222"/>
              </a:buClr>
              <a:buSzPts val="1400"/>
              <a:buChar char="●"/>
            </a:pPr>
            <a:r>
              <a:rPr lang="en" dirty="0">
                <a:solidFill>
                  <a:srgbClr val="222222"/>
                </a:solidFill>
                <a:highlight>
                  <a:srgbClr val="FFFFFF"/>
                </a:highlight>
                <a:latin typeface="Times New Roman" pitchFamily="18" charset="0"/>
                <a:ea typeface="Times"/>
                <a:cs typeface="Times New Roman" pitchFamily="18" charset="0"/>
                <a:sym typeface="Times"/>
              </a:rPr>
              <a:t>Thermal oxidation of silicon is usually performed at a temperature between 800 and 1200 </a:t>
            </a:r>
            <a:r>
              <a:rPr lang="en" dirty="0">
                <a:solidFill>
                  <a:srgbClr val="0B0080"/>
                </a:solidFill>
                <a:highlight>
                  <a:srgbClr val="FFFFFF"/>
                </a:highlight>
                <a:uFill>
                  <a:noFill/>
                </a:uFill>
                <a:latin typeface="Times New Roman" pitchFamily="18" charset="0"/>
                <a:ea typeface="Times"/>
                <a:cs typeface="Times New Roman" pitchFamily="18" charset="0"/>
                <a:sym typeface="Times"/>
                <a:hlinkClick r:id="rId7"/>
              </a:rPr>
              <a:t>°C</a:t>
            </a:r>
            <a:r>
              <a:rPr lang="en" dirty="0">
                <a:solidFill>
                  <a:srgbClr val="222222"/>
                </a:solidFill>
                <a:highlight>
                  <a:srgbClr val="FFFFFF"/>
                </a:highlight>
                <a:latin typeface="Times New Roman" pitchFamily="18" charset="0"/>
                <a:ea typeface="Times"/>
                <a:cs typeface="Times New Roman" pitchFamily="18" charset="0"/>
                <a:sym typeface="Times"/>
              </a:rPr>
              <a:t>, resulting in so called </a:t>
            </a:r>
            <a:r>
              <a:rPr lang="en" b="1" dirty="0">
                <a:solidFill>
                  <a:srgbClr val="222222"/>
                </a:solidFill>
                <a:highlight>
                  <a:srgbClr val="FFFFFF"/>
                </a:highlight>
                <a:latin typeface="Times New Roman" pitchFamily="18" charset="0"/>
                <a:ea typeface="Times"/>
                <a:cs typeface="Times New Roman" pitchFamily="18" charset="0"/>
                <a:sym typeface="Times"/>
              </a:rPr>
              <a:t>High Temperature Oxide</a:t>
            </a:r>
            <a:r>
              <a:rPr lang="en" dirty="0">
                <a:solidFill>
                  <a:srgbClr val="222222"/>
                </a:solidFill>
                <a:highlight>
                  <a:srgbClr val="FFFFFF"/>
                </a:highlight>
                <a:latin typeface="Times New Roman" pitchFamily="18" charset="0"/>
                <a:ea typeface="Times"/>
                <a:cs typeface="Times New Roman" pitchFamily="18" charset="0"/>
                <a:sym typeface="Times"/>
              </a:rPr>
              <a:t> layer (HTO).</a:t>
            </a:r>
            <a:endParaRPr dirty="0">
              <a:solidFill>
                <a:srgbClr val="222222"/>
              </a:solidFill>
              <a:highlight>
                <a:srgbClr val="FFFFFF"/>
              </a:highlight>
              <a:latin typeface="Times New Roman" pitchFamily="18" charset="0"/>
              <a:ea typeface="Times"/>
              <a:cs typeface="Times New Roman" pitchFamily="18" charset="0"/>
              <a:sym typeface="Times"/>
            </a:endParaRPr>
          </a:p>
          <a:p>
            <a:pPr marL="457200" lvl="0" indent="-317500" algn="l" rtl="0">
              <a:spcBef>
                <a:spcPts val="0"/>
              </a:spcBef>
              <a:spcAft>
                <a:spcPts val="0"/>
              </a:spcAft>
              <a:buClr>
                <a:srgbClr val="222222"/>
              </a:buClr>
              <a:buSzPts val="1400"/>
              <a:buFont typeface="Times"/>
              <a:buChar char="●"/>
            </a:pPr>
            <a:r>
              <a:rPr lang="en" dirty="0">
                <a:solidFill>
                  <a:srgbClr val="222222"/>
                </a:solidFill>
                <a:highlight>
                  <a:srgbClr val="FFFFFF"/>
                </a:highlight>
                <a:latin typeface="Times New Roman" pitchFamily="18" charset="0"/>
                <a:ea typeface="Times"/>
                <a:cs typeface="Times New Roman" pitchFamily="18" charset="0"/>
                <a:sym typeface="Times"/>
              </a:rPr>
              <a:t> The reaction is one of the following:</a:t>
            </a:r>
            <a:endParaRPr dirty="0">
              <a:solidFill>
                <a:srgbClr val="222222"/>
              </a:solidFill>
              <a:highlight>
                <a:srgbClr val="FFFFFF"/>
              </a:highlight>
              <a:latin typeface="Times New Roman" pitchFamily="18" charset="0"/>
              <a:ea typeface="Times"/>
              <a:cs typeface="Times New Roman" pitchFamily="18" charset="0"/>
              <a:sym typeface="Time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1048602" name="Google Shape;82;p17"/>
          <p:cNvSpPr txBox="1">
            <a:spLocks noGrp="1"/>
          </p:cNvSpPr>
          <p:nvPr>
            <p:ph type="title"/>
          </p:nvPr>
        </p:nvSpPr>
        <p:spPr>
          <a:prstGeom prst="rect">
            <a:avLst/>
          </a:prstGeom>
        </p:spPr>
        <p:txBody>
          <a:bodyPr spcFirstLastPara="1" wrap="square" lIns="91425" tIns="91425" rIns="91425" bIns="91425" anchor="t" anchorCtr="0">
            <a:noAutofit/>
          </a:bodyPr>
          <a:lstStyle/>
          <a:p>
            <a:pPr marL="457200" lvl="0" indent="0" algn="ctr" rtl="0">
              <a:lnSpc>
                <a:spcPct val="115000"/>
              </a:lnSpc>
              <a:spcBef>
                <a:spcPts val="0"/>
              </a:spcBef>
              <a:spcAft>
                <a:spcPts val="1600"/>
              </a:spcAft>
              <a:buNone/>
            </a:pPr>
            <a:r>
              <a:rPr lang="en" sz="2400" u="sng" dirty="0">
                <a:solidFill>
                  <a:srgbClr val="000000"/>
                </a:solidFill>
                <a:latin typeface="Times"/>
                <a:ea typeface="Times"/>
                <a:cs typeface="Times"/>
                <a:sym typeface="Times"/>
              </a:rPr>
              <a:t>Diffusion</a:t>
            </a:r>
            <a:endParaRPr sz="2400" u="sng" dirty="0">
              <a:solidFill>
                <a:srgbClr val="000000"/>
              </a:solidFill>
              <a:latin typeface="Times"/>
              <a:ea typeface="Times"/>
              <a:cs typeface="Times"/>
              <a:sym typeface="Times"/>
            </a:endParaRPr>
          </a:p>
        </p:txBody>
      </p:sp>
      <p:sp>
        <p:nvSpPr>
          <p:cNvPr id="1048603" name="Google Shape;83;p17"/>
          <p:cNvSpPr txBox="1">
            <a:spLocks noGrp="1"/>
          </p:cNvSpPr>
          <p:nvPr>
            <p:ph type="body" idx="1"/>
          </p:nvPr>
        </p:nvSpPr>
        <p:spPr>
          <a:xfrm>
            <a:off x="311700" y="1152475"/>
            <a:ext cx="52563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Font typeface="Times"/>
              <a:buChar char="●"/>
            </a:pPr>
            <a:r>
              <a:rPr lang="en" sz="1400" dirty="0">
                <a:solidFill>
                  <a:srgbClr val="000000"/>
                </a:solidFill>
                <a:latin typeface="Times New Roman" pitchFamily="18" charset="0"/>
                <a:ea typeface="Times"/>
                <a:cs typeface="Times New Roman" pitchFamily="18" charset="0"/>
                <a:sym typeface="Times"/>
              </a:rPr>
              <a:t>Thermal process that was used extensively in IC fabrication in the past is thermal in-diffusion</a:t>
            </a:r>
            <a:endParaRPr sz="1400" dirty="0">
              <a:solidFill>
                <a:srgbClr val="000000"/>
              </a:solidFill>
              <a:latin typeface="Times New Roman" pitchFamily="18" charset="0"/>
              <a:ea typeface="Times"/>
              <a:cs typeface="Times New Roman" pitchFamily="18" charset="0"/>
              <a:sym typeface="Times"/>
            </a:endParaRPr>
          </a:p>
          <a:p>
            <a:pPr marL="457200" lvl="0" indent="-317500" algn="l" rtl="0">
              <a:spcBef>
                <a:spcPts val="0"/>
              </a:spcBef>
              <a:spcAft>
                <a:spcPts val="0"/>
              </a:spcAft>
              <a:buClr>
                <a:srgbClr val="000000"/>
              </a:buClr>
              <a:buSzPts val="1400"/>
              <a:buFont typeface="Times"/>
              <a:buChar char="●"/>
            </a:pPr>
            <a:r>
              <a:rPr lang="en" sz="1400" dirty="0">
                <a:solidFill>
                  <a:srgbClr val="000000"/>
                </a:solidFill>
                <a:latin typeface="Times New Roman" pitchFamily="18" charset="0"/>
                <a:ea typeface="Times"/>
                <a:cs typeface="Times New Roman" pitchFamily="18" charset="0"/>
                <a:sym typeface="Times"/>
              </a:rPr>
              <a:t> The wafers are first oxidized and windows are opened in the oxide using the photolithography and etching steps.</a:t>
            </a:r>
            <a:endParaRPr sz="1400" dirty="0">
              <a:solidFill>
                <a:srgbClr val="000000"/>
              </a:solidFill>
              <a:latin typeface="Times New Roman" pitchFamily="18" charset="0"/>
              <a:ea typeface="Times"/>
              <a:cs typeface="Times New Roman" pitchFamily="18" charset="0"/>
              <a:sym typeface="Times"/>
            </a:endParaRPr>
          </a:p>
          <a:p>
            <a:pPr marL="457200" lvl="0" indent="-317500" algn="l" rtl="0">
              <a:spcBef>
                <a:spcPts val="0"/>
              </a:spcBef>
              <a:spcAft>
                <a:spcPts val="0"/>
              </a:spcAft>
              <a:buClr>
                <a:srgbClr val="000000"/>
              </a:buClr>
              <a:buSzPts val="1400"/>
              <a:buFont typeface="Times"/>
              <a:buChar char="●"/>
            </a:pPr>
            <a:r>
              <a:rPr lang="en" sz="1400" dirty="0">
                <a:solidFill>
                  <a:srgbClr val="000000"/>
                </a:solidFill>
                <a:latin typeface="Times New Roman" pitchFamily="18" charset="0"/>
                <a:ea typeface="Times"/>
                <a:cs typeface="Times New Roman" pitchFamily="18" charset="0"/>
                <a:sym typeface="Times"/>
              </a:rPr>
              <a:t>Dopants such as B, P, or As are introduced into these patterned wafers in a high temperature (∼800-1100°C) diffusion furnace, generally using a gas or vapor source.</a:t>
            </a:r>
            <a:endParaRPr sz="1400" dirty="0">
              <a:solidFill>
                <a:srgbClr val="000000"/>
              </a:solidFill>
              <a:latin typeface="Times New Roman" pitchFamily="18" charset="0"/>
              <a:ea typeface="Times"/>
              <a:cs typeface="Times New Roman" pitchFamily="18" charset="0"/>
              <a:sym typeface="Times"/>
            </a:endParaRPr>
          </a:p>
          <a:p>
            <a:pPr marL="457200" lvl="0" indent="-317500" algn="l" rtl="0">
              <a:spcBef>
                <a:spcPts val="0"/>
              </a:spcBef>
              <a:spcAft>
                <a:spcPts val="0"/>
              </a:spcAft>
              <a:buClr>
                <a:srgbClr val="000000"/>
              </a:buClr>
              <a:buSzPts val="1400"/>
              <a:buFont typeface="Times"/>
              <a:buChar char="●"/>
            </a:pPr>
            <a:r>
              <a:rPr lang="en" sz="1400" dirty="0">
                <a:solidFill>
                  <a:srgbClr val="000000"/>
                </a:solidFill>
                <a:latin typeface="Times New Roman" pitchFamily="18" charset="0"/>
                <a:ea typeface="Times"/>
                <a:cs typeface="Times New Roman" pitchFamily="18" charset="0"/>
                <a:sym typeface="Times"/>
              </a:rPr>
              <a:t> The dopants are gradually transported from the high concentration region near the surface into the substrate through diffusion.</a:t>
            </a:r>
            <a:endParaRPr sz="1400" dirty="0">
              <a:solidFill>
                <a:srgbClr val="000000"/>
              </a:solidFill>
              <a:latin typeface="Times New Roman" pitchFamily="18" charset="0"/>
              <a:ea typeface="Times"/>
              <a:cs typeface="Times New Roman" pitchFamily="18" charset="0"/>
              <a:sym typeface="Times"/>
            </a:endParaRPr>
          </a:p>
        </p:txBody>
      </p:sp>
      <p:pic>
        <p:nvPicPr>
          <p:cNvPr id="2097155" name="Google Shape;84;p17"/>
          <p:cNvPicPr preferRelativeResize="0">
            <a:picLocks/>
          </p:cNvPicPr>
          <p:nvPr/>
        </p:nvPicPr>
        <p:blipFill>
          <a:blip r:embed="rId3">
            <a:alphaModFix/>
          </a:blip>
          <a:stretch>
            <a:fillRect/>
          </a:stretch>
        </p:blipFill>
        <p:spPr>
          <a:xfrm>
            <a:off x="5568000" y="1187950"/>
            <a:ext cx="3264300" cy="256885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1048606" name="Google Shape;89;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latin typeface="Times"/>
                <a:ea typeface="Times"/>
                <a:cs typeface="Times"/>
                <a:sym typeface="Times"/>
              </a:rPr>
              <a:t>Rapid Thermal Processing(RTP)</a:t>
            </a:r>
            <a:endParaRPr sz="2400" dirty="0">
              <a:latin typeface="Times"/>
              <a:ea typeface="Times"/>
              <a:cs typeface="Times"/>
              <a:sym typeface="Times"/>
            </a:endParaRPr>
          </a:p>
        </p:txBody>
      </p:sp>
      <p:sp>
        <p:nvSpPr>
          <p:cNvPr id="1048607" name="Google Shape;90;p18"/>
          <p:cNvSpPr txBox="1">
            <a:spLocks noGrp="1"/>
          </p:cNvSpPr>
          <p:nvPr>
            <p:ph type="body" idx="1"/>
          </p:nvPr>
        </p:nvSpPr>
        <p:spPr>
          <a:xfrm>
            <a:off x="311700" y="1152475"/>
            <a:ext cx="5031900" cy="3416400"/>
          </a:xfrm>
          <a:prstGeom prst="rect">
            <a:avLst/>
          </a:prstGeom>
        </p:spPr>
        <p:txBody>
          <a:bodyPr spcFirstLastPara="1" wrap="square" lIns="91425" tIns="91425" rIns="91425" bIns="91425" anchor="t" anchorCtr="0">
            <a:noAutofit/>
          </a:bodyPr>
          <a:lstStyle/>
          <a:p>
            <a:pPr marL="425450" indent="-285750">
              <a:buClr>
                <a:srgbClr val="000000"/>
              </a:buClr>
              <a:buSzPts val="1400"/>
              <a:buFont typeface="Arial" pitchFamily="34" charset="0"/>
              <a:buChar char="•"/>
            </a:pPr>
            <a:r>
              <a:rPr lang="en" sz="1400" dirty="0">
                <a:solidFill>
                  <a:srgbClr val="000000"/>
                </a:solidFill>
                <a:latin typeface="Times New Roman" pitchFamily="18" charset="0"/>
                <a:cs typeface="Times New Roman" pitchFamily="18" charset="0"/>
              </a:rPr>
              <a:t> Thermal steps formerly performed in furnaces are being done using rapid thermal processing (RTP</a:t>
            </a:r>
            <a:r>
              <a:rPr lang="en" sz="1400" dirty="0" smtClean="0">
                <a:solidFill>
                  <a:srgbClr val="000000"/>
                </a:solidFill>
                <a:latin typeface="Times New Roman" pitchFamily="18" charset="0"/>
                <a:cs typeface="Times New Roman" pitchFamily="18" charset="0"/>
              </a:rPr>
              <a:t>).</a:t>
            </a:r>
            <a:endParaRPr lang="en" sz="1400" dirty="0">
              <a:solidFill>
                <a:srgbClr val="000000"/>
              </a:solidFill>
              <a:latin typeface="Times New Roman" pitchFamily="18" charset="0"/>
              <a:cs typeface="Times New Roman" pitchFamily="18" charset="0"/>
            </a:endParaRPr>
          </a:p>
          <a:p>
            <a:pPr marL="425450" indent="-285750">
              <a:buClr>
                <a:srgbClr val="000000"/>
              </a:buClr>
              <a:buSzPts val="1400"/>
              <a:buFont typeface="Arial" pitchFamily="34" charset="0"/>
              <a:buChar char="•"/>
            </a:pPr>
            <a:r>
              <a:rPr lang="en" sz="1400" dirty="0" smtClean="0">
                <a:solidFill>
                  <a:srgbClr val="000000"/>
                </a:solidFill>
                <a:latin typeface="Times New Roman" pitchFamily="18" charset="0"/>
                <a:cs typeface="Times New Roman" pitchFamily="18" charset="0"/>
              </a:rPr>
              <a:t>This </a:t>
            </a:r>
            <a:r>
              <a:rPr lang="en" sz="1400" dirty="0">
                <a:solidFill>
                  <a:srgbClr val="000000"/>
                </a:solidFill>
                <a:latin typeface="Times New Roman" pitchFamily="18" charset="0"/>
                <a:cs typeface="Times New Roman" pitchFamily="18" charset="0"/>
              </a:rPr>
              <a:t>includes rapid thermal oxidation, annealing of ion implantation, and chemical vapor </a:t>
            </a:r>
            <a:r>
              <a:rPr lang="en" sz="1400" dirty="0" smtClean="0">
                <a:solidFill>
                  <a:srgbClr val="000000"/>
                </a:solidFill>
                <a:latin typeface="Times New Roman" pitchFamily="18" charset="0"/>
                <a:cs typeface="Times New Roman" pitchFamily="18" charset="0"/>
              </a:rPr>
              <a:t>deposition.</a:t>
            </a:r>
            <a:endParaRPr lang="en" sz="1400" dirty="0">
              <a:solidFill>
                <a:srgbClr val="000000"/>
              </a:solidFill>
              <a:latin typeface="Times New Roman" pitchFamily="18" charset="0"/>
              <a:cs typeface="Times New Roman" pitchFamily="18" charset="0"/>
            </a:endParaRPr>
          </a:p>
          <a:p>
            <a:pPr marL="425450" indent="-285750">
              <a:buClr>
                <a:srgbClr val="000000"/>
              </a:buClr>
              <a:buSzPts val="1400"/>
              <a:buFont typeface="Arial" pitchFamily="34" charset="0"/>
              <a:buChar char="•"/>
            </a:pPr>
            <a:r>
              <a:rPr lang="en" sz="1400" smtClean="0">
                <a:solidFill>
                  <a:srgbClr val="000000"/>
                </a:solidFill>
                <a:latin typeface="Times New Roman" pitchFamily="18" charset="0"/>
                <a:cs typeface="Times New Roman" pitchFamily="18" charset="0"/>
              </a:rPr>
              <a:t>Instead </a:t>
            </a:r>
            <a:r>
              <a:rPr lang="en" sz="1400" dirty="0">
                <a:solidFill>
                  <a:srgbClr val="000000"/>
                </a:solidFill>
                <a:latin typeface="Times New Roman" pitchFamily="18" charset="0"/>
                <a:cs typeface="Times New Roman" pitchFamily="18" charset="0"/>
              </a:rPr>
              <a:t>of having a large batch of wafers in a conventional furnace where the temperature cannot be changed rapidly, a single wafer is held, on low-thermal-mass quartz pins, surrounded by a bank of high-intensity (tens of kW) tungsten– halogen infrared lamps, with gold-plated reflectors around them.</a:t>
            </a:r>
            <a:endParaRPr sz="1400" dirty="0">
              <a:solidFill>
                <a:srgbClr val="000000"/>
              </a:solidFill>
              <a:latin typeface="Times New Roman" pitchFamily="18" charset="0"/>
              <a:cs typeface="Times New Roman" pitchFamily="18" charset="0"/>
            </a:endParaRPr>
          </a:p>
        </p:txBody>
      </p:sp>
      <p:pic>
        <p:nvPicPr>
          <p:cNvPr id="2097156" name="Google Shape;91;p18"/>
          <p:cNvPicPr preferRelativeResize="0">
            <a:picLocks/>
          </p:cNvPicPr>
          <p:nvPr/>
        </p:nvPicPr>
        <p:blipFill>
          <a:blip r:embed="rId3">
            <a:alphaModFix/>
          </a:blip>
          <a:stretch>
            <a:fillRect/>
          </a:stretch>
        </p:blipFill>
        <p:spPr>
          <a:xfrm>
            <a:off x="5343550" y="1152475"/>
            <a:ext cx="3488749" cy="226867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048610" name="Google Shape;96;p19"/>
          <p:cNvSpPr txBox="1">
            <a:spLocks noGrp="1"/>
          </p:cNvSpPr>
          <p:nvPr>
            <p:ph type="title"/>
          </p:nvPr>
        </p:nvSpPr>
        <p:spPr>
          <a:xfrm>
            <a:off x="265047" y="-68159"/>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400" u="sng" dirty="0">
                <a:latin typeface="Times"/>
                <a:ea typeface="Times"/>
                <a:cs typeface="Times"/>
                <a:sym typeface="Times"/>
              </a:rPr>
              <a:t>Ion Implantation</a:t>
            </a:r>
            <a:endParaRPr sz="2400" u="sng" dirty="0">
              <a:latin typeface="Times"/>
              <a:ea typeface="Times"/>
              <a:cs typeface="Times"/>
              <a:sym typeface="Times"/>
            </a:endParaRPr>
          </a:p>
          <a:p>
            <a:pPr marL="0" lvl="0" indent="0" algn="ctr" rtl="0">
              <a:spcBef>
                <a:spcPts val="1600"/>
              </a:spcBef>
              <a:spcAft>
                <a:spcPts val="0"/>
              </a:spcAft>
              <a:buNone/>
            </a:pPr>
            <a:endParaRPr sz="2400" u="sng" dirty="0">
              <a:latin typeface="Times"/>
              <a:ea typeface="Times"/>
              <a:cs typeface="Times"/>
              <a:sym typeface="Times"/>
            </a:endParaRPr>
          </a:p>
        </p:txBody>
      </p:sp>
      <p:sp>
        <p:nvSpPr>
          <p:cNvPr id="1048611" name="Google Shape;97;p19"/>
          <p:cNvSpPr txBox="1">
            <a:spLocks noGrp="1"/>
          </p:cNvSpPr>
          <p:nvPr>
            <p:ph type="body" idx="1"/>
          </p:nvPr>
        </p:nvSpPr>
        <p:spPr>
          <a:xfrm>
            <a:off x="442328" y="462009"/>
            <a:ext cx="8589704" cy="3416400"/>
          </a:xfrm>
          <a:prstGeom prst="rect">
            <a:avLst/>
          </a:prstGeom>
        </p:spPr>
        <p:txBody>
          <a:bodyPr spcFirstLastPara="1" wrap="square" lIns="91425" tIns="91425" rIns="91425" bIns="91425" anchor="t" anchorCtr="0">
            <a:noAutofit/>
          </a:bodyPr>
          <a:lstStyle/>
          <a:p>
            <a:pPr marL="457200" lvl="0" indent="-304800" algn="just" rtl="0">
              <a:spcBef>
                <a:spcPts val="0"/>
              </a:spcBef>
              <a:spcAft>
                <a:spcPts val="0"/>
              </a:spcAft>
              <a:buClr>
                <a:srgbClr val="000000"/>
              </a:buClr>
              <a:buSzPts val="1200"/>
              <a:buFont typeface="Times"/>
              <a:buChar char="●"/>
            </a:pPr>
            <a:r>
              <a:rPr lang="en" sz="1400" dirty="0">
                <a:solidFill>
                  <a:srgbClr val="000000"/>
                </a:solidFill>
                <a:latin typeface="Times"/>
                <a:ea typeface="Times"/>
                <a:cs typeface="Times"/>
                <a:sym typeface="Times"/>
              </a:rPr>
              <a:t> In this process a beam of impurity ions is accelerated to kinetic energies ranging from several keV to several MeV and is directed onto the surface of the semiconductor.</a:t>
            </a:r>
            <a:endParaRPr sz="1400" dirty="0">
              <a:solidFill>
                <a:srgbClr val="000000"/>
              </a:solidFill>
              <a:latin typeface="Times"/>
              <a:ea typeface="Times"/>
              <a:cs typeface="Times"/>
              <a:sym typeface="Times"/>
            </a:endParaRPr>
          </a:p>
          <a:p>
            <a:pPr marL="457200" lvl="0" indent="-304800" algn="just" rtl="0">
              <a:spcBef>
                <a:spcPts val="0"/>
              </a:spcBef>
              <a:spcAft>
                <a:spcPts val="0"/>
              </a:spcAft>
              <a:buClr>
                <a:srgbClr val="000000"/>
              </a:buClr>
              <a:buSzPts val="1200"/>
              <a:buFont typeface="Times"/>
              <a:buChar char="●"/>
            </a:pPr>
            <a:r>
              <a:rPr lang="en" sz="1400" dirty="0">
                <a:solidFill>
                  <a:srgbClr val="000000"/>
                </a:solidFill>
                <a:latin typeface="Times"/>
                <a:ea typeface="Times"/>
                <a:cs typeface="Times"/>
                <a:sym typeface="Times"/>
              </a:rPr>
              <a:t>As the impurity atoms enter the crystal, they give up their energy to the lattice in collisions and finally come to rest at some average penetration depth, called the projected range. </a:t>
            </a:r>
            <a:endParaRPr sz="1400" dirty="0">
              <a:solidFill>
                <a:srgbClr val="000000"/>
              </a:solidFill>
              <a:latin typeface="Times"/>
              <a:ea typeface="Times"/>
              <a:cs typeface="Times"/>
              <a:sym typeface="Times"/>
            </a:endParaRPr>
          </a:p>
          <a:p>
            <a:pPr marL="457200" lvl="0" indent="-304800" algn="just" rtl="0">
              <a:spcBef>
                <a:spcPts val="0"/>
              </a:spcBef>
              <a:spcAft>
                <a:spcPts val="0"/>
              </a:spcAft>
              <a:buClr>
                <a:srgbClr val="000000"/>
              </a:buClr>
              <a:buSzPts val="1200"/>
              <a:buFont typeface="Times"/>
              <a:buChar char="●"/>
            </a:pPr>
            <a:r>
              <a:rPr lang="en" sz="1400" dirty="0">
                <a:solidFill>
                  <a:srgbClr val="000000"/>
                </a:solidFill>
                <a:latin typeface="Times"/>
                <a:ea typeface="Times"/>
                <a:cs typeface="Times"/>
                <a:sym typeface="Times"/>
              </a:rPr>
              <a:t>An obvious advantage of implantation is that it can be done at relatively low temperatures; this means that doping layers can be implanted without disturbing previously diffused regions. </a:t>
            </a:r>
            <a:endParaRPr sz="1400" dirty="0">
              <a:solidFill>
                <a:srgbClr val="000000"/>
              </a:solidFill>
              <a:latin typeface="Times"/>
              <a:ea typeface="Times"/>
              <a:cs typeface="Times"/>
              <a:sym typeface="Times"/>
            </a:endParaRPr>
          </a:p>
          <a:p>
            <a:pPr marL="457200" lvl="0" indent="-304800" algn="just" rtl="0">
              <a:spcBef>
                <a:spcPts val="0"/>
              </a:spcBef>
              <a:spcAft>
                <a:spcPts val="0"/>
              </a:spcAft>
              <a:buClr>
                <a:srgbClr val="000000"/>
              </a:buClr>
              <a:buSzPts val="1200"/>
              <a:buFont typeface="Times"/>
              <a:buChar char="●"/>
            </a:pPr>
            <a:r>
              <a:rPr lang="en" sz="1400" dirty="0">
                <a:solidFill>
                  <a:srgbClr val="000000"/>
                </a:solidFill>
                <a:latin typeface="Times"/>
                <a:ea typeface="Times"/>
                <a:cs typeface="Times"/>
                <a:sym typeface="Times"/>
              </a:rPr>
              <a:t>One of the major advantages of implantation is the precise control of doping concentration it provides.</a:t>
            </a:r>
            <a:endParaRPr sz="1400" dirty="0">
              <a:solidFill>
                <a:srgbClr val="000000"/>
              </a:solidFill>
              <a:latin typeface="Times"/>
              <a:ea typeface="Times"/>
              <a:cs typeface="Times"/>
              <a:sym typeface="Times"/>
            </a:endParaRPr>
          </a:p>
          <a:p>
            <a:pPr marL="457200" lvl="0" indent="-304800" algn="just" rtl="0">
              <a:spcBef>
                <a:spcPts val="0"/>
              </a:spcBef>
              <a:spcAft>
                <a:spcPts val="0"/>
              </a:spcAft>
              <a:buClr>
                <a:srgbClr val="000000"/>
              </a:buClr>
              <a:buSzPts val="1200"/>
              <a:buFont typeface="Times"/>
              <a:buChar char="●"/>
            </a:pPr>
            <a:r>
              <a:rPr lang="en" sz="1400" dirty="0">
                <a:solidFill>
                  <a:srgbClr val="000000"/>
                </a:solidFill>
                <a:latin typeface="Times"/>
                <a:ea typeface="Times"/>
                <a:cs typeface="Times"/>
                <a:sym typeface="Times"/>
              </a:rPr>
              <a:t>One problem with this doping method is the lattice damage which results from collisions between the ions and the lattice atoms.</a:t>
            </a:r>
            <a:endParaRPr sz="1400" dirty="0">
              <a:solidFill>
                <a:srgbClr val="000000"/>
              </a:solidFill>
              <a:latin typeface="Times"/>
              <a:ea typeface="Times"/>
              <a:cs typeface="Times"/>
              <a:sym typeface="Time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5413" y="2575249"/>
            <a:ext cx="4823925" cy="2390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8614" name="Google Shape;103;p20"/>
          <p:cNvSpPr txBox="1">
            <a:spLocks noGrp="1"/>
          </p:cNvSpPr>
          <p:nvPr>
            <p:ph type="title"/>
          </p:nvPr>
        </p:nvSpPr>
        <p:spPr>
          <a:xfrm>
            <a:off x="321031" y="71801"/>
            <a:ext cx="8520600" cy="572700"/>
          </a:xfrm>
          <a:prstGeom prst="rect">
            <a:avLst/>
          </a:prstGeom>
        </p:spPr>
        <p:txBody>
          <a:bodyPr spcFirstLastPara="1" wrap="square" lIns="91425" tIns="91425" rIns="91425" bIns="91425" anchor="t" anchorCtr="0">
            <a:noAutofit/>
          </a:bodyPr>
          <a:lstStyle/>
          <a:p>
            <a:pPr marL="457200" lvl="0" indent="0" algn="ctr" rtl="0">
              <a:lnSpc>
                <a:spcPct val="115000"/>
              </a:lnSpc>
              <a:spcBef>
                <a:spcPts val="0"/>
              </a:spcBef>
              <a:spcAft>
                <a:spcPts val="1600"/>
              </a:spcAft>
              <a:buNone/>
            </a:pPr>
            <a:r>
              <a:rPr lang="en" sz="2400" u="sng" dirty="0">
                <a:latin typeface="Times"/>
                <a:ea typeface="Times"/>
                <a:cs typeface="Times"/>
                <a:sym typeface="Times"/>
              </a:rPr>
              <a:t>Chemical Vapor Deposition (CVD)</a:t>
            </a:r>
            <a:endParaRPr sz="2400" u="sng" dirty="0">
              <a:latin typeface="Times"/>
              <a:ea typeface="Times"/>
              <a:cs typeface="Times"/>
              <a:sym typeface="Times"/>
            </a:endParaRPr>
          </a:p>
        </p:txBody>
      </p:sp>
      <p:sp>
        <p:nvSpPr>
          <p:cNvPr id="1048615" name="Google Shape;104;p20"/>
          <p:cNvSpPr txBox="1">
            <a:spLocks noGrp="1"/>
          </p:cNvSpPr>
          <p:nvPr>
            <p:ph type="body" idx="1"/>
          </p:nvPr>
        </p:nvSpPr>
        <p:spPr>
          <a:xfrm>
            <a:off x="330361" y="657953"/>
            <a:ext cx="8617696" cy="3591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Font typeface="Times"/>
              <a:buChar char="●"/>
            </a:pPr>
            <a:r>
              <a:rPr lang="en" sz="1400" dirty="0">
                <a:solidFill>
                  <a:srgbClr val="000000"/>
                </a:solidFill>
                <a:latin typeface="Times"/>
                <a:ea typeface="Times"/>
                <a:cs typeface="Times"/>
                <a:sym typeface="Times"/>
              </a:rPr>
              <a:t>The CVD process reacts a Si-containing gas such </a:t>
            </a:r>
            <a:r>
              <a:rPr lang="en" sz="1400" dirty="0" smtClean="0">
                <a:solidFill>
                  <a:srgbClr val="000000"/>
                </a:solidFill>
                <a:latin typeface="Times"/>
                <a:ea typeface="Times"/>
                <a:cs typeface="Times"/>
                <a:sym typeface="Times"/>
              </a:rPr>
              <a:t>as SiH4 </a:t>
            </a:r>
            <a:r>
              <a:rPr lang="en" sz="1400" dirty="0">
                <a:solidFill>
                  <a:srgbClr val="000000"/>
                </a:solidFill>
                <a:latin typeface="Times"/>
                <a:ea typeface="Times"/>
                <a:cs typeface="Times"/>
                <a:sym typeface="Times"/>
              </a:rPr>
              <a:t>with an oxygen-containing precursor, causing a chemical reaction, leading to the deposition of SiO2 on the substrate.</a:t>
            </a:r>
            <a:endParaRPr sz="1400" dirty="0">
              <a:solidFill>
                <a:srgbClr val="000000"/>
              </a:solidFill>
              <a:latin typeface="Times"/>
              <a:ea typeface="Times"/>
              <a:cs typeface="Times"/>
              <a:sym typeface="Times"/>
            </a:endParaRPr>
          </a:p>
          <a:p>
            <a:pPr marL="457200" lvl="0" indent="-317500" algn="l" rtl="0">
              <a:spcBef>
                <a:spcPts val="0"/>
              </a:spcBef>
              <a:spcAft>
                <a:spcPts val="0"/>
              </a:spcAft>
              <a:buClr>
                <a:srgbClr val="000000"/>
              </a:buClr>
              <a:buSzPts val="1400"/>
              <a:buFont typeface="Times"/>
              <a:buChar char="●"/>
            </a:pPr>
            <a:r>
              <a:rPr lang="en" sz="1400" dirty="0">
                <a:solidFill>
                  <a:srgbClr val="000000"/>
                </a:solidFill>
                <a:latin typeface="Times"/>
                <a:ea typeface="Times"/>
                <a:cs typeface="Times"/>
                <a:sym typeface="Times"/>
              </a:rPr>
              <a:t>Being able to deposit SiO2 is very important in certain applications. As a complicated device structure is built up, the Si substrate may not be available for reaction, or there may be metallization on the wafer that cannot withstand very high temperatures. In such cases, CVD is a necessary alternative.</a:t>
            </a:r>
            <a:endParaRPr sz="1400" dirty="0">
              <a:solidFill>
                <a:srgbClr val="000000"/>
              </a:solidFill>
              <a:latin typeface="Times"/>
              <a:ea typeface="Times"/>
              <a:cs typeface="Times"/>
              <a:sym typeface="Times"/>
            </a:endParaRPr>
          </a:p>
          <a:p>
            <a:pPr marL="457200" lvl="0" indent="-317500" algn="l" rtl="0">
              <a:spcBef>
                <a:spcPts val="0"/>
              </a:spcBef>
              <a:spcAft>
                <a:spcPts val="0"/>
              </a:spcAft>
              <a:buClr>
                <a:srgbClr val="000000"/>
              </a:buClr>
              <a:buSzPts val="1400"/>
              <a:buFont typeface="Times"/>
              <a:buChar char="●"/>
            </a:pPr>
            <a:r>
              <a:rPr lang="en" sz="1400" dirty="0">
                <a:solidFill>
                  <a:srgbClr val="000000"/>
                </a:solidFill>
                <a:latin typeface="Times"/>
                <a:ea typeface="Times"/>
                <a:cs typeface="Times"/>
                <a:sym typeface="Times"/>
              </a:rPr>
              <a:t>LPCVD is also widely used to deposit other dielectrics such as silicon nitride (Si3N4), and polycrystalline or amorphous Si. </a:t>
            </a:r>
            <a:endParaRPr sz="1400" dirty="0">
              <a:solidFill>
                <a:srgbClr val="000000"/>
              </a:solidFill>
              <a:latin typeface="Times"/>
              <a:ea typeface="Times"/>
              <a:cs typeface="Times"/>
              <a:sym typeface="Times"/>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1517" y="2584580"/>
            <a:ext cx="5708875" cy="2154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048618" name="Google Shape;110;p21"/>
          <p:cNvSpPr txBox="1">
            <a:spLocks noGrp="1"/>
          </p:cNvSpPr>
          <p:nvPr>
            <p:ph type="title"/>
          </p:nvPr>
        </p:nvSpPr>
        <p:spPr>
          <a:prstGeom prst="rect">
            <a:avLst/>
          </a:prstGeom>
        </p:spPr>
        <p:txBody>
          <a:bodyPr spcFirstLastPara="1" wrap="square" lIns="91425" tIns="91425" rIns="91425" bIns="91425" anchor="t" anchorCtr="0">
            <a:noAutofit/>
          </a:bodyPr>
          <a:lstStyle/>
          <a:p>
            <a:pPr marL="457200" lvl="0" indent="0" algn="ctr" rtl="0">
              <a:lnSpc>
                <a:spcPct val="115000"/>
              </a:lnSpc>
              <a:spcBef>
                <a:spcPts val="0"/>
              </a:spcBef>
              <a:spcAft>
                <a:spcPts val="0"/>
              </a:spcAft>
              <a:buNone/>
            </a:pPr>
            <a:r>
              <a:rPr lang="en" sz="2400" u="sng">
                <a:solidFill>
                  <a:srgbClr val="000000"/>
                </a:solidFill>
                <a:highlight>
                  <a:srgbClr val="FFFFFF"/>
                </a:highlight>
                <a:latin typeface="Times"/>
                <a:ea typeface="Times"/>
                <a:cs typeface="Times"/>
                <a:sym typeface="Times"/>
              </a:rPr>
              <a:t>Photolithography</a:t>
            </a:r>
            <a:endParaRPr sz="2400" u="sng">
              <a:solidFill>
                <a:srgbClr val="000000"/>
              </a:solidFill>
              <a:highlight>
                <a:srgbClr val="FFFFFF"/>
              </a:highlight>
              <a:latin typeface="Times"/>
              <a:ea typeface="Times"/>
              <a:cs typeface="Times"/>
              <a:sym typeface="Times"/>
            </a:endParaRPr>
          </a:p>
          <a:p>
            <a:pPr marL="0" lvl="0" indent="0" algn="ctr" rtl="0">
              <a:spcBef>
                <a:spcPts val="1600"/>
              </a:spcBef>
              <a:spcAft>
                <a:spcPts val="0"/>
              </a:spcAft>
              <a:buNone/>
            </a:pPr>
            <a:endParaRPr sz="2400" u="sng">
              <a:solidFill>
                <a:srgbClr val="000000"/>
              </a:solidFill>
              <a:highlight>
                <a:srgbClr val="FFFFFF"/>
              </a:highlight>
              <a:latin typeface="Times"/>
              <a:ea typeface="Times"/>
              <a:cs typeface="Times"/>
              <a:sym typeface="Times"/>
            </a:endParaRPr>
          </a:p>
        </p:txBody>
      </p:sp>
      <p:sp>
        <p:nvSpPr>
          <p:cNvPr id="1048619" name="Google Shape;111;p21"/>
          <p:cNvSpPr txBox="1">
            <a:spLocks noGrp="1"/>
          </p:cNvSpPr>
          <p:nvPr>
            <p:ph type="body" idx="1"/>
          </p:nvPr>
        </p:nvSpPr>
        <p:spPr>
          <a:xfrm>
            <a:off x="311700" y="1152475"/>
            <a:ext cx="5725206" cy="3416400"/>
          </a:xfrm>
          <a:prstGeom prst="rect">
            <a:avLst/>
          </a:prstGeom>
        </p:spPr>
        <p:txBody>
          <a:bodyPr spcFirstLastPara="1" wrap="square" lIns="91425" tIns="91425" rIns="91425" bIns="91425" anchor="t" anchorCtr="0">
            <a:noAutofit/>
          </a:bodyPr>
          <a:lstStyle/>
          <a:p>
            <a:pPr marL="457200" lvl="0" indent="-304800" algn="just" rtl="0">
              <a:spcBef>
                <a:spcPts val="0"/>
              </a:spcBef>
              <a:spcAft>
                <a:spcPts val="0"/>
              </a:spcAft>
              <a:buClr>
                <a:srgbClr val="000000"/>
              </a:buClr>
              <a:buSzPts val="1200"/>
              <a:buFont typeface="Times"/>
              <a:buChar char="●"/>
            </a:pPr>
            <a:r>
              <a:rPr lang="en" sz="1400" dirty="0">
                <a:solidFill>
                  <a:srgbClr val="000000"/>
                </a:solidFill>
                <a:latin typeface="Times"/>
                <a:ea typeface="Times"/>
                <a:cs typeface="Times"/>
                <a:sym typeface="Times"/>
              </a:rPr>
              <a:t>Patterns corresponding to complex circuitry are formed on a wafer using photolithography. </a:t>
            </a:r>
            <a:endParaRPr sz="1400" dirty="0">
              <a:solidFill>
                <a:srgbClr val="000000"/>
              </a:solidFill>
              <a:latin typeface="Times"/>
              <a:ea typeface="Times"/>
              <a:cs typeface="Times"/>
              <a:sym typeface="Times"/>
            </a:endParaRPr>
          </a:p>
          <a:p>
            <a:pPr marL="457200" lvl="0" indent="-304800" algn="just" rtl="0">
              <a:spcBef>
                <a:spcPts val="0"/>
              </a:spcBef>
              <a:spcAft>
                <a:spcPts val="0"/>
              </a:spcAft>
              <a:buClr>
                <a:srgbClr val="000000"/>
              </a:buClr>
              <a:buSzPts val="1200"/>
              <a:buFont typeface="Times"/>
              <a:buChar char="●"/>
            </a:pPr>
            <a:r>
              <a:rPr lang="en" sz="1400" dirty="0">
                <a:solidFill>
                  <a:srgbClr val="000000"/>
                </a:solidFill>
                <a:latin typeface="Times"/>
                <a:ea typeface="Times"/>
                <a:cs typeface="Times"/>
                <a:sym typeface="Times"/>
              </a:rPr>
              <a:t> Opaque regions on the mask are made up of an ultraviolet (UV) light-absorbing layer, such as iron oxide.</a:t>
            </a:r>
            <a:endParaRPr sz="1400" dirty="0">
              <a:solidFill>
                <a:srgbClr val="000000"/>
              </a:solidFill>
              <a:latin typeface="Times"/>
              <a:ea typeface="Times"/>
              <a:cs typeface="Times"/>
              <a:sym typeface="Times"/>
            </a:endParaRPr>
          </a:p>
          <a:p>
            <a:pPr marL="457200" lvl="0" indent="-304800" algn="just" rtl="0">
              <a:spcBef>
                <a:spcPts val="0"/>
              </a:spcBef>
              <a:spcAft>
                <a:spcPts val="0"/>
              </a:spcAft>
              <a:buClr>
                <a:srgbClr val="000000"/>
              </a:buClr>
              <a:buSzPts val="1200"/>
              <a:buFont typeface="Times"/>
              <a:buChar char="●"/>
            </a:pPr>
            <a:r>
              <a:rPr lang="en" sz="1400" dirty="0">
                <a:solidFill>
                  <a:srgbClr val="000000"/>
                </a:solidFill>
                <a:latin typeface="Times"/>
                <a:ea typeface="Times"/>
                <a:cs typeface="Times"/>
                <a:sym typeface="Times"/>
              </a:rPr>
              <a:t> It is usually created by a computer-controlled electron beam driven by the circuit layout data, using pattern generation software.</a:t>
            </a:r>
            <a:endParaRPr sz="1400" dirty="0">
              <a:solidFill>
                <a:srgbClr val="000000"/>
              </a:solidFill>
              <a:latin typeface="Times"/>
              <a:ea typeface="Times"/>
              <a:cs typeface="Times"/>
              <a:sym typeface="Times"/>
            </a:endParaRPr>
          </a:p>
          <a:p>
            <a:pPr marL="457200" lvl="0" indent="-304800" algn="just" rtl="0">
              <a:spcBef>
                <a:spcPts val="0"/>
              </a:spcBef>
              <a:spcAft>
                <a:spcPts val="0"/>
              </a:spcAft>
              <a:buClr>
                <a:srgbClr val="000000"/>
              </a:buClr>
              <a:buSzPts val="1200"/>
              <a:buFont typeface="Times"/>
              <a:buChar char="●"/>
            </a:pPr>
            <a:r>
              <a:rPr lang="en" sz="1400" dirty="0">
                <a:solidFill>
                  <a:srgbClr val="000000"/>
                </a:solidFill>
                <a:latin typeface="Times"/>
                <a:ea typeface="Times"/>
                <a:cs typeface="Times"/>
                <a:sym typeface="Times"/>
              </a:rPr>
              <a:t> A resist is a thin organic polymer layer that undergoes chemical changes if it is exposed to energetic particles such as electrons or photons.</a:t>
            </a:r>
            <a:endParaRPr sz="1400" dirty="0">
              <a:solidFill>
                <a:srgbClr val="000000"/>
              </a:solidFill>
              <a:latin typeface="Times"/>
              <a:ea typeface="Times"/>
              <a:cs typeface="Times"/>
              <a:sym typeface="Times"/>
            </a:endParaRPr>
          </a:p>
          <a:p>
            <a:pPr marL="457200" lvl="0" indent="-304800" algn="just" rtl="0">
              <a:spcBef>
                <a:spcPts val="0"/>
              </a:spcBef>
              <a:spcAft>
                <a:spcPts val="0"/>
              </a:spcAft>
              <a:buClr>
                <a:srgbClr val="000000"/>
              </a:buClr>
              <a:buSzPts val="1200"/>
              <a:buFont typeface="Times"/>
              <a:buChar char="●"/>
            </a:pPr>
            <a:r>
              <a:rPr lang="en" sz="1400" dirty="0">
                <a:solidFill>
                  <a:srgbClr val="000000"/>
                </a:solidFill>
                <a:latin typeface="Times"/>
                <a:ea typeface="Times"/>
                <a:cs typeface="Times"/>
                <a:sym typeface="Times"/>
              </a:rPr>
              <a:t> The resist is exposed selectively, corresponding to the patterns that are required. After exposure, the resist is developed in a chemical solution.</a:t>
            </a:r>
            <a:endParaRPr sz="1400" dirty="0">
              <a:solidFill>
                <a:srgbClr val="000000"/>
              </a:solidFill>
              <a:latin typeface="Times"/>
              <a:ea typeface="Times"/>
              <a:cs typeface="Times"/>
              <a:sym typeface="Times"/>
            </a:endParaRPr>
          </a:p>
          <a:p>
            <a:pPr marL="457200" lvl="0" indent="-304800" algn="just" rtl="0">
              <a:spcBef>
                <a:spcPts val="0"/>
              </a:spcBef>
              <a:spcAft>
                <a:spcPts val="0"/>
              </a:spcAft>
              <a:buClr>
                <a:srgbClr val="000000"/>
              </a:buClr>
              <a:buSzPts val="1200"/>
              <a:buFont typeface="Times"/>
              <a:buChar char="●"/>
            </a:pPr>
            <a:r>
              <a:rPr lang="en" sz="1400" dirty="0">
                <a:solidFill>
                  <a:srgbClr val="000000"/>
                </a:solidFill>
                <a:latin typeface="Times"/>
                <a:ea typeface="Times"/>
                <a:cs typeface="Times"/>
                <a:sym typeface="Times"/>
              </a:rPr>
              <a:t>The exposure of the wafers is achieved die-by-die in a step-and-repeat system called a stepper</a:t>
            </a:r>
            <a:endParaRPr sz="1400" dirty="0">
              <a:solidFill>
                <a:srgbClr val="000000"/>
              </a:solidFill>
              <a:latin typeface="Times"/>
              <a:ea typeface="Times"/>
              <a:cs typeface="Times"/>
              <a:sym typeface="Times"/>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6205" y="944045"/>
            <a:ext cx="2722866" cy="2918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TotalTime>
  <Words>1044</Words>
  <Application>Microsoft Office PowerPoint</Application>
  <PresentationFormat>On-screen Show (16:9)</PresentationFormat>
  <Paragraphs>58</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Concourse</vt:lpstr>
      <vt:lpstr>PowerPoint Presentation</vt:lpstr>
      <vt:lpstr>What is fabrication?</vt:lpstr>
      <vt:lpstr>Methods for fabrication of p-n junctions:</vt:lpstr>
      <vt:lpstr>Thermal Oxidation</vt:lpstr>
      <vt:lpstr>Diffusion</vt:lpstr>
      <vt:lpstr>Rapid Thermal Processing(RTP)</vt:lpstr>
      <vt:lpstr>Ion Implantation </vt:lpstr>
      <vt:lpstr>Chemical Vapor Deposition (CVD)</vt:lpstr>
      <vt:lpstr>Photolithography </vt:lpstr>
      <vt:lpstr>Etching</vt:lpstr>
      <vt:lpstr>Metallization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MEGHA</cp:lastModifiedBy>
  <cp:revision>5</cp:revision>
  <dcterms:created xsi:type="dcterms:W3CDTF">2019-11-18T15:54:47Z</dcterms:created>
  <dcterms:modified xsi:type="dcterms:W3CDTF">2019-11-19T04:51:54Z</dcterms:modified>
</cp:coreProperties>
</file>