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6" r:id="rId11"/>
    <p:sldId id="295" r:id="rId12"/>
    <p:sldId id="285" r:id="rId13"/>
    <p:sldId id="286" r:id="rId14"/>
    <p:sldId id="288" r:id="rId15"/>
    <p:sldId id="296" r:id="rId16"/>
    <p:sldId id="290" r:id="rId17"/>
    <p:sldId id="291" r:id="rId18"/>
    <p:sldId id="292" r:id="rId19"/>
    <p:sldId id="293" r:id="rId20"/>
    <p:sldId id="29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757" autoAdjust="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C6B96E-AD15-498E-9AD8-C1D7D602D96A}" type="datetimeFigureOut">
              <a:rPr lang="en-US" smtClean="0"/>
              <a:t>10/16/2019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89D96C-D6F4-44F3-9CB9-0B68A12CE236}" type="slidenum">
              <a:rPr lang="en-US" smtClean="0"/>
              <a:t>‹#›</a:t>
            </a:fld>
            <a:endParaRPr lang="en-US"/>
          </a:p>
        </p:txBody>
      </p:sp>
    </p:spTree>
    <p:extLst>
      <p:ext uri="{BB962C8B-B14F-4D97-AF65-F5344CB8AC3E}">
        <p14:creationId xmlns:p14="http://schemas.microsoft.com/office/powerpoint/2010/main" val="1860172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DCD74D2-FD1D-46BC-A9A9-1EBB786B0A91}" type="datetimeFigureOut">
              <a:rPr lang="en-US" smtClean="0"/>
              <a:t>10/16/2019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4CBF64B-56C5-440D-AEEE-DF7E21E98A5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CD74D2-FD1D-46BC-A9A9-1EBB786B0A91}" type="datetimeFigureOut">
              <a:rPr lang="en-US" smtClean="0"/>
              <a:t>10/16/2019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CBF64B-56C5-440D-AEEE-DF7E21E98A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CD74D2-FD1D-46BC-A9A9-1EBB786B0A91}" type="datetimeFigureOut">
              <a:rPr lang="en-US" smtClean="0"/>
              <a:t>10/16/2019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CBF64B-56C5-440D-AEEE-DF7E21E98A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CD74D2-FD1D-46BC-A9A9-1EBB786B0A91}" type="datetimeFigureOut">
              <a:rPr lang="en-US" smtClean="0"/>
              <a:t>10/16/2019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CBF64B-56C5-440D-AEEE-DF7E21E98A5A}"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DCD74D2-FD1D-46BC-A9A9-1EBB786B0A91}" type="datetimeFigureOut">
              <a:rPr lang="en-US" smtClean="0"/>
              <a:t>10/16/2019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4CBF64B-56C5-440D-AEEE-DF7E21E98A5A}"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DCD74D2-FD1D-46BC-A9A9-1EBB786B0A91}" type="datetimeFigureOut">
              <a:rPr lang="en-US" smtClean="0"/>
              <a:t>10/16/2019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4CBF64B-56C5-440D-AEEE-DF7E21E98A5A}"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DCD74D2-FD1D-46BC-A9A9-1EBB786B0A91}" type="datetimeFigureOut">
              <a:rPr lang="en-US" smtClean="0"/>
              <a:t>10/16/2019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4CBF64B-56C5-440D-AEEE-DF7E21E98A5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DCD74D2-FD1D-46BC-A9A9-1EBB786B0A91}" type="datetimeFigureOut">
              <a:rPr lang="en-US" smtClean="0"/>
              <a:t>10/16/2019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4CBF64B-56C5-440D-AEEE-DF7E21E98A5A}"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DCD74D2-FD1D-46BC-A9A9-1EBB786B0A91}" type="datetimeFigureOut">
              <a:rPr lang="en-US" smtClean="0"/>
              <a:t>10/16/2019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4CBF64B-56C5-440D-AEEE-DF7E21E98A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DCD74D2-FD1D-46BC-A9A9-1EBB786B0A91}" type="datetimeFigureOut">
              <a:rPr lang="en-US" smtClean="0"/>
              <a:t>10/16/2019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4CBF64B-56C5-440D-AEEE-DF7E21E98A5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DCD74D2-FD1D-46BC-A9A9-1EBB786B0A91}" type="datetimeFigureOut">
              <a:rPr lang="en-US" smtClean="0"/>
              <a:t>10/16/2019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4CBF64B-56C5-440D-AEEE-DF7E21E98A5A}"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DCD74D2-FD1D-46BC-A9A9-1EBB786B0A91}" type="datetimeFigureOut">
              <a:rPr lang="en-US" smtClean="0"/>
              <a:t>10/16/2019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4CBF64B-56C5-440D-AEEE-DF7E21E98A5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Bipolar Junction Transistors</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7590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066800"/>
            <a:ext cx="8991600" cy="5410200"/>
          </a:xfrm>
        </p:spPr>
        <p:txBody>
          <a:bodyPr>
            <a:noAutofit/>
          </a:bodyPr>
          <a:lstStyle/>
          <a:p>
            <a:pPr algn="just"/>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sources </a:t>
            </a:r>
            <a:r>
              <a:rPr lang="en-US" sz="2400" dirty="0">
                <a:latin typeface="Times New Roman" pitchFamily="18" charset="0"/>
                <a:cs typeface="Times New Roman" pitchFamily="18" charset="0"/>
              </a:rPr>
              <a:t>of the base current are </a:t>
            </a:r>
            <a:r>
              <a:rPr lang="en-US" sz="2400" dirty="0" smtClean="0">
                <a:latin typeface="Times New Roman" pitchFamily="18" charset="0"/>
                <a:cs typeface="Times New Roman" pitchFamily="18" charset="0"/>
              </a:rPr>
              <a:t>(1) </a:t>
            </a:r>
            <a:r>
              <a:rPr lang="en-US" sz="2400" dirty="0">
                <a:latin typeface="Times New Roman" pitchFamily="18" charset="0"/>
                <a:cs typeface="Times New Roman" pitchFamily="18" charset="0"/>
              </a:rPr>
              <a:t>recombination in </a:t>
            </a:r>
            <a:r>
              <a:rPr lang="en-US" sz="2400" dirty="0" smtClean="0">
                <a:latin typeface="Times New Roman" pitchFamily="18" charset="0"/>
                <a:cs typeface="Times New Roman" pitchFamily="18" charset="0"/>
              </a:rPr>
              <a:t>the base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(2) </a:t>
            </a:r>
            <a:r>
              <a:rPr lang="en-US" sz="2400" dirty="0">
                <a:latin typeface="Times New Roman" pitchFamily="18" charset="0"/>
                <a:cs typeface="Times New Roman" pitchFamily="18" charset="0"/>
              </a:rPr>
              <a:t>injection into the emitter region.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Both </a:t>
            </a:r>
            <a:r>
              <a:rPr lang="en-US" sz="2400" dirty="0">
                <a:latin typeface="Times New Roman" pitchFamily="18" charset="0"/>
                <a:cs typeface="Times New Roman" pitchFamily="18" charset="0"/>
              </a:rPr>
              <a:t>of these effects can </a:t>
            </a:r>
            <a:r>
              <a:rPr lang="en-US" sz="2400" dirty="0" smtClean="0">
                <a:latin typeface="Times New Roman" pitchFamily="18" charset="0"/>
                <a:cs typeface="Times New Roman" pitchFamily="18" charset="0"/>
              </a:rPr>
              <a:t>be greatly </a:t>
            </a:r>
            <a:r>
              <a:rPr lang="en-US" sz="2400" dirty="0">
                <a:latin typeface="Times New Roman" pitchFamily="18" charset="0"/>
                <a:cs typeface="Times New Roman" pitchFamily="18" charset="0"/>
              </a:rPr>
              <a:t>reduced by device </a:t>
            </a:r>
            <a:r>
              <a:rPr lang="en-US" sz="2400" dirty="0" smtClean="0">
                <a:latin typeface="Times New Roman" pitchFamily="18" charset="0"/>
                <a:cs typeface="Times New Roman" pitchFamily="18" charset="0"/>
              </a:rPr>
              <a:t>design.</a:t>
            </a:r>
          </a:p>
          <a:p>
            <a:pPr algn="just"/>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a well-designed </a:t>
            </a:r>
            <a:r>
              <a:rPr lang="en-US" sz="2400" dirty="0" smtClean="0">
                <a:latin typeface="Times New Roman" pitchFamily="18" charset="0"/>
                <a:cs typeface="Times New Roman" pitchFamily="18" charset="0"/>
              </a:rPr>
              <a:t>transistor, </a:t>
            </a:r>
            <a:r>
              <a:rPr lang="en-US" sz="2400" b="1" i="1" dirty="0" smtClean="0">
                <a:latin typeface="Times New Roman" pitchFamily="18" charset="0"/>
                <a:cs typeface="Times New Roman" pitchFamily="18" charset="0"/>
              </a:rPr>
              <a:t>I</a:t>
            </a:r>
            <a:r>
              <a:rPr lang="en-US" sz="1400" b="1" i="1" dirty="0" smtClean="0">
                <a:latin typeface="Times New Roman" pitchFamily="18" charset="0"/>
                <a:cs typeface="Times New Roman" pitchFamily="18" charset="0"/>
              </a:rPr>
              <a:t>B</a:t>
            </a:r>
            <a:r>
              <a:rPr lang="en-US" sz="2400" i="1"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will be a very small fraction (perhaps one-hundredth) of </a:t>
            </a:r>
            <a:r>
              <a:rPr lang="en-US" sz="2400" b="1" i="1" dirty="0" smtClean="0">
                <a:latin typeface="Times New Roman" pitchFamily="18" charset="0"/>
                <a:cs typeface="Times New Roman" pitchFamily="18" charset="0"/>
              </a:rPr>
              <a:t>I</a:t>
            </a:r>
            <a:r>
              <a:rPr lang="en-US" sz="1400" b="1" i="1" dirty="0" smtClean="0">
                <a:latin typeface="Times New Roman" pitchFamily="18" charset="0"/>
                <a:cs typeface="Times New Roman" pitchFamily="18" charset="0"/>
              </a:rPr>
              <a:t>E</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In an n-p-n transistor the three current directions are reversed, </a:t>
            </a:r>
            <a:r>
              <a:rPr lang="en-US" sz="2400" dirty="0" smtClean="0">
                <a:latin typeface="Times New Roman" pitchFamily="18" charset="0"/>
                <a:cs typeface="Times New Roman" pitchFamily="18" charset="0"/>
              </a:rPr>
              <a:t>since electrons </a:t>
            </a:r>
            <a:r>
              <a:rPr lang="en-US" sz="2400" dirty="0">
                <a:latin typeface="Times New Roman" pitchFamily="18" charset="0"/>
                <a:cs typeface="Times New Roman" pitchFamily="18" charset="0"/>
              </a:rPr>
              <a:t>flow from the emitter to collector and holes must be supplied to </a:t>
            </a:r>
            <a:r>
              <a:rPr lang="en-US" sz="2400" dirty="0" smtClean="0">
                <a:latin typeface="Times New Roman" pitchFamily="18" charset="0"/>
                <a:cs typeface="Times New Roman" pitchFamily="18" charset="0"/>
              </a:rPr>
              <a:t>the base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physical mechanisms for operation of the n-p-n can be </a:t>
            </a:r>
            <a:r>
              <a:rPr lang="en-US" sz="2400" dirty="0" smtClean="0">
                <a:latin typeface="Times New Roman" pitchFamily="18" charset="0"/>
                <a:cs typeface="Times New Roman" pitchFamily="18" charset="0"/>
              </a:rPr>
              <a:t>understood simply </a:t>
            </a:r>
            <a:r>
              <a:rPr lang="en-US" sz="2400" dirty="0">
                <a:latin typeface="Times New Roman" pitchFamily="18" charset="0"/>
                <a:cs typeface="Times New Roman" pitchFamily="18" charset="0"/>
              </a:rPr>
              <a:t>by reversing the roles of electrons and holes in the p-n-p discussion.</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838200"/>
            <a:ext cx="8229600" cy="4525963"/>
          </a:xfrm>
        </p:spPr>
        <p:txBody>
          <a:bodyPr/>
          <a:lstStyle/>
          <a:p>
            <a:pPr algn="just"/>
            <a:r>
              <a:rPr lang="en-US" sz="2400" dirty="0">
                <a:latin typeface="Times New Roman" pitchFamily="18" charset="0"/>
                <a:cs typeface="Times New Roman" pitchFamily="18" charset="0"/>
              </a:rPr>
              <a:t>The first transistor invented by Bardeen and Brattain in 1947 was the </a:t>
            </a:r>
            <a:r>
              <a:rPr lang="en-US" sz="2400" i="1" dirty="0">
                <a:latin typeface="Times New Roman" pitchFamily="18" charset="0"/>
                <a:cs typeface="Times New Roman" pitchFamily="18" charset="0"/>
              </a:rPr>
              <a:t>point contact </a:t>
            </a:r>
            <a:r>
              <a:rPr lang="en-US" sz="2400" dirty="0">
                <a:latin typeface="Times New Roman" pitchFamily="18" charset="0"/>
                <a:cs typeface="Times New Roman" pitchFamily="18" charset="0"/>
              </a:rPr>
              <a:t>transistor.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basic invention rapidly led to the BJT, in which charge injection and collection was achieved using two p-n junctions in proximity to each other</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The most commonly used technique for making BJTs is double </a:t>
            </a:r>
            <a:r>
              <a:rPr lang="en-US" sz="2400" dirty="0" err="1">
                <a:latin typeface="Times New Roman" pitchFamily="18" charset="0"/>
                <a:cs typeface="Times New Roman" pitchFamily="18" charset="0"/>
              </a:rPr>
              <a:t>polysilicon</a:t>
            </a:r>
            <a:r>
              <a:rPr lang="en-US" sz="2400" dirty="0">
                <a:latin typeface="Times New Roman" pitchFamily="18" charset="0"/>
                <a:cs typeface="Times New Roman" pitchFamily="18" charset="0"/>
              </a:rPr>
              <a:t>, self-aligned n-p-n Si BJT. </a:t>
            </a:r>
          </a:p>
          <a:p>
            <a:pPr algn="just"/>
            <a:r>
              <a:rPr lang="en-US" sz="2400" dirty="0">
                <a:latin typeface="Times New Roman" pitchFamily="18" charset="0"/>
                <a:cs typeface="Times New Roman" pitchFamily="18" charset="0"/>
              </a:rPr>
              <a:t>Use of n-p-n transistors is more popular than p-n-p devices because of the higher mobility of electrons compared with holes.</a:t>
            </a:r>
          </a:p>
          <a:p>
            <a:pPr algn="just"/>
            <a:endParaRPr lang="en-US" sz="2400"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a:xfrm>
            <a:off x="457200" y="274638"/>
            <a:ext cx="8229600" cy="563562"/>
          </a:xfrm>
        </p:spPr>
        <p:txBody>
          <a:bodyPr>
            <a:normAutofit fontScale="90000"/>
          </a:bodyPr>
          <a:lstStyle/>
          <a:p>
            <a:r>
              <a:rPr lang="en-US" b="0" dirty="0"/>
              <a:t>BJT Fabrication</a:t>
            </a:r>
            <a:endParaRPr lang="en-US" dirty="0"/>
          </a:p>
        </p:txBody>
      </p:sp>
    </p:spTree>
    <p:extLst>
      <p:ext uri="{BB962C8B-B14F-4D97-AF65-F5344CB8AC3E}">
        <p14:creationId xmlns:p14="http://schemas.microsoft.com/office/powerpoint/2010/main" val="75085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90600"/>
            <a:ext cx="8991600" cy="5486400"/>
          </a:xfrm>
        </p:spPr>
        <p:txBody>
          <a:bodyPr>
            <a:noAutofit/>
          </a:bodyPr>
          <a:lstStyle/>
          <a:p>
            <a:pPr algn="just"/>
            <a:r>
              <a:rPr lang="en-US" sz="2400" dirty="0">
                <a:latin typeface="Times New Roman" pitchFamily="18" charset="0"/>
                <a:cs typeface="Times New Roman" pitchFamily="18" charset="0"/>
              </a:rPr>
              <a:t>A p-type Si substrate is oxidized, windows are defined using </a:t>
            </a:r>
            <a:r>
              <a:rPr lang="en-US" sz="2400" dirty="0" smtClean="0">
                <a:latin typeface="Times New Roman" pitchFamily="18" charset="0"/>
                <a:cs typeface="Times New Roman" pitchFamily="18" charset="0"/>
              </a:rPr>
              <a:t>photolithography and </a:t>
            </a:r>
            <a:r>
              <a:rPr lang="en-US" sz="2400" dirty="0">
                <a:latin typeface="Times New Roman" pitchFamily="18" charset="0"/>
                <a:cs typeface="Times New Roman" pitchFamily="18" charset="0"/>
              </a:rPr>
              <a:t>etched in the oxide.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Using </a:t>
            </a:r>
            <a:r>
              <a:rPr lang="en-US" sz="2400" dirty="0">
                <a:latin typeface="Times New Roman" pitchFamily="18" charset="0"/>
                <a:cs typeface="Times New Roman" pitchFamily="18" charset="0"/>
              </a:rPr>
              <a:t>the photoresist and oxide </a:t>
            </a:r>
            <a:r>
              <a:rPr lang="en-US" sz="2400" dirty="0" smtClean="0">
                <a:latin typeface="Times New Roman" pitchFamily="18" charset="0"/>
                <a:cs typeface="Times New Roman" pitchFamily="18" charset="0"/>
              </a:rPr>
              <a:t>as an </a:t>
            </a:r>
            <a:r>
              <a:rPr lang="en-US" sz="2400" dirty="0">
                <a:latin typeface="Times New Roman" pitchFamily="18" charset="0"/>
                <a:cs typeface="Times New Roman" pitchFamily="18" charset="0"/>
              </a:rPr>
              <a:t>implant mask, a donor with very small diffusivity in Si, such as </a:t>
            </a:r>
            <a:r>
              <a:rPr lang="en-US" sz="2400" dirty="0" err="1">
                <a:latin typeface="Times New Roman" pitchFamily="18" charset="0"/>
                <a:cs typeface="Times New Roman" pitchFamily="18" charset="0"/>
              </a:rPr>
              <a:t>As</a:t>
            </a:r>
            <a:r>
              <a:rPr lang="en-US" sz="2400" dirty="0">
                <a:latin typeface="Times New Roman" pitchFamily="18" charset="0"/>
                <a:cs typeface="Times New Roman" pitchFamily="18" charset="0"/>
              </a:rPr>
              <a:t> or </a:t>
            </a:r>
            <a:r>
              <a:rPr lang="en-US" sz="2400" dirty="0" err="1" smtClean="0">
                <a:latin typeface="Times New Roman" pitchFamily="18" charset="0"/>
                <a:cs typeface="Times New Roman" pitchFamily="18" charset="0"/>
              </a:rPr>
              <a:t>Sb</a:t>
            </a:r>
            <a:r>
              <a:rPr lang="en-US" sz="2400" dirty="0" smtClean="0">
                <a:latin typeface="Times New Roman" pitchFamily="18" charset="0"/>
                <a:cs typeface="Times New Roman" pitchFamily="18" charset="0"/>
              </a:rPr>
              <a:t>, is </a:t>
            </a:r>
            <a:r>
              <a:rPr lang="en-US" sz="2400" dirty="0">
                <a:latin typeface="Times New Roman" pitchFamily="18" charset="0"/>
                <a:cs typeface="Times New Roman" pitchFamily="18" charset="0"/>
              </a:rPr>
              <a:t>implanted into the open window to form a highly conductive n+ </a:t>
            </a:r>
            <a:r>
              <a:rPr lang="en-US" sz="2400" dirty="0" smtClean="0">
                <a:latin typeface="Times New Roman" pitchFamily="18" charset="0"/>
                <a:cs typeface="Times New Roman" pitchFamily="18" charset="0"/>
              </a:rPr>
              <a:t>layer.</a:t>
            </a:r>
          </a:p>
          <a:p>
            <a:pPr algn="just"/>
            <a:endParaRPr lang="en-US" sz="2400" dirty="0" smtClean="0">
              <a:latin typeface="Times New Roman" pitchFamily="18" charset="0"/>
              <a:cs typeface="Times New Roman" pitchFamily="18" charset="0"/>
            </a:endParaRPr>
          </a:p>
        </p:txBody>
      </p:sp>
      <p:pic>
        <p:nvPicPr>
          <p:cNvPr id="4" name="Content Placeholder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048000"/>
            <a:ext cx="7010400" cy="2743200"/>
          </a:xfrm>
          <a:prstGeom prst="rect">
            <a:avLst/>
          </a:prstGeom>
        </p:spPr>
      </p:pic>
      <p:sp>
        <p:nvSpPr>
          <p:cNvPr id="2" name="Rectangle 1"/>
          <p:cNvSpPr/>
          <p:nvPr/>
        </p:nvSpPr>
        <p:spPr>
          <a:xfrm>
            <a:off x="457200" y="228600"/>
            <a:ext cx="7924800" cy="461665"/>
          </a:xfrm>
          <a:prstGeom prst="rect">
            <a:avLst/>
          </a:prstGeom>
        </p:spPr>
        <p:txBody>
          <a:bodyPr wrap="square">
            <a:spAutoFit/>
          </a:bodyPr>
          <a:lstStyle/>
          <a:p>
            <a:r>
              <a:rPr lang="en-US" sz="2400" b="1" dirty="0">
                <a:latin typeface="Times New Roman" pitchFamily="18" charset="0"/>
                <a:cs typeface="Times New Roman" pitchFamily="18" charset="0"/>
              </a:rPr>
              <a:t>Process </a:t>
            </a:r>
            <a:r>
              <a:rPr lang="en-US" sz="2400" b="1" dirty="0" smtClean="0">
                <a:latin typeface="Times New Roman" pitchFamily="18" charset="0"/>
                <a:cs typeface="Times New Roman" pitchFamily="18" charset="0"/>
              </a:rPr>
              <a:t>flow for double </a:t>
            </a:r>
            <a:r>
              <a:rPr lang="en-US" sz="2400" b="1" dirty="0" err="1" smtClean="0">
                <a:latin typeface="Times New Roman" pitchFamily="18" charset="0"/>
                <a:cs typeface="Times New Roman" pitchFamily="18" charset="0"/>
              </a:rPr>
              <a:t>polysilicon</a:t>
            </a:r>
            <a:r>
              <a:rPr lang="en-US" sz="2400" b="1" dirty="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selfaligned</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n-p-n </a:t>
            </a:r>
            <a:r>
              <a:rPr lang="en-US" sz="2400" b="1" dirty="0">
                <a:latin typeface="Times New Roman" pitchFamily="18" charset="0"/>
                <a:cs typeface="Times New Roman" pitchFamily="18" charset="0"/>
              </a:rPr>
              <a:t>BJT:</a:t>
            </a:r>
          </a:p>
        </p:txBody>
      </p:sp>
      <p:sp>
        <p:nvSpPr>
          <p:cNvPr id="5" name="Rectangle 4"/>
          <p:cNvSpPr/>
          <p:nvPr/>
        </p:nvSpPr>
        <p:spPr>
          <a:xfrm>
            <a:off x="1981200" y="5867400"/>
            <a:ext cx="5257800" cy="369332"/>
          </a:xfrm>
          <a:prstGeom prst="rect">
            <a:avLst/>
          </a:prstGeom>
        </p:spPr>
        <p:txBody>
          <a:bodyPr wrap="square">
            <a:spAutoFit/>
          </a:bodyPr>
          <a:lstStyle/>
          <a:p>
            <a:r>
              <a:rPr lang="en-US" b="1" dirty="0" smtClean="0">
                <a:latin typeface="Times New Roman" pitchFamily="18" charset="0"/>
                <a:cs typeface="Times New Roman" pitchFamily="18" charset="0"/>
              </a:rPr>
              <a:t>Fig a: n</a:t>
            </a:r>
            <a:r>
              <a:rPr lang="en-US" b="1" dirty="0">
                <a:latin typeface="Times New Roman" pitchFamily="18" charset="0"/>
                <a:cs typeface="Times New Roman" pitchFamily="18" charset="0"/>
              </a:rPr>
              <a:t>+ buried </a:t>
            </a:r>
            <a:r>
              <a:rPr lang="en-US" b="1" dirty="0" smtClean="0">
                <a:latin typeface="Times New Roman" pitchFamily="18" charset="0"/>
                <a:cs typeface="Times New Roman" pitchFamily="18" charset="0"/>
              </a:rPr>
              <a:t>layer formation</a:t>
            </a:r>
            <a:r>
              <a:rPr lang="en-US" b="1" dirty="0">
                <a:latin typeface="Times New Roman" pitchFamily="18" charset="0"/>
                <a:cs typeface="Times New Roman" pitchFamily="18" charset="0"/>
              </a:rPr>
              <a:t>;</a:t>
            </a: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400" dirty="0">
                <a:latin typeface="Times New Roman" pitchFamily="18" charset="0"/>
                <a:cs typeface="Times New Roman" pitchFamily="18" charset="0"/>
              </a:rPr>
              <a:t>Subsequently, the photoresist and the oxide are removed, and </a:t>
            </a:r>
            <a:r>
              <a:rPr lang="en-US" sz="2400" dirty="0" smtClean="0">
                <a:latin typeface="Times New Roman" pitchFamily="18" charset="0"/>
                <a:cs typeface="Times New Roman" pitchFamily="18" charset="0"/>
              </a:rPr>
              <a:t>a lightly </a:t>
            </a:r>
            <a:r>
              <a:rPr lang="en-US" sz="2400" dirty="0">
                <a:latin typeface="Times New Roman" pitchFamily="18" charset="0"/>
                <a:cs typeface="Times New Roman" pitchFamily="18" charset="0"/>
              </a:rPr>
              <a:t>doped n-type epitaxial layer is grown.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During </a:t>
            </a:r>
            <a:r>
              <a:rPr lang="en-US" sz="2400" dirty="0">
                <a:latin typeface="Times New Roman" pitchFamily="18" charset="0"/>
                <a:cs typeface="Times New Roman" pitchFamily="18" charset="0"/>
              </a:rPr>
              <a:t>this high </a:t>
            </a:r>
            <a:r>
              <a:rPr lang="en-US" sz="2400" dirty="0" smtClean="0">
                <a:latin typeface="Times New Roman" pitchFamily="18" charset="0"/>
                <a:cs typeface="Times New Roman" pitchFamily="18" charset="0"/>
              </a:rPr>
              <a:t>temperature growth</a:t>
            </a:r>
            <a:r>
              <a:rPr lang="en-US" sz="2400" dirty="0">
                <a:latin typeface="Times New Roman" pitchFamily="18" charset="0"/>
                <a:cs typeface="Times New Roman" pitchFamily="18" charset="0"/>
              </a:rPr>
              <a:t>, the implanted n+ layer diffuses only slightly toward the surface </a:t>
            </a:r>
            <a:r>
              <a:rPr lang="en-US" sz="2400" dirty="0" smtClean="0">
                <a:latin typeface="Times New Roman" pitchFamily="18" charset="0"/>
                <a:cs typeface="Times New Roman" pitchFamily="18" charset="0"/>
              </a:rPr>
              <a:t>and becomes </a:t>
            </a:r>
            <a:r>
              <a:rPr lang="en-US" sz="2400" dirty="0">
                <a:latin typeface="Times New Roman" pitchFamily="18" charset="0"/>
                <a:cs typeface="Times New Roman" pitchFamily="18" charset="0"/>
              </a:rPr>
              <a:t>a conductive </a:t>
            </a:r>
            <a:r>
              <a:rPr lang="en-US" sz="2400" i="1" dirty="0">
                <a:latin typeface="Times New Roman" pitchFamily="18" charset="0"/>
                <a:cs typeface="Times New Roman" pitchFamily="18" charset="0"/>
              </a:rPr>
              <a:t>buried collector </a:t>
            </a:r>
            <a:r>
              <a:rPr lang="en-US" sz="2400" dirty="0">
                <a:latin typeface="Times New Roman" pitchFamily="18" charset="0"/>
                <a:cs typeface="Times New Roman" pitchFamily="18" charset="0"/>
              </a:rPr>
              <a:t>(also called a </a:t>
            </a:r>
            <a:r>
              <a:rPr lang="en-US" sz="2400" i="1" dirty="0">
                <a:latin typeface="Times New Roman" pitchFamily="18" charset="0"/>
                <a:cs typeface="Times New Roman" pitchFamily="18" charset="0"/>
              </a:rPr>
              <a:t>sub-collector</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n+ sub-collector </a:t>
            </a:r>
            <a:r>
              <a:rPr lang="en-US" sz="2400" dirty="0">
                <a:latin typeface="Times New Roman" pitchFamily="18" charset="0"/>
                <a:cs typeface="Times New Roman" pitchFamily="18" charset="0"/>
              </a:rPr>
              <a:t>layer guarantees a low collector series resistance when it </a:t>
            </a:r>
            <a:r>
              <a:rPr lang="en-US" sz="2400" dirty="0" smtClean="0">
                <a:latin typeface="Times New Roman" pitchFamily="18" charset="0"/>
                <a:cs typeface="Times New Roman" pitchFamily="18" charset="0"/>
              </a:rPr>
              <a:t>is connected </a:t>
            </a:r>
            <a:r>
              <a:rPr lang="en-US" sz="2400" dirty="0">
                <a:latin typeface="Times New Roman" pitchFamily="18" charset="0"/>
                <a:cs typeface="Times New Roman" pitchFamily="18" charset="0"/>
              </a:rPr>
              <a:t>subsequently to the collector </a:t>
            </a:r>
            <a:r>
              <a:rPr lang="en-US" sz="2400" dirty="0" err="1">
                <a:latin typeface="Times New Roman" pitchFamily="18" charset="0"/>
                <a:cs typeface="Times New Roman" pitchFamily="18" charset="0"/>
              </a:rPr>
              <a:t>ohmic</a:t>
            </a:r>
            <a:r>
              <a:rPr lang="en-US" sz="2400" dirty="0">
                <a:latin typeface="Times New Roman" pitchFamily="18" charset="0"/>
                <a:cs typeface="Times New Roman" pitchFamily="18" charset="0"/>
              </a:rPr>
              <a:t> contact, sometimes </a:t>
            </a:r>
            <a:r>
              <a:rPr lang="en-US" sz="2400" dirty="0" smtClean="0">
                <a:latin typeface="Times New Roman" pitchFamily="18" charset="0"/>
                <a:cs typeface="Times New Roman" pitchFamily="18" charset="0"/>
              </a:rPr>
              <a:t>through the </a:t>
            </a:r>
            <a:r>
              <a:rPr lang="en-US" sz="2400" dirty="0">
                <a:latin typeface="Times New Roman" pitchFamily="18" charset="0"/>
                <a:cs typeface="Times New Roman" pitchFamily="18" charset="0"/>
              </a:rPr>
              <a:t>use of an optional, masked deep n+ “sinker” implant or diffusion only </a:t>
            </a:r>
            <a:r>
              <a:rPr lang="en-US" sz="2400" dirty="0" smtClean="0">
                <a:latin typeface="Times New Roman" pitchFamily="18" charset="0"/>
                <a:cs typeface="Times New Roman" pitchFamily="18" charset="0"/>
              </a:rPr>
              <a:t>in the </a:t>
            </a:r>
            <a:r>
              <a:rPr lang="en-US" sz="2400" dirty="0">
                <a:latin typeface="Times New Roman" pitchFamily="18" charset="0"/>
                <a:cs typeface="Times New Roman" pitchFamily="18" charset="0"/>
              </a:rPr>
              <a:t>collector contact </a:t>
            </a:r>
            <a:r>
              <a:rPr lang="en-US" sz="2400" dirty="0" smtClean="0">
                <a:latin typeface="Times New Roman" pitchFamily="18" charset="0"/>
                <a:cs typeface="Times New Roman" pitchFamily="18" charset="0"/>
              </a:rPr>
              <a:t>region.</a:t>
            </a:r>
          </a:p>
        </p:txBody>
      </p:sp>
      <p:pic>
        <p:nvPicPr>
          <p:cNvPr id="4" name="Content Placeholder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3429000"/>
            <a:ext cx="6934200" cy="2133600"/>
          </a:xfrm>
          <a:prstGeom prst="rect">
            <a:avLst/>
          </a:prstGeom>
        </p:spPr>
      </p:pic>
      <p:sp>
        <p:nvSpPr>
          <p:cNvPr id="2" name="Rectangle 1"/>
          <p:cNvSpPr/>
          <p:nvPr/>
        </p:nvSpPr>
        <p:spPr>
          <a:xfrm>
            <a:off x="1600200" y="5721866"/>
            <a:ext cx="5930900" cy="369332"/>
          </a:xfrm>
          <a:prstGeom prst="rect">
            <a:avLst/>
          </a:prstGeom>
        </p:spPr>
        <p:txBody>
          <a:bodyPr wrap="square">
            <a:spAutoFit/>
          </a:bodyPr>
          <a:lstStyle/>
          <a:p>
            <a:r>
              <a:rPr lang="en-US" b="1" dirty="0" smtClean="0">
                <a:latin typeface="Times New Roman" pitchFamily="18" charset="0"/>
                <a:cs typeface="Times New Roman" pitchFamily="18" charset="0"/>
              </a:rPr>
              <a:t>Fig (b):  n </a:t>
            </a:r>
            <a:r>
              <a:rPr lang="en-US" b="1" dirty="0" err="1" smtClean="0">
                <a:latin typeface="Times New Roman" pitchFamily="18" charset="0"/>
                <a:cs typeface="Times New Roman" pitchFamily="18" charset="0"/>
              </a:rPr>
              <a:t>epitaxy</a:t>
            </a:r>
            <a:r>
              <a:rPr lang="en-US" b="1" dirty="0" smtClean="0">
                <a:latin typeface="Times New Roman" pitchFamily="18" charset="0"/>
                <a:cs typeface="Times New Roman" pitchFamily="18" charset="0"/>
              </a:rPr>
              <a:t> followed by LOCOS isolation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9144000" cy="6553200"/>
          </a:xfrm>
        </p:spPr>
        <p:txBody>
          <a:bodyPr>
            <a:noAutofit/>
          </a:bodyPr>
          <a:lstStyle/>
          <a:p>
            <a:pPr algn="just"/>
            <a:r>
              <a:rPr lang="en-US" sz="2400" dirty="0">
                <a:latin typeface="Times New Roman" pitchFamily="18" charset="0"/>
                <a:cs typeface="Times New Roman" pitchFamily="18" charset="0"/>
              </a:rPr>
              <a:t>The lightly doped n-type </a:t>
            </a:r>
            <a:r>
              <a:rPr lang="en-US" sz="2400" dirty="0" smtClean="0">
                <a:latin typeface="Times New Roman" pitchFamily="18" charset="0"/>
                <a:cs typeface="Times New Roman" pitchFamily="18" charset="0"/>
              </a:rPr>
              <a:t>collector region </a:t>
            </a:r>
            <a:r>
              <a:rPr lang="en-US" sz="2400" dirty="0">
                <a:latin typeface="Times New Roman" pitchFamily="18" charset="0"/>
                <a:cs typeface="Times New Roman" pitchFamily="18" charset="0"/>
              </a:rPr>
              <a:t>above the n+ sub-collector in the part of the BJT where the base </a:t>
            </a:r>
            <a:r>
              <a:rPr lang="en-US" sz="2400" dirty="0" smtClean="0">
                <a:latin typeface="Times New Roman" pitchFamily="18" charset="0"/>
                <a:cs typeface="Times New Roman" pitchFamily="18" charset="0"/>
              </a:rPr>
              <a:t>and emitter </a:t>
            </a:r>
            <a:r>
              <a:rPr lang="en-US" sz="2400" dirty="0">
                <a:latin typeface="Times New Roman" pitchFamily="18" charset="0"/>
                <a:cs typeface="Times New Roman" pitchFamily="18" charset="0"/>
              </a:rPr>
              <a:t>are formed ensures a high base-collector reverse breakdown </a:t>
            </a:r>
            <a:r>
              <a:rPr lang="en-US" sz="2400" dirty="0" smtClean="0">
                <a:latin typeface="Times New Roman" pitchFamily="18" charset="0"/>
                <a:cs typeface="Times New Roman" pitchFamily="18" charset="0"/>
              </a:rPr>
              <a:t>voltage.</a:t>
            </a:r>
          </a:p>
          <a:p>
            <a:pPr algn="just"/>
            <a:r>
              <a:rPr lang="en-US" sz="2400" dirty="0">
                <a:latin typeface="Times New Roman" pitchFamily="18" charset="0"/>
                <a:cs typeface="Times New Roman" pitchFamily="18" charset="0"/>
              </a:rPr>
              <a:t>For integrated circuits involving not just discrete BJTs, but many </a:t>
            </a:r>
            <a:r>
              <a:rPr lang="en-US" sz="2400" dirty="0" smtClean="0">
                <a:latin typeface="Times New Roman" pitchFamily="18" charset="0"/>
                <a:cs typeface="Times New Roman" pitchFamily="18" charset="0"/>
              </a:rPr>
              <a:t>interconnected transistors</a:t>
            </a:r>
            <a:r>
              <a:rPr lang="en-US" sz="2400" dirty="0">
                <a:latin typeface="Times New Roman" pitchFamily="18" charset="0"/>
                <a:cs typeface="Times New Roman" pitchFamily="18" charset="0"/>
              </a:rPr>
              <a:t>, there are issues involving electrical isolation of </a:t>
            </a:r>
            <a:r>
              <a:rPr lang="en-US" sz="2400" dirty="0" smtClean="0">
                <a:latin typeface="Times New Roman" pitchFamily="18" charset="0"/>
                <a:cs typeface="Times New Roman" pitchFamily="18" charset="0"/>
              </a:rPr>
              <a:t>adjacent BJTs </a:t>
            </a:r>
            <a:r>
              <a:rPr lang="en-US" sz="2400" dirty="0">
                <a:latin typeface="Times New Roman" pitchFamily="18" charset="0"/>
                <a:cs typeface="Times New Roman" pitchFamily="18" charset="0"/>
              </a:rPr>
              <a:t>in order to ensure that there is no electrical cross-talk between them</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An isolation can be achieved by </a:t>
            </a:r>
            <a:r>
              <a:rPr lang="en-US" sz="2400" dirty="0" smtClean="0">
                <a:latin typeface="Times New Roman" pitchFamily="18" charset="0"/>
                <a:cs typeface="Times New Roman" pitchFamily="18" charset="0"/>
              </a:rPr>
              <a:t>LOCOS (Local Oxidation of Silicon) </a:t>
            </a:r>
            <a:r>
              <a:rPr lang="en-US" sz="2400" dirty="0">
                <a:latin typeface="Times New Roman" pitchFamily="18" charset="0"/>
                <a:cs typeface="Times New Roman" pitchFamily="18" charset="0"/>
              </a:rPr>
              <a:t>to form field or isolation oxides after a </a:t>
            </a:r>
            <a:r>
              <a:rPr lang="en-US" sz="2400" dirty="0" smtClean="0">
                <a:latin typeface="Times New Roman" pitchFamily="18" charset="0"/>
                <a:cs typeface="Times New Roman" pitchFamily="18" charset="0"/>
              </a:rPr>
              <a:t>P </a:t>
            </a:r>
            <a:r>
              <a:rPr lang="en-US" sz="2400" dirty="0">
                <a:latin typeface="Times New Roman" pitchFamily="18" charset="0"/>
                <a:cs typeface="Times New Roman" pitchFamily="18" charset="0"/>
              </a:rPr>
              <a:t>channel stops implant.</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Another </a:t>
            </a:r>
            <a:r>
              <a:rPr lang="en-US" sz="2400" dirty="0">
                <a:latin typeface="Times New Roman" pitchFamily="18" charset="0"/>
                <a:cs typeface="Times New Roman" pitchFamily="18" charset="0"/>
              </a:rPr>
              <a:t>isolation scheme that is particularly well suited for high-density bipolar circuits involves the formation of shallow trenches by reactive ion etching (RIE), backfilled with oxide and </a:t>
            </a:r>
            <a:r>
              <a:rPr lang="en-US" sz="2400" dirty="0" err="1">
                <a:latin typeface="Times New Roman" pitchFamily="18" charset="0"/>
                <a:cs typeface="Times New Roman" pitchFamily="18" charset="0"/>
              </a:rPr>
              <a:t>polysilicon</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In this process a nitride layer is patterned and used as an etch mask for an anisotropic etch of the silicon to form the trench.</a:t>
            </a: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63" y="519113"/>
            <a:ext cx="7381875" cy="581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8604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200" dirty="0">
                <a:latin typeface="Times New Roman" pitchFamily="18" charset="0"/>
                <a:cs typeface="Times New Roman" pitchFamily="18" charset="0"/>
              </a:rPr>
              <a:t>Using RIE, a narrow trench about 1 𝞵m deep can be formed with very straight sidewalls. </a:t>
            </a:r>
          </a:p>
          <a:p>
            <a:pPr algn="just"/>
            <a:r>
              <a:rPr lang="en-US" sz="2200" dirty="0">
                <a:latin typeface="Times New Roman" pitchFamily="18" charset="0"/>
                <a:cs typeface="Times New Roman" pitchFamily="18" charset="0"/>
              </a:rPr>
              <a:t>Oxidation inside the trench forms an insulating layer, and the trench is then filled with oxide by low-pressure chemical vapor deposition (LPCVD).</a:t>
            </a:r>
          </a:p>
          <a:p>
            <a:pPr algn="just"/>
            <a:r>
              <a:rPr lang="en-US" sz="2200" dirty="0" smtClean="0">
                <a:latin typeface="Times New Roman" pitchFamily="18" charset="0"/>
                <a:cs typeface="Times New Roman" pitchFamily="18" charset="0"/>
              </a:rPr>
              <a:t>A </a:t>
            </a:r>
            <a:r>
              <a:rPr lang="en-US" sz="2200" dirty="0" err="1">
                <a:latin typeface="Times New Roman" pitchFamily="18" charset="0"/>
                <a:cs typeface="Times New Roman" pitchFamily="18" charset="0"/>
              </a:rPr>
              <a:t>polysilicon</a:t>
            </a:r>
            <a:r>
              <a:rPr lang="en-US" sz="2200" dirty="0">
                <a:latin typeface="Times New Roman" pitchFamily="18" charset="0"/>
                <a:cs typeface="Times New Roman" pitchFamily="18" charset="0"/>
              </a:rPr>
              <a:t> layer is deposited by LPCVD, and doped heavily </a:t>
            </a:r>
            <a:r>
              <a:rPr lang="en-US" sz="2200" dirty="0" smtClean="0">
                <a:latin typeface="Times New Roman" pitchFamily="18" charset="0"/>
                <a:cs typeface="Times New Roman" pitchFamily="18" charset="0"/>
              </a:rPr>
              <a:t>p+ with </a:t>
            </a:r>
            <a:r>
              <a:rPr lang="en-US" sz="2200" dirty="0">
                <a:latin typeface="Times New Roman" pitchFamily="18" charset="0"/>
                <a:cs typeface="Times New Roman" pitchFamily="18" charset="0"/>
              </a:rPr>
              <a:t>B either during deposition or subsequently by ion implantation.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An oxide </a:t>
            </a:r>
            <a:r>
              <a:rPr lang="en-US" sz="2200" dirty="0">
                <a:latin typeface="Times New Roman" pitchFamily="18" charset="0"/>
                <a:cs typeface="Times New Roman" pitchFamily="18" charset="0"/>
              </a:rPr>
              <a:t>layer is deposited next by LPCVD. Using photolithography with </a:t>
            </a:r>
            <a:r>
              <a:rPr lang="en-US" sz="2200" dirty="0" smtClean="0">
                <a:latin typeface="Times New Roman" pitchFamily="18" charset="0"/>
                <a:cs typeface="Times New Roman" pitchFamily="18" charset="0"/>
              </a:rPr>
              <a:t>the base/emitter </a:t>
            </a:r>
            <a:r>
              <a:rPr lang="en-US" sz="2200" dirty="0">
                <a:latin typeface="Times New Roman" pitchFamily="18" charset="0"/>
                <a:cs typeface="Times New Roman" pitchFamily="18" charset="0"/>
              </a:rPr>
              <a:t>mask, a window is etched in the </a:t>
            </a:r>
            <a:r>
              <a:rPr lang="en-US" sz="2200" dirty="0" err="1">
                <a:latin typeface="Times New Roman" pitchFamily="18" charset="0"/>
                <a:cs typeface="Times New Roman" pitchFamily="18" charset="0"/>
              </a:rPr>
              <a:t>polysilicon</a:t>
            </a:r>
            <a:r>
              <a:rPr lang="en-US" sz="2200" dirty="0">
                <a:latin typeface="Times New Roman" pitchFamily="18" charset="0"/>
                <a:cs typeface="Times New Roman" pitchFamily="18" charset="0"/>
              </a:rPr>
              <a:t>/oxide stack by RIE</a:t>
            </a:r>
            <a:endParaRPr lang="en-US" sz="2200" dirty="0" smtClean="0">
              <a:latin typeface="Times New Roman" pitchFamily="18" charset="0"/>
              <a:cs typeface="Times New Roman" pitchFamily="18" charset="0"/>
            </a:endParaRPr>
          </a:p>
        </p:txBody>
      </p:sp>
      <p:pic>
        <p:nvPicPr>
          <p:cNvPr id="4" name="Content Placeholder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276600"/>
            <a:ext cx="7315200" cy="2438400"/>
          </a:xfrm>
          <a:prstGeom prst="rect">
            <a:avLst/>
          </a:prstGeom>
        </p:spPr>
      </p:pic>
      <p:sp>
        <p:nvSpPr>
          <p:cNvPr id="2" name="Rectangle 1"/>
          <p:cNvSpPr/>
          <p:nvPr/>
        </p:nvSpPr>
        <p:spPr>
          <a:xfrm>
            <a:off x="990600" y="5410200"/>
            <a:ext cx="7772400" cy="646331"/>
          </a:xfrm>
          <a:prstGeom prst="rect">
            <a:avLst/>
          </a:prstGeom>
        </p:spPr>
        <p:txBody>
          <a:bodyPr wrap="square">
            <a:spAutoFit/>
          </a:bodyPr>
          <a:lstStyle/>
          <a:p>
            <a:r>
              <a:rPr lang="en-US" b="1" dirty="0" smtClean="0">
                <a:latin typeface="Times New Roman" pitchFamily="18" charset="0"/>
                <a:cs typeface="Times New Roman" pitchFamily="18" charset="0"/>
              </a:rPr>
              <a:t>Fig (c</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:Base emitter window</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definition and (optional</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masked “sinker</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implant (P</a:t>
            </a:r>
            <a:r>
              <a:rPr lang="en-US" b="1" dirty="0">
                <a:latin typeface="Times New Roman" pitchFamily="18" charset="0"/>
                <a:cs typeface="Times New Roman" pitchFamily="18" charset="0"/>
              </a:rPr>
              <a:t>) into </a:t>
            </a:r>
            <a:r>
              <a:rPr lang="en-US" b="1" dirty="0" smtClean="0">
                <a:latin typeface="Times New Roman" pitchFamily="18" charset="0"/>
                <a:cs typeface="Times New Roman" pitchFamily="18" charset="0"/>
              </a:rPr>
              <a:t>collector contact </a:t>
            </a:r>
            <a:r>
              <a:rPr lang="en-US" b="1" dirty="0">
                <a:latin typeface="Times New Roman" pitchFamily="18" charset="0"/>
                <a:cs typeface="Times New Roman" pitchFamily="18" charset="0"/>
              </a:rPr>
              <a:t>region;</a:t>
            </a: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200" dirty="0">
                <a:latin typeface="Times New Roman" pitchFamily="18" charset="0"/>
                <a:cs typeface="Times New Roman" pitchFamily="18" charset="0"/>
              </a:rPr>
              <a:t>A heavily doped “extrinsic” p+ base is formed by diffusion </a:t>
            </a:r>
            <a:r>
              <a:rPr lang="en-US" sz="2200" dirty="0" smtClean="0">
                <a:latin typeface="Times New Roman" pitchFamily="18" charset="0"/>
                <a:cs typeface="Times New Roman" pitchFamily="18" charset="0"/>
              </a:rPr>
              <a:t>of B </a:t>
            </a:r>
            <a:r>
              <a:rPr lang="en-US" sz="2200" dirty="0">
                <a:latin typeface="Times New Roman" pitchFamily="18" charset="0"/>
                <a:cs typeface="Times New Roman" pitchFamily="18" charset="0"/>
              </a:rPr>
              <a:t>from the doped </a:t>
            </a:r>
            <a:r>
              <a:rPr lang="en-US" sz="2200" dirty="0" err="1">
                <a:latin typeface="Times New Roman" pitchFamily="18" charset="0"/>
                <a:cs typeface="Times New Roman" pitchFamily="18" charset="0"/>
              </a:rPr>
              <a:t>polysilicon</a:t>
            </a:r>
            <a:r>
              <a:rPr lang="en-US" sz="2200" dirty="0">
                <a:latin typeface="Times New Roman" pitchFamily="18" charset="0"/>
                <a:cs typeface="Times New Roman" pitchFamily="18" charset="0"/>
              </a:rPr>
              <a:t> layer into the substrate in order to provide </a:t>
            </a:r>
            <a:r>
              <a:rPr lang="en-US" sz="2200" dirty="0" smtClean="0">
                <a:latin typeface="Times New Roman" pitchFamily="18" charset="0"/>
                <a:cs typeface="Times New Roman" pitchFamily="18" charset="0"/>
              </a:rPr>
              <a:t>a low-resistance</a:t>
            </a:r>
            <a:r>
              <a:rPr lang="en-US" sz="2200" dirty="0">
                <a:latin typeface="Times New Roman" pitchFamily="18" charset="0"/>
                <a:cs typeface="Times New Roman" pitchFamily="18" charset="0"/>
              </a:rPr>
              <a:t>, high-speed base </a:t>
            </a:r>
            <a:r>
              <a:rPr lang="en-US" sz="2200" dirty="0" err="1">
                <a:latin typeface="Times New Roman" pitchFamily="18" charset="0"/>
                <a:cs typeface="Times New Roman" pitchFamily="18" charset="0"/>
              </a:rPr>
              <a:t>ohmic</a:t>
            </a:r>
            <a:r>
              <a:rPr lang="en-US" sz="2200" dirty="0">
                <a:latin typeface="Times New Roman" pitchFamily="18" charset="0"/>
                <a:cs typeface="Times New Roman" pitchFamily="18" charset="0"/>
              </a:rPr>
              <a:t> contact</a:t>
            </a:r>
            <a:r>
              <a:rPr lang="en-US" sz="2200" dirty="0" smtClean="0">
                <a:latin typeface="Times New Roman" pitchFamily="18" charset="0"/>
                <a:cs typeface="Times New Roman" pitchFamily="18" charset="0"/>
              </a:rPr>
              <a:t>.</a:t>
            </a:r>
          </a:p>
          <a:p>
            <a:pPr algn="just"/>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An oxide layer is then </a:t>
            </a:r>
            <a:r>
              <a:rPr lang="en-US" sz="2200" dirty="0" smtClean="0">
                <a:latin typeface="Times New Roman" pitchFamily="18" charset="0"/>
                <a:cs typeface="Times New Roman" pitchFamily="18" charset="0"/>
              </a:rPr>
              <a:t>deposited by </a:t>
            </a:r>
            <a:r>
              <a:rPr lang="en-US" sz="2200" dirty="0">
                <a:latin typeface="Times New Roman" pitchFamily="18" charset="0"/>
                <a:cs typeface="Times New Roman" pitchFamily="18" charset="0"/>
              </a:rPr>
              <a:t>LPCVD, which has the effect of closing up the base window </a:t>
            </a:r>
            <a:r>
              <a:rPr lang="en-US" sz="2200" dirty="0" smtClean="0">
                <a:latin typeface="Times New Roman" pitchFamily="18" charset="0"/>
                <a:cs typeface="Times New Roman" pitchFamily="18" charset="0"/>
              </a:rPr>
              <a:t>that was </a:t>
            </a:r>
            <a:r>
              <a:rPr lang="en-US" sz="2200" dirty="0">
                <a:latin typeface="Times New Roman" pitchFamily="18" charset="0"/>
                <a:cs typeface="Times New Roman" pitchFamily="18" charset="0"/>
              </a:rPr>
              <a:t>etched previously, and B is implanted into this </a:t>
            </a:r>
            <a:r>
              <a:rPr lang="en-US" sz="2200" dirty="0" smtClean="0">
                <a:latin typeface="Times New Roman" pitchFamily="18" charset="0"/>
                <a:cs typeface="Times New Roman" pitchFamily="18" charset="0"/>
              </a:rPr>
              <a:t>window.</a:t>
            </a:r>
          </a:p>
          <a:p>
            <a:pPr algn="just"/>
            <a:r>
              <a:rPr lang="en-US" sz="2200" dirty="0" smtClean="0">
                <a:latin typeface="Times New Roman" pitchFamily="18" charset="0"/>
                <a:cs typeface="Times New Roman" pitchFamily="18" charset="0"/>
              </a:rPr>
              <a:t>This base </a:t>
            </a:r>
            <a:r>
              <a:rPr lang="en-US" sz="2200" dirty="0">
                <a:latin typeface="Times New Roman" pitchFamily="18" charset="0"/>
                <a:cs typeface="Times New Roman" pitchFamily="18" charset="0"/>
              </a:rPr>
              <a:t>implant forms a more lightly p doped “intrinsic” base through </a:t>
            </a:r>
            <a:r>
              <a:rPr lang="en-US" sz="2200" dirty="0" smtClean="0">
                <a:latin typeface="Times New Roman" pitchFamily="18" charset="0"/>
                <a:cs typeface="Times New Roman" pitchFamily="18" charset="0"/>
              </a:rPr>
              <a:t>which most </a:t>
            </a:r>
            <a:r>
              <a:rPr lang="en-US" sz="2200" dirty="0">
                <a:latin typeface="Times New Roman" pitchFamily="18" charset="0"/>
                <a:cs typeface="Times New Roman" pitchFamily="18" charset="0"/>
              </a:rPr>
              <a:t>of the current flows from the emitter to the collector.</a:t>
            </a:r>
            <a:endParaRPr lang="en-US" sz="2200" dirty="0" smtClean="0">
              <a:latin typeface="Times New Roman" pitchFamily="18" charset="0"/>
              <a:cs typeface="Times New Roman" pitchFamily="18" charset="0"/>
            </a:endParaRPr>
          </a:p>
        </p:txBody>
      </p:sp>
      <p:pic>
        <p:nvPicPr>
          <p:cNvPr id="4" name="Content Placeholder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910493"/>
            <a:ext cx="7467600" cy="2078414"/>
          </a:xfrm>
          <a:prstGeom prst="rect">
            <a:avLst/>
          </a:prstGeom>
        </p:spPr>
      </p:pic>
      <p:sp>
        <p:nvSpPr>
          <p:cNvPr id="2" name="Rectangle 1"/>
          <p:cNvSpPr/>
          <p:nvPr/>
        </p:nvSpPr>
        <p:spPr>
          <a:xfrm>
            <a:off x="1143000" y="5181600"/>
            <a:ext cx="7391400" cy="369332"/>
          </a:xfrm>
          <a:prstGeom prst="rect">
            <a:avLst/>
          </a:prstGeom>
        </p:spPr>
        <p:txBody>
          <a:bodyPr wrap="square">
            <a:spAutoFit/>
          </a:bodyPr>
          <a:lstStyle/>
          <a:p>
            <a:pPr algn="just"/>
            <a:r>
              <a:rPr lang="en-US" b="1" dirty="0" smtClean="0">
                <a:latin typeface="Times New Roman" pitchFamily="18" charset="0"/>
                <a:cs typeface="Times New Roman" pitchFamily="18" charset="0"/>
              </a:rPr>
              <a:t>Fig (d):  </a:t>
            </a:r>
            <a:r>
              <a:rPr lang="en-US" b="1" dirty="0">
                <a:latin typeface="Times New Roman" pitchFamily="18" charset="0"/>
                <a:cs typeface="Times New Roman" pitchFamily="18" charset="0"/>
              </a:rPr>
              <a:t>intrinsic </a:t>
            </a:r>
            <a:r>
              <a:rPr lang="en-US" b="1" dirty="0" smtClean="0">
                <a:latin typeface="Times New Roman" pitchFamily="18" charset="0"/>
                <a:cs typeface="Times New Roman" pitchFamily="18" charset="0"/>
              </a:rPr>
              <a:t>base implant using self-aligned oxide sidewall </a:t>
            </a:r>
            <a:r>
              <a:rPr lang="en-US" b="1" dirty="0">
                <a:latin typeface="Times New Roman" pitchFamily="18" charset="0"/>
                <a:cs typeface="Times New Roman" pitchFamily="18" charset="0"/>
              </a:rPr>
              <a:t>spacers;</a:t>
            </a: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200" dirty="0">
                <a:latin typeface="Times New Roman" pitchFamily="18" charset="0"/>
                <a:cs typeface="Times New Roman" pitchFamily="18" charset="0"/>
              </a:rPr>
              <a:t>The more </a:t>
            </a:r>
            <a:r>
              <a:rPr lang="en-US" sz="2200" dirty="0" smtClean="0">
                <a:latin typeface="Times New Roman" pitchFamily="18" charset="0"/>
                <a:cs typeface="Times New Roman" pitchFamily="18" charset="0"/>
              </a:rPr>
              <a:t>heavily doped </a:t>
            </a:r>
            <a:r>
              <a:rPr lang="en-US" sz="2200" dirty="0">
                <a:latin typeface="Times New Roman" pitchFamily="18" charset="0"/>
                <a:cs typeface="Times New Roman" pitchFamily="18" charset="0"/>
              </a:rPr>
              <a:t>extrinsic base forms a collar around the intrinsic base, and </a:t>
            </a:r>
            <a:r>
              <a:rPr lang="en-US" sz="2200" dirty="0" smtClean="0">
                <a:latin typeface="Times New Roman" pitchFamily="18" charset="0"/>
                <a:cs typeface="Times New Roman" pitchFamily="18" charset="0"/>
              </a:rPr>
              <a:t>serves to </a:t>
            </a:r>
            <a:r>
              <a:rPr lang="en-US" sz="2200" dirty="0">
                <a:latin typeface="Times New Roman" pitchFamily="18" charset="0"/>
                <a:cs typeface="Times New Roman" pitchFamily="18" charset="0"/>
              </a:rPr>
              <a:t>reduce the base series resistance.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is critical that the base be </a:t>
            </a:r>
            <a:r>
              <a:rPr lang="en-US" sz="2200" dirty="0" smtClean="0">
                <a:latin typeface="Times New Roman" pitchFamily="18" charset="0"/>
                <a:cs typeface="Times New Roman" pitchFamily="18" charset="0"/>
              </a:rPr>
              <a:t>enclosed </a:t>
            </a:r>
            <a:r>
              <a:rPr lang="en-US" sz="2200" dirty="0">
                <a:latin typeface="Times New Roman" pitchFamily="18" charset="0"/>
                <a:cs typeface="Times New Roman" pitchFamily="18" charset="0"/>
              </a:rPr>
              <a:t>well within the collector because otherwise it would be shorted to the </a:t>
            </a:r>
            <a:r>
              <a:rPr lang="en-US" sz="2200" dirty="0" err="1">
                <a:latin typeface="Times New Roman" pitchFamily="18" charset="0"/>
                <a:cs typeface="Times New Roman" pitchFamily="18" charset="0"/>
              </a:rPr>
              <a:t>psubstrate</a:t>
            </a:r>
            <a:r>
              <a:rPr lang="en-US" sz="2200" dirty="0">
                <a:latin typeface="Times New Roman" pitchFamily="18" charset="0"/>
                <a:cs typeface="Times New Roman" pitchFamily="18" charset="0"/>
              </a:rPr>
              <a:t>.</a:t>
            </a:r>
          </a:p>
          <a:p>
            <a:pPr algn="just"/>
            <a:r>
              <a:rPr lang="en-US" sz="2200" dirty="0">
                <a:latin typeface="Times New Roman" pitchFamily="18" charset="0"/>
                <a:cs typeface="Times New Roman" pitchFamily="18" charset="0"/>
              </a:rPr>
              <a:t>Finally, another LPCVD oxide layer is deposited to close up the base window further, and the oxide is etched all the way to the Si substrate by RIE, leaving oxide spacers on the sidewalls.</a:t>
            </a:r>
          </a:p>
          <a:p>
            <a:pPr algn="just"/>
            <a:r>
              <a:rPr lang="en-US" sz="2200" dirty="0">
                <a:latin typeface="Times New Roman" pitchFamily="18" charset="0"/>
                <a:cs typeface="Times New Roman" pitchFamily="18" charset="0"/>
              </a:rPr>
              <a:t>Heavily n+ doped (typically with As) </a:t>
            </a:r>
            <a:r>
              <a:rPr lang="en-US" sz="2200" dirty="0" err="1">
                <a:latin typeface="Times New Roman" pitchFamily="18" charset="0"/>
                <a:cs typeface="Times New Roman" pitchFamily="18" charset="0"/>
              </a:rPr>
              <a:t>polysilicon</a:t>
            </a:r>
            <a:r>
              <a:rPr lang="en-US" sz="2200" dirty="0">
                <a:latin typeface="Times New Roman" pitchFamily="18" charset="0"/>
                <a:cs typeface="Times New Roman" pitchFamily="18" charset="0"/>
              </a:rPr>
              <a:t> is then deposited on the substrate, patterned and etched, forming </a:t>
            </a:r>
            <a:r>
              <a:rPr lang="en-US" sz="2200" dirty="0" err="1">
                <a:latin typeface="Times New Roman" pitchFamily="18" charset="0"/>
                <a:cs typeface="Times New Roman" pitchFamily="18" charset="0"/>
              </a:rPr>
              <a:t>polysilicon</a:t>
            </a:r>
            <a:r>
              <a:rPr lang="en-US" sz="2200" dirty="0">
                <a:latin typeface="Times New Roman" pitchFamily="18" charset="0"/>
                <a:cs typeface="Times New Roman" pitchFamily="18" charset="0"/>
              </a:rPr>
              <a:t> emitter (</a:t>
            </a:r>
            <a:r>
              <a:rPr lang="en-US" sz="2200" dirty="0" err="1">
                <a:latin typeface="Times New Roman" pitchFamily="18" charset="0"/>
                <a:cs typeface="Times New Roman" pitchFamily="18" charset="0"/>
              </a:rPr>
              <a:t>polyemitter</a:t>
            </a:r>
            <a:r>
              <a:rPr lang="en-US" sz="2200" dirty="0">
                <a:latin typeface="Times New Roman" pitchFamily="18" charset="0"/>
                <a:cs typeface="Times New Roman" pitchFamily="18" charset="0"/>
              </a:rPr>
              <a:t>) and collector contacts, as shown in </a:t>
            </a:r>
            <a:r>
              <a:rPr lang="en-US" sz="2200" dirty="0" err="1" smtClean="0">
                <a:latin typeface="Times New Roman" pitchFamily="18" charset="0"/>
                <a:cs typeface="Times New Roman" pitchFamily="18" charset="0"/>
              </a:rPr>
              <a:t>Fig.e</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p:txBody>
      </p:sp>
      <p:pic>
        <p:nvPicPr>
          <p:cNvPr id="4" name="Content Placeholder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644900"/>
            <a:ext cx="6400800" cy="2876952"/>
          </a:xfrm>
          <a:prstGeom prst="rect">
            <a:avLst/>
          </a:prstGeom>
        </p:spPr>
      </p:pic>
      <p:sp>
        <p:nvSpPr>
          <p:cNvPr id="2" name="Rectangle 1"/>
          <p:cNvSpPr/>
          <p:nvPr/>
        </p:nvSpPr>
        <p:spPr>
          <a:xfrm>
            <a:off x="6629400" y="3810000"/>
            <a:ext cx="2489200" cy="1200329"/>
          </a:xfrm>
          <a:prstGeom prst="rect">
            <a:avLst/>
          </a:prstGeom>
        </p:spPr>
        <p:txBody>
          <a:bodyPr wrap="square">
            <a:spAutoFit/>
          </a:bodyPr>
          <a:lstStyle/>
          <a:p>
            <a:r>
              <a:rPr lang="en-US" b="1" dirty="0" smtClean="0">
                <a:latin typeface="Times New Roman" pitchFamily="18" charset="0"/>
                <a:cs typeface="Times New Roman" pitchFamily="18" charset="0"/>
              </a:rPr>
              <a:t>Fig (e):  </a:t>
            </a:r>
            <a:r>
              <a:rPr lang="en-US" b="1" dirty="0">
                <a:latin typeface="Times New Roman" pitchFamily="18" charset="0"/>
                <a:cs typeface="Times New Roman" pitchFamily="18" charset="0"/>
              </a:rPr>
              <a:t>self-aligned</a:t>
            </a:r>
          </a:p>
          <a:p>
            <a:r>
              <a:rPr lang="en-US" b="1" dirty="0">
                <a:latin typeface="Times New Roman" pitchFamily="18" charset="0"/>
                <a:cs typeface="Times New Roman" pitchFamily="18" charset="0"/>
              </a:rPr>
              <a:t>formation of </a:t>
            </a:r>
            <a:r>
              <a:rPr lang="en-US" b="1" i="1" dirty="0" smtClean="0">
                <a:latin typeface="Times New Roman" pitchFamily="18" charset="0"/>
                <a:cs typeface="Times New Roman" pitchFamily="18" charset="0"/>
              </a:rPr>
              <a:t>n</a:t>
            </a:r>
            <a:r>
              <a:rPr lang="en-US" b="1" dirty="0" smtClean="0">
                <a:latin typeface="Times New Roman" pitchFamily="18" charset="0"/>
                <a:cs typeface="Times New Roman" pitchFamily="18" charset="0"/>
              </a:rPr>
              <a:t>+ emitter</a:t>
            </a:r>
            <a:r>
              <a:rPr lang="en-US" b="1" dirty="0">
                <a:latin typeface="Times New Roman" pitchFamily="18" charset="0"/>
                <a:cs typeface="Times New Roman" pitchFamily="18" charset="0"/>
              </a:rPr>
              <a:t>, as </a:t>
            </a:r>
            <a:r>
              <a:rPr lang="en-US" b="1" dirty="0" smtClean="0">
                <a:latin typeface="Times New Roman" pitchFamily="18" charset="0"/>
                <a:cs typeface="Times New Roman" pitchFamily="18" charset="0"/>
              </a:rPr>
              <a:t>well as </a:t>
            </a:r>
            <a:r>
              <a:rPr lang="en-US" b="1" dirty="0">
                <a:latin typeface="Times New Roman" pitchFamily="18" charset="0"/>
                <a:cs typeface="Times New Roman" pitchFamily="18" charset="0"/>
              </a:rPr>
              <a:t>n+ </a:t>
            </a:r>
            <a:r>
              <a:rPr lang="en-US" b="1" dirty="0" smtClean="0">
                <a:latin typeface="Times New Roman" pitchFamily="18" charset="0"/>
                <a:cs typeface="Times New Roman" pitchFamily="18" charset="0"/>
              </a:rPr>
              <a:t>collector contact.</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300" dirty="0" smtClean="0">
                <a:latin typeface="Times New Roman" pitchFamily="18" charset="0"/>
                <a:cs typeface="Times New Roman" pitchFamily="18" charset="0"/>
              </a:rPr>
              <a:t>The use of two LPCVD </a:t>
            </a:r>
            <a:r>
              <a:rPr lang="en-US" sz="2300" dirty="0" err="1" smtClean="0">
                <a:latin typeface="Times New Roman" pitchFamily="18" charset="0"/>
                <a:cs typeface="Times New Roman" pitchFamily="18" charset="0"/>
              </a:rPr>
              <a:t>polysilicon</a:t>
            </a:r>
            <a:r>
              <a:rPr lang="en-US" sz="2300" dirty="0" smtClean="0">
                <a:latin typeface="Times New Roman" pitchFamily="18" charset="0"/>
                <a:cs typeface="Times New Roman" pitchFamily="18" charset="0"/>
              </a:rPr>
              <a:t> layers referred to as the double-</a:t>
            </a:r>
            <a:r>
              <a:rPr lang="en-US" sz="2300" dirty="0" err="1" smtClean="0">
                <a:latin typeface="Times New Roman" pitchFamily="18" charset="0"/>
                <a:cs typeface="Times New Roman" pitchFamily="18" charset="0"/>
              </a:rPr>
              <a:t>polysilicon</a:t>
            </a:r>
            <a:r>
              <a:rPr lang="en-US" sz="2300" dirty="0" smtClean="0">
                <a:latin typeface="Times New Roman" pitchFamily="18" charset="0"/>
                <a:cs typeface="Times New Roman" pitchFamily="18" charset="0"/>
              </a:rPr>
              <a:t> process.</a:t>
            </a:r>
          </a:p>
          <a:p>
            <a:pPr algn="just"/>
            <a:r>
              <a:rPr lang="en-US" sz="2300" dirty="0" smtClean="0">
                <a:latin typeface="Times New Roman" pitchFamily="18" charset="0"/>
                <a:cs typeface="Times New Roman" pitchFamily="18" charset="0"/>
              </a:rPr>
              <a:t>Arsenic from the </a:t>
            </a:r>
            <a:r>
              <a:rPr lang="en-US" sz="2300" dirty="0" err="1" smtClean="0">
                <a:latin typeface="Times New Roman" pitchFamily="18" charset="0"/>
                <a:cs typeface="Times New Roman" pitchFamily="18" charset="0"/>
              </a:rPr>
              <a:t>polysilicon</a:t>
            </a:r>
            <a:r>
              <a:rPr lang="en-US" sz="2300" dirty="0" smtClean="0">
                <a:latin typeface="Times New Roman" pitchFamily="18" charset="0"/>
                <a:cs typeface="Times New Roman" pitchFamily="18" charset="0"/>
              </a:rPr>
              <a:t> is diffused into the substrate to form the n+ emitter region nested within the base in a self-aligned manner, as well as the n+ collector contact.</a:t>
            </a:r>
          </a:p>
          <a:p>
            <a:pPr algn="just"/>
            <a:r>
              <a:rPr lang="en-US" sz="2300" dirty="0">
                <a:latin typeface="Times New Roman" pitchFamily="18" charset="0"/>
                <a:cs typeface="Times New Roman" pitchFamily="18" charset="0"/>
              </a:rPr>
              <a:t>Self-alignment refers to the fact that a separate lithography step is not required to form the n+ emitter region.</a:t>
            </a:r>
          </a:p>
          <a:p>
            <a:pPr algn="just"/>
            <a:r>
              <a:rPr lang="en-US" sz="2300" dirty="0">
                <a:latin typeface="Times New Roman" pitchFamily="18" charset="0"/>
                <a:cs typeface="Times New Roman" pitchFamily="18" charset="0"/>
              </a:rPr>
              <a:t>The oxide sidewall spacers is used to ensure </a:t>
            </a:r>
            <a:r>
              <a:rPr lang="en-US" sz="2300" dirty="0" smtClean="0">
                <a:latin typeface="Times New Roman" pitchFamily="18" charset="0"/>
                <a:cs typeface="Times New Roman" pitchFamily="18" charset="0"/>
              </a:rPr>
              <a:t>that </a:t>
            </a:r>
            <a:r>
              <a:rPr lang="en-US" sz="2300" dirty="0">
                <a:latin typeface="Times New Roman" pitchFamily="18" charset="0"/>
                <a:cs typeface="Times New Roman" pitchFamily="18" charset="0"/>
              </a:rPr>
              <a:t>the n+ emitter region lies within the intrinsic p-type base</a:t>
            </a:r>
            <a:r>
              <a:rPr lang="en-US" sz="2300" dirty="0" smtClean="0">
                <a:latin typeface="Times New Roman" pitchFamily="18" charset="0"/>
                <a:cs typeface="Times New Roman" pitchFamily="18" charset="0"/>
              </a:rPr>
              <a:t>.</a:t>
            </a:r>
          </a:p>
          <a:p>
            <a:pPr algn="just"/>
            <a:r>
              <a:rPr lang="en-US" sz="2300" dirty="0">
                <a:latin typeface="Times New Roman" pitchFamily="18" charset="0"/>
                <a:cs typeface="Times New Roman" pitchFamily="18" charset="0"/>
              </a:rPr>
              <a:t>This is critical because otherwise the emitter gets shorted to the collector; we also want a gap between the n+ emitter and the p+ extrinsic base, because otherwise the emitter–base junction capacitance becomes too high. </a:t>
            </a:r>
          </a:p>
          <a:p>
            <a:pPr algn="just"/>
            <a:r>
              <a:rPr lang="en-US" sz="2300" dirty="0">
                <a:latin typeface="Times New Roman" pitchFamily="18" charset="0"/>
                <a:cs typeface="Times New Roman" pitchFamily="18" charset="0"/>
              </a:rPr>
              <a:t>In the vertical direction, the difference between the emitter–base junction and the base–collector junction determines the base width.</a:t>
            </a:r>
          </a:p>
          <a:p>
            <a:pPr algn="just"/>
            <a:r>
              <a:rPr lang="en-US" sz="2300" dirty="0">
                <a:latin typeface="Times New Roman" pitchFamily="18" charset="0"/>
                <a:cs typeface="Times New Roman" pitchFamily="18" charset="0"/>
              </a:rPr>
              <a:t>This is made very narrow in high gain, high speed BJTs.</a:t>
            </a: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700"/>
            <a:ext cx="8153400" cy="3581400"/>
          </a:xfrm>
        </p:spPr>
      </p:pic>
      <p:sp>
        <p:nvSpPr>
          <p:cNvPr id="4" name="Rectangle 3"/>
          <p:cNvSpPr/>
          <p:nvPr/>
        </p:nvSpPr>
        <p:spPr>
          <a:xfrm>
            <a:off x="533400" y="4038600"/>
            <a:ext cx="8077200" cy="1015663"/>
          </a:xfrm>
          <a:prstGeom prst="rect">
            <a:avLst/>
          </a:prstGeom>
        </p:spPr>
        <p:txBody>
          <a:bodyPr wrap="square">
            <a:spAutoFit/>
          </a:bodyPr>
          <a:lstStyle/>
          <a:p>
            <a:pPr algn="just"/>
            <a:r>
              <a:rPr lang="en-US" sz="2000" dirty="0" smtClean="0">
                <a:latin typeface="Times New Roman" pitchFamily="18" charset="0"/>
                <a:cs typeface="Times New Roman" pitchFamily="18" charset="0"/>
              </a:rPr>
              <a:t>Fig. 1: External control of </a:t>
            </a:r>
            <a:r>
              <a:rPr lang="en-US" sz="2000" dirty="0">
                <a:latin typeface="Times New Roman" pitchFamily="18" charset="0"/>
                <a:cs typeface="Times New Roman" pitchFamily="18" charset="0"/>
              </a:rPr>
              <a:t>the current </a:t>
            </a:r>
            <a:r>
              <a:rPr lang="en-US" sz="2000" dirty="0" smtClean="0">
                <a:latin typeface="Times New Roman" pitchFamily="18" charset="0"/>
                <a:cs typeface="Times New Roman" pitchFamily="18" charset="0"/>
              </a:rPr>
              <a:t>in a reverse-biased p-n </a:t>
            </a:r>
            <a:r>
              <a:rPr lang="en-US" sz="2000" dirty="0">
                <a:latin typeface="Times New Roman" pitchFamily="18" charset="0"/>
                <a:cs typeface="Times New Roman" pitchFamily="18" charset="0"/>
              </a:rPr>
              <a:t>junction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 </a:t>
            </a:r>
            <a:r>
              <a:rPr lang="en-US" sz="2000" dirty="0" smtClean="0">
                <a:latin typeface="Times New Roman" pitchFamily="18" charset="0"/>
                <a:cs typeface="Times New Roman" pitchFamily="18" charset="0"/>
              </a:rPr>
              <a:t>optical generation; (</a:t>
            </a:r>
            <a:r>
              <a:rPr lang="en-US" sz="2000" dirty="0">
                <a:latin typeface="Times New Roman" pitchFamily="18" charset="0"/>
                <a:cs typeface="Times New Roman" pitchFamily="18" charset="0"/>
              </a:rPr>
              <a:t>b) junction </a:t>
            </a:r>
            <a:r>
              <a:rPr lang="en-US" sz="2000" i="1" dirty="0" smtClean="0">
                <a:latin typeface="Times New Roman" pitchFamily="18" charset="0"/>
                <a:cs typeface="Times New Roman" pitchFamily="18" charset="0"/>
              </a:rPr>
              <a:t>I–V </a:t>
            </a:r>
            <a:r>
              <a:rPr lang="en-US" sz="2000" dirty="0" smtClean="0">
                <a:latin typeface="Times New Roman" pitchFamily="18" charset="0"/>
                <a:cs typeface="Times New Roman" pitchFamily="18" charset="0"/>
              </a:rPr>
              <a:t>characteristics as a </a:t>
            </a:r>
            <a:r>
              <a:rPr lang="en-US" sz="2000" dirty="0">
                <a:latin typeface="Times New Roman" pitchFamily="18" charset="0"/>
                <a:cs typeface="Times New Roman" pitchFamily="18" charset="0"/>
              </a:rPr>
              <a:t>function of EHP</a:t>
            </a:r>
          </a:p>
          <a:p>
            <a:pPr algn="just"/>
            <a:r>
              <a:rPr lang="en-US" sz="2000" dirty="0">
                <a:latin typeface="Times New Roman" pitchFamily="18" charset="0"/>
                <a:cs typeface="Times New Roman" pitchFamily="18" charset="0"/>
              </a:rPr>
              <a:t>generation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 </a:t>
            </a:r>
            <a:r>
              <a:rPr lang="en-US" sz="2000" dirty="0" smtClean="0">
                <a:latin typeface="Times New Roman" pitchFamily="18" charset="0"/>
                <a:cs typeface="Times New Roman" pitchFamily="18" charset="0"/>
              </a:rPr>
              <a:t>minority carrier injection by </a:t>
            </a:r>
            <a:r>
              <a:rPr lang="en-US" sz="2000" dirty="0">
                <a:latin typeface="Times New Roman" pitchFamily="18" charset="0"/>
                <a:cs typeface="Times New Roman" pitchFamily="18" charset="0"/>
              </a:rPr>
              <a:t>a </a:t>
            </a:r>
            <a:r>
              <a:rPr lang="en-US" sz="2000" dirty="0" smtClean="0">
                <a:latin typeface="Times New Roman" pitchFamily="18" charset="0"/>
                <a:cs typeface="Times New Roman" pitchFamily="18" charset="0"/>
              </a:rPr>
              <a:t>hypothetical device</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811475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400" dirty="0">
                <a:latin typeface="Times New Roman" pitchFamily="18" charset="0"/>
                <a:cs typeface="Times New Roman" pitchFamily="18" charset="0"/>
              </a:rPr>
              <a:t>Finally, an oxide layer is deposited by CVD, windows are etched in </a:t>
            </a:r>
            <a:r>
              <a:rPr lang="en-US" sz="2400" dirty="0" smtClean="0">
                <a:latin typeface="Times New Roman" pitchFamily="18" charset="0"/>
                <a:cs typeface="Times New Roman" pitchFamily="18" charset="0"/>
              </a:rPr>
              <a:t>it corresponding </a:t>
            </a:r>
            <a:r>
              <a:rPr lang="en-US" sz="2400" dirty="0">
                <a:latin typeface="Times New Roman" pitchFamily="18" charset="0"/>
                <a:cs typeface="Times New Roman" pitchFamily="18" charset="0"/>
              </a:rPr>
              <a:t>to the emitter (</a:t>
            </a:r>
            <a:r>
              <a:rPr lang="en-US" sz="2400" i="1" dirty="0">
                <a:latin typeface="Times New Roman" pitchFamily="18" charset="0"/>
                <a:cs typeface="Times New Roman" pitchFamily="18" charset="0"/>
              </a:rPr>
              <a:t>E</a:t>
            </a:r>
            <a:r>
              <a:rPr lang="en-US" sz="2400" dirty="0">
                <a:latin typeface="Times New Roman" pitchFamily="18" charset="0"/>
                <a:cs typeface="Times New Roman" pitchFamily="18" charset="0"/>
              </a:rPr>
              <a:t>), base (</a:t>
            </a:r>
            <a:r>
              <a:rPr lang="en-US" sz="2400" i="1" dirty="0">
                <a:latin typeface="Times New Roman" pitchFamily="18" charset="0"/>
                <a:cs typeface="Times New Roman" pitchFamily="18" charset="0"/>
              </a:rPr>
              <a:t>B</a:t>
            </a:r>
            <a:r>
              <a:rPr lang="en-US" sz="2400" dirty="0">
                <a:latin typeface="Times New Roman" pitchFamily="18" charset="0"/>
                <a:cs typeface="Times New Roman" pitchFamily="18" charset="0"/>
              </a:rPr>
              <a:t>), and collector (</a:t>
            </a:r>
            <a:r>
              <a:rPr lang="en-US" sz="2400" i="1" dirty="0">
                <a:latin typeface="Times New Roman" pitchFamily="18" charset="0"/>
                <a:cs typeface="Times New Roman" pitchFamily="18" charset="0"/>
              </a:rPr>
              <a:t>C</a:t>
            </a:r>
            <a:r>
              <a:rPr lang="en-US" sz="2400" dirty="0">
                <a:latin typeface="Times New Roman" pitchFamily="18" charset="0"/>
                <a:cs typeface="Times New Roman" pitchFamily="18" charset="0"/>
              </a:rPr>
              <a:t>) contacts, </a:t>
            </a:r>
            <a:r>
              <a:rPr lang="en-US" sz="2400" dirty="0" smtClean="0">
                <a:latin typeface="Times New Roman" pitchFamily="18" charset="0"/>
                <a:cs typeface="Times New Roman" pitchFamily="18" charset="0"/>
              </a:rPr>
              <a:t>and a </a:t>
            </a:r>
            <a:r>
              <a:rPr lang="en-US" sz="2400" dirty="0">
                <a:latin typeface="Times New Roman" pitchFamily="18" charset="0"/>
                <a:cs typeface="Times New Roman" pitchFamily="18" charset="0"/>
              </a:rPr>
              <a:t>suitable contact metal such as Al is sputter deposited to form the </a:t>
            </a:r>
            <a:r>
              <a:rPr lang="en-US" sz="2400" dirty="0" err="1" smtClean="0">
                <a:latin typeface="Times New Roman" pitchFamily="18" charset="0"/>
                <a:cs typeface="Times New Roman" pitchFamily="18" charset="0"/>
              </a:rPr>
              <a:t>ohmic</a:t>
            </a:r>
            <a:r>
              <a:rPr lang="en-US" sz="2400" dirty="0" smtClean="0">
                <a:latin typeface="Times New Roman" pitchFamily="18" charset="0"/>
                <a:cs typeface="Times New Roman" pitchFamily="18" charset="0"/>
              </a:rPr>
              <a:t> contacts.</a:t>
            </a:r>
          </a:p>
          <a:p>
            <a:pPr algn="just"/>
            <a:r>
              <a:rPr lang="en-US" sz="2400" dirty="0">
                <a:latin typeface="Times New Roman" pitchFamily="18" charset="0"/>
                <a:cs typeface="Times New Roman" pitchFamily="18" charset="0"/>
              </a:rPr>
              <a:t>The Al is patterned </a:t>
            </a:r>
            <a:r>
              <a:rPr lang="en-US" sz="2400" dirty="0" err="1">
                <a:latin typeface="Times New Roman" pitchFamily="18" charset="0"/>
                <a:cs typeface="Times New Roman" pitchFamily="18" charset="0"/>
              </a:rPr>
              <a:t>photolithographically</a:t>
            </a:r>
            <a:r>
              <a:rPr lang="en-US" sz="2400" dirty="0">
                <a:latin typeface="Times New Roman" pitchFamily="18" charset="0"/>
                <a:cs typeface="Times New Roman" pitchFamily="18" charset="0"/>
              </a:rPr>
              <a:t> using the </a:t>
            </a:r>
            <a:r>
              <a:rPr lang="en-US" sz="2400" dirty="0" smtClean="0">
                <a:latin typeface="Times New Roman" pitchFamily="18" charset="0"/>
                <a:cs typeface="Times New Roman" pitchFamily="18" charset="0"/>
              </a:rPr>
              <a:t>interconnect mask</a:t>
            </a:r>
            <a:r>
              <a:rPr lang="en-US" sz="2400" dirty="0">
                <a:latin typeface="Times New Roman" pitchFamily="18" charset="0"/>
                <a:cs typeface="Times New Roman" pitchFamily="18" charset="0"/>
              </a:rPr>
              <a:t>, and etched using RIE.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many ICs that are made </a:t>
            </a:r>
            <a:r>
              <a:rPr lang="en-US" sz="2400" dirty="0" smtClean="0">
                <a:latin typeface="Times New Roman" pitchFamily="18" charset="0"/>
                <a:cs typeface="Times New Roman" pitchFamily="18" charset="0"/>
              </a:rPr>
              <a:t>simultaneously on </a:t>
            </a:r>
            <a:r>
              <a:rPr lang="en-US" sz="2400" dirty="0">
                <a:latin typeface="Times New Roman" pitchFamily="18" charset="0"/>
                <a:cs typeface="Times New Roman" pitchFamily="18" charset="0"/>
              </a:rPr>
              <a:t>the wafer are then separated into individual dies by sawing, mounted </a:t>
            </a:r>
            <a:r>
              <a:rPr lang="en-US" sz="2400" dirty="0" smtClean="0">
                <a:latin typeface="Times New Roman" pitchFamily="18" charset="0"/>
                <a:cs typeface="Times New Roman" pitchFamily="18" charset="0"/>
              </a:rPr>
              <a:t>on suitable </a:t>
            </a:r>
            <a:r>
              <a:rPr lang="en-US" sz="2400" dirty="0">
                <a:latin typeface="Times New Roman" pitchFamily="18" charset="0"/>
                <a:cs typeface="Times New Roman" pitchFamily="18" charset="0"/>
              </a:rPr>
              <a:t>packages, and the various contacts are wire bonded to the </a:t>
            </a:r>
            <a:r>
              <a:rPr lang="en-US" sz="2400" dirty="0" smtClean="0">
                <a:latin typeface="Times New Roman" pitchFamily="18" charset="0"/>
                <a:cs typeface="Times New Roman" pitchFamily="18" charset="0"/>
              </a:rPr>
              <a:t>external leads </a:t>
            </a:r>
            <a:r>
              <a:rPr lang="en-US" sz="2400" dirty="0">
                <a:latin typeface="Times New Roman" pitchFamily="18" charset="0"/>
                <a:cs typeface="Times New Roman" pitchFamily="18" charset="0"/>
              </a:rPr>
              <a:t>of the package.</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400" dirty="0">
                <a:latin typeface="Times New Roman" pitchFamily="18" charset="0"/>
                <a:ea typeface="SimHei" pitchFamily="49" charset="-122"/>
                <a:cs typeface="Times New Roman" pitchFamily="18" charset="0"/>
              </a:rPr>
              <a:t>A convenient hole injection device is a forward-biased p+-n </a:t>
            </a:r>
            <a:r>
              <a:rPr lang="en-US" sz="2400" dirty="0" smtClean="0">
                <a:latin typeface="Times New Roman" pitchFamily="18" charset="0"/>
                <a:ea typeface="SimHei" pitchFamily="49" charset="-122"/>
                <a:cs typeface="Times New Roman" pitchFamily="18" charset="0"/>
              </a:rPr>
              <a:t>junction.</a:t>
            </a:r>
          </a:p>
          <a:p>
            <a:pPr algn="just"/>
            <a:r>
              <a:rPr lang="en-US" sz="2400" dirty="0">
                <a:latin typeface="Times New Roman" pitchFamily="18" charset="0"/>
                <a:ea typeface="SimHei" pitchFamily="49" charset="-122"/>
                <a:cs typeface="Times New Roman" pitchFamily="18" charset="0"/>
              </a:rPr>
              <a:t>T</a:t>
            </a:r>
            <a:r>
              <a:rPr lang="en-US" sz="2400" dirty="0" smtClean="0">
                <a:latin typeface="Times New Roman" pitchFamily="18" charset="0"/>
                <a:ea typeface="SimHei" pitchFamily="49" charset="-122"/>
                <a:cs typeface="Times New Roman" pitchFamily="18" charset="0"/>
              </a:rPr>
              <a:t>he </a:t>
            </a:r>
            <a:r>
              <a:rPr lang="en-US" sz="2400" dirty="0">
                <a:latin typeface="Times New Roman" pitchFamily="18" charset="0"/>
                <a:ea typeface="SimHei" pitchFamily="49" charset="-122"/>
                <a:cs typeface="Times New Roman" pitchFamily="18" charset="0"/>
              </a:rPr>
              <a:t>current in such a junction is due </a:t>
            </a:r>
            <a:r>
              <a:rPr lang="en-US" sz="2400" dirty="0" smtClean="0">
                <a:latin typeface="Times New Roman" pitchFamily="18" charset="0"/>
                <a:ea typeface="SimHei" pitchFamily="49" charset="-122"/>
                <a:cs typeface="Times New Roman" pitchFamily="18" charset="0"/>
              </a:rPr>
              <a:t>to primarily holes </a:t>
            </a:r>
            <a:r>
              <a:rPr lang="en-US" sz="2400" dirty="0">
                <a:latin typeface="Times New Roman" pitchFamily="18" charset="0"/>
                <a:ea typeface="SimHei" pitchFamily="49" charset="-122"/>
                <a:cs typeface="Times New Roman" pitchFamily="18" charset="0"/>
              </a:rPr>
              <a:t>injected from the p+ region into the n material. </a:t>
            </a:r>
            <a:endParaRPr lang="en-US" sz="2400" dirty="0" smtClean="0">
              <a:latin typeface="Times New Roman" pitchFamily="18" charset="0"/>
              <a:ea typeface="SimHei" pitchFamily="49" charset="-122"/>
              <a:cs typeface="Times New Roman" pitchFamily="18" charset="0"/>
            </a:endParaRPr>
          </a:p>
          <a:p>
            <a:pPr algn="just"/>
            <a:r>
              <a:rPr lang="en-US" sz="2400" dirty="0" smtClean="0">
                <a:latin typeface="Times New Roman" pitchFamily="18" charset="0"/>
                <a:ea typeface="SimHei" pitchFamily="49" charset="-122"/>
                <a:cs typeface="Times New Roman" pitchFamily="18" charset="0"/>
              </a:rPr>
              <a:t>If </a:t>
            </a:r>
            <a:r>
              <a:rPr lang="en-US" sz="2400" dirty="0">
                <a:latin typeface="Times New Roman" pitchFamily="18" charset="0"/>
                <a:ea typeface="SimHei" pitchFamily="49" charset="-122"/>
                <a:cs typeface="Times New Roman" pitchFamily="18" charset="0"/>
              </a:rPr>
              <a:t>we make the n </a:t>
            </a:r>
            <a:r>
              <a:rPr lang="en-US" sz="2400" dirty="0" smtClean="0">
                <a:latin typeface="Times New Roman" pitchFamily="18" charset="0"/>
                <a:ea typeface="SimHei" pitchFamily="49" charset="-122"/>
                <a:cs typeface="Times New Roman" pitchFamily="18" charset="0"/>
              </a:rPr>
              <a:t>side </a:t>
            </a:r>
            <a:r>
              <a:rPr lang="en-US" sz="2400" dirty="0">
                <a:latin typeface="Times New Roman" pitchFamily="18" charset="0"/>
                <a:ea typeface="SimHei" pitchFamily="49" charset="-122"/>
                <a:cs typeface="Times New Roman" pitchFamily="18" charset="0"/>
              </a:rPr>
              <a:t>of the forward-biased junction the same as the n side of the </a:t>
            </a:r>
            <a:r>
              <a:rPr lang="en-US" sz="2400" dirty="0" smtClean="0">
                <a:latin typeface="Times New Roman" pitchFamily="18" charset="0"/>
                <a:ea typeface="SimHei" pitchFamily="49" charset="-122"/>
                <a:cs typeface="Times New Roman" pitchFamily="18" charset="0"/>
              </a:rPr>
              <a:t>reverse-biased junction</a:t>
            </a:r>
            <a:r>
              <a:rPr lang="en-US" sz="2400" dirty="0">
                <a:latin typeface="Times New Roman" pitchFamily="18" charset="0"/>
                <a:ea typeface="SimHei" pitchFamily="49" charset="-122"/>
                <a:cs typeface="Times New Roman" pitchFamily="18" charset="0"/>
              </a:rPr>
              <a:t>, the </a:t>
            </a:r>
            <a:r>
              <a:rPr lang="en-US" sz="2400" dirty="0" smtClean="0">
                <a:latin typeface="Times New Roman" pitchFamily="18" charset="0"/>
                <a:ea typeface="SimHei" pitchFamily="49" charset="-122"/>
                <a:cs typeface="Times New Roman" pitchFamily="18" charset="0"/>
              </a:rPr>
              <a:t>p</a:t>
            </a:r>
            <a:r>
              <a:rPr lang="en-US" sz="2400" dirty="0">
                <a:latin typeface="Times New Roman" pitchFamily="18" charset="0"/>
                <a:ea typeface="SimHei" pitchFamily="49" charset="-122"/>
                <a:cs typeface="Times New Roman" pitchFamily="18" charset="0"/>
              </a:rPr>
              <a:t>+-n-p structure of </a:t>
            </a:r>
            <a:r>
              <a:rPr lang="en-US" sz="2400" dirty="0" smtClean="0">
                <a:latin typeface="Times New Roman" pitchFamily="18" charset="0"/>
                <a:ea typeface="SimHei" pitchFamily="49" charset="-122"/>
                <a:cs typeface="Times New Roman" pitchFamily="18" charset="0"/>
              </a:rPr>
              <a:t>Fig 2.</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286000"/>
            <a:ext cx="7391400" cy="2929924"/>
          </a:xfrm>
          <a:prstGeom prst="rect">
            <a:avLst/>
          </a:prstGeom>
        </p:spPr>
      </p:pic>
      <p:sp>
        <p:nvSpPr>
          <p:cNvPr id="4" name="Rectangle 3"/>
          <p:cNvSpPr/>
          <p:nvPr/>
        </p:nvSpPr>
        <p:spPr>
          <a:xfrm>
            <a:off x="1181100" y="5224848"/>
            <a:ext cx="6858000" cy="1015663"/>
          </a:xfrm>
          <a:prstGeom prst="rect">
            <a:avLst/>
          </a:prstGeom>
        </p:spPr>
        <p:txBody>
          <a:bodyPr wrap="square">
            <a:spAutoFit/>
          </a:bodyPr>
          <a:lstStyle/>
          <a:p>
            <a:r>
              <a:rPr lang="en-US" sz="2000" dirty="0" smtClean="0">
                <a:latin typeface="Times New Roman" pitchFamily="18" charset="0"/>
                <a:cs typeface="Times New Roman" pitchFamily="18" charset="0"/>
              </a:rPr>
              <a:t>Fig.2: A p-n-p transistor: (a) schematic representation of a p-n-p device (</a:t>
            </a:r>
            <a:r>
              <a:rPr lang="en-US" sz="2000" dirty="0">
                <a:latin typeface="Times New Roman" pitchFamily="18" charset="0"/>
                <a:cs typeface="Times New Roman" pitchFamily="18" charset="0"/>
              </a:rPr>
              <a:t>b) </a:t>
            </a:r>
            <a:r>
              <a:rPr lang="en-US" sz="2000" dirty="0" smtClean="0">
                <a:latin typeface="Times New Roman" pitchFamily="18" charset="0"/>
                <a:cs typeface="Times New Roman" pitchFamily="18" charset="0"/>
              </a:rPr>
              <a:t>I–V characteristics of the reverse-biased n-p </a:t>
            </a:r>
            <a:r>
              <a:rPr lang="en-US" sz="2000" dirty="0">
                <a:latin typeface="Times New Roman" pitchFamily="18" charset="0"/>
                <a:cs typeface="Times New Roman" pitchFamily="18" charset="0"/>
              </a:rPr>
              <a:t>junction as </a:t>
            </a:r>
            <a:r>
              <a:rPr lang="en-US" sz="2000" dirty="0" smtClean="0">
                <a:latin typeface="Times New Roman" pitchFamily="18" charset="0"/>
                <a:cs typeface="Times New Roman" pitchFamily="18" charset="0"/>
              </a:rPr>
              <a:t>a function </a:t>
            </a:r>
            <a:r>
              <a:rPr lang="en-US" sz="2000" dirty="0">
                <a:latin typeface="Times New Roman" pitchFamily="18" charset="0"/>
                <a:cs typeface="Times New Roman" pitchFamily="18" charset="0"/>
              </a:rPr>
              <a:t>of </a:t>
            </a:r>
            <a:r>
              <a:rPr lang="en-US" sz="2000" dirty="0" smtClean="0">
                <a:latin typeface="Times New Roman" pitchFamily="18" charset="0"/>
                <a:cs typeface="Times New Roman" pitchFamily="18" charset="0"/>
              </a:rPr>
              <a:t>emitter current</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067800" cy="6553200"/>
          </a:xfrm>
        </p:spPr>
        <p:txBody>
          <a:bodyPr>
            <a:noAutofit/>
          </a:bodyPr>
          <a:lstStyle/>
          <a:p>
            <a:pPr algn="just"/>
            <a:r>
              <a:rPr lang="en-US" sz="2450" dirty="0" smtClean="0">
                <a:latin typeface="Times New Roman" pitchFamily="18" charset="0"/>
                <a:cs typeface="Times New Roman" pitchFamily="18" charset="0"/>
              </a:rPr>
              <a:t>With this configuration, injection of holes from the p+-n junction into the center n region supplies the minority carrier holes to participate in the reverse current through the n-p junction. </a:t>
            </a:r>
          </a:p>
          <a:p>
            <a:pPr algn="just"/>
            <a:r>
              <a:rPr lang="en-US" sz="2450" dirty="0">
                <a:latin typeface="Times New Roman" pitchFamily="18" charset="0"/>
                <a:cs typeface="Times New Roman" pitchFamily="18" charset="0"/>
              </a:rPr>
              <a:t>T</a:t>
            </a:r>
            <a:r>
              <a:rPr lang="en-US" sz="2450" dirty="0" smtClean="0">
                <a:latin typeface="Times New Roman" pitchFamily="18" charset="0"/>
                <a:cs typeface="Times New Roman" pitchFamily="18" charset="0"/>
              </a:rPr>
              <a:t>he injected holes do not </a:t>
            </a:r>
            <a:r>
              <a:rPr lang="en-US" sz="2450" b="1" i="1" dirty="0" smtClean="0">
                <a:latin typeface="Times New Roman" pitchFamily="18" charset="0"/>
                <a:cs typeface="Times New Roman" pitchFamily="18" charset="0"/>
              </a:rPr>
              <a:t>recombine</a:t>
            </a:r>
            <a:r>
              <a:rPr lang="en-US" sz="2450" dirty="0" smtClean="0">
                <a:latin typeface="Times New Roman" pitchFamily="18" charset="0"/>
                <a:cs typeface="Times New Roman" pitchFamily="18" charset="0"/>
              </a:rPr>
              <a:t> in the n region before they can diffuse to the depletion layer of the reverse-biased junction. </a:t>
            </a:r>
          </a:p>
          <a:p>
            <a:pPr algn="just"/>
            <a:r>
              <a:rPr lang="en-US" sz="2450" dirty="0" smtClean="0">
                <a:latin typeface="Times New Roman" pitchFamily="18" charset="0"/>
                <a:cs typeface="Times New Roman" pitchFamily="18" charset="0"/>
              </a:rPr>
              <a:t>Thus </a:t>
            </a:r>
            <a:r>
              <a:rPr lang="en-US" sz="2450" dirty="0">
                <a:latin typeface="Times New Roman" pitchFamily="18" charset="0"/>
                <a:cs typeface="Times New Roman" pitchFamily="18" charset="0"/>
              </a:rPr>
              <a:t>we must make the </a:t>
            </a:r>
            <a:r>
              <a:rPr lang="en-US" sz="2450" b="1" dirty="0">
                <a:latin typeface="Times New Roman" pitchFamily="18" charset="0"/>
                <a:cs typeface="Times New Roman" pitchFamily="18" charset="0"/>
              </a:rPr>
              <a:t>n region narrow </a:t>
            </a:r>
            <a:r>
              <a:rPr lang="en-US" sz="2450" dirty="0" smtClean="0">
                <a:latin typeface="Times New Roman" pitchFamily="18" charset="0"/>
                <a:cs typeface="Times New Roman" pitchFamily="18" charset="0"/>
              </a:rPr>
              <a:t>compared with </a:t>
            </a:r>
            <a:r>
              <a:rPr lang="en-US" sz="2450" dirty="0">
                <a:latin typeface="Times New Roman" pitchFamily="18" charset="0"/>
                <a:cs typeface="Times New Roman" pitchFamily="18" charset="0"/>
              </a:rPr>
              <a:t>a hole diffusion length</a:t>
            </a:r>
            <a:r>
              <a:rPr lang="en-US" sz="2450" dirty="0" smtClean="0">
                <a:latin typeface="Times New Roman" pitchFamily="18" charset="0"/>
                <a:cs typeface="Times New Roman" pitchFamily="18" charset="0"/>
              </a:rPr>
              <a:t>.</a:t>
            </a:r>
          </a:p>
          <a:p>
            <a:pPr algn="just"/>
            <a:r>
              <a:rPr lang="en-US" sz="2450" dirty="0">
                <a:latin typeface="Times New Roman" pitchFamily="18" charset="0"/>
                <a:cs typeface="Times New Roman" pitchFamily="18" charset="0"/>
              </a:rPr>
              <a:t>The structure we have described is a p-n-p BJT. </a:t>
            </a:r>
            <a:endParaRPr lang="en-US" sz="2450" dirty="0" smtClean="0">
              <a:latin typeface="Times New Roman" pitchFamily="18" charset="0"/>
              <a:cs typeface="Times New Roman" pitchFamily="18" charset="0"/>
            </a:endParaRPr>
          </a:p>
          <a:p>
            <a:pPr algn="just"/>
            <a:r>
              <a:rPr lang="en-US" sz="2450" dirty="0" smtClean="0">
                <a:latin typeface="Times New Roman" pitchFamily="18" charset="0"/>
                <a:cs typeface="Times New Roman" pitchFamily="18" charset="0"/>
              </a:rPr>
              <a:t>The forward-biased junction </a:t>
            </a:r>
            <a:r>
              <a:rPr lang="en-US" sz="2450" dirty="0">
                <a:latin typeface="Times New Roman" pitchFamily="18" charset="0"/>
                <a:cs typeface="Times New Roman" pitchFamily="18" charset="0"/>
              </a:rPr>
              <a:t>that injects holes into the center n region is called the </a:t>
            </a:r>
            <a:r>
              <a:rPr lang="en-US" sz="2450" i="1" dirty="0">
                <a:latin typeface="Times New Roman" pitchFamily="18" charset="0"/>
                <a:cs typeface="Times New Roman" pitchFamily="18" charset="0"/>
              </a:rPr>
              <a:t>emitter </a:t>
            </a:r>
            <a:r>
              <a:rPr lang="en-US" sz="2450" i="1" dirty="0" smtClean="0">
                <a:latin typeface="Times New Roman" pitchFamily="18" charset="0"/>
                <a:cs typeface="Times New Roman" pitchFamily="18" charset="0"/>
              </a:rPr>
              <a:t>junction</a:t>
            </a:r>
            <a:r>
              <a:rPr lang="en-US" sz="2450" dirty="0" smtClean="0">
                <a:latin typeface="Times New Roman" pitchFamily="18" charset="0"/>
                <a:cs typeface="Times New Roman" pitchFamily="18" charset="0"/>
              </a:rPr>
              <a:t>, and </a:t>
            </a:r>
            <a:r>
              <a:rPr lang="en-US" sz="2450" dirty="0">
                <a:latin typeface="Times New Roman" pitchFamily="18" charset="0"/>
                <a:cs typeface="Times New Roman" pitchFamily="18" charset="0"/>
              </a:rPr>
              <a:t>the reverse-biased junction that collects the injected holes is </a:t>
            </a:r>
            <a:r>
              <a:rPr lang="en-US" sz="2450" dirty="0" smtClean="0">
                <a:latin typeface="Times New Roman" pitchFamily="18" charset="0"/>
                <a:cs typeface="Times New Roman" pitchFamily="18" charset="0"/>
              </a:rPr>
              <a:t>called the </a:t>
            </a:r>
            <a:r>
              <a:rPr lang="en-US" sz="2450" i="1" dirty="0">
                <a:latin typeface="Times New Roman" pitchFamily="18" charset="0"/>
                <a:cs typeface="Times New Roman" pitchFamily="18" charset="0"/>
              </a:rPr>
              <a:t>collector junction</a:t>
            </a:r>
            <a:r>
              <a:rPr lang="en-US" sz="2450" dirty="0" smtClean="0">
                <a:latin typeface="Times New Roman" pitchFamily="18" charset="0"/>
                <a:cs typeface="Times New Roman" pitchFamily="18" charset="0"/>
              </a:rPr>
              <a:t>.</a:t>
            </a:r>
          </a:p>
          <a:p>
            <a:pPr algn="just"/>
            <a:r>
              <a:rPr lang="en-US" sz="2450" dirty="0">
                <a:latin typeface="Times New Roman" pitchFamily="18" charset="0"/>
                <a:cs typeface="Times New Roman" pitchFamily="18" charset="0"/>
              </a:rPr>
              <a:t>The p+ region, which serves as the source of injected holes, is called the emitter, and the p region into which the holes are swept by the reverse-biased junction is called the collector.</a:t>
            </a: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76200"/>
                <a:ext cx="8991600" cy="6553200"/>
              </a:xfrm>
            </p:spPr>
            <p:txBody>
              <a:bodyPr>
                <a:noAutofit/>
              </a:bodyPr>
              <a:lstStyle/>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center n region is </a:t>
                </a:r>
                <a:r>
                  <a:rPr lang="en-US" sz="2600" dirty="0">
                    <a:latin typeface="Times New Roman" pitchFamily="18" charset="0"/>
                    <a:cs typeface="Times New Roman" pitchFamily="18" charset="0"/>
                  </a:rPr>
                  <a:t>called the </a:t>
                </a:r>
                <a:r>
                  <a:rPr lang="en-US" sz="2600" i="1" dirty="0" smtClean="0">
                    <a:latin typeface="Times New Roman" pitchFamily="18" charset="0"/>
                    <a:cs typeface="Times New Roman" pitchFamily="18" charset="0"/>
                  </a:rPr>
                  <a:t>base</a:t>
                </a:r>
                <a:r>
                  <a:rPr lang="en-US" sz="2600" dirty="0">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The </a:t>
                </a:r>
                <a:r>
                  <a:rPr lang="en-US" sz="2600" dirty="0" smtClean="0">
                    <a:latin typeface="Times New Roman" pitchFamily="18" charset="0"/>
                    <a:cs typeface="Times New Roman" pitchFamily="18" charset="0"/>
                  </a:rPr>
                  <a:t>biasing arrangement </a:t>
                </a:r>
                <a:r>
                  <a:rPr lang="en-US" sz="2600" dirty="0">
                    <a:latin typeface="Times New Roman" pitchFamily="18" charset="0"/>
                    <a:cs typeface="Times New Roman" pitchFamily="18" charset="0"/>
                  </a:rPr>
                  <a:t>in Fig</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is called the </a:t>
                </a:r>
                <a:r>
                  <a:rPr lang="en-US" sz="2600" i="1" dirty="0">
                    <a:latin typeface="Times New Roman" pitchFamily="18" charset="0"/>
                    <a:cs typeface="Times New Roman" pitchFamily="18" charset="0"/>
                  </a:rPr>
                  <a:t>common base </a:t>
                </a:r>
                <a:r>
                  <a:rPr lang="en-US" sz="2600" dirty="0">
                    <a:latin typeface="Times New Roman" pitchFamily="18" charset="0"/>
                    <a:cs typeface="Times New Roman" pitchFamily="18" charset="0"/>
                  </a:rPr>
                  <a:t>configuration, since </a:t>
                </a:r>
                <a:r>
                  <a:rPr lang="en-US" sz="2600" dirty="0" smtClean="0">
                    <a:latin typeface="Times New Roman" pitchFamily="18" charset="0"/>
                    <a:cs typeface="Times New Roman" pitchFamily="18" charset="0"/>
                  </a:rPr>
                  <a:t>the base </a:t>
                </a:r>
                <a:r>
                  <a:rPr lang="en-US" sz="2600" dirty="0">
                    <a:latin typeface="Times New Roman" pitchFamily="18" charset="0"/>
                    <a:cs typeface="Times New Roman" pitchFamily="18" charset="0"/>
                  </a:rPr>
                  <a:t>electrode </a:t>
                </a:r>
                <a:r>
                  <a:rPr lang="en-US" sz="2600" i="1" dirty="0">
                    <a:latin typeface="Times New Roman" pitchFamily="18" charset="0"/>
                    <a:cs typeface="Times New Roman" pitchFamily="18" charset="0"/>
                  </a:rPr>
                  <a:t>B </a:t>
                </a:r>
                <a:r>
                  <a:rPr lang="en-US" sz="2600" dirty="0">
                    <a:latin typeface="Times New Roman" pitchFamily="18" charset="0"/>
                    <a:cs typeface="Times New Roman" pitchFamily="18" charset="0"/>
                  </a:rPr>
                  <a:t>is common to the emitter and collector circuits.</a:t>
                </a:r>
              </a:p>
              <a:p>
                <a:pPr algn="just"/>
                <a:r>
                  <a:rPr lang="en-US" sz="2600" dirty="0">
                    <a:latin typeface="Times New Roman" pitchFamily="18" charset="0"/>
                    <a:cs typeface="Times New Roman" pitchFamily="18" charset="0"/>
                  </a:rPr>
                  <a:t>To have a good p-n-p transistor, </a:t>
                </a:r>
                <a:r>
                  <a:rPr lang="en-US" sz="2600" dirty="0" smtClean="0">
                    <a:latin typeface="Times New Roman" pitchFamily="18" charset="0"/>
                    <a:cs typeface="Times New Roman" pitchFamily="18" charset="0"/>
                  </a:rPr>
                  <a:t>almost </a:t>
                </a:r>
                <a:r>
                  <a:rPr lang="en-US" sz="2600" dirty="0">
                    <a:latin typeface="Times New Roman" pitchFamily="18" charset="0"/>
                    <a:cs typeface="Times New Roman" pitchFamily="18" charset="0"/>
                  </a:rPr>
                  <a:t>all </a:t>
                </a:r>
                <a:r>
                  <a:rPr lang="en-US" sz="2600" dirty="0" smtClean="0">
                    <a:latin typeface="Times New Roman" pitchFamily="18" charset="0"/>
                    <a:cs typeface="Times New Roman" pitchFamily="18" charset="0"/>
                  </a:rPr>
                  <a:t>the holes </a:t>
                </a:r>
                <a:r>
                  <a:rPr lang="en-US" sz="2600" dirty="0">
                    <a:latin typeface="Times New Roman" pitchFamily="18" charset="0"/>
                    <a:cs typeface="Times New Roman" pitchFamily="18" charset="0"/>
                  </a:rPr>
                  <a:t>injected by the </a:t>
                </a:r>
                <a:r>
                  <a:rPr lang="en-US" sz="2600" dirty="0" smtClean="0">
                    <a:latin typeface="Times New Roman" pitchFamily="18" charset="0"/>
                    <a:cs typeface="Times New Roman" pitchFamily="18" charset="0"/>
                  </a:rPr>
                  <a:t>emitter into the base be collected.</a:t>
                </a:r>
              </a:p>
              <a:p>
                <a:pPr algn="just"/>
                <a:r>
                  <a:rPr lang="en-US" sz="2600" dirty="0">
                    <a:latin typeface="Times New Roman" pitchFamily="18" charset="0"/>
                    <a:cs typeface="Times New Roman" pitchFamily="18" charset="0"/>
                  </a:rPr>
                  <a:t>Thus the n-type base region should be narrow, and the hole lifetime </a:t>
                </a:r>
                <a14:m>
                  <m:oMath xmlns:m="http://schemas.openxmlformats.org/officeDocument/2006/math">
                    <m:sSub>
                      <m:sSubPr>
                        <m:ctrlPr>
                          <a:rPr lang="en-US" sz="2600" i="1" smtClean="0">
                            <a:latin typeface="Cambria Math"/>
                            <a:cs typeface="Times New Roman" pitchFamily="18" charset="0"/>
                          </a:rPr>
                        </m:ctrlPr>
                      </m:sSubPr>
                      <m:e>
                        <m:r>
                          <m:rPr>
                            <m:nor/>
                          </m:rPr>
                          <a:rPr lang="en-US" sz="2600" dirty="0">
                            <a:latin typeface="Times New Roman" pitchFamily="18" charset="0"/>
                            <a:cs typeface="Times New Roman" pitchFamily="18" charset="0"/>
                          </a:rPr>
                          <m:t>τ</m:t>
                        </m:r>
                      </m:e>
                      <m:sub>
                        <m:r>
                          <a:rPr lang="en-US" sz="2600" b="0" i="1" smtClean="0">
                            <a:latin typeface="Cambria Math"/>
                            <a:cs typeface="Times New Roman" pitchFamily="18" charset="0"/>
                          </a:rPr>
                          <m:t>𝑝</m:t>
                        </m:r>
                      </m:sub>
                    </m:sSub>
                  </m:oMath>
                </a14:m>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should be long</a:t>
                </a:r>
                <a:r>
                  <a:rPr lang="en-US" sz="2600" dirty="0" smtClean="0">
                    <a:latin typeface="Times New Roman" pitchFamily="18" charset="0"/>
                    <a:cs typeface="Times New Roman" pitchFamily="18" charset="0"/>
                  </a:rPr>
                  <a:t>.</a:t>
                </a:r>
              </a:p>
              <a:p>
                <a:pPr algn="just"/>
                <a:r>
                  <a:rPr lang="en-US" sz="2600" dirty="0" smtClean="0">
                    <a:latin typeface="Times New Roman" pitchFamily="18" charset="0"/>
                    <a:cs typeface="Times New Roman" pitchFamily="18" charset="0"/>
                  </a:rPr>
                  <a:t>This requirement specifies </a:t>
                </a:r>
                <a14:m>
                  <m:oMath xmlns:m="http://schemas.openxmlformats.org/officeDocument/2006/math">
                    <m:sSub>
                      <m:sSubPr>
                        <m:ctrlPr>
                          <a:rPr lang="en-US" sz="2600" i="1">
                            <a:latin typeface="Cambria Math"/>
                            <a:cs typeface="Times New Roman" pitchFamily="18" charset="0"/>
                          </a:rPr>
                        </m:ctrlPr>
                      </m:sSubPr>
                      <m:e>
                        <m:r>
                          <m:rPr>
                            <m:nor/>
                          </m:rPr>
                          <a:rPr lang="en-US" sz="2600" b="0" i="0" smtClean="0">
                            <a:latin typeface="Cambria Math"/>
                            <a:cs typeface="Times New Roman" pitchFamily="18" charset="0"/>
                          </a:rPr>
                          <m:t>W</m:t>
                        </m:r>
                      </m:e>
                      <m:sub>
                        <m:r>
                          <a:rPr lang="en-US" sz="2600" b="0" i="1" dirty="0" smtClean="0">
                            <a:latin typeface="Cambria Math"/>
                            <a:cs typeface="Times New Roman" pitchFamily="18" charset="0"/>
                          </a:rPr>
                          <m:t>𝑏</m:t>
                        </m:r>
                      </m:sub>
                    </m:sSub>
                    <m:r>
                      <a:rPr lang="en-US" sz="2600" i="1">
                        <a:latin typeface="Cambria Math"/>
                        <a:cs typeface="Times New Roman" pitchFamily="18" charset="0"/>
                      </a:rPr>
                      <m:t> </m:t>
                    </m:r>
                  </m:oMath>
                </a14:m>
                <a:r>
                  <a:rPr lang="en-US" sz="2600" dirty="0" smtClean="0">
                    <a:latin typeface="Cambria Math"/>
                    <a:ea typeface="Cambria Math"/>
                    <a:cs typeface="Times New Roman" pitchFamily="18" charset="0"/>
                  </a:rPr>
                  <a:t>«</a:t>
                </a:r>
                <a14:m>
                  <m:oMath xmlns:m="http://schemas.openxmlformats.org/officeDocument/2006/math">
                    <m:sSub>
                      <m:sSubPr>
                        <m:ctrlPr>
                          <a:rPr lang="en-US" sz="2600" i="1">
                            <a:latin typeface="Cambria Math"/>
                            <a:cs typeface="Times New Roman" pitchFamily="18" charset="0"/>
                          </a:rPr>
                        </m:ctrlPr>
                      </m:sSubPr>
                      <m:e>
                        <m:r>
                          <m:rPr>
                            <m:nor/>
                          </m:rPr>
                          <a:rPr lang="en-US" sz="2600" b="0" i="0" smtClean="0">
                            <a:latin typeface="Cambria Math"/>
                            <a:cs typeface="Times New Roman" pitchFamily="18" charset="0"/>
                          </a:rPr>
                          <m:t>L</m:t>
                        </m:r>
                      </m:e>
                      <m:sub>
                        <m:r>
                          <a:rPr lang="en-US" sz="2600" i="1">
                            <a:latin typeface="Cambria Math"/>
                            <a:cs typeface="Times New Roman" pitchFamily="18" charset="0"/>
                          </a:rPr>
                          <m:t>𝑝</m:t>
                        </m:r>
                      </m:sub>
                    </m:sSub>
                  </m:oMath>
                </a14:m>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where </a:t>
                </a:r>
                <a14:m>
                  <m:oMath xmlns:m="http://schemas.openxmlformats.org/officeDocument/2006/math">
                    <m:sSub>
                      <m:sSubPr>
                        <m:ctrlPr>
                          <a:rPr lang="en-US" sz="2600" i="1">
                            <a:latin typeface="Cambria Math"/>
                            <a:cs typeface="Times New Roman" pitchFamily="18" charset="0"/>
                          </a:rPr>
                        </m:ctrlPr>
                      </m:sSubPr>
                      <m:e>
                        <m:r>
                          <m:rPr>
                            <m:nor/>
                          </m:rPr>
                          <a:rPr lang="en-US" sz="2600">
                            <a:latin typeface="Cambria Math"/>
                            <a:cs typeface="Times New Roman" pitchFamily="18" charset="0"/>
                          </a:rPr>
                          <m:t>W</m:t>
                        </m:r>
                      </m:e>
                      <m:sub>
                        <m:r>
                          <a:rPr lang="en-US" sz="2600" i="1" dirty="0">
                            <a:latin typeface="Cambria Math"/>
                            <a:cs typeface="Times New Roman" pitchFamily="18" charset="0"/>
                          </a:rPr>
                          <m:t>𝑏</m:t>
                        </m:r>
                      </m:sub>
                    </m:sSub>
                  </m:oMath>
                </a14:m>
                <a:r>
                  <a:rPr lang="en-US" sz="2600" dirty="0">
                    <a:latin typeface="Times New Roman" pitchFamily="18" charset="0"/>
                    <a:cs typeface="Times New Roman" pitchFamily="18" charset="0"/>
                  </a:rPr>
                  <a:t> is the length of the neutral n material of the base (measured between the depletion regions of the emitter and collector junctions) and </a:t>
                </a:r>
                <a14:m>
                  <m:oMath xmlns:m="http://schemas.openxmlformats.org/officeDocument/2006/math">
                    <m:sSub>
                      <m:sSubPr>
                        <m:ctrlPr>
                          <a:rPr lang="en-US" sz="2600" i="1">
                            <a:latin typeface="Cambria Math"/>
                            <a:cs typeface="Times New Roman" pitchFamily="18" charset="0"/>
                          </a:rPr>
                        </m:ctrlPr>
                      </m:sSubPr>
                      <m:e>
                        <m:r>
                          <m:rPr>
                            <m:nor/>
                          </m:rPr>
                          <a:rPr lang="en-US" sz="2600" b="0" i="0" smtClean="0">
                            <a:latin typeface="Cambria Math"/>
                            <a:cs typeface="Times New Roman" pitchFamily="18" charset="0"/>
                          </a:rPr>
                          <m:t>L</m:t>
                        </m:r>
                      </m:e>
                      <m:sub>
                        <m:r>
                          <a:rPr lang="en-US" sz="2600" b="0" i="1" smtClean="0">
                            <a:latin typeface="Cambria Math"/>
                            <a:cs typeface="Times New Roman" pitchFamily="18" charset="0"/>
                          </a:rPr>
                          <m:t>𝑝</m:t>
                        </m:r>
                      </m:sub>
                    </m:sSub>
                  </m:oMath>
                </a14:m>
                <a:r>
                  <a:rPr lang="en-US" sz="2600" dirty="0">
                    <a:latin typeface="Times New Roman" pitchFamily="18" charset="0"/>
                    <a:cs typeface="Times New Roman" pitchFamily="18" charset="0"/>
                  </a:rPr>
                  <a:t> is the diffusion length for holes in the base </a:t>
                </a:r>
                <a:r>
                  <a:rPr lang="en-US" sz="2600" dirty="0" smtClean="0">
                    <a:latin typeface="Times New Roman" pitchFamily="18" charset="0"/>
                    <a:cs typeface="Times New Roman" pitchFamily="18" charset="0"/>
                  </a:rPr>
                  <a:t>.</a:t>
                </a: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76200"/>
                <a:ext cx="8991600" cy="6553200"/>
              </a:xfrm>
              <a:blipFill rotWithShape="1">
                <a:blip r:embed="rId2"/>
                <a:stretch>
                  <a:fillRect r="-1220"/>
                </a:stretch>
              </a:blipFill>
            </p:spPr>
            <p:txBody>
              <a:bodyPr/>
              <a:lstStyle/>
              <a:p>
                <a:r>
                  <a:rPr lang="en-US">
                    <a:noFill/>
                  </a:rPr>
                  <a:t> </a:t>
                </a:r>
              </a:p>
            </p:txBody>
          </p:sp>
        </mc:Fallback>
      </mc:AlternateContent>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90600"/>
            <a:ext cx="8991600" cy="5486400"/>
          </a:xfrm>
        </p:spPr>
        <p:txBody>
          <a:bodyPr>
            <a:noAutofit/>
          </a:bodyPr>
          <a:lstStyle/>
          <a:p>
            <a:pPr algn="just"/>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second requirement is that </a:t>
            </a:r>
            <a:r>
              <a:rPr lang="en-US" sz="2400" dirty="0" smtClean="0">
                <a:latin typeface="Times New Roman" pitchFamily="18" charset="0"/>
                <a:cs typeface="Times New Roman" pitchFamily="18" charset="0"/>
              </a:rPr>
              <a:t>the current </a:t>
            </a:r>
            <a:r>
              <a:rPr lang="en-US" sz="2400" b="1" i="1" dirty="0">
                <a:latin typeface="Times New Roman" pitchFamily="18" charset="0"/>
                <a:cs typeface="Times New Roman" pitchFamily="18" charset="0"/>
              </a:rPr>
              <a:t>I</a:t>
            </a:r>
            <a:r>
              <a:rPr lang="en-US" sz="1400" b="1" i="1" dirty="0">
                <a:latin typeface="Times New Roman" pitchFamily="18" charset="0"/>
                <a:cs typeface="Times New Roman" pitchFamily="18" charset="0"/>
              </a:rPr>
              <a:t>E</a:t>
            </a:r>
            <a:r>
              <a:rPr lang="en-US" sz="1400" i="1" dirty="0">
                <a:latin typeface="Times New Roman" pitchFamily="18" charset="0"/>
                <a:cs typeface="Times New Roman" pitchFamily="18" charset="0"/>
              </a:rPr>
              <a:t> </a:t>
            </a:r>
            <a:r>
              <a:rPr lang="en-US" sz="2400" dirty="0">
                <a:latin typeface="Times New Roman" pitchFamily="18" charset="0"/>
                <a:cs typeface="Times New Roman" pitchFamily="18" charset="0"/>
              </a:rPr>
              <a:t>crossing the emitter junction should be composed </a:t>
            </a:r>
            <a:r>
              <a:rPr lang="en-US" sz="2400" dirty="0" smtClean="0">
                <a:latin typeface="Times New Roman" pitchFamily="18" charset="0"/>
                <a:cs typeface="Times New Roman" pitchFamily="18" charset="0"/>
              </a:rPr>
              <a:t>entire </a:t>
            </a:r>
            <a:r>
              <a:rPr lang="en-US" sz="2400" dirty="0">
                <a:latin typeface="Times New Roman" pitchFamily="18" charset="0"/>
                <a:cs typeface="Times New Roman" pitchFamily="18" charset="0"/>
              </a:rPr>
              <a:t>holes injected into the base, rather than electrons crossing from base </a:t>
            </a:r>
            <a:r>
              <a:rPr lang="en-US" sz="2400" dirty="0" smtClean="0">
                <a:latin typeface="Times New Roman" pitchFamily="18" charset="0"/>
                <a:cs typeface="Times New Roman" pitchFamily="18" charset="0"/>
              </a:rPr>
              <a:t>to emitter</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requirement is satisfied by doping the base region lightly </a:t>
            </a:r>
            <a:r>
              <a:rPr lang="en-US" sz="2400" dirty="0" smtClean="0">
                <a:latin typeface="Times New Roman" pitchFamily="18" charset="0"/>
                <a:cs typeface="Times New Roman" pitchFamily="18" charset="0"/>
              </a:rPr>
              <a:t>compared with </a:t>
            </a:r>
            <a:r>
              <a:rPr lang="en-US" sz="2400" dirty="0">
                <a:latin typeface="Times New Roman" pitchFamily="18" charset="0"/>
                <a:cs typeface="Times New Roman" pitchFamily="18" charset="0"/>
              </a:rPr>
              <a:t>the emitter, so that the p+-n emitter </a:t>
            </a:r>
            <a:r>
              <a:rPr lang="en-US" sz="2400" dirty="0" smtClean="0">
                <a:latin typeface="Times New Roman" pitchFamily="18" charset="0"/>
                <a:cs typeface="Times New Roman" pitchFamily="18" charset="0"/>
              </a:rPr>
              <a:t>junction results</a:t>
            </a:r>
            <a:r>
              <a:rPr lang="en-US" sz="2400" dirty="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0"/>
            <a:ext cx="7086600" cy="4492399"/>
          </a:xfrm>
        </p:spPr>
      </p:pic>
      <p:sp>
        <p:nvSpPr>
          <p:cNvPr id="2" name="TextBox 1"/>
          <p:cNvSpPr txBox="1"/>
          <p:nvPr/>
        </p:nvSpPr>
        <p:spPr>
          <a:xfrm>
            <a:off x="381000" y="4419600"/>
            <a:ext cx="8534400" cy="1477328"/>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Fig.3: Summary </a:t>
            </a:r>
            <a:r>
              <a:rPr lang="en-US" dirty="0">
                <a:latin typeface="Times New Roman" pitchFamily="18" charset="0"/>
                <a:cs typeface="Times New Roman" pitchFamily="18" charset="0"/>
              </a:rPr>
              <a:t>of </a:t>
            </a:r>
            <a:r>
              <a:rPr lang="en-US" dirty="0" smtClean="0">
                <a:latin typeface="Times New Roman" pitchFamily="18" charset="0"/>
                <a:cs typeface="Times New Roman" pitchFamily="18" charset="0"/>
              </a:rPr>
              <a:t>hole and electron flow </a:t>
            </a:r>
            <a:r>
              <a:rPr lang="en-US" dirty="0">
                <a:latin typeface="Times New Roman" pitchFamily="18" charset="0"/>
                <a:cs typeface="Times New Roman" pitchFamily="18" charset="0"/>
              </a:rPr>
              <a:t>in a </a:t>
            </a:r>
            <a:r>
              <a:rPr lang="en-US" dirty="0" smtClean="0">
                <a:latin typeface="Times New Roman" pitchFamily="18" charset="0"/>
                <a:cs typeface="Times New Roman" pitchFamily="18" charset="0"/>
              </a:rPr>
              <a:t>p-n-p transistor with proper biasing: (</a:t>
            </a:r>
            <a:r>
              <a:rPr lang="en-US" dirty="0">
                <a:latin typeface="Times New Roman" pitchFamily="18" charset="0"/>
                <a:cs typeface="Times New Roman" pitchFamily="18" charset="0"/>
              </a:rPr>
              <a:t>1) </a:t>
            </a:r>
            <a:r>
              <a:rPr lang="en-US" dirty="0" smtClean="0">
                <a:latin typeface="Times New Roman" pitchFamily="18" charset="0"/>
                <a:cs typeface="Times New Roman" pitchFamily="18" charset="0"/>
              </a:rPr>
              <a:t>injected holes </a:t>
            </a:r>
            <a:r>
              <a:rPr lang="en-US" dirty="0">
                <a:latin typeface="Times New Roman" pitchFamily="18" charset="0"/>
                <a:cs typeface="Times New Roman" pitchFamily="18" charset="0"/>
              </a:rPr>
              <a:t>lost </a:t>
            </a:r>
            <a:r>
              <a:rPr lang="en-US" dirty="0" smtClean="0">
                <a:latin typeface="Times New Roman" pitchFamily="18" charset="0"/>
                <a:cs typeface="Times New Roman" pitchFamily="18" charset="0"/>
              </a:rPr>
              <a:t>to recombination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the base; (</a:t>
            </a:r>
            <a:r>
              <a:rPr lang="en-US" dirty="0" smtClean="0">
                <a:latin typeface="Times New Roman" pitchFamily="18" charset="0"/>
                <a:cs typeface="Times New Roman" pitchFamily="18" charset="0"/>
              </a:rPr>
              <a:t>2) holes reaching the reverse-biased collector </a:t>
            </a:r>
            <a:r>
              <a:rPr lang="en-US" dirty="0">
                <a:latin typeface="Times New Roman" pitchFamily="18" charset="0"/>
                <a:cs typeface="Times New Roman" pitchFamily="18" charset="0"/>
              </a:rPr>
              <a:t>junction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3) </a:t>
            </a:r>
            <a:r>
              <a:rPr lang="en-US" dirty="0" smtClean="0">
                <a:latin typeface="Times New Roman" pitchFamily="18" charset="0"/>
                <a:cs typeface="Times New Roman" pitchFamily="18" charset="0"/>
              </a:rPr>
              <a:t>thermally generated</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electrons and holes making up </a:t>
            </a:r>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reverse saturation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current </a:t>
            </a:r>
            <a:r>
              <a:rPr lang="en-US" dirty="0">
                <a:latin typeface="Times New Roman" pitchFamily="18" charset="0"/>
                <a:cs typeface="Times New Roman" pitchFamily="18" charset="0"/>
              </a:rPr>
              <a:t>of </a:t>
            </a:r>
            <a:r>
              <a:rPr lang="en-US" dirty="0" smtClean="0">
                <a:latin typeface="Times New Roman" pitchFamily="18" charset="0"/>
                <a:cs typeface="Times New Roman" pitchFamily="18" charset="0"/>
              </a:rPr>
              <a:t>the collector </a:t>
            </a:r>
            <a:r>
              <a:rPr lang="en-US" dirty="0">
                <a:latin typeface="Times New Roman" pitchFamily="18" charset="0"/>
                <a:cs typeface="Times New Roman" pitchFamily="18" charset="0"/>
              </a:rPr>
              <a:t>junction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4) </a:t>
            </a:r>
            <a:r>
              <a:rPr lang="en-US" dirty="0" smtClean="0">
                <a:latin typeface="Times New Roman" pitchFamily="18" charset="0"/>
                <a:cs typeface="Times New Roman" pitchFamily="18" charset="0"/>
              </a:rPr>
              <a:t>electrons supplied </a:t>
            </a:r>
            <a:r>
              <a:rPr lang="en-US" dirty="0">
                <a:latin typeface="Times New Roman" pitchFamily="18" charset="0"/>
                <a:cs typeface="Times New Roman" pitchFamily="18" charset="0"/>
              </a:rPr>
              <a:t>by </a:t>
            </a:r>
            <a:r>
              <a:rPr lang="en-US" dirty="0" smtClean="0">
                <a:latin typeface="Times New Roman" pitchFamily="18" charset="0"/>
                <a:cs typeface="Times New Roman" pitchFamily="18" charset="0"/>
              </a:rPr>
              <a:t>the base </a:t>
            </a:r>
            <a:r>
              <a:rPr lang="en-US" dirty="0">
                <a:latin typeface="Times New Roman" pitchFamily="18" charset="0"/>
                <a:cs typeface="Times New Roman" pitchFamily="18" charset="0"/>
              </a:rPr>
              <a:t>contact </a:t>
            </a:r>
            <a:r>
              <a:rPr lang="en-US" dirty="0" smtClean="0">
                <a:latin typeface="Times New Roman" pitchFamily="18" charset="0"/>
                <a:cs typeface="Times New Roman" pitchFamily="18" charset="0"/>
              </a:rPr>
              <a:t>for recombination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with </a:t>
            </a:r>
            <a:r>
              <a:rPr lang="en-US" dirty="0">
                <a:latin typeface="Times New Roman" pitchFamily="18" charset="0"/>
                <a:cs typeface="Times New Roman" pitchFamily="18" charset="0"/>
              </a:rPr>
              <a:t>holes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5) </a:t>
            </a:r>
            <a:r>
              <a:rPr lang="en-US" dirty="0" smtClean="0">
                <a:latin typeface="Times New Roman" pitchFamily="18" charset="0"/>
                <a:cs typeface="Times New Roman" pitchFamily="18" charset="0"/>
              </a:rPr>
              <a:t>electrons injected </a:t>
            </a:r>
            <a:r>
              <a:rPr lang="en-US" dirty="0">
                <a:latin typeface="Times New Roman" pitchFamily="18" charset="0"/>
                <a:cs typeface="Times New Roman" pitchFamily="18" charset="0"/>
              </a:rPr>
              <a:t>across </a:t>
            </a:r>
            <a:r>
              <a:rPr lang="en-US" dirty="0" smtClean="0">
                <a:latin typeface="Times New Roman" pitchFamily="18" charset="0"/>
                <a:cs typeface="Times New Roman" pitchFamily="18" charset="0"/>
              </a:rPr>
              <a:t>the forward-biased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71600"/>
            <a:ext cx="8991600" cy="5105400"/>
          </a:xfrm>
        </p:spPr>
        <p:txBody>
          <a:bodyPr>
            <a:noAutofit/>
          </a:bodyPr>
          <a:lstStyle/>
          <a:p>
            <a:pPr algn="just"/>
            <a:r>
              <a:rPr lang="en-US" sz="2600" dirty="0" smtClean="0">
                <a:latin typeface="Times New Roman" pitchFamily="18" charset="0"/>
                <a:cs typeface="Times New Roman" pitchFamily="18" charset="0"/>
              </a:rPr>
              <a:t>Since </a:t>
            </a:r>
            <a:r>
              <a:rPr lang="en-US" sz="2600" dirty="0">
                <a:latin typeface="Times New Roman" pitchFamily="18" charset="0"/>
                <a:cs typeface="Times New Roman" pitchFamily="18" charset="0"/>
              </a:rPr>
              <a:t>the direction of hole flow is from the emitter to collector </a:t>
            </a: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current </a:t>
            </a:r>
            <a:r>
              <a:rPr lang="en-US" sz="2600" b="1" i="1" dirty="0" smtClean="0">
                <a:latin typeface="Times New Roman" pitchFamily="18" charset="0"/>
                <a:cs typeface="Times New Roman" pitchFamily="18" charset="0"/>
              </a:rPr>
              <a:t> I</a:t>
            </a:r>
            <a:r>
              <a:rPr lang="en-US" sz="1600" b="1" i="1" dirty="0" smtClean="0">
                <a:latin typeface="Times New Roman" pitchFamily="18" charset="0"/>
                <a:cs typeface="Times New Roman" pitchFamily="18" charset="0"/>
              </a:rPr>
              <a:t>E</a:t>
            </a:r>
            <a:r>
              <a:rPr lang="en-US" sz="2600" i="1"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flows into the emitter of a </a:t>
            </a:r>
            <a:r>
              <a:rPr lang="en-US" sz="2600" dirty="0" smtClean="0">
                <a:latin typeface="Times New Roman" pitchFamily="18" charset="0"/>
                <a:cs typeface="Times New Roman" pitchFamily="18" charset="0"/>
              </a:rPr>
              <a:t>biased p-n-p </a:t>
            </a:r>
            <a:r>
              <a:rPr lang="en-US" sz="2600" dirty="0">
                <a:latin typeface="Times New Roman" pitchFamily="18" charset="0"/>
                <a:cs typeface="Times New Roman" pitchFamily="18" charset="0"/>
              </a:rPr>
              <a:t>transistor and that </a:t>
            </a:r>
            <a:r>
              <a:rPr lang="en-US" sz="2600" b="1" i="1" dirty="0" err="1" smtClean="0">
                <a:latin typeface="Times New Roman" pitchFamily="18" charset="0"/>
                <a:cs typeface="Times New Roman" pitchFamily="18" charset="0"/>
              </a:rPr>
              <a:t>I</a:t>
            </a:r>
            <a:r>
              <a:rPr lang="en-US" sz="1600" b="1" i="1" dirty="0" err="1" smtClean="0">
                <a:latin typeface="Times New Roman" pitchFamily="18" charset="0"/>
                <a:cs typeface="Times New Roman" pitchFamily="18" charset="0"/>
              </a:rPr>
              <a:t>c</a:t>
            </a:r>
            <a:r>
              <a:rPr lang="en-US" sz="2600" i="1"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flows out at the </a:t>
            </a:r>
            <a:r>
              <a:rPr lang="en-US" sz="2600" dirty="0" smtClean="0">
                <a:latin typeface="Times New Roman" pitchFamily="18" charset="0"/>
                <a:cs typeface="Times New Roman" pitchFamily="18" charset="0"/>
              </a:rPr>
              <a:t>collector. </a:t>
            </a:r>
          </a:p>
          <a:p>
            <a:pPr algn="just"/>
            <a:r>
              <a:rPr lang="en-US" sz="2600" dirty="0" smtClean="0">
                <a:latin typeface="Times New Roman" pitchFamily="18" charset="0"/>
                <a:cs typeface="Times New Roman" pitchFamily="18" charset="0"/>
              </a:rPr>
              <a:t>In </a:t>
            </a:r>
            <a:r>
              <a:rPr lang="en-US" sz="2600" dirty="0">
                <a:latin typeface="Times New Roman" pitchFamily="18" charset="0"/>
                <a:cs typeface="Times New Roman" pitchFamily="18" charset="0"/>
              </a:rPr>
              <a:t>a good transistor the base current will </a:t>
            </a:r>
            <a:r>
              <a:rPr lang="en-US" sz="2600" dirty="0" smtClean="0">
                <a:latin typeface="Times New Roman" pitchFamily="18" charset="0"/>
                <a:cs typeface="Times New Roman" pitchFamily="18" charset="0"/>
              </a:rPr>
              <a:t>be very small and </a:t>
            </a:r>
            <a:r>
              <a:rPr lang="en-US" sz="2600" dirty="0">
                <a:latin typeface="Times New Roman" pitchFamily="18" charset="0"/>
                <a:cs typeface="Times New Roman" pitchFamily="18" charset="0"/>
              </a:rPr>
              <a:t>the collected hole </a:t>
            </a:r>
            <a:r>
              <a:rPr lang="en-US" sz="2600" dirty="0" smtClean="0">
                <a:latin typeface="Times New Roman" pitchFamily="18" charset="0"/>
                <a:cs typeface="Times New Roman" pitchFamily="18" charset="0"/>
              </a:rPr>
              <a:t>current </a:t>
            </a:r>
            <a:r>
              <a:rPr lang="en-US" sz="2600" b="1" i="1" dirty="0" smtClean="0">
                <a:latin typeface="Times New Roman" pitchFamily="18" charset="0"/>
                <a:cs typeface="Times New Roman" pitchFamily="18" charset="0"/>
              </a:rPr>
              <a:t>I</a:t>
            </a:r>
            <a:r>
              <a:rPr lang="en-US" sz="1600" b="1" i="1" dirty="0" smtClean="0">
                <a:latin typeface="Times New Roman" pitchFamily="18" charset="0"/>
                <a:cs typeface="Times New Roman" pitchFamily="18" charset="0"/>
              </a:rPr>
              <a:t>C</a:t>
            </a:r>
            <a:r>
              <a:rPr lang="en-US" sz="2600" i="1"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is almost equal to </a:t>
            </a:r>
            <a:r>
              <a:rPr lang="en-US" sz="2600" b="1" i="1" dirty="0" smtClean="0">
                <a:latin typeface="Times New Roman" pitchFamily="18" charset="0"/>
                <a:cs typeface="Times New Roman" pitchFamily="18" charset="0"/>
              </a:rPr>
              <a:t>I</a:t>
            </a:r>
            <a:r>
              <a:rPr lang="en-US" sz="1600" b="1" i="1" dirty="0" smtClean="0">
                <a:latin typeface="Times New Roman" pitchFamily="18" charset="0"/>
                <a:cs typeface="Times New Roman" pitchFamily="18" charset="0"/>
              </a:rPr>
              <a:t>E</a:t>
            </a:r>
            <a:r>
              <a:rPr lang="en-US" sz="2600" dirty="0" smtClean="0">
                <a:latin typeface="Times New Roman" pitchFamily="18" charset="0"/>
                <a:cs typeface="Times New Roman" pitchFamily="18" charset="0"/>
              </a:rPr>
              <a:t>. </a:t>
            </a:r>
          </a:p>
          <a:p>
            <a:pPr algn="just"/>
            <a:r>
              <a:rPr lang="en-US" sz="2600" dirty="0" smtClean="0">
                <a:latin typeface="Times New Roman" pitchFamily="18" charset="0"/>
                <a:cs typeface="Times New Roman" pitchFamily="18" charset="0"/>
              </a:rPr>
              <a:t>There </a:t>
            </a:r>
            <a:r>
              <a:rPr lang="en-US" sz="2600" dirty="0">
                <a:latin typeface="Times New Roman" pitchFamily="18" charset="0"/>
                <a:cs typeface="Times New Roman" pitchFamily="18" charset="0"/>
              </a:rPr>
              <a:t>must be some base current, however, due </a:t>
            </a:r>
            <a:r>
              <a:rPr lang="en-US" sz="2600" dirty="0" smtClean="0">
                <a:latin typeface="Times New Roman" pitchFamily="18" charset="0"/>
                <a:cs typeface="Times New Roman" pitchFamily="18" charset="0"/>
              </a:rPr>
              <a:t>to requirements </a:t>
            </a:r>
            <a:r>
              <a:rPr lang="en-US" sz="2600" dirty="0">
                <a:latin typeface="Times New Roman" pitchFamily="18" charset="0"/>
                <a:cs typeface="Times New Roman" pitchFamily="18" charset="0"/>
              </a:rPr>
              <a:t>of electron flow into the n-type base region (Fig. </a:t>
            </a:r>
            <a:r>
              <a:rPr lang="en-US" sz="2600" dirty="0" smtClean="0">
                <a:latin typeface="Times New Roman" pitchFamily="18" charset="0"/>
                <a:cs typeface="Times New Roman" pitchFamily="18" charset="0"/>
              </a:rPr>
              <a:t>3</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90600"/>
            <a:ext cx="8763000" cy="3562720"/>
          </a:xfrm>
        </p:spPr>
      </p:pic>
      <p:sp>
        <p:nvSpPr>
          <p:cNvPr id="2" name="Rectangle 1"/>
          <p:cNvSpPr/>
          <p:nvPr/>
        </p:nvSpPr>
        <p:spPr>
          <a:xfrm>
            <a:off x="838200" y="228600"/>
            <a:ext cx="7620000" cy="461665"/>
          </a:xfrm>
          <a:prstGeom prst="rect">
            <a:avLst/>
          </a:prstGeom>
        </p:spPr>
        <p:txBody>
          <a:bodyPr wrap="square">
            <a:spAutoFit/>
          </a:bodyPr>
          <a:lstStyle/>
          <a:p>
            <a:pPr algn="just"/>
            <a:r>
              <a:rPr lang="en-US" sz="2400" dirty="0">
                <a:latin typeface="Times New Roman" pitchFamily="18" charset="0"/>
                <a:cs typeface="Times New Roman" pitchFamily="18" charset="0"/>
              </a:rPr>
              <a:t>We can </a:t>
            </a:r>
            <a:r>
              <a:rPr lang="en-US" sz="2400" dirty="0" smtClean="0">
                <a:latin typeface="Times New Roman" pitchFamily="18" charset="0"/>
                <a:cs typeface="Times New Roman" pitchFamily="18" charset="0"/>
              </a:rPr>
              <a:t>report </a:t>
            </a:r>
            <a:r>
              <a:rPr lang="en-US" sz="2400" b="1" i="1" dirty="0" smtClean="0">
                <a:latin typeface="Times New Roman" pitchFamily="18" charset="0"/>
                <a:cs typeface="Times New Roman" pitchFamily="18" charset="0"/>
              </a:rPr>
              <a:t>I</a:t>
            </a:r>
            <a:r>
              <a:rPr lang="en-US" sz="1400" b="1" i="1" dirty="0" smtClean="0">
                <a:latin typeface="Times New Roman" pitchFamily="18" charset="0"/>
                <a:cs typeface="Times New Roman" pitchFamily="18" charset="0"/>
              </a:rPr>
              <a:t>B</a:t>
            </a:r>
            <a:r>
              <a:rPr lang="en-US" sz="2400" i="1"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physically by three dominant mechanisms:</a:t>
            </a: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10780</TotalTime>
  <Words>1819</Words>
  <Application>Microsoft Office PowerPoint</Application>
  <PresentationFormat>On-screen Show (4:3)</PresentationFormat>
  <Paragraphs>74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Bipolar Junction Transistors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BJT Fabrication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Bipolar Junction Transistors</dc:title>
  <dc:creator>Manjunath</dc:creator>
  <cp:lastModifiedBy>MEGHA</cp:lastModifiedBy>
  <cp:revision>49</cp:revision>
  <dcterms:created xsi:type="dcterms:W3CDTF">2019-10-01T03:19:40Z</dcterms:created>
  <dcterms:modified xsi:type="dcterms:W3CDTF">2019-10-16T09:04:02Z</dcterms:modified>
</cp:coreProperties>
</file>