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19526F-A418-5845-B2EB-B5C91AD34587}"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328647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9526F-A418-5845-B2EB-B5C91AD34587}"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68389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9526F-A418-5845-B2EB-B5C91AD34587}"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324958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9526F-A418-5845-B2EB-B5C91AD34587}"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386074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19526F-A418-5845-B2EB-B5C91AD34587}"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208920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19526F-A418-5845-B2EB-B5C91AD34587}"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257948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19526F-A418-5845-B2EB-B5C91AD34587}" type="datetimeFigureOut">
              <a:rPr lang="en-US" smtClean="0"/>
              <a:t>4/24/16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168610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9526F-A418-5845-B2EB-B5C91AD34587}" type="datetimeFigureOut">
              <a:rPr lang="en-US" smtClean="0"/>
              <a:t>4/24/16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240140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9526F-A418-5845-B2EB-B5C91AD34587}" type="datetimeFigureOut">
              <a:rPr lang="en-US" smtClean="0"/>
              <a:t>4/24/16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200082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9526F-A418-5845-B2EB-B5C91AD34587}"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254182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9526F-A418-5845-B2EB-B5C91AD34587}"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79CA4-9C78-1542-AF49-ECB7908BDCA8}" type="slidenum">
              <a:rPr lang="en-US" smtClean="0"/>
              <a:t>‹#›</a:t>
            </a:fld>
            <a:endParaRPr lang="en-US"/>
          </a:p>
        </p:txBody>
      </p:sp>
    </p:spTree>
    <p:extLst>
      <p:ext uri="{BB962C8B-B14F-4D97-AF65-F5344CB8AC3E}">
        <p14:creationId xmlns:p14="http://schemas.microsoft.com/office/powerpoint/2010/main" val="19084160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9526F-A418-5845-B2EB-B5C91AD34587}" type="datetimeFigureOut">
              <a:rPr lang="en-US" smtClean="0"/>
              <a:t>4/24/16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79CA4-9C78-1542-AF49-ECB7908BDCA8}" type="slidenum">
              <a:rPr lang="en-US" smtClean="0"/>
              <a:t>‹#›</a:t>
            </a:fld>
            <a:endParaRPr lang="en-US"/>
          </a:p>
        </p:txBody>
      </p:sp>
    </p:spTree>
    <p:extLst>
      <p:ext uri="{BB962C8B-B14F-4D97-AF65-F5344CB8AC3E}">
        <p14:creationId xmlns:p14="http://schemas.microsoft.com/office/powerpoint/2010/main" val="4235416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stronomical_spectrosco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asa.gov/content/nasas-journey-to-ma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pularmechanics.com/space/a6856/how-nasa-will-harpoon-an-astero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Asteroid Mining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784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With the advent of technology and the expanding future of space exploration, asteroid mining is becoming more feasible. There are already some components in space, or in the planning stages that will soon be implemented, which will allow asteroid mining to be more cost effective.</a:t>
            </a:r>
            <a:endParaRPr lang="en-US" dirty="0" smtClean="0">
              <a:effectLst/>
            </a:endParaRPr>
          </a:p>
          <a:p>
            <a:pPr marL="0" indent="0">
              <a:buNone/>
            </a:pPr>
            <a:endParaRPr lang="en-US" dirty="0"/>
          </a:p>
        </p:txBody>
      </p:sp>
    </p:spTree>
    <p:extLst>
      <p:ext uri="{BB962C8B-B14F-4D97-AF65-F5344CB8AC3E}">
        <p14:creationId xmlns:p14="http://schemas.microsoft.com/office/powerpoint/2010/main" val="405930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Light Shine</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One of the first hurdles our team encountered was how to effectively determine the materials in an asteroid. It would be fruitless and expensive to waste time mining an asteroid if there were not resalable materials on it. Isaac Newton used a prism to split white light into a spectrum of color, and </a:t>
            </a:r>
            <a:r>
              <a:rPr lang="en-US" dirty="0" err="1"/>
              <a:t>Fraunhofer's</a:t>
            </a:r>
            <a:r>
              <a:rPr lang="en-US" dirty="0"/>
              <a:t> high-quality prisms allowed scientists to see dark lines of an unknown origin. It was not until the 1850s that Gustav Kirchhoff and Robert Bunsen would describe the phenomena behind these dark lines—hot solid objects produce light with a continuous spectrum, hot gasses emit light at specific wavelengths, and hot solid objects surrounded by cooler gasses will show a near-continuous spectrum with dark lines corresponding to the emission lines of the gasses. By comparing the absorption lines of the sun with emission spectra of known gasses, the chemical composition of asteroids can be </a:t>
            </a:r>
            <a:r>
              <a:rPr lang="en-US" dirty="0" smtClean="0"/>
              <a:t>determined. </a:t>
            </a:r>
            <a:r>
              <a:rPr lang="en-US" dirty="0"/>
              <a:t>(</a:t>
            </a:r>
            <a:r>
              <a:rPr lang="en-US" dirty="0">
                <a:hlinkClick r:id="rId2"/>
              </a:rPr>
              <a:t>https://</a:t>
            </a:r>
            <a:r>
              <a:rPr lang="en-US" dirty="0" err="1">
                <a:hlinkClick r:id="rId2"/>
              </a:rPr>
              <a:t>en.wikipedia.org</a:t>
            </a:r>
            <a:r>
              <a:rPr lang="en-US" dirty="0">
                <a:hlinkClick r:id="rId2"/>
              </a:rPr>
              <a:t>/wiki/</a:t>
            </a:r>
            <a:r>
              <a:rPr lang="en-US" dirty="0" err="1">
                <a:hlinkClick r:id="rId2"/>
              </a:rPr>
              <a:t>Astronomical_spectroscopy</a:t>
            </a:r>
            <a:r>
              <a:rPr lang="en-US" dirty="0"/>
              <a:t>).</a:t>
            </a:r>
          </a:p>
          <a:p>
            <a:pPr marL="0" indent="0">
              <a:buNone/>
            </a:pPr>
            <a:endParaRPr lang="en-US" dirty="0"/>
          </a:p>
        </p:txBody>
      </p:sp>
    </p:spTree>
    <p:extLst>
      <p:ext uri="{BB962C8B-B14F-4D97-AF65-F5344CB8AC3E}">
        <p14:creationId xmlns:p14="http://schemas.microsoft.com/office/powerpoint/2010/main" val="341292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Manning Mars</a:t>
            </a:r>
            <a:endParaRPr lang="en-US" dirty="0"/>
          </a:p>
        </p:txBody>
      </p:sp>
      <p:sp>
        <p:nvSpPr>
          <p:cNvPr id="3" name="Content Placeholder 2"/>
          <p:cNvSpPr>
            <a:spLocks noGrp="1"/>
          </p:cNvSpPr>
          <p:nvPr>
            <p:ph idx="1"/>
          </p:nvPr>
        </p:nvSpPr>
        <p:spPr>
          <a:xfrm>
            <a:off x="457200" y="1140550"/>
            <a:ext cx="8229600" cy="4985613"/>
          </a:xfrm>
        </p:spPr>
        <p:txBody>
          <a:bodyPr>
            <a:normAutofit fontScale="77500" lnSpcReduction="20000"/>
          </a:bodyPr>
          <a:lstStyle/>
          <a:p>
            <a:r>
              <a:rPr lang="en-US" dirty="0"/>
              <a:t>Inhabiting Mars is already in the works. A fleet of robotic spacecraft and rovers already are on and around Mars, dramatically increasing our knowledge about the Red Planet and paving the way for future human explorers. The Mars Science Laboratory Curiosity rover measured radiation on the way to Mars and is sending back radiation data from the surface. This data will help us plan how to protect the astronauts who will explore Mars. Future missions like the Mars 2020 rover, seeking signs of past life, also will demonstrate new technologies that could help astronauts survive on Mars. (</a:t>
            </a:r>
            <a:r>
              <a:rPr lang="en-US" dirty="0">
                <a:hlinkClick r:id="rId2"/>
              </a:rPr>
              <a:t>http://www.nasa.gov/content/nasas-journey-to-mars</a:t>
            </a:r>
            <a:r>
              <a:rPr lang="en-US" dirty="0"/>
              <a:t>)</a:t>
            </a:r>
            <a:r>
              <a:rPr lang="en-US" dirty="0" smtClean="0"/>
              <a:t>.</a:t>
            </a:r>
          </a:p>
          <a:p>
            <a:r>
              <a:rPr lang="en-US" dirty="0"/>
              <a:t>Once Mars is manned, engineers and scientists will send up the necessary equipment and manpower to make a mining base fully functional</a:t>
            </a:r>
            <a:r>
              <a:rPr lang="en-US" dirty="0" smtClean="0"/>
              <a:t>.</a:t>
            </a:r>
            <a:endParaRPr lang="en-US" dirty="0" smtClean="0">
              <a:effectLst/>
            </a:endParaRPr>
          </a:p>
        </p:txBody>
      </p:sp>
    </p:spTree>
    <p:extLst>
      <p:ext uri="{BB962C8B-B14F-4D97-AF65-F5344CB8AC3E}">
        <p14:creationId xmlns:p14="http://schemas.microsoft.com/office/powerpoint/2010/main" val="258864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in the Drone</a:t>
            </a:r>
            <a:endParaRPr lang="en-US" dirty="0"/>
          </a:p>
        </p:txBody>
      </p:sp>
      <p:sp>
        <p:nvSpPr>
          <p:cNvPr id="3" name="Content Placeholder 2"/>
          <p:cNvSpPr>
            <a:spLocks noGrp="1"/>
          </p:cNvSpPr>
          <p:nvPr>
            <p:ph idx="1"/>
          </p:nvPr>
        </p:nvSpPr>
        <p:spPr>
          <a:xfrm>
            <a:off x="457200" y="1269892"/>
            <a:ext cx="8229600" cy="5161872"/>
          </a:xfrm>
        </p:spPr>
        <p:txBody>
          <a:bodyPr>
            <a:normAutofit fontScale="70000" lnSpcReduction="20000"/>
          </a:bodyPr>
          <a:lstStyle/>
          <a:p>
            <a:pPr>
              <a:lnSpc>
                <a:spcPct val="150000"/>
              </a:lnSpc>
            </a:pPr>
            <a:r>
              <a:rPr lang="en-US" dirty="0" smtClean="0"/>
              <a:t>Once the determination is made of possible minable elements, our drone will direct the asteroid to Mars for a directed crash landing. Utilizing Mars gives the asteroid stability and flexibility to gather minerals from the asteroid. It will be on the ground, thus allowing for a variety of equipment to be used, as well as an area around it for multiple people to maneuver around.</a:t>
            </a:r>
            <a:endParaRPr lang="en-US" dirty="0" smtClean="0">
              <a:effectLst/>
            </a:endParaRPr>
          </a:p>
          <a:p>
            <a:pPr>
              <a:lnSpc>
                <a:spcPct val="150000"/>
              </a:lnSpc>
            </a:pPr>
            <a:r>
              <a:rPr lang="en-US" dirty="0" smtClean="0"/>
              <a:t>Calculations will have to be preprogramed into the drone’s computer system before leaving Earth. Scientists and engineers will play a major role in this endeavor since the drone will be unmanned. The calculations will have to be precise. </a:t>
            </a:r>
            <a:endParaRPr lang="en-US" dirty="0" smtClean="0">
              <a:effectLst/>
            </a:endParaRPr>
          </a:p>
        </p:txBody>
      </p:sp>
    </p:spTree>
    <p:extLst>
      <p:ext uri="{BB962C8B-B14F-4D97-AF65-F5344CB8AC3E}">
        <p14:creationId xmlns:p14="http://schemas.microsoft.com/office/powerpoint/2010/main" val="416002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drone will come into close proximity of the asteroid. Once in position, the drone will fire a grappling hook into the asteroid’s surface. On the exposed end of the hook will be an ion propulsion unit that will propel the asteroid down to the designated area on Mars</a:t>
            </a:r>
            <a:r>
              <a:rPr lang="en-US" dirty="0" smtClean="0"/>
              <a:t>.</a:t>
            </a:r>
          </a:p>
          <a:p>
            <a:r>
              <a:rPr lang="en-US" dirty="0" smtClean="0"/>
              <a:t>The drone will have a primary and a secondary shot capability. If, for some reason, there is a failure of the primary harpoon (i.e. the first does not get a secure hold or it shears off), a secondary will be launched to ensure success. </a:t>
            </a:r>
            <a:endParaRPr lang="en-US" dirty="0" smtClean="0">
              <a:effectLst/>
            </a:endParaRPr>
          </a:p>
          <a:p>
            <a:endParaRPr lang="en-US" dirty="0" smtClean="0">
              <a:effectLst/>
            </a:endParaRPr>
          </a:p>
          <a:p>
            <a:pPr marL="0" indent="0">
              <a:buNone/>
            </a:pPr>
            <a:endParaRPr lang="en-US" dirty="0"/>
          </a:p>
        </p:txBody>
      </p:sp>
    </p:spTree>
    <p:extLst>
      <p:ext uri="{BB962C8B-B14F-4D97-AF65-F5344CB8AC3E}">
        <p14:creationId xmlns:p14="http://schemas.microsoft.com/office/powerpoint/2010/main" val="2316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Projectiles would need to be tailor-made for each target. "Some asteroids might have a metallic core, and trying to anchor to them would be like banging a nail into an anvil," says Jeffrey Hoffman, a professor of aeronautics and astronautics at MIT and a former astronaut. "Others may just be a rubble pile, which would be like trying to pitch a tent on a snowfield." </a:t>
            </a:r>
            <a:endParaRPr lang="en-US" dirty="0" smtClean="0">
              <a:effectLst/>
            </a:endParaRPr>
          </a:p>
          <a:p>
            <a:r>
              <a:rPr lang="en-US" dirty="0"/>
              <a:t>(</a:t>
            </a:r>
            <a:r>
              <a:rPr lang="en-US" dirty="0">
                <a:hlinkClick r:id="rId2"/>
              </a:rPr>
              <a:t>http://</a:t>
            </a:r>
            <a:r>
              <a:rPr lang="en-US" dirty="0" err="1">
                <a:hlinkClick r:id="rId2"/>
              </a:rPr>
              <a:t>www.popularmechanics.com</a:t>
            </a:r>
            <a:r>
              <a:rPr lang="en-US" dirty="0">
                <a:hlinkClick r:id="rId2"/>
              </a:rPr>
              <a:t>/space/a6856/how-</a:t>
            </a:r>
            <a:r>
              <a:rPr lang="en-US" dirty="0" err="1">
                <a:hlinkClick r:id="rId2"/>
              </a:rPr>
              <a:t>nasa</a:t>
            </a:r>
            <a:r>
              <a:rPr lang="en-US" dirty="0">
                <a:hlinkClick r:id="rId2"/>
              </a:rPr>
              <a:t>-will-harpoon-an-asteroid/</a:t>
            </a:r>
            <a:r>
              <a:rPr lang="en-US" dirty="0"/>
              <a:t>).</a:t>
            </a:r>
            <a:endParaRPr lang="en-US" dirty="0" smtClean="0">
              <a:effectLst/>
            </a:endParaRPr>
          </a:p>
          <a:p>
            <a:pPr marL="0" indent="0">
              <a:buNone/>
            </a:pPr>
            <a:endParaRPr lang="en-US" dirty="0" smtClean="0">
              <a:effectLst/>
            </a:endParaRPr>
          </a:p>
          <a:p>
            <a:r>
              <a:rPr lang="en-US" dirty="0"/>
              <a:t>Once the hook is securely anchored in place, the ion propulsion unit will fire, sending it on its way down to Mars.</a:t>
            </a:r>
            <a:endParaRPr lang="en-US" dirty="0" smtClean="0">
              <a:effectLst/>
            </a:endParaRPr>
          </a:p>
          <a:p>
            <a:endParaRPr lang="en-US" dirty="0"/>
          </a:p>
        </p:txBody>
      </p:sp>
    </p:spTree>
    <p:extLst>
      <p:ext uri="{BB962C8B-B14F-4D97-AF65-F5344CB8AC3E}">
        <p14:creationId xmlns:p14="http://schemas.microsoft.com/office/powerpoint/2010/main" val="93657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Asteroid Has Landed</a:t>
            </a:r>
            <a:endParaRPr lang="en-US" dirty="0"/>
          </a:p>
        </p:txBody>
      </p:sp>
      <p:sp>
        <p:nvSpPr>
          <p:cNvPr id="3" name="Content Placeholder 2"/>
          <p:cNvSpPr>
            <a:spLocks noGrp="1"/>
          </p:cNvSpPr>
          <p:nvPr>
            <p:ph idx="1"/>
          </p:nvPr>
        </p:nvSpPr>
        <p:spPr/>
        <p:txBody>
          <a:bodyPr/>
          <a:lstStyle/>
          <a:p>
            <a:r>
              <a:rPr lang="en-US" dirty="0"/>
              <a:t>Once securely on the ground, it’s time for the ground crew to get started. Just like mining on the Moon, it will be the same principle on Mars.</a:t>
            </a:r>
            <a:endParaRPr lang="en-US" dirty="0" smtClean="0">
              <a:effectLst/>
            </a:endParaRPr>
          </a:p>
          <a:p>
            <a:endParaRPr lang="en-US" dirty="0"/>
          </a:p>
        </p:txBody>
      </p:sp>
    </p:spTree>
    <p:extLst>
      <p:ext uri="{BB962C8B-B14F-4D97-AF65-F5344CB8AC3E}">
        <p14:creationId xmlns:p14="http://schemas.microsoft.com/office/powerpoint/2010/main" val="1108816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TotalTime>
  <Words>765</Words>
  <Application>Microsoft Macintosh PowerPoint</Application>
  <PresentationFormat>On-screen Show (4:3)</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Asteroid Mining</vt:lpstr>
      <vt:lpstr>Introduction</vt:lpstr>
      <vt:lpstr>Let the Light Shine</vt:lpstr>
      <vt:lpstr>Manning Mars</vt:lpstr>
      <vt:lpstr>Send in the Drone</vt:lpstr>
      <vt:lpstr>PowerPoint Presentation</vt:lpstr>
      <vt:lpstr>PowerPoint Presentation</vt:lpstr>
      <vt:lpstr>The Asteroid Has Landed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Asteroid Mining</dc:title>
  <dc:creator>Amanda</dc:creator>
  <cp:lastModifiedBy>Amanda</cp:lastModifiedBy>
  <cp:revision>2</cp:revision>
  <dcterms:created xsi:type="dcterms:W3CDTF">2016-04-24T16:37:53Z</dcterms:created>
  <dcterms:modified xsi:type="dcterms:W3CDTF">2016-04-24T16:47:26Z</dcterms:modified>
</cp:coreProperties>
</file>