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lectromagnetic_spectrum#Visible_radiation_.28light.29" TargetMode="External"/><Relationship Id="rId4" Type="http://schemas.openxmlformats.org/officeDocument/2006/relationships/hyperlink" Target="http://www.midnightkite.com/color.html" TargetMode="External"/><Relationship Id="rId5"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hyperlink" Target="https://en.wikipedia.org/wiki/Nanomet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ace.com/51-asteroids-formation-discovery-and-explor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11850105/hue-to-wavelength-mapping"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docs.opencv.org/3.1.0/de/d25/imgproc_color_convers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Asteroid composition	</a:t>
            </a:r>
            <a:endParaRPr lang="en-US" dirty="0"/>
          </a:p>
        </p:txBody>
      </p:sp>
      <p:sp>
        <p:nvSpPr>
          <p:cNvPr id="3" name="Subtitle 2"/>
          <p:cNvSpPr>
            <a:spLocks noGrp="1"/>
          </p:cNvSpPr>
          <p:nvPr>
            <p:ph type="subTitle" idx="1"/>
          </p:nvPr>
        </p:nvSpPr>
        <p:spPr/>
        <p:txBody>
          <a:bodyPr/>
          <a:lstStyle/>
          <a:p>
            <a:r>
              <a:rPr lang="en-US" dirty="0" smtClean="0"/>
              <a:t>Surface composition detection using digital images</a:t>
            </a:r>
            <a:endParaRPr lang="en-US" dirty="0"/>
          </a:p>
        </p:txBody>
      </p:sp>
    </p:spTree>
    <p:extLst>
      <p:ext uri="{BB962C8B-B14F-4D97-AF65-F5344CB8AC3E}">
        <p14:creationId xmlns:p14="http://schemas.microsoft.com/office/powerpoint/2010/main" val="173188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Visible Wavelengths</a:t>
            </a:r>
            <a:endParaRPr lang="en-US" dirty="0"/>
          </a:p>
        </p:txBody>
      </p:sp>
      <p:sp>
        <p:nvSpPr>
          <p:cNvPr id="3" name="Content Placeholder 2"/>
          <p:cNvSpPr>
            <a:spLocks noGrp="1"/>
          </p:cNvSpPr>
          <p:nvPr>
            <p:ph idx="1"/>
          </p:nvPr>
        </p:nvSpPr>
        <p:spPr/>
        <p:txBody>
          <a:bodyPr/>
          <a:lstStyle/>
          <a:p>
            <a:r>
              <a:rPr lang="en-US" dirty="0" smtClean="0"/>
              <a:t>Human visible light wavelengths range from 380 </a:t>
            </a:r>
            <a:r>
              <a:rPr lang="en-US" u="sng" dirty="0">
                <a:hlinkClick r:id="rId2" tooltip="Nanometre"/>
              </a:rPr>
              <a:t>nm</a:t>
            </a:r>
            <a:r>
              <a:rPr lang="en-US" dirty="0"/>
              <a:t> </a:t>
            </a:r>
            <a:r>
              <a:rPr lang="en-US" dirty="0" smtClean="0"/>
              <a:t>to</a:t>
            </a:r>
            <a:r>
              <a:rPr lang="en-US" dirty="0" smtClean="0"/>
              <a:t> </a:t>
            </a:r>
            <a:r>
              <a:rPr lang="en-US" dirty="0"/>
              <a:t>760 </a:t>
            </a:r>
            <a:r>
              <a:rPr lang="en-US" dirty="0" smtClean="0"/>
              <a:t>nm</a:t>
            </a:r>
          </a:p>
          <a:p>
            <a:r>
              <a:rPr lang="en-US" u="sng" dirty="0">
                <a:hlinkClick r:id="rId3"/>
              </a:rPr>
              <a:t>https://en.wikipedia.org/wiki/Electromagnetic_spectrum#Visible_radiation_.</a:t>
            </a:r>
            <a:r>
              <a:rPr lang="en-US" u="sng" dirty="0" smtClean="0">
                <a:hlinkClick r:id="rId3"/>
              </a:rPr>
              <a:t>28light.29</a:t>
            </a:r>
            <a:endParaRPr lang="en-US" u="sng" dirty="0" smtClean="0"/>
          </a:p>
          <a:p>
            <a:r>
              <a:rPr lang="en-US" u="sng" dirty="0">
                <a:hlinkClick r:id="rId4"/>
              </a:rPr>
              <a:t>http://www.midnightkite.com/color.html</a:t>
            </a:r>
            <a:endParaRPr lang="en-US" dirty="0"/>
          </a:p>
          <a:p>
            <a:endParaRPr lang="en-US" dirty="0" smtClean="0"/>
          </a:p>
          <a:p>
            <a:endParaRPr lang="en-US" dirty="0"/>
          </a:p>
        </p:txBody>
      </p:sp>
      <p:pic>
        <p:nvPicPr>
          <p:cNvPr id="4" name="Picture 3" descr="http://www.physics.sfasu.edu/astro/color/spectrac.gif"/>
          <p:cNvPicPr/>
          <p:nvPr/>
        </p:nvPicPr>
        <p:blipFill>
          <a:blip r:embed="rId5">
            <a:extLst>
              <a:ext uri="{28A0092B-C50C-407E-A947-70E740481C1C}">
                <a14:useLocalDpi xmlns:a14="http://schemas.microsoft.com/office/drawing/2010/main" val="0"/>
              </a:ext>
            </a:extLst>
          </a:blip>
          <a:srcRect/>
          <a:stretch>
            <a:fillRect/>
          </a:stretch>
        </p:blipFill>
        <p:spPr bwMode="auto">
          <a:xfrm>
            <a:off x="7200900" y="3135794"/>
            <a:ext cx="3808730" cy="691515"/>
          </a:xfrm>
          <a:prstGeom prst="rect">
            <a:avLst/>
          </a:prstGeom>
          <a:noFill/>
          <a:ln>
            <a:noFill/>
          </a:ln>
        </p:spPr>
      </p:pic>
    </p:spTree>
    <p:extLst>
      <p:ext uri="{BB962C8B-B14F-4D97-AF65-F5344CB8AC3E}">
        <p14:creationId xmlns:p14="http://schemas.microsoft.com/office/powerpoint/2010/main" val="1067248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Meteorite 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Iron meteorites</a:t>
            </a:r>
            <a:endParaRPr lang="en-US" dirty="0"/>
          </a:p>
          <a:p>
            <a:pPr lvl="1"/>
            <a:r>
              <a:rPr lang="en-US" b="1" dirty="0"/>
              <a:t>Iron:</a:t>
            </a:r>
            <a:r>
              <a:rPr lang="en-US" dirty="0"/>
              <a:t> 91 percent</a:t>
            </a:r>
          </a:p>
          <a:p>
            <a:pPr lvl="1"/>
            <a:r>
              <a:rPr lang="en-US" b="1" dirty="0"/>
              <a:t>Nickel:</a:t>
            </a:r>
            <a:r>
              <a:rPr lang="en-US" dirty="0"/>
              <a:t> 8.5 percent</a:t>
            </a:r>
          </a:p>
          <a:p>
            <a:pPr lvl="1"/>
            <a:r>
              <a:rPr lang="en-US" b="1" dirty="0"/>
              <a:t>Cobalt:</a:t>
            </a:r>
            <a:r>
              <a:rPr lang="en-US" dirty="0"/>
              <a:t> 0.6 percent</a:t>
            </a:r>
          </a:p>
          <a:p>
            <a:r>
              <a:rPr lang="en-US" b="1" dirty="0"/>
              <a:t>Stony meteorites</a:t>
            </a:r>
            <a:endParaRPr lang="en-US" dirty="0"/>
          </a:p>
          <a:p>
            <a:pPr lvl="1"/>
            <a:r>
              <a:rPr lang="en-US" b="1" dirty="0"/>
              <a:t>Oxygen:</a:t>
            </a:r>
            <a:r>
              <a:rPr lang="en-US" dirty="0"/>
              <a:t> 36 percent</a:t>
            </a:r>
          </a:p>
          <a:p>
            <a:pPr lvl="1"/>
            <a:r>
              <a:rPr lang="en-US" b="1" dirty="0"/>
              <a:t>Iron:</a:t>
            </a:r>
            <a:r>
              <a:rPr lang="en-US" dirty="0"/>
              <a:t> 26 percent</a:t>
            </a:r>
          </a:p>
          <a:p>
            <a:pPr lvl="1"/>
            <a:r>
              <a:rPr lang="en-US" b="1" dirty="0"/>
              <a:t>Silicon:</a:t>
            </a:r>
            <a:r>
              <a:rPr lang="en-US" dirty="0"/>
              <a:t> 18 percent</a:t>
            </a:r>
          </a:p>
          <a:p>
            <a:pPr lvl="1"/>
            <a:r>
              <a:rPr lang="en-US" b="1" dirty="0"/>
              <a:t>Magnesium:</a:t>
            </a:r>
            <a:r>
              <a:rPr lang="en-US" dirty="0"/>
              <a:t> 14 percent</a:t>
            </a:r>
          </a:p>
          <a:p>
            <a:pPr lvl="1"/>
            <a:r>
              <a:rPr lang="en-US" b="1" dirty="0"/>
              <a:t>Aluminum:</a:t>
            </a:r>
            <a:r>
              <a:rPr lang="en-US" dirty="0"/>
              <a:t> 1.5 percent</a:t>
            </a:r>
          </a:p>
          <a:p>
            <a:pPr lvl="1"/>
            <a:r>
              <a:rPr lang="en-US" b="1" dirty="0"/>
              <a:t>Nickel:</a:t>
            </a:r>
            <a:r>
              <a:rPr lang="en-US" dirty="0"/>
              <a:t> 1.4 percent</a:t>
            </a:r>
          </a:p>
          <a:p>
            <a:pPr lvl="1"/>
            <a:r>
              <a:rPr lang="en-US" b="1" dirty="0"/>
              <a:t>Calcium:</a:t>
            </a:r>
            <a:r>
              <a:rPr lang="en-US" dirty="0"/>
              <a:t> 1.3 percent</a:t>
            </a:r>
          </a:p>
          <a:p>
            <a:r>
              <a:rPr lang="en-US" dirty="0">
                <a:hlinkClick r:id="rId2"/>
              </a:rPr>
              <a:t>http://</a:t>
            </a:r>
            <a:r>
              <a:rPr lang="en-US" dirty="0" smtClean="0">
                <a:hlinkClick r:id="rId2"/>
              </a:rPr>
              <a:t>www.space.com/51-asteroids-formation-discovery-and-exploration.html</a:t>
            </a:r>
            <a:endParaRPr lang="en-US" dirty="0" smtClean="0"/>
          </a:p>
          <a:p>
            <a:endParaRPr lang="en-US" dirty="0"/>
          </a:p>
        </p:txBody>
      </p:sp>
    </p:spTree>
    <p:extLst>
      <p:ext uri="{BB962C8B-B14F-4D97-AF65-F5344CB8AC3E}">
        <p14:creationId xmlns:p14="http://schemas.microsoft.com/office/powerpoint/2010/main" val="82256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Recover wavelengths from RGB Space</a:t>
            </a:r>
            <a:endParaRPr lang="en-US" dirty="0"/>
          </a:p>
        </p:txBody>
      </p:sp>
      <p:sp>
        <p:nvSpPr>
          <p:cNvPr id="3" name="Content Placeholder 2"/>
          <p:cNvSpPr>
            <a:spLocks noGrp="1"/>
          </p:cNvSpPr>
          <p:nvPr>
            <p:ph idx="1"/>
          </p:nvPr>
        </p:nvSpPr>
        <p:spPr/>
        <p:txBody>
          <a:bodyPr/>
          <a:lstStyle/>
          <a:p>
            <a:r>
              <a:rPr lang="en-US" dirty="0" smtClean="0"/>
              <a:t>This is technically impossible since an infinitely many combinations of wavelengths can produce the same perceived color to the human vision system.</a:t>
            </a:r>
          </a:p>
          <a:p>
            <a:r>
              <a:rPr lang="en-US" dirty="0" smtClean="0"/>
              <a:t>RGB is an approximation of real color by adding three primary colors from the red, green, and blue wavelengths.</a:t>
            </a:r>
          </a:p>
          <a:p>
            <a:r>
              <a:rPr lang="en-US" dirty="0" smtClean="0"/>
              <a:t>We can approximate wavelengths from RGB by converting to hue, saturation, and value (HSV) format</a:t>
            </a:r>
            <a:r>
              <a:rPr lang="en-US" dirty="0" smtClean="0"/>
              <a:t>.</a:t>
            </a:r>
          </a:p>
          <a:p>
            <a:pPr lvl="1"/>
            <a:r>
              <a:rPr lang="en-US" dirty="0" smtClean="0"/>
              <a:t>The hue value which ranges from 0 to 360 degrees can be used to estimate wavelength.</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5" y="86712"/>
            <a:ext cx="2627585" cy="1970689"/>
          </a:xfrm>
          <a:prstGeom prst="rect">
            <a:avLst/>
          </a:prstGeom>
        </p:spPr>
      </p:pic>
      <p:pic>
        <p:nvPicPr>
          <p:cNvPr id="1026" name="Picture 2" descr="ttps://upload.wikimedia.org/wikipedia/commons/thumb/a/ad/HueScale.svg/500px-HueSca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51835"/>
            <a:ext cx="47625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hue to Wavelength Conversion Approximation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OpenCV stores hue values for 8-bit images in the range of 0 to 179 as opposed to 0 to 359 to fit the entire range into the 8-bit field.</a:t>
                </a:r>
              </a:p>
              <a:p>
                <a:r>
                  <a:rPr lang="en-US" dirty="0" smtClean="0">
                    <a:hlinkClick r:id="rId2"/>
                  </a:rPr>
                  <a:t>http</a:t>
                </a:r>
                <a:r>
                  <a:rPr lang="en-US" dirty="0">
                    <a:hlinkClick r:id="rId2"/>
                  </a:rPr>
                  <a:t>://</a:t>
                </a:r>
                <a:r>
                  <a:rPr lang="en-US" dirty="0" smtClean="0">
                    <a:hlinkClick r:id="rId2"/>
                  </a:rPr>
                  <a:t>docs.opencv.org/3.1.0/de/d25/imgproc_color_conversions.html</a:t>
                </a:r>
                <a:endParaRPr lang="en-US" dirty="0"/>
              </a:p>
              <a:p>
                <a:r>
                  <a:rPr lang="en-US" dirty="0" smtClean="0"/>
                  <a:t>So we can normalize the range from 0 to 359 by multiplying values by two and perform the approximation conversion given by the following equation:</a:t>
                </a:r>
              </a:p>
              <a:p>
                <a:pPr lvl="1"/>
                <a14:m>
                  <m:oMath xmlns:m="http://schemas.openxmlformats.org/officeDocument/2006/math">
                    <m:r>
                      <a:rPr lang="en-US" b="0" i="1" smtClean="0">
                        <a:latin typeface="Cambria Math" charset="0"/>
                      </a:rPr>
                      <m:t>𝑙</m:t>
                    </m:r>
                    <m:r>
                      <a:rPr lang="en-US" b="0" i="1" smtClean="0">
                        <a:latin typeface="Cambria Math" charset="0"/>
                      </a:rPr>
                      <m:t>=620−</m:t>
                    </m:r>
                    <m:f>
                      <m:fPr>
                        <m:ctrlPr>
                          <a:rPr lang="bg-BG" b="0" i="1" smtClean="0">
                            <a:latin typeface="Cambria Math" charset="0"/>
                          </a:rPr>
                        </m:ctrlPr>
                      </m:fPr>
                      <m:num>
                        <m:r>
                          <a:rPr lang="en-US" b="0" i="1" smtClean="0">
                            <a:latin typeface="Cambria Math" charset="0"/>
                          </a:rPr>
                          <m:t>170</m:t>
                        </m:r>
                      </m:num>
                      <m:den>
                        <m:r>
                          <a:rPr lang="en-US" b="0" i="1" smtClean="0">
                            <a:latin typeface="Cambria Math" charset="0"/>
                          </a:rPr>
                          <m:t>270</m:t>
                        </m:r>
                      </m:den>
                    </m:f>
                    <m:r>
                      <a:rPr lang="en-US" b="0" i="1" smtClean="0">
                        <a:latin typeface="Cambria Math" charset="0"/>
                      </a:rPr>
                      <m:t>∗270∗</m:t>
                    </m:r>
                    <m:r>
                      <a:rPr lang="en-US" b="0" i="1" smtClean="0">
                        <a:latin typeface="Cambria Math" charset="0"/>
                      </a:rPr>
                      <m:t>h</m:t>
                    </m:r>
                  </m:oMath>
                </a14:m>
                <a:endParaRPr lang="en-US" dirty="0" smtClean="0"/>
              </a:p>
              <a:p>
                <a:pPr lvl="1"/>
                <a:r>
                  <a:rPr lang="en-US" dirty="0" smtClean="0"/>
                  <a:t>Where: </a:t>
                </a:r>
                <a14:m>
                  <m:oMath xmlns:m="http://schemas.openxmlformats.org/officeDocument/2006/math">
                    <m:r>
                      <a:rPr lang="en-US" i="1">
                        <a:latin typeface="Cambria Math" charset="0"/>
                      </a:rPr>
                      <m:t>𝑙</m:t>
                    </m:r>
                  </m:oMath>
                </a14:m>
                <a:r>
                  <a:rPr lang="en-US" dirty="0" smtClean="0"/>
                  <a:t> is wavelength in nm and </a:t>
                </a:r>
                <a14:m>
                  <m:oMath xmlns:m="http://schemas.openxmlformats.org/officeDocument/2006/math">
                    <m:r>
                      <a:rPr lang="en-US" b="0" i="1" smtClean="0">
                        <a:latin typeface="Cambria Math" charset="0"/>
                      </a:rPr>
                      <m:t>h</m:t>
                    </m:r>
                  </m:oMath>
                </a14:m>
                <a:r>
                  <a:rPr lang="en-US" dirty="0" smtClean="0"/>
                  <a:t> is the hue value from 0 to 359.</a:t>
                </a:r>
                <a:endParaRPr lang="en-US" dirty="0"/>
              </a:p>
              <a:p>
                <a:pPr lvl="1"/>
                <a:r>
                  <a:rPr lang="en-US" dirty="0" smtClean="0">
                    <a:hlinkClick r:id="rId3"/>
                  </a:rPr>
                  <a:t>http</a:t>
                </a:r>
                <a:r>
                  <a:rPr lang="en-US" dirty="0">
                    <a:hlinkClick r:id="rId3"/>
                  </a:rPr>
                  <a:t>://</a:t>
                </a:r>
                <a:r>
                  <a:rPr lang="en-US" dirty="0" smtClean="0">
                    <a:hlinkClick r:id="rId3"/>
                  </a:rPr>
                  <a:t>stackoverflow.com/questions/11850105/hue-to-wavelength-mapping</a:t>
                </a:r>
                <a:endParaRPr lang="en-US" dirty="0" smtClean="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76" t="-1818"/>
                </a:stretch>
              </a:blipFill>
            </p:spPr>
            <p:txBody>
              <a:bodyPr/>
              <a:lstStyle/>
              <a:p>
                <a:r>
                  <a:rPr lang="en-US">
                    <a:noFill/>
                  </a:rPr>
                  <a:t> </a:t>
                </a:r>
              </a:p>
            </p:txBody>
          </p:sp>
        </mc:Fallback>
      </mc:AlternateContent>
    </p:spTree>
    <p:extLst>
      <p:ext uri="{BB962C8B-B14F-4D97-AF65-F5344CB8AC3E}">
        <p14:creationId xmlns:p14="http://schemas.microsoft.com/office/powerpoint/2010/main" val="31172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Light signals are noisy</a:t>
            </a:r>
            <a:endParaRPr lang="en-US" dirty="0"/>
          </a:p>
        </p:txBody>
      </p:sp>
      <p:sp>
        <p:nvSpPr>
          <p:cNvPr id="3" name="Content Placeholder 2"/>
          <p:cNvSpPr>
            <a:spLocks noGrp="1"/>
          </p:cNvSpPr>
          <p:nvPr>
            <p:ph idx="1"/>
          </p:nvPr>
        </p:nvSpPr>
        <p:spPr/>
        <p:txBody>
          <a:bodyPr/>
          <a:lstStyle/>
          <a:p>
            <a:r>
              <a:rPr lang="en-US" dirty="0" smtClean="0"/>
              <a:t>Measurements taken by cameras are inherently noisy.</a:t>
            </a:r>
          </a:p>
          <a:p>
            <a:pPr lvl="1"/>
            <a:r>
              <a:rPr lang="en-US" dirty="0" smtClean="0"/>
              <a:t>For most images we don</a:t>
            </a:r>
            <a:r>
              <a:rPr lang="uk-UA" dirty="0" smtClean="0"/>
              <a:t>’</a:t>
            </a:r>
            <a:r>
              <a:rPr lang="en-US" dirty="0" smtClean="0"/>
              <a:t>t know how well the camera was calibrated</a:t>
            </a:r>
          </a:p>
          <a:p>
            <a:pPr lvl="1"/>
            <a:endParaRPr lang="en-US" dirty="0"/>
          </a:p>
          <a:p>
            <a:r>
              <a:rPr lang="en-US" dirty="0" smtClean="0"/>
              <a:t>We don’t know the albedo (ratio of surface reflectance) for the asteroid.</a:t>
            </a:r>
          </a:p>
          <a:p>
            <a:pPr lvl="1"/>
            <a:r>
              <a:rPr lang="en-US" dirty="0" smtClean="0"/>
              <a:t>High albedo surfaces will have lots of specular reflection meaning that they will tend to look dark if the reflected light is not at the same angle as the camera lens</a:t>
            </a:r>
          </a:p>
          <a:p>
            <a:pPr lvl="1"/>
            <a:r>
              <a:rPr lang="en-US" dirty="0" smtClean="0"/>
              <a:t>We don’t know the albedo of the surface because we don’t know what the surface composition is but we’re trying to use light emissions to estimate surface composition.</a:t>
            </a:r>
          </a:p>
        </p:txBody>
      </p:sp>
    </p:spTree>
    <p:extLst>
      <p:ext uri="{BB962C8B-B14F-4D97-AF65-F5344CB8AC3E}">
        <p14:creationId xmlns:p14="http://schemas.microsoft.com/office/powerpoint/2010/main" val="2276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Surface light can be affected by other physical factors</a:t>
            </a:r>
            <a:endParaRPr lang="en-US" dirty="0"/>
          </a:p>
        </p:txBody>
      </p:sp>
      <p:sp>
        <p:nvSpPr>
          <p:cNvPr id="3" name="Content Placeholder 2"/>
          <p:cNvSpPr>
            <a:spLocks noGrp="1"/>
          </p:cNvSpPr>
          <p:nvPr>
            <p:ph idx="1"/>
          </p:nvPr>
        </p:nvSpPr>
        <p:spPr/>
        <p:txBody>
          <a:bodyPr/>
          <a:lstStyle/>
          <a:p>
            <a:r>
              <a:rPr lang="en-US" dirty="0" smtClean="0"/>
              <a:t>Asteroid surfaces have craters which appear darker</a:t>
            </a:r>
          </a:p>
          <a:p>
            <a:pPr lvl="1"/>
            <a:r>
              <a:rPr lang="en-US" dirty="0" smtClean="0"/>
              <a:t>Cratered surfaces also have slightly different surface composition because the impact that produced the crater adds heat and pressure to the surface which changes the chemical composition.</a:t>
            </a:r>
          </a:p>
          <a:p>
            <a:pPr lvl="1"/>
            <a:r>
              <a:rPr lang="en-US" dirty="0" smtClean="0"/>
              <a:t>Objects impacting the asteroid surface also deposits foreign materials on the surface.</a:t>
            </a:r>
          </a:p>
        </p:txBody>
      </p:sp>
    </p:spTree>
    <p:extLst>
      <p:ext uri="{BB962C8B-B14F-4D97-AF65-F5344CB8AC3E}">
        <p14:creationId xmlns:p14="http://schemas.microsoft.com/office/powerpoint/2010/main" val="85416286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1186</TotalTime>
  <Words>389</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Cambria Math</vt:lpstr>
      <vt:lpstr>Century Gothic</vt:lpstr>
      <vt:lpstr>Arial</vt:lpstr>
      <vt:lpstr>Vapor Trail</vt:lpstr>
      <vt:lpstr>Asteroid composition </vt:lpstr>
      <vt:lpstr>Visible Wavelengths</vt:lpstr>
      <vt:lpstr>Meteorite Composition</vt:lpstr>
      <vt:lpstr>Problem: Recover wavelengths from RGB Space</vt:lpstr>
      <vt:lpstr>OpenCV hue to Wavelength Conversion Approximation</vt:lpstr>
      <vt:lpstr>Problem: Light signals are noisy</vt:lpstr>
      <vt:lpstr>Problem: Surface light can be affected by other physical factors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composition </dc:title>
  <dc:creator>Sam Woo</dc:creator>
  <cp:lastModifiedBy>Sam Woo</cp:lastModifiedBy>
  <cp:revision>10</cp:revision>
  <dcterms:created xsi:type="dcterms:W3CDTF">2016-04-23T00:25:58Z</dcterms:created>
  <dcterms:modified xsi:type="dcterms:W3CDTF">2016-04-23T20:13:35Z</dcterms:modified>
</cp:coreProperties>
</file>