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Lst>
  <p:sldSz cy="5143500" cx="9144000"/>
  <p:notesSz cx="6858000" cy="9144000"/>
  <p:embeddedFontLst>
    <p:embeddedFont>
      <p:font typeface="Roboto"/>
      <p:regular r:id="rId105"/>
      <p:bold r:id="rId106"/>
      <p:italic r:id="rId107"/>
      <p:boldItalic r:id="rId108"/>
    </p:embeddedFont>
    <p:embeddedFont>
      <p:font typeface="Roboto Mono"/>
      <p:regular r:id="rId109"/>
      <p:bold r:id="rId110"/>
      <p:italic r:id="rId111"/>
      <p:boldItalic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EB6B14-4AC7-4999-9621-2FCC84BF7257}">
  <a:tblStyle styleId="{25EB6B14-4AC7-4999-9621-2FCC84BF725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Roboto-italic.fntdata"/><Relationship Id="rId106" Type="http://schemas.openxmlformats.org/officeDocument/2006/relationships/font" Target="fonts/Roboto-bold.fntdata"/><Relationship Id="rId105" Type="http://schemas.openxmlformats.org/officeDocument/2006/relationships/font" Target="fonts/Roboto-regular.fntdata"/><Relationship Id="rId104" Type="http://schemas.openxmlformats.org/officeDocument/2006/relationships/slide" Target="slides/slide98.xml"/><Relationship Id="rId109" Type="http://schemas.openxmlformats.org/officeDocument/2006/relationships/font" Target="fonts/RobotoMono-regular.fntdata"/><Relationship Id="rId108" Type="http://schemas.openxmlformats.org/officeDocument/2006/relationships/font" Target="fonts/Roboto-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RobotoMono-bold.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2" Type="http://schemas.openxmlformats.org/officeDocument/2006/relationships/font" Target="fonts/RobotoMono-boldItalic.fntdata"/><Relationship Id="rId111" Type="http://schemas.openxmlformats.org/officeDocument/2006/relationships/font" Target="fonts/RobotoMono-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st_significant_byte" TargetMode="External"/><Relationship Id="rId3" Type="http://schemas.openxmlformats.org/officeDocument/2006/relationships/hyperlink" Target="https://en.wikipedia.org/wiki/Memory_address" TargetMode="External"/><Relationship Id="rId4" Type="http://schemas.openxmlformats.org/officeDocument/2006/relationships/hyperlink" Target="https://en.wikipedia.org/wiki/Least_significant_byte"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8925" lvl="0" marL="457200" rtl="0" algn="l">
              <a:lnSpc>
                <a:spcPct val="100000"/>
              </a:lnSpc>
              <a:spcBef>
                <a:spcPts val="0"/>
              </a:spcBef>
              <a:spcAft>
                <a:spcPts val="0"/>
              </a:spcAft>
              <a:buClr>
                <a:schemeClr val="dk1"/>
              </a:buClr>
              <a:buSzPts val="950"/>
              <a:buChar char="●"/>
            </a:pPr>
            <a:r>
              <a:rPr lang="en" sz="950">
                <a:solidFill>
                  <a:schemeClr val="dk1"/>
                </a:solidFill>
                <a:highlight>
                  <a:srgbClr val="FFFFFF"/>
                </a:highlight>
              </a:rPr>
              <a:t>All  socket address structures contain a one-byte length field</a:t>
            </a:r>
            <a:endParaRPr sz="950">
              <a:solidFill>
                <a:schemeClr val="dk1"/>
              </a:solidFill>
              <a:highlight>
                <a:srgbClr val="FFFFFF"/>
              </a:highlight>
            </a:endParaRPr>
          </a:p>
          <a:p>
            <a:pPr indent="-288925" lvl="0" marL="457200" rtl="0" algn="l">
              <a:lnSpc>
                <a:spcPct val="100000"/>
              </a:lnSpc>
              <a:spcBef>
                <a:spcPts val="0"/>
              </a:spcBef>
              <a:spcAft>
                <a:spcPts val="0"/>
              </a:spcAft>
              <a:buClr>
                <a:schemeClr val="dk1"/>
              </a:buClr>
              <a:buSzPts val="950"/>
              <a:buChar char="●"/>
            </a:pPr>
            <a:r>
              <a:rPr lang="en" sz="950">
                <a:solidFill>
                  <a:schemeClr val="dk1"/>
                </a:solidFill>
                <a:highlight>
                  <a:srgbClr val="FFFFFF"/>
                </a:highlight>
              </a:rPr>
              <a:t>All socket address structure contain o family field.</a:t>
            </a:r>
            <a:endParaRPr sz="950">
              <a:solidFill>
                <a:schemeClr val="dk1"/>
              </a:solidFill>
              <a:highlight>
                <a:srgbClr val="FFFFFF"/>
              </a:highlight>
            </a:endParaRPr>
          </a:p>
          <a:p>
            <a:pPr indent="-288925" lvl="0" marL="457200" rtl="0" algn="l">
              <a:lnSpc>
                <a:spcPct val="100000"/>
              </a:lnSpc>
              <a:spcBef>
                <a:spcPts val="0"/>
              </a:spcBef>
              <a:spcAft>
                <a:spcPts val="0"/>
              </a:spcAft>
              <a:buClr>
                <a:schemeClr val="dk1"/>
              </a:buClr>
              <a:buSzPts val="950"/>
              <a:buChar char="●"/>
            </a:pPr>
            <a:r>
              <a:rPr lang="en" sz="950">
                <a:solidFill>
                  <a:schemeClr val="dk1"/>
                </a:solidFill>
                <a:highlight>
                  <a:srgbClr val="FFFFFF"/>
                </a:highlight>
              </a:rPr>
              <a:t>Two of the socket address structures are fixed-length, while the Unix domain structure and the datalink structure are variable-length.</a:t>
            </a:r>
            <a:endParaRPr sz="950">
              <a:solidFill>
                <a:schemeClr val="dk1"/>
              </a:solidFill>
              <a:highlight>
                <a:srgbClr val="FFFFFF"/>
              </a:highlight>
            </a:endParaRPr>
          </a:p>
          <a:p>
            <a:pPr indent="-288925" lvl="0" marL="457200" rtl="0" algn="l">
              <a:lnSpc>
                <a:spcPct val="100000"/>
              </a:lnSpc>
              <a:spcBef>
                <a:spcPts val="0"/>
              </a:spcBef>
              <a:spcAft>
                <a:spcPts val="0"/>
              </a:spcAft>
              <a:buClr>
                <a:schemeClr val="dk1"/>
              </a:buClr>
              <a:buSzPts val="950"/>
              <a:buChar char="●"/>
            </a:pPr>
            <a:r>
              <a:rPr lang="en" sz="950">
                <a:solidFill>
                  <a:schemeClr val="dk1"/>
                </a:solidFill>
                <a:highlight>
                  <a:srgbClr val="FFFFFF"/>
                </a:highlight>
              </a:rPr>
              <a:t>To handle variable-length structures, whenever we pass a pointer to a socket address structure as an argument to one of the socket functions, we pass its length as another argument. </a:t>
            </a:r>
            <a:endParaRPr sz="9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50">
                <a:solidFill>
                  <a:srgbClr val="202124"/>
                </a:solidFill>
                <a:highlight>
                  <a:srgbClr val="FFFFFF"/>
                </a:highlight>
              </a:rPr>
              <a:t>The 0x is just </a:t>
            </a:r>
            <a:r>
              <a:rPr b="1" lang="en" sz="1050">
                <a:solidFill>
                  <a:srgbClr val="202124"/>
                </a:solidFill>
                <a:highlight>
                  <a:srgbClr val="FFFFFF"/>
                </a:highlight>
              </a:rPr>
              <a:t>a notation to let you know the number is in hexadecimal form</a:t>
            </a:r>
            <a:r>
              <a:rPr lang="en" sz="1050">
                <a:solidFill>
                  <a:srgbClr val="202124"/>
                </a:solidFill>
                <a:highlight>
                  <a:srgbClr val="FFFFFF"/>
                </a:highlight>
              </a:rP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f906cf5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f906cf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f906cf5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f906cf5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f906cf5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f906cf5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02d6b9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02d6b9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02d6b95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402d6b95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2dcb87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2dcb87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2dcb87a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2dcb87a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2dcb87a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2dcb87a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2dcb87a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2dcb87a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2dcb87ab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2dcb87ab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50">
                <a:solidFill>
                  <a:schemeClr val="dk1"/>
                </a:solidFill>
                <a:highlight>
                  <a:srgbClr val="FFFFFF"/>
                </a:highlight>
              </a:rPr>
              <a:t>POSIX or “Portable Operating System Interface for uniX” is a collection of standards that define some of the functionality that a (UNIX) operating system should support.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2dcb87ab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2dcb87ab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2dcb87ab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2dcb87ab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2dcb87ab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2dcb87ab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2dcb87ab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2dcb87ab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2dcb87ab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2dcb87ab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2dcb87ab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22dcb87ab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22dcb87ab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22dcb87ab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Byte Ordered:</a:t>
            </a:r>
            <a:r>
              <a:rPr lang="en"/>
              <a:t> </a:t>
            </a:r>
            <a:endParaRPr/>
          </a:p>
          <a:p>
            <a:pPr indent="-298450" lvl="0" marL="457200" rtl="0" algn="l">
              <a:lnSpc>
                <a:spcPct val="100000"/>
              </a:lnSpc>
              <a:spcBef>
                <a:spcPts val="0"/>
              </a:spcBef>
              <a:spcAft>
                <a:spcPts val="0"/>
              </a:spcAft>
              <a:buSzPts val="1100"/>
              <a:buChar char="●"/>
            </a:pPr>
            <a:r>
              <a:rPr lang="en"/>
              <a:t>Network addresses in a given network must all follow a consistent addressing convention. </a:t>
            </a:r>
            <a:endParaRPr/>
          </a:p>
          <a:p>
            <a:pPr indent="-298450" lvl="0" marL="457200" rtl="0" algn="l">
              <a:lnSpc>
                <a:spcPct val="100000"/>
              </a:lnSpc>
              <a:spcBef>
                <a:spcPts val="0"/>
              </a:spcBef>
              <a:spcAft>
                <a:spcPts val="0"/>
              </a:spcAft>
              <a:buSzPts val="1100"/>
              <a:buChar char="●"/>
            </a:pPr>
            <a:r>
              <a:rPr lang="en"/>
              <a:t>This convention, known as network byte order, defines the bit-order of network addresses as they pass through the network. </a:t>
            </a:r>
            <a:endParaRPr/>
          </a:p>
          <a:p>
            <a:pPr indent="-298450" lvl="0" marL="457200" rtl="0" algn="l">
              <a:lnSpc>
                <a:spcPct val="100000"/>
              </a:lnSpc>
              <a:spcBef>
                <a:spcPts val="0"/>
              </a:spcBef>
              <a:spcAft>
                <a:spcPts val="0"/>
              </a:spcAft>
              <a:buSzPts val="1100"/>
              <a:buChar char="●"/>
            </a:pPr>
            <a:r>
              <a:rPr lang="en"/>
              <a:t>The TCP/IP standard network byte order is big-endian</a:t>
            </a:r>
            <a:endParaRPr/>
          </a:p>
          <a:p>
            <a:pPr indent="-298450" lvl="0" marL="457200" rtl="0" algn="l">
              <a:lnSpc>
                <a:spcPct val="100000"/>
              </a:lnSpc>
              <a:spcBef>
                <a:spcPts val="0"/>
              </a:spcBef>
              <a:spcAft>
                <a:spcPts val="0"/>
              </a:spcAft>
              <a:buSzPts val="1100"/>
              <a:buChar char="●"/>
            </a:pPr>
            <a:r>
              <a:rPr lang="en" sz="1050">
                <a:solidFill>
                  <a:srgbClr val="202122"/>
                </a:solidFill>
                <a:highlight>
                  <a:srgbClr val="FFFFFF"/>
                </a:highlight>
              </a:rPr>
              <a:t>A big-endian system stores the </a:t>
            </a:r>
            <a:r>
              <a:rPr lang="en" sz="1050" u="sng">
                <a:solidFill>
                  <a:schemeClr val="hlink"/>
                </a:solidFill>
                <a:highlight>
                  <a:srgbClr val="FFFFFF"/>
                </a:highlight>
                <a:hlinkClick r:id="rId2"/>
              </a:rPr>
              <a:t>most significant byte</a:t>
            </a:r>
            <a:r>
              <a:rPr lang="en" sz="1050">
                <a:solidFill>
                  <a:srgbClr val="202122"/>
                </a:solidFill>
                <a:highlight>
                  <a:srgbClr val="FFFFFF"/>
                </a:highlight>
              </a:rPr>
              <a:t> of a word at the smallest </a:t>
            </a:r>
            <a:r>
              <a:rPr lang="en" sz="1050">
                <a:solidFill>
                  <a:schemeClr val="hlink"/>
                </a:solidFill>
                <a:highlight>
                  <a:srgbClr val="FFFFFF"/>
                </a:highlight>
                <a:uFill>
                  <a:noFill/>
                </a:uFill>
                <a:hlinkClick r:id="rId3"/>
              </a:rPr>
              <a:t>memory address</a:t>
            </a:r>
            <a:r>
              <a:rPr lang="en" sz="1050">
                <a:solidFill>
                  <a:srgbClr val="202122"/>
                </a:solidFill>
                <a:highlight>
                  <a:srgbClr val="FFFFFF"/>
                </a:highlight>
              </a:rPr>
              <a:t> and the </a:t>
            </a:r>
            <a:r>
              <a:rPr lang="en" sz="1050">
                <a:solidFill>
                  <a:schemeClr val="hlink"/>
                </a:solidFill>
                <a:highlight>
                  <a:srgbClr val="FFFFFF"/>
                </a:highlight>
                <a:uFill>
                  <a:noFill/>
                </a:uFill>
                <a:hlinkClick r:id="rId4"/>
              </a:rPr>
              <a:t>least significant byte</a:t>
            </a:r>
            <a:r>
              <a:rPr lang="en" sz="1050">
                <a:solidFill>
                  <a:srgbClr val="202122"/>
                </a:solidFill>
                <a:highlight>
                  <a:srgbClr val="FFFFFF"/>
                </a:highlight>
              </a:rPr>
              <a:t> at the largest. A little-endian system, in contrast, stores the least-significant byte at the smallest address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2dcb87ab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2dcb87ab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2dcb87ab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2dcb87ab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2dcb87ab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2dcb87ab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000">
                <a:solidFill>
                  <a:srgbClr val="222222"/>
                </a:solidFill>
                <a:highlight>
                  <a:srgbClr val="FFFFFF"/>
                </a:highlight>
              </a:rPr>
              <a:t>The </a:t>
            </a:r>
            <a:r>
              <a:rPr i="1" lang="en" sz="1000">
                <a:solidFill>
                  <a:srgbClr val="222222"/>
                </a:solidFill>
                <a:highlight>
                  <a:srgbClr val="FFFFFF"/>
                </a:highlight>
              </a:rPr>
              <a:t>to</a:t>
            </a:r>
            <a:r>
              <a:rPr lang="en" sz="1000">
                <a:solidFill>
                  <a:srgbClr val="222222"/>
                </a:solidFill>
                <a:highlight>
                  <a:srgbClr val="FFFFFF"/>
                </a:highlight>
              </a:rPr>
              <a:t> argument for </a:t>
            </a:r>
            <a:r>
              <a:rPr b="1" lang="en" sz="1000">
                <a:solidFill>
                  <a:srgbClr val="222222"/>
                </a:solidFill>
                <a:highlight>
                  <a:srgbClr val="FFFFFF"/>
                </a:highlight>
              </a:rPr>
              <a:t>sendto</a:t>
            </a:r>
            <a:r>
              <a:rPr lang="en" sz="1000">
                <a:solidFill>
                  <a:srgbClr val="222222"/>
                </a:solidFill>
                <a:highlight>
                  <a:srgbClr val="FFFFFF"/>
                </a:highlight>
              </a:rPr>
              <a:t> specifies the protocol-specific address of where the data is to be sent.</a:t>
            </a:r>
            <a:endParaRPr sz="1000">
              <a:solidFill>
                <a:srgbClr val="222222"/>
              </a:solidFill>
              <a:highlight>
                <a:srgbClr val="FFFFFF"/>
              </a:highlight>
            </a:endParaRPr>
          </a:p>
          <a:p>
            <a:pPr indent="-292100" lvl="0" marL="457200" rtl="0" algn="l">
              <a:lnSpc>
                <a:spcPct val="100000"/>
              </a:lnSpc>
              <a:spcBef>
                <a:spcPts val="0"/>
              </a:spcBef>
              <a:spcAft>
                <a:spcPts val="0"/>
              </a:spcAft>
              <a:buClr>
                <a:srgbClr val="222222"/>
              </a:buClr>
              <a:buSzPts val="1000"/>
              <a:buChar char="●"/>
            </a:pPr>
            <a:r>
              <a:rPr lang="en" sz="1000">
                <a:solidFill>
                  <a:srgbClr val="222222"/>
                </a:solidFill>
                <a:highlight>
                  <a:srgbClr val="FFFFFF"/>
                </a:highlight>
              </a:rPr>
              <a:t> The </a:t>
            </a:r>
            <a:r>
              <a:rPr b="1" lang="en" sz="1000">
                <a:solidFill>
                  <a:srgbClr val="222222"/>
                </a:solidFill>
                <a:highlight>
                  <a:srgbClr val="FFFFFF"/>
                </a:highlight>
              </a:rPr>
              <a:t>recvfrom</a:t>
            </a:r>
            <a:r>
              <a:rPr lang="en" sz="1000">
                <a:solidFill>
                  <a:srgbClr val="222222"/>
                </a:solidFill>
                <a:highlight>
                  <a:srgbClr val="FFFFFF"/>
                </a:highlight>
              </a:rPr>
              <a:t> system call fills in the protocol-specific address of who sent the data into </a:t>
            </a:r>
            <a:r>
              <a:rPr i="1" lang="en" sz="1000">
                <a:solidFill>
                  <a:srgbClr val="222222"/>
                </a:solidFill>
                <a:highlight>
                  <a:srgbClr val="FFFFFF"/>
                </a:highlight>
              </a:rPr>
              <a:t>from</a:t>
            </a:r>
            <a:r>
              <a:rPr lang="en" sz="1000">
                <a:solidFill>
                  <a:srgbClr val="222222"/>
                </a:solidFill>
                <a:highlight>
                  <a:srgbClr val="FFFFFF"/>
                </a:highlight>
              </a:rPr>
              <a:t>.</a:t>
            </a:r>
            <a:endParaRPr sz="1000">
              <a:solidFill>
                <a:srgbClr val="222222"/>
              </a:solidFill>
              <a:highlight>
                <a:srgbClr val="FFFFFF"/>
              </a:high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2dcb87ab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2dcb87ab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2dcb87ab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2dcb87ab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2dcb87ab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2dcb87ab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2dcb87ab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22dcb87ab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22dcb87ab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22dcb87ab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22dcb87ab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22dcb87ab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22dcb87ab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22dcb87ab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435f197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435f197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435f197f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435f197f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435f197fb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435f197fb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The </a:t>
            </a:r>
            <a:r>
              <a:rPr lang="en" sz="1000">
                <a:solidFill>
                  <a:schemeClr val="dk1"/>
                </a:solidFill>
                <a:highlight>
                  <a:srgbClr val="FFFFFF"/>
                </a:highlight>
                <a:latin typeface="Courier New"/>
                <a:ea typeface="Courier New"/>
                <a:cs typeface="Courier New"/>
                <a:sym typeface="Courier New"/>
              </a:rPr>
              <a:t>select</a:t>
            </a:r>
            <a:r>
              <a:rPr lang="en" sz="1150">
                <a:solidFill>
                  <a:schemeClr val="dk1"/>
                </a:solidFill>
                <a:highlight>
                  <a:srgbClr val="FFFFFF"/>
                </a:highlight>
              </a:rPr>
              <a:t> function allows the process to instruct the kernel to either:</a:t>
            </a:r>
            <a:endParaRPr sz="1150">
              <a:solidFill>
                <a:schemeClr val="dk1"/>
              </a:solidFill>
              <a:highlight>
                <a:srgbClr val="FFFFFF"/>
              </a:highlight>
            </a:endParaRPr>
          </a:p>
          <a:p>
            <a:pPr indent="-301625" lvl="0" marL="457200" rtl="0" algn="l">
              <a:lnSpc>
                <a:spcPct val="115000"/>
              </a:lnSpc>
              <a:spcBef>
                <a:spcPts val="800"/>
              </a:spcBef>
              <a:spcAft>
                <a:spcPts val="0"/>
              </a:spcAft>
              <a:buClr>
                <a:schemeClr val="dk1"/>
              </a:buClr>
              <a:buSzPts val="1150"/>
              <a:buChar char="●"/>
            </a:pPr>
            <a:r>
              <a:rPr lang="en" sz="1150">
                <a:solidFill>
                  <a:schemeClr val="dk1"/>
                </a:solidFill>
                <a:highlight>
                  <a:srgbClr val="FFFFFF"/>
                </a:highlight>
              </a:rPr>
              <a:t>Wait for any one of multiple events to occur and to wake up the process only when one or more of these events occurs, or</a:t>
            </a:r>
            <a:endParaRPr sz="1150">
              <a:solidFill>
                <a:schemeClr val="dk1"/>
              </a:solidFill>
              <a:highlight>
                <a:srgbClr val="FFFFFF"/>
              </a:highlight>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highlight>
                  <a:srgbClr val="FFFFFF"/>
                </a:highlight>
              </a:rPr>
              <a:t>When a specified amount of time has passed.</a:t>
            </a:r>
            <a:endParaRPr sz="1150">
              <a:solidFill>
                <a:schemeClr val="dk1"/>
              </a:solidFill>
              <a:highlight>
                <a:srgbClr val="FFFFFF"/>
              </a:highlight>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4362ed6b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4362ed6b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4362ed6b7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4362ed6b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4362ed6b7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4362ed6b7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4362ed6b7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4362ed6b7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4362ed6b7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4362ed6b7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ARP stands for Address Resolution Protocol, which is used to find the address of a network neighbor for a given IPv4 address.</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en.wikipedia.org/wiki/Internetwork_Packet_Exchan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s://en.wikipedia.org/wiki/Inter-process_communication" TargetMode="External"/><Relationship Id="rId4" Type="http://schemas.openxmlformats.org/officeDocument/2006/relationships/hyperlink" Target="https://en.wikipedia.org/wiki/Transmission_Control_Protocol" TargetMode="External"/><Relationship Id="rId5" Type="http://schemas.openxmlformats.org/officeDocument/2006/relationships/hyperlink" Target="https://en.wikipedia.org/wiki/User_Datagram_Protocol" TargetMode="External"/><Relationship Id="rId6" Type="http://schemas.openxmlformats.org/officeDocument/2006/relationships/hyperlink" Target="https://en.wikipedia.org/wiki/SCTP"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s://www.sobyte.net/post/2022-01/pass-fd-over-domain-socket/%5C" TargetMode="External"/><Relationship Id="rId4" Type="http://schemas.openxmlformats.org/officeDocument/2006/relationships/hyperlink" Target="https://www.sobyte.net/post/2022-01/pass-fd-over-domain-socket/"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2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hyperlink" Target="https://www.tutorialspoint.com/unix_sockets/socket_quick_guide.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Chapter 2</a:t>
            </a:r>
            <a:endParaRPr/>
          </a:p>
          <a:p>
            <a:pPr indent="0" lvl="0" marL="0" rtl="0" algn="ctr">
              <a:lnSpc>
                <a:spcPct val="100000"/>
              </a:lnSpc>
              <a:spcBef>
                <a:spcPts val="0"/>
              </a:spcBef>
              <a:spcAft>
                <a:spcPts val="0"/>
              </a:spcAft>
              <a:buSzPts val="5200"/>
              <a:buNone/>
            </a:pPr>
            <a:r>
              <a:rPr lang="en"/>
              <a:t>UNIX Programming</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Generic Socket Address Structure</a:t>
            </a:r>
            <a:endParaRPr/>
          </a:p>
        </p:txBody>
      </p:sp>
      <p:sp>
        <p:nvSpPr>
          <p:cNvPr id="113" name="Google Shape;11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150">
                <a:solidFill>
                  <a:schemeClr val="dk1"/>
                </a:solidFill>
                <a:highlight>
                  <a:srgbClr val="FFFFFF"/>
                </a:highlight>
              </a:rPr>
              <a:t>The </a:t>
            </a:r>
            <a:r>
              <a:rPr b="1" lang="en" sz="1200">
                <a:solidFill>
                  <a:schemeClr val="dk1"/>
                </a:solidFill>
                <a:highlight>
                  <a:srgbClr val="FFFFFF"/>
                </a:highlight>
              </a:rPr>
              <a:t>sockaddr_storage</a:t>
            </a:r>
            <a:r>
              <a:rPr b="1" lang="en" sz="1150">
                <a:solidFill>
                  <a:schemeClr val="dk1"/>
                </a:solidFill>
                <a:highlight>
                  <a:srgbClr val="FFFFFF"/>
                </a:highlight>
              </a:rPr>
              <a:t> type provides a generic socket address structure that is different from </a:t>
            </a:r>
            <a:r>
              <a:rPr b="1" lang="en" sz="1200">
                <a:solidFill>
                  <a:schemeClr val="dk1"/>
                </a:solidFill>
                <a:highlight>
                  <a:srgbClr val="FFFFFF"/>
                </a:highlight>
              </a:rPr>
              <a:t>struct sockaddr</a:t>
            </a:r>
            <a:r>
              <a:rPr b="1" lang="en" sz="1150">
                <a:solidFill>
                  <a:schemeClr val="dk1"/>
                </a:solidFill>
                <a:highlight>
                  <a:srgbClr val="FFFFFF"/>
                </a:highlight>
              </a:rPr>
              <a:t> in two ways:</a:t>
            </a:r>
            <a:endParaRPr b="1" sz="1150">
              <a:solidFill>
                <a:schemeClr val="dk1"/>
              </a:solidFill>
              <a:highlight>
                <a:srgbClr val="FFFFFF"/>
              </a:highlight>
            </a:endParaRPr>
          </a:p>
          <a:p>
            <a:pPr indent="-288925" lvl="0" marL="736600" rtl="0" algn="l">
              <a:lnSpc>
                <a:spcPct val="140000"/>
              </a:lnSpc>
              <a:spcBef>
                <a:spcPts val="1000"/>
              </a:spcBef>
              <a:spcAft>
                <a:spcPts val="0"/>
              </a:spcAft>
              <a:buClr>
                <a:schemeClr val="dk1"/>
              </a:buClr>
              <a:buSzPts val="950"/>
              <a:buAutoNum type="arabicPeriod"/>
            </a:pPr>
            <a:r>
              <a:rPr b="1" lang="en" sz="1150">
                <a:solidFill>
                  <a:schemeClr val="dk1"/>
                </a:solidFill>
                <a:highlight>
                  <a:srgbClr val="FFFFFF"/>
                </a:highlight>
              </a:rPr>
              <a:t>If any socket address structures that the system supports have alignment requirements, the </a:t>
            </a:r>
            <a:r>
              <a:rPr b="1" lang="en" sz="1200">
                <a:solidFill>
                  <a:schemeClr val="dk1"/>
                </a:solidFill>
                <a:highlight>
                  <a:srgbClr val="FFFFFF"/>
                </a:highlight>
              </a:rPr>
              <a:t>sockaddr_storage</a:t>
            </a:r>
            <a:r>
              <a:rPr b="1" lang="en" sz="1150">
                <a:solidFill>
                  <a:schemeClr val="dk1"/>
                </a:solidFill>
                <a:highlight>
                  <a:srgbClr val="FFFFFF"/>
                </a:highlight>
              </a:rPr>
              <a:t> provides the strictest alignment requirement.</a:t>
            </a:r>
            <a:endParaRPr b="1" sz="1150">
              <a:solidFill>
                <a:schemeClr val="dk1"/>
              </a:solidFill>
              <a:highlight>
                <a:srgbClr val="FFFFFF"/>
              </a:highlight>
            </a:endParaRPr>
          </a:p>
          <a:p>
            <a:pPr indent="-301625" lvl="1" marL="914400" rtl="0" algn="l">
              <a:lnSpc>
                <a:spcPct val="140000"/>
              </a:lnSpc>
              <a:spcBef>
                <a:spcPts val="0"/>
              </a:spcBef>
              <a:spcAft>
                <a:spcPts val="0"/>
              </a:spcAft>
              <a:buClr>
                <a:schemeClr val="dk1"/>
              </a:buClr>
              <a:buSzPts val="1150"/>
              <a:buChar char="○"/>
            </a:pPr>
            <a:r>
              <a:rPr lang="en" sz="1200">
                <a:solidFill>
                  <a:srgbClr val="202124"/>
                </a:solidFill>
                <a:highlight>
                  <a:srgbClr val="FFFFFF"/>
                </a:highlight>
              </a:rPr>
              <a:t>alignment requirement, is </a:t>
            </a:r>
            <a:r>
              <a:rPr b="1" lang="en" sz="1200">
                <a:solidFill>
                  <a:srgbClr val="202124"/>
                </a:solidFill>
                <a:highlight>
                  <a:srgbClr val="FFFFFF"/>
                </a:highlight>
              </a:rPr>
              <a:t>an integer value of type size_t representing the number of bytes between successive addresses</a:t>
            </a:r>
            <a:r>
              <a:rPr lang="en" sz="1200">
                <a:solidFill>
                  <a:srgbClr val="202124"/>
                </a:solidFill>
                <a:highlight>
                  <a:srgbClr val="FFFFFF"/>
                </a:highlight>
              </a:rPr>
              <a:t>.</a:t>
            </a:r>
            <a:endParaRPr b="1" sz="1150">
              <a:solidFill>
                <a:schemeClr val="dk1"/>
              </a:solidFill>
              <a:highlight>
                <a:srgbClr val="FFFFFF"/>
              </a:highlight>
            </a:endParaRPr>
          </a:p>
          <a:p>
            <a:pPr indent="-288925" lvl="0" marL="736600" rtl="0" algn="l">
              <a:lnSpc>
                <a:spcPct val="140000"/>
              </a:lnSpc>
              <a:spcBef>
                <a:spcPts val="0"/>
              </a:spcBef>
              <a:spcAft>
                <a:spcPts val="0"/>
              </a:spcAft>
              <a:buClr>
                <a:schemeClr val="dk1"/>
              </a:buClr>
              <a:buSzPts val="950"/>
              <a:buAutoNum type="arabicPeriod"/>
            </a:pPr>
            <a:r>
              <a:rPr b="1" lang="en" sz="1150">
                <a:solidFill>
                  <a:schemeClr val="dk1"/>
                </a:solidFill>
                <a:highlight>
                  <a:srgbClr val="FFFFFF"/>
                </a:highlight>
              </a:rPr>
              <a:t>The </a:t>
            </a:r>
            <a:r>
              <a:rPr b="1" lang="en" sz="1200">
                <a:solidFill>
                  <a:schemeClr val="dk1"/>
                </a:solidFill>
                <a:highlight>
                  <a:srgbClr val="FFFFFF"/>
                </a:highlight>
              </a:rPr>
              <a:t>sockaddr_storage</a:t>
            </a:r>
            <a:r>
              <a:rPr b="1" lang="en" sz="1150">
                <a:solidFill>
                  <a:schemeClr val="dk1"/>
                </a:solidFill>
                <a:highlight>
                  <a:srgbClr val="FFFFFF"/>
                </a:highlight>
              </a:rPr>
              <a:t> is large enough to contain any socket address structure that the system supports.</a:t>
            </a:r>
            <a:endParaRPr b="1" sz="2000"/>
          </a:p>
        </p:txBody>
      </p:sp>
      <p:pic>
        <p:nvPicPr>
          <p:cNvPr id="114" name="Google Shape;114;p22"/>
          <p:cNvPicPr preferRelativeResize="0"/>
          <p:nvPr/>
        </p:nvPicPr>
        <p:blipFill rotWithShape="1">
          <a:blip r:embed="rId3">
            <a:alphaModFix/>
          </a:blip>
          <a:srcRect b="0" l="0" r="0" t="0"/>
          <a:stretch/>
        </p:blipFill>
        <p:spPr>
          <a:xfrm>
            <a:off x="848851" y="3202975"/>
            <a:ext cx="6228476" cy="194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69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0" name="Google Shape;12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1" name="Google Shape;121;p23"/>
          <p:cNvPicPr preferRelativeResize="0"/>
          <p:nvPr/>
        </p:nvPicPr>
        <p:blipFill rotWithShape="1">
          <a:blip r:embed="rId3">
            <a:alphaModFix/>
          </a:blip>
          <a:srcRect b="0" l="0" r="0" t="0"/>
          <a:stretch/>
        </p:blipFill>
        <p:spPr>
          <a:xfrm>
            <a:off x="0" y="1"/>
            <a:ext cx="6857993"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Value-Result Arguments</a:t>
            </a:r>
            <a:endParaRPr/>
          </a:p>
        </p:txBody>
      </p:sp>
      <p:sp>
        <p:nvSpPr>
          <p:cNvPr id="127" name="Google Shape;12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When a socket address structure is passed to any socket function, it is always passed by reference. That is, a pointer to the structure is passed. </a:t>
            </a:r>
            <a:endParaRPr/>
          </a:p>
          <a:p>
            <a:pPr indent="-342900" lvl="0" marL="457200" rtl="0" algn="l">
              <a:lnSpc>
                <a:spcPct val="115000"/>
              </a:lnSpc>
              <a:spcBef>
                <a:spcPts val="0"/>
              </a:spcBef>
              <a:spcAft>
                <a:spcPts val="0"/>
              </a:spcAft>
              <a:buSzPts val="1800"/>
              <a:buChar char="●"/>
            </a:pPr>
            <a:r>
              <a:rPr lang="en"/>
              <a:t>The length of the structure is also passed as an argument. </a:t>
            </a:r>
            <a:endParaRPr/>
          </a:p>
          <a:p>
            <a:pPr indent="-342900" lvl="0" marL="457200" rtl="0" algn="l">
              <a:lnSpc>
                <a:spcPct val="115000"/>
              </a:lnSpc>
              <a:spcBef>
                <a:spcPts val="0"/>
              </a:spcBef>
              <a:spcAft>
                <a:spcPts val="0"/>
              </a:spcAft>
              <a:buSzPts val="1800"/>
              <a:buChar char="●"/>
            </a:pPr>
            <a:r>
              <a:rPr lang="en"/>
              <a:t>But the way in which the length is passed depends on which direction the structure is being passed: </a:t>
            </a:r>
            <a:endParaRPr/>
          </a:p>
          <a:p>
            <a:pPr indent="-317500" lvl="1" marL="914400" rtl="0" algn="l">
              <a:lnSpc>
                <a:spcPct val="115000"/>
              </a:lnSpc>
              <a:spcBef>
                <a:spcPts val="0"/>
              </a:spcBef>
              <a:spcAft>
                <a:spcPts val="0"/>
              </a:spcAft>
              <a:buSzPts val="1400"/>
              <a:buChar char="○"/>
            </a:pPr>
            <a:r>
              <a:rPr lang="en"/>
              <a:t>from the process to the kernel, or </a:t>
            </a:r>
            <a:endParaRPr/>
          </a:p>
          <a:p>
            <a:pPr indent="-317500" lvl="1" marL="914400" rtl="0" algn="l">
              <a:lnSpc>
                <a:spcPct val="115000"/>
              </a:lnSpc>
              <a:spcBef>
                <a:spcPts val="0"/>
              </a:spcBef>
              <a:spcAft>
                <a:spcPts val="0"/>
              </a:spcAft>
              <a:buSzPts val="1400"/>
              <a:buChar char="○"/>
            </a:pPr>
            <a:r>
              <a:rPr lang="en"/>
              <a:t>vice versa.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114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Value-Result Arguments(</a:t>
            </a:r>
            <a:r>
              <a:rPr lang="en" sz="1800">
                <a:solidFill>
                  <a:schemeClr val="dk2"/>
                </a:solidFill>
              </a:rPr>
              <a:t>pass a socket address structure from the process to the kernel. </a:t>
            </a:r>
            <a:r>
              <a:rPr lang="en"/>
              <a:t>)</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133" name="Google Shape;133;p25"/>
          <p:cNvSpPr txBox="1"/>
          <p:nvPr>
            <p:ph idx="1" type="body"/>
          </p:nvPr>
        </p:nvSpPr>
        <p:spPr>
          <a:xfrm>
            <a:off x="311700" y="16598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Three functions, </a:t>
            </a:r>
            <a:r>
              <a:rPr b="1" lang="en"/>
              <a:t>bind</a:t>
            </a:r>
            <a:r>
              <a:rPr lang="en"/>
              <a:t>, </a:t>
            </a:r>
            <a:r>
              <a:rPr b="1" lang="en"/>
              <a:t>connect</a:t>
            </a:r>
            <a:r>
              <a:rPr lang="en"/>
              <a:t>, and </a:t>
            </a:r>
            <a:r>
              <a:rPr b="1" lang="en"/>
              <a:t>sendto</a:t>
            </a:r>
            <a:r>
              <a:rPr lang="en"/>
              <a:t>, pass a socket address structure from the process to the kernel. </a:t>
            </a:r>
            <a:endParaRPr/>
          </a:p>
          <a:p>
            <a:pPr indent="-342900" lvl="0" marL="457200" rtl="0" algn="l">
              <a:lnSpc>
                <a:spcPct val="115000"/>
              </a:lnSpc>
              <a:spcBef>
                <a:spcPts val="0"/>
              </a:spcBef>
              <a:spcAft>
                <a:spcPts val="0"/>
              </a:spcAft>
              <a:buSzPts val="1800"/>
              <a:buChar char="●"/>
            </a:pPr>
            <a:r>
              <a:rPr lang="en"/>
              <a:t>One argument to these three functions is the pointer to the socket address structure and another argument is the integer size of the structure</a:t>
            </a:r>
            <a:endParaRPr/>
          </a:p>
          <a:p>
            <a:pPr indent="0" lvl="0" marL="457200" rtl="0" algn="l">
              <a:lnSpc>
                <a:spcPct val="115000"/>
              </a:lnSpc>
              <a:spcBef>
                <a:spcPts val="1200"/>
              </a:spcBef>
              <a:spcAft>
                <a:spcPts val="1200"/>
              </a:spcAft>
              <a:buSzPts val="1800"/>
              <a:buNone/>
            </a:pPr>
            <a:r>
              <a:t/>
            </a:r>
            <a:endParaRPr/>
          </a:p>
        </p:txBody>
      </p:sp>
      <p:pic>
        <p:nvPicPr>
          <p:cNvPr id="134" name="Google Shape;134;p25"/>
          <p:cNvPicPr preferRelativeResize="0"/>
          <p:nvPr/>
        </p:nvPicPr>
        <p:blipFill rotWithShape="1">
          <a:blip r:embed="rId3">
            <a:alphaModFix/>
          </a:blip>
          <a:srcRect b="0" l="0" r="0" t="0"/>
          <a:stretch/>
        </p:blipFill>
        <p:spPr>
          <a:xfrm>
            <a:off x="854475" y="3234982"/>
            <a:ext cx="7977825" cy="15925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958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Value-Result Arguments(</a:t>
            </a:r>
            <a:r>
              <a:rPr lang="en" sz="1800">
                <a:solidFill>
                  <a:schemeClr val="dk2"/>
                </a:solidFill>
              </a:rPr>
              <a:t>pass a socket address structure from the process to the kernel. </a:t>
            </a:r>
            <a:r>
              <a:rPr lang="en"/>
              <a:t>)</a:t>
            </a:r>
            <a:endParaRPr/>
          </a:p>
          <a:p>
            <a:pPr indent="0" lvl="0" marL="0" rtl="0" algn="l">
              <a:lnSpc>
                <a:spcPct val="100000"/>
              </a:lnSpc>
              <a:spcBef>
                <a:spcPts val="0"/>
              </a:spcBef>
              <a:spcAft>
                <a:spcPts val="0"/>
              </a:spcAft>
              <a:buSzPct val="111111"/>
              <a:buNone/>
            </a:pPr>
            <a:r>
              <a:t/>
            </a:r>
            <a:endParaRPr/>
          </a:p>
        </p:txBody>
      </p:sp>
      <p:sp>
        <p:nvSpPr>
          <p:cNvPr id="140" name="Google Shape;140;p26"/>
          <p:cNvSpPr txBox="1"/>
          <p:nvPr>
            <p:ph idx="1" type="body"/>
          </p:nvPr>
        </p:nvSpPr>
        <p:spPr>
          <a:xfrm>
            <a:off x="311700" y="14035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Since the kernel is passed both the pointer and the size of what the pointer points to, it knows exactly how much data to copy from the process into the kernel.</a:t>
            </a:r>
            <a:endParaRPr/>
          </a:p>
          <a:p>
            <a:pPr indent="0" lvl="0" marL="457200" rtl="0" algn="l">
              <a:lnSpc>
                <a:spcPct val="115000"/>
              </a:lnSpc>
              <a:spcBef>
                <a:spcPts val="1200"/>
              </a:spcBef>
              <a:spcAft>
                <a:spcPts val="1200"/>
              </a:spcAft>
              <a:buSzPts val="1800"/>
              <a:buNone/>
            </a:pPr>
            <a:r>
              <a:t/>
            </a:r>
            <a:endParaRPr/>
          </a:p>
        </p:txBody>
      </p:sp>
      <p:pic>
        <p:nvPicPr>
          <p:cNvPr id="141" name="Google Shape;141;p26"/>
          <p:cNvPicPr preferRelativeResize="0"/>
          <p:nvPr/>
        </p:nvPicPr>
        <p:blipFill rotWithShape="1">
          <a:blip r:embed="rId3">
            <a:alphaModFix/>
          </a:blip>
          <a:srcRect b="0" l="0" r="0" t="0"/>
          <a:stretch/>
        </p:blipFill>
        <p:spPr>
          <a:xfrm>
            <a:off x="2967050" y="2136800"/>
            <a:ext cx="2273494" cy="300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0"/>
            <a:ext cx="8520600" cy="991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Value-Result Arguments(pass a socket address structure from the kernel to the process. )</a:t>
            </a:r>
            <a:endParaRPr/>
          </a:p>
        </p:txBody>
      </p:sp>
      <p:sp>
        <p:nvSpPr>
          <p:cNvPr id="147" name="Google Shape;14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Four functions, </a:t>
            </a:r>
            <a:r>
              <a:rPr b="1" lang="en"/>
              <a:t>accept</a:t>
            </a:r>
            <a:r>
              <a:rPr lang="en"/>
              <a:t>, </a:t>
            </a:r>
            <a:r>
              <a:rPr b="1" lang="en"/>
              <a:t>recvfrom</a:t>
            </a:r>
            <a:r>
              <a:rPr lang="en"/>
              <a:t>, </a:t>
            </a:r>
            <a:r>
              <a:rPr b="1" lang="en"/>
              <a:t>getsockname</a:t>
            </a:r>
            <a:r>
              <a:rPr lang="en"/>
              <a:t>, and </a:t>
            </a:r>
            <a:r>
              <a:rPr b="1" lang="en"/>
              <a:t>getpeername</a:t>
            </a:r>
            <a:r>
              <a:rPr lang="en"/>
              <a:t>, pass a socket address structure from the kernel to the process, the reverse direction from the previous scenario.</a:t>
            </a:r>
            <a:endParaRPr/>
          </a:p>
          <a:p>
            <a:pPr indent="-342900" lvl="0" marL="457200" rtl="0" algn="l">
              <a:lnSpc>
                <a:spcPct val="115000"/>
              </a:lnSpc>
              <a:spcBef>
                <a:spcPts val="0"/>
              </a:spcBef>
              <a:spcAft>
                <a:spcPts val="0"/>
              </a:spcAft>
              <a:buSzPts val="1800"/>
              <a:buChar char="●"/>
            </a:pPr>
            <a:r>
              <a:rPr lang="en"/>
              <a:t>Two of the arguments to these four functions are the pointer to the socket address structure along with a pointer to an integer containing the size of the structure</a:t>
            </a:r>
            <a:endParaRPr/>
          </a:p>
          <a:p>
            <a:pPr indent="0" lvl="0" marL="457200" rtl="0" algn="l">
              <a:lnSpc>
                <a:spcPct val="115000"/>
              </a:lnSpc>
              <a:spcBef>
                <a:spcPts val="1200"/>
              </a:spcBef>
              <a:spcAft>
                <a:spcPts val="1200"/>
              </a:spcAft>
              <a:buSzPts val="1800"/>
              <a:buNone/>
            </a:pPr>
            <a:r>
              <a:t/>
            </a:r>
            <a:endParaRPr/>
          </a:p>
        </p:txBody>
      </p:sp>
      <p:pic>
        <p:nvPicPr>
          <p:cNvPr id="148" name="Google Shape;148;p27"/>
          <p:cNvPicPr preferRelativeResize="0"/>
          <p:nvPr/>
        </p:nvPicPr>
        <p:blipFill rotWithShape="1">
          <a:blip r:embed="rId3">
            <a:alphaModFix/>
          </a:blip>
          <a:srcRect b="0" l="0" r="0" t="0"/>
          <a:stretch/>
        </p:blipFill>
        <p:spPr>
          <a:xfrm>
            <a:off x="1967500" y="2929300"/>
            <a:ext cx="6102825" cy="1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721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Value-Result Arguments(pass a socket address structure from the kernel to the process. )</a:t>
            </a:r>
            <a:endParaRPr/>
          </a:p>
        </p:txBody>
      </p:sp>
      <p:sp>
        <p:nvSpPr>
          <p:cNvPr id="154" name="Google Shape;154;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5" name="Google Shape;155;p28"/>
          <p:cNvPicPr preferRelativeResize="0"/>
          <p:nvPr/>
        </p:nvPicPr>
        <p:blipFill rotWithShape="1">
          <a:blip r:embed="rId3">
            <a:alphaModFix/>
          </a:blip>
          <a:srcRect b="0" l="0" r="0" t="0"/>
          <a:stretch/>
        </p:blipFill>
        <p:spPr>
          <a:xfrm>
            <a:off x="2881775" y="1043675"/>
            <a:ext cx="3081225" cy="409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Value-Result Arguments(pass a socket address structure from the kernel to the process. )</a:t>
            </a:r>
            <a:endParaRPr/>
          </a:p>
        </p:txBody>
      </p:sp>
      <p:sp>
        <p:nvSpPr>
          <p:cNvPr id="161" name="Google Shape;161;p29"/>
          <p:cNvSpPr txBox="1"/>
          <p:nvPr>
            <p:ph idx="1" type="body"/>
          </p:nvPr>
        </p:nvSpPr>
        <p:spPr>
          <a:xfrm>
            <a:off x="311700" y="17271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reason that the size changes from an integer to be a pointer to an integer is because the size is both a value when the function is called (it tells the kernel the size of the structure so that the kernel does not write past the end of the structure when filling it in) and a result when the function returns (it tells the process how much information the kernel actually stored in the structure). This type of argument is called a </a:t>
            </a:r>
            <a:r>
              <a:rPr b="1" lang="en"/>
              <a:t>value-result argument.</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Value-Result Arguments</a:t>
            </a:r>
            <a:endParaRPr/>
          </a:p>
        </p:txBody>
      </p:sp>
      <p:sp>
        <p:nvSpPr>
          <p:cNvPr id="167" name="Google Shape;16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When using value-result arguments for the length of socket address structures, </a:t>
            </a:r>
            <a:endParaRPr/>
          </a:p>
          <a:p>
            <a:pPr indent="-317500" lvl="1" marL="914400" rtl="0" algn="l">
              <a:lnSpc>
                <a:spcPct val="115000"/>
              </a:lnSpc>
              <a:spcBef>
                <a:spcPts val="0"/>
              </a:spcBef>
              <a:spcAft>
                <a:spcPts val="0"/>
              </a:spcAft>
              <a:buSzPts val="1400"/>
              <a:buChar char="○"/>
            </a:pPr>
            <a:r>
              <a:rPr lang="en"/>
              <a:t>if the socket address structure is fixed-length , the value returned by the kernel will always be that fixed size: 16 for an IPv4 sockaddr_in and 28 for an IPv6 sockaddr_in6, for example. </a:t>
            </a:r>
            <a:endParaRPr/>
          </a:p>
          <a:p>
            <a:pPr indent="-317500" lvl="1" marL="914400" rtl="0" algn="l">
              <a:lnSpc>
                <a:spcPct val="115000"/>
              </a:lnSpc>
              <a:spcBef>
                <a:spcPts val="0"/>
              </a:spcBef>
              <a:spcAft>
                <a:spcPts val="0"/>
              </a:spcAft>
              <a:buSzPts val="1400"/>
              <a:buChar char="○"/>
            </a:pPr>
            <a:r>
              <a:rPr lang="en"/>
              <a:t>But with a variable-length socket address structure (e.g., a Unix domain sockaddr_un), the value returned can be less than the maximum size of the structure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Byte Ordering Functions</a:t>
            </a:r>
            <a:endParaRPr/>
          </a:p>
        </p:txBody>
      </p:sp>
      <p:sp>
        <p:nvSpPr>
          <p:cNvPr id="173" name="Google Shape;173;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Consider a 16-bit integer that is made up of 2 bytes. </a:t>
            </a:r>
            <a:endParaRPr/>
          </a:p>
          <a:p>
            <a:pPr indent="-342900" lvl="0" marL="457200" rtl="0" algn="l">
              <a:lnSpc>
                <a:spcPct val="115000"/>
              </a:lnSpc>
              <a:spcBef>
                <a:spcPts val="0"/>
              </a:spcBef>
              <a:spcAft>
                <a:spcPts val="0"/>
              </a:spcAft>
              <a:buSzPts val="1800"/>
              <a:buChar char="●"/>
            </a:pPr>
            <a:r>
              <a:rPr lang="en"/>
              <a:t>There are two ways to store the two bytes in memory: </a:t>
            </a:r>
            <a:endParaRPr/>
          </a:p>
          <a:p>
            <a:pPr indent="-317500" lvl="1" marL="914400" rtl="0" algn="l">
              <a:lnSpc>
                <a:spcPct val="115000"/>
              </a:lnSpc>
              <a:spcBef>
                <a:spcPts val="0"/>
              </a:spcBef>
              <a:spcAft>
                <a:spcPts val="0"/>
              </a:spcAft>
              <a:buSzPts val="1400"/>
              <a:buChar char="○"/>
            </a:pPr>
            <a:r>
              <a:rPr lang="en"/>
              <a:t>with the low-order byte at the starting address, known as </a:t>
            </a:r>
            <a:r>
              <a:rPr b="1" lang="en"/>
              <a:t>little-endian byte order,</a:t>
            </a:r>
            <a:r>
              <a:rPr lang="en"/>
              <a:t> or </a:t>
            </a:r>
            <a:endParaRPr/>
          </a:p>
          <a:p>
            <a:pPr indent="-317500" lvl="1" marL="914400" rtl="0" algn="l">
              <a:lnSpc>
                <a:spcPct val="115000"/>
              </a:lnSpc>
              <a:spcBef>
                <a:spcPts val="0"/>
              </a:spcBef>
              <a:spcAft>
                <a:spcPts val="0"/>
              </a:spcAft>
              <a:buSzPts val="1400"/>
              <a:buChar char="○"/>
            </a:pPr>
            <a:r>
              <a:rPr lang="en"/>
              <a:t>with the high-order byte at the starting address, known as </a:t>
            </a:r>
            <a:r>
              <a:rPr b="1" lang="en"/>
              <a:t>big-endian byte order.</a:t>
            </a:r>
            <a:endParaRPr b="1"/>
          </a:p>
        </p:txBody>
      </p:sp>
      <p:pic>
        <p:nvPicPr>
          <p:cNvPr id="174" name="Google Shape;174;p31"/>
          <p:cNvPicPr preferRelativeResize="0"/>
          <p:nvPr/>
        </p:nvPicPr>
        <p:blipFill rotWithShape="1">
          <a:blip r:embed="rId3">
            <a:alphaModFix/>
          </a:blip>
          <a:srcRect b="0" l="0" r="0" t="0"/>
          <a:stretch/>
        </p:blipFill>
        <p:spPr>
          <a:xfrm>
            <a:off x="49700" y="2804473"/>
            <a:ext cx="3875050" cy="242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Sockets allow communication between two different processes on the same or different machines. </a:t>
            </a:r>
            <a:endParaRPr/>
          </a:p>
          <a:p>
            <a:pPr indent="-342900" lvl="0" marL="457200" rtl="0" algn="l">
              <a:lnSpc>
                <a:spcPct val="115000"/>
              </a:lnSpc>
              <a:spcBef>
                <a:spcPts val="0"/>
              </a:spcBef>
              <a:spcAft>
                <a:spcPts val="0"/>
              </a:spcAft>
              <a:buSzPts val="1800"/>
              <a:buChar char="●"/>
            </a:pPr>
            <a:r>
              <a:rPr lang="en"/>
              <a:t>A Unix Socket is used in a client-server application framework. </a:t>
            </a:r>
            <a:endParaRPr/>
          </a:p>
          <a:p>
            <a:pPr indent="-342900" lvl="0" marL="457200" rtl="0" algn="l">
              <a:lnSpc>
                <a:spcPct val="115000"/>
              </a:lnSpc>
              <a:spcBef>
                <a:spcPts val="0"/>
              </a:spcBef>
              <a:spcAft>
                <a:spcPts val="0"/>
              </a:spcAft>
              <a:buSzPts val="1800"/>
              <a:buChar char="●"/>
            </a:pPr>
            <a:r>
              <a:rPr lang="en"/>
              <a:t>A server is a process that performs some functions on request from a client. </a:t>
            </a:r>
            <a:endParaRPr/>
          </a:p>
          <a:p>
            <a:pPr indent="-342900" lvl="0" marL="457200" rtl="0" algn="l">
              <a:lnSpc>
                <a:spcPct val="115000"/>
              </a:lnSpc>
              <a:spcBef>
                <a:spcPts val="0"/>
              </a:spcBef>
              <a:spcAft>
                <a:spcPts val="0"/>
              </a:spcAft>
              <a:buSzPts val="1800"/>
              <a:buChar char="●"/>
            </a:pPr>
            <a:r>
              <a:rPr lang="en"/>
              <a:t>Most of the application-level protocols like FTP, SMTP, and POP3 make use of sockets to establish connection between client and server and then for exchanging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BYTE ORDERING FUNCTIONS: HOST BYTE ORDER</a:t>
            </a:r>
            <a:endParaRPr/>
          </a:p>
        </p:txBody>
      </p:sp>
      <p:sp>
        <p:nvSpPr>
          <p:cNvPr id="180" name="Google Shape;180;p32"/>
          <p:cNvSpPr txBox="1"/>
          <p:nvPr>
            <p:ph idx="1" type="body"/>
          </p:nvPr>
        </p:nvSpPr>
        <p:spPr>
          <a:xfrm>
            <a:off x="311700" y="572700"/>
            <a:ext cx="8520600" cy="45708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sz="1300"/>
              <a:t>Unfortunately, there is no standard between these two byte orderings and we encounter systems that use both formats. </a:t>
            </a:r>
            <a:endParaRPr sz="1300"/>
          </a:p>
          <a:p>
            <a:pPr indent="-311150" lvl="0" marL="457200" rtl="0" algn="l">
              <a:lnSpc>
                <a:spcPct val="115000"/>
              </a:lnSpc>
              <a:spcBef>
                <a:spcPts val="0"/>
              </a:spcBef>
              <a:spcAft>
                <a:spcPts val="0"/>
              </a:spcAft>
              <a:buSzPts val="1300"/>
              <a:buChar char="●"/>
            </a:pPr>
            <a:r>
              <a:rPr lang="en" sz="1300"/>
              <a:t>We refer to the byte ordering used by a given system as the host byte order. </a:t>
            </a:r>
            <a:endParaRPr/>
          </a:p>
        </p:txBody>
      </p:sp>
      <p:pic>
        <p:nvPicPr>
          <p:cNvPr id="181" name="Google Shape;181;p32"/>
          <p:cNvPicPr preferRelativeResize="0"/>
          <p:nvPr/>
        </p:nvPicPr>
        <p:blipFill rotWithShape="1">
          <a:blip r:embed="rId3">
            <a:alphaModFix/>
          </a:blip>
          <a:srcRect b="0" l="0" r="0" t="0"/>
          <a:stretch/>
        </p:blipFill>
        <p:spPr>
          <a:xfrm>
            <a:off x="996075" y="1515975"/>
            <a:ext cx="4347224" cy="379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Byte Ordering Functions</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Big endian and little endian are two different ways of ordering bytes in multi-byte data types such as integers, floats, and doubles. In big endian byte order, the most significant byte (MSB) comes first and is stored at the lowest memory address, while in little endian byte order, the least significant byte (LSB) comes first and is stored at the lowest memory address. For example, the 16-bit integer value </a:t>
            </a:r>
            <a:r>
              <a:rPr lang="en" sz="1050">
                <a:solidFill>
                  <a:srgbClr val="188038"/>
                </a:solidFill>
                <a:latin typeface="Courier New"/>
                <a:ea typeface="Courier New"/>
                <a:cs typeface="Courier New"/>
                <a:sym typeface="Courier New"/>
              </a:rPr>
              <a:t>0x1234</a:t>
            </a:r>
            <a:r>
              <a:rPr lang="en" sz="1200">
                <a:solidFill>
                  <a:srgbClr val="374151"/>
                </a:solidFill>
                <a:latin typeface="Roboto"/>
                <a:ea typeface="Roboto"/>
                <a:cs typeface="Roboto"/>
                <a:sym typeface="Roboto"/>
              </a:rPr>
              <a:t> would be stored in big endian byte order as </a:t>
            </a:r>
            <a:r>
              <a:rPr lang="en" sz="1050">
                <a:solidFill>
                  <a:srgbClr val="188038"/>
                </a:solidFill>
                <a:latin typeface="Courier New"/>
                <a:ea typeface="Courier New"/>
                <a:cs typeface="Courier New"/>
                <a:sym typeface="Courier New"/>
              </a:rPr>
              <a:t>12 34</a:t>
            </a:r>
            <a:r>
              <a:rPr lang="en" sz="1200">
                <a:solidFill>
                  <a:srgbClr val="374151"/>
                </a:solidFill>
                <a:latin typeface="Roboto"/>
                <a:ea typeface="Roboto"/>
                <a:cs typeface="Roboto"/>
                <a:sym typeface="Roboto"/>
              </a:rPr>
              <a:t> and in little endian byte order as </a:t>
            </a:r>
            <a:r>
              <a:rPr lang="en" sz="1050">
                <a:solidFill>
                  <a:srgbClr val="188038"/>
                </a:solidFill>
                <a:latin typeface="Courier New"/>
                <a:ea typeface="Courier New"/>
                <a:cs typeface="Courier New"/>
                <a:sym typeface="Courier New"/>
              </a:rPr>
              <a:t>34 12</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choice of byte order can affect how data is interpreted by different computer architectures and can impact the interoperability of systems communicating over a network. Most modern computer architectures, including x86 and ARM, use little endian byte order, while older architectures such as SPARC and PowerPC use big endian byte order.</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When communicating data over a network, it is important to use a standardized byte order to ensure interoperability between different systems. Network byte order is defined as big endian byte order, and functions such as </a:t>
            </a:r>
            <a:r>
              <a:rPr lang="en" sz="1050">
                <a:solidFill>
                  <a:srgbClr val="188038"/>
                </a:solidFill>
                <a:latin typeface="Courier New"/>
                <a:ea typeface="Courier New"/>
                <a:cs typeface="Courier New"/>
                <a:sym typeface="Courier New"/>
              </a:rPr>
              <a:t>htons()</a:t>
            </a:r>
            <a:r>
              <a:rPr lang="en" sz="1200">
                <a:solidFill>
                  <a:srgbClr val="374151"/>
                </a:solidFill>
                <a:latin typeface="Roboto"/>
                <a:ea typeface="Roboto"/>
                <a:cs typeface="Roboto"/>
                <a:sym typeface="Roboto"/>
              </a:rPr>
              <a:t>, </a:t>
            </a:r>
            <a:r>
              <a:rPr lang="en" sz="1050">
                <a:solidFill>
                  <a:srgbClr val="188038"/>
                </a:solidFill>
                <a:latin typeface="Courier New"/>
                <a:ea typeface="Courier New"/>
                <a:cs typeface="Courier New"/>
                <a:sym typeface="Courier New"/>
              </a:rPr>
              <a:t>htonl()</a:t>
            </a:r>
            <a:r>
              <a:rPr lang="en" sz="1200">
                <a:solidFill>
                  <a:srgbClr val="374151"/>
                </a:solidFill>
                <a:latin typeface="Roboto"/>
                <a:ea typeface="Roboto"/>
                <a:cs typeface="Roboto"/>
                <a:sym typeface="Roboto"/>
              </a:rPr>
              <a:t>, </a:t>
            </a:r>
            <a:r>
              <a:rPr lang="en" sz="1050">
                <a:solidFill>
                  <a:srgbClr val="188038"/>
                </a:solidFill>
                <a:latin typeface="Courier New"/>
                <a:ea typeface="Courier New"/>
                <a:cs typeface="Courier New"/>
                <a:sym typeface="Courier New"/>
              </a:rPr>
              <a:t>ntohs()</a:t>
            </a:r>
            <a:r>
              <a:rPr lang="en" sz="1200">
                <a:solidFill>
                  <a:srgbClr val="374151"/>
                </a:solidFill>
                <a:latin typeface="Roboto"/>
                <a:ea typeface="Roboto"/>
                <a:cs typeface="Roboto"/>
                <a:sym typeface="Roboto"/>
              </a:rPr>
              <a:t>, and </a:t>
            </a:r>
            <a:r>
              <a:rPr lang="en" sz="1050">
                <a:solidFill>
                  <a:srgbClr val="188038"/>
                </a:solidFill>
                <a:latin typeface="Courier New"/>
                <a:ea typeface="Courier New"/>
                <a:cs typeface="Courier New"/>
                <a:sym typeface="Courier New"/>
              </a:rPr>
              <a:t>ntohl()</a:t>
            </a:r>
            <a:r>
              <a:rPr lang="en" sz="1200">
                <a:solidFill>
                  <a:srgbClr val="374151"/>
                </a:solidFill>
                <a:latin typeface="Roboto"/>
                <a:ea typeface="Roboto"/>
                <a:cs typeface="Roboto"/>
                <a:sym typeface="Roboto"/>
              </a:rPr>
              <a:t> are provided in the standard C library to convert between host byte order and network byte order.</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Byte Ordering Functions</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91666"/>
              <a:buFont typeface="Arial"/>
              <a:buNone/>
            </a:pPr>
            <a:r>
              <a:rPr lang="en" sz="1200">
                <a:solidFill>
                  <a:srgbClr val="374151"/>
                </a:solidFill>
                <a:latin typeface="Roboto"/>
                <a:ea typeface="Roboto"/>
                <a:cs typeface="Roboto"/>
                <a:sym typeface="Roboto"/>
              </a:rPr>
              <a:t>Byte ordering functions are used in network programming on Unix systems to convert values between host byte order and network byte order, which is big-endian.</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rgbClr val="374151"/>
                </a:solidFill>
                <a:latin typeface="Roboto"/>
                <a:ea typeface="Roboto"/>
                <a:cs typeface="Roboto"/>
                <a:sym typeface="Roboto"/>
              </a:rPr>
              <a:t>The following byte ordering functions are commonly used:</a:t>
            </a:r>
            <a:endParaRPr sz="1200">
              <a:solidFill>
                <a:srgbClr val="374151"/>
              </a:solidFill>
              <a:latin typeface="Roboto"/>
              <a:ea typeface="Roboto"/>
              <a:cs typeface="Roboto"/>
              <a:sym typeface="Roboto"/>
            </a:endParaRPr>
          </a:p>
          <a:p>
            <a:pPr indent="-299085" lvl="0" marL="457200" rtl="0" algn="l">
              <a:spcBef>
                <a:spcPts val="1500"/>
              </a:spcBef>
              <a:spcAft>
                <a:spcPts val="0"/>
              </a:spcAft>
              <a:buClr>
                <a:srgbClr val="374151"/>
              </a:buClr>
              <a:buSzPct val="114285"/>
              <a:buFont typeface="Roboto"/>
              <a:buChar char="●"/>
            </a:pPr>
            <a:r>
              <a:rPr lang="en" sz="1050">
                <a:solidFill>
                  <a:srgbClr val="188038"/>
                </a:solidFill>
                <a:latin typeface="Courier New"/>
                <a:ea typeface="Courier New"/>
                <a:cs typeface="Courier New"/>
                <a:sym typeface="Courier New"/>
              </a:rPr>
              <a:t>htons()</a:t>
            </a:r>
            <a:r>
              <a:rPr lang="en" sz="1200">
                <a:solidFill>
                  <a:srgbClr val="374151"/>
                </a:solidFill>
                <a:latin typeface="Roboto"/>
                <a:ea typeface="Roboto"/>
                <a:cs typeface="Roboto"/>
                <a:sym typeface="Roboto"/>
              </a:rPr>
              <a:t> and </a:t>
            </a:r>
            <a:r>
              <a:rPr lang="en" sz="1050">
                <a:solidFill>
                  <a:srgbClr val="188038"/>
                </a:solidFill>
                <a:latin typeface="Courier New"/>
                <a:ea typeface="Courier New"/>
                <a:cs typeface="Courier New"/>
                <a:sym typeface="Courier New"/>
              </a:rPr>
              <a:t>ntohs()</a:t>
            </a:r>
            <a:r>
              <a:rPr lang="en" sz="1200">
                <a:solidFill>
                  <a:srgbClr val="374151"/>
                </a:solidFill>
                <a:latin typeface="Roboto"/>
                <a:ea typeface="Roboto"/>
                <a:cs typeface="Roboto"/>
                <a:sym typeface="Roboto"/>
              </a:rPr>
              <a:t>: These functions convert 16-bit values between host byte order and network byte order. The "h" in </a:t>
            </a:r>
            <a:r>
              <a:rPr lang="en" sz="1050">
                <a:solidFill>
                  <a:srgbClr val="188038"/>
                </a:solidFill>
                <a:latin typeface="Courier New"/>
                <a:ea typeface="Courier New"/>
                <a:cs typeface="Courier New"/>
                <a:sym typeface="Courier New"/>
              </a:rPr>
              <a:t>htons()</a:t>
            </a:r>
            <a:r>
              <a:rPr lang="en" sz="1200">
                <a:solidFill>
                  <a:srgbClr val="374151"/>
                </a:solidFill>
                <a:latin typeface="Roboto"/>
                <a:ea typeface="Roboto"/>
                <a:cs typeface="Roboto"/>
                <a:sym typeface="Roboto"/>
              </a:rPr>
              <a:t> and </a:t>
            </a:r>
            <a:r>
              <a:rPr lang="en" sz="1050">
                <a:solidFill>
                  <a:srgbClr val="188038"/>
                </a:solidFill>
                <a:latin typeface="Courier New"/>
                <a:ea typeface="Courier New"/>
                <a:cs typeface="Courier New"/>
                <a:sym typeface="Courier New"/>
              </a:rPr>
              <a:t>ntohs()</a:t>
            </a:r>
            <a:r>
              <a:rPr lang="en" sz="1200">
                <a:solidFill>
                  <a:srgbClr val="374151"/>
                </a:solidFill>
                <a:latin typeface="Roboto"/>
                <a:ea typeface="Roboto"/>
                <a:cs typeface="Roboto"/>
                <a:sym typeface="Roboto"/>
              </a:rPr>
              <a:t> stands for "host" and the "n" stands for "network". For example, </a:t>
            </a:r>
            <a:r>
              <a:rPr lang="en" sz="1050">
                <a:solidFill>
                  <a:srgbClr val="188038"/>
                </a:solidFill>
                <a:latin typeface="Courier New"/>
                <a:ea typeface="Courier New"/>
                <a:cs typeface="Courier New"/>
                <a:sym typeface="Courier New"/>
              </a:rPr>
              <a:t>htons(0x1234)</a:t>
            </a:r>
            <a:r>
              <a:rPr lang="en" sz="1200">
                <a:solidFill>
                  <a:srgbClr val="374151"/>
                </a:solidFill>
                <a:latin typeface="Roboto"/>
                <a:ea typeface="Roboto"/>
                <a:cs typeface="Roboto"/>
                <a:sym typeface="Roboto"/>
              </a:rPr>
              <a:t> would convert the 16-bit value </a:t>
            </a:r>
            <a:r>
              <a:rPr lang="en" sz="1050">
                <a:solidFill>
                  <a:srgbClr val="188038"/>
                </a:solidFill>
                <a:latin typeface="Courier New"/>
                <a:ea typeface="Courier New"/>
                <a:cs typeface="Courier New"/>
                <a:sym typeface="Courier New"/>
              </a:rPr>
              <a:t>0x1234</a:t>
            </a:r>
            <a:r>
              <a:rPr lang="en" sz="1200">
                <a:solidFill>
                  <a:srgbClr val="374151"/>
                </a:solidFill>
                <a:latin typeface="Roboto"/>
                <a:ea typeface="Roboto"/>
                <a:cs typeface="Roboto"/>
                <a:sym typeface="Roboto"/>
              </a:rPr>
              <a:t> to network byte order.</a:t>
            </a:r>
            <a:endParaRPr sz="1200">
              <a:solidFill>
                <a:srgbClr val="374151"/>
              </a:solidFill>
              <a:latin typeface="Roboto"/>
              <a:ea typeface="Roboto"/>
              <a:cs typeface="Roboto"/>
              <a:sym typeface="Roboto"/>
            </a:endParaRPr>
          </a:p>
          <a:p>
            <a:pPr indent="-299085" lvl="0" marL="457200" rtl="0" algn="l">
              <a:spcBef>
                <a:spcPts val="0"/>
              </a:spcBef>
              <a:spcAft>
                <a:spcPts val="0"/>
              </a:spcAft>
              <a:buClr>
                <a:srgbClr val="374151"/>
              </a:buClr>
              <a:buSzPct val="114285"/>
              <a:buFont typeface="Roboto"/>
              <a:buChar char="●"/>
            </a:pPr>
            <a:r>
              <a:rPr lang="en" sz="1050">
                <a:solidFill>
                  <a:srgbClr val="188038"/>
                </a:solidFill>
                <a:latin typeface="Courier New"/>
                <a:ea typeface="Courier New"/>
                <a:cs typeface="Courier New"/>
                <a:sym typeface="Courier New"/>
              </a:rPr>
              <a:t>htonl()</a:t>
            </a:r>
            <a:r>
              <a:rPr lang="en" sz="1200">
                <a:solidFill>
                  <a:srgbClr val="374151"/>
                </a:solidFill>
                <a:latin typeface="Roboto"/>
                <a:ea typeface="Roboto"/>
                <a:cs typeface="Roboto"/>
                <a:sym typeface="Roboto"/>
              </a:rPr>
              <a:t> and </a:t>
            </a:r>
            <a:r>
              <a:rPr lang="en" sz="1050">
                <a:solidFill>
                  <a:srgbClr val="188038"/>
                </a:solidFill>
                <a:latin typeface="Courier New"/>
                <a:ea typeface="Courier New"/>
                <a:cs typeface="Courier New"/>
                <a:sym typeface="Courier New"/>
              </a:rPr>
              <a:t>ntohl()</a:t>
            </a:r>
            <a:r>
              <a:rPr lang="en" sz="1200">
                <a:solidFill>
                  <a:srgbClr val="374151"/>
                </a:solidFill>
                <a:latin typeface="Roboto"/>
                <a:ea typeface="Roboto"/>
                <a:cs typeface="Roboto"/>
                <a:sym typeface="Roboto"/>
              </a:rPr>
              <a:t>: These functions convert 32-bit values between host byte order and network byte order. The "l" in </a:t>
            </a:r>
            <a:r>
              <a:rPr lang="en" sz="1050">
                <a:solidFill>
                  <a:srgbClr val="188038"/>
                </a:solidFill>
                <a:latin typeface="Courier New"/>
                <a:ea typeface="Courier New"/>
                <a:cs typeface="Courier New"/>
                <a:sym typeface="Courier New"/>
              </a:rPr>
              <a:t>htonl()</a:t>
            </a:r>
            <a:r>
              <a:rPr lang="en" sz="1200">
                <a:solidFill>
                  <a:srgbClr val="374151"/>
                </a:solidFill>
                <a:latin typeface="Roboto"/>
                <a:ea typeface="Roboto"/>
                <a:cs typeface="Roboto"/>
                <a:sym typeface="Roboto"/>
              </a:rPr>
              <a:t> and </a:t>
            </a:r>
            <a:r>
              <a:rPr lang="en" sz="1050">
                <a:solidFill>
                  <a:srgbClr val="188038"/>
                </a:solidFill>
                <a:latin typeface="Courier New"/>
                <a:ea typeface="Courier New"/>
                <a:cs typeface="Courier New"/>
                <a:sym typeface="Courier New"/>
              </a:rPr>
              <a:t>ntohl()</a:t>
            </a:r>
            <a:r>
              <a:rPr lang="en" sz="1200">
                <a:solidFill>
                  <a:srgbClr val="374151"/>
                </a:solidFill>
                <a:latin typeface="Roboto"/>
                <a:ea typeface="Roboto"/>
                <a:cs typeface="Roboto"/>
                <a:sym typeface="Roboto"/>
              </a:rPr>
              <a:t> stands for "long". For example, </a:t>
            </a:r>
            <a:r>
              <a:rPr lang="en" sz="1050">
                <a:solidFill>
                  <a:srgbClr val="188038"/>
                </a:solidFill>
                <a:latin typeface="Courier New"/>
                <a:ea typeface="Courier New"/>
                <a:cs typeface="Courier New"/>
                <a:sym typeface="Courier New"/>
              </a:rPr>
              <a:t>htonl(0x12345678)</a:t>
            </a:r>
            <a:r>
              <a:rPr lang="en" sz="1200">
                <a:solidFill>
                  <a:srgbClr val="374151"/>
                </a:solidFill>
                <a:latin typeface="Roboto"/>
                <a:ea typeface="Roboto"/>
                <a:cs typeface="Roboto"/>
                <a:sym typeface="Roboto"/>
              </a:rPr>
              <a:t> would convert the 32-bit value </a:t>
            </a:r>
            <a:r>
              <a:rPr lang="en" sz="1050">
                <a:solidFill>
                  <a:srgbClr val="188038"/>
                </a:solidFill>
                <a:latin typeface="Courier New"/>
                <a:ea typeface="Courier New"/>
                <a:cs typeface="Courier New"/>
                <a:sym typeface="Courier New"/>
              </a:rPr>
              <a:t>0x12345678</a:t>
            </a:r>
            <a:r>
              <a:rPr lang="en" sz="1200">
                <a:solidFill>
                  <a:srgbClr val="374151"/>
                </a:solidFill>
                <a:latin typeface="Roboto"/>
                <a:ea typeface="Roboto"/>
                <a:cs typeface="Roboto"/>
                <a:sym typeface="Roboto"/>
              </a:rPr>
              <a:t> to network byte order.</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rgbClr val="374151"/>
                </a:solidFill>
                <a:latin typeface="Roboto"/>
                <a:ea typeface="Roboto"/>
                <a:cs typeface="Roboto"/>
                <a:sym typeface="Roboto"/>
              </a:rPr>
              <a:t>The reason for using these functions is that different computer architectures may represent multi-byte values differently, with some using little-endian byte ordering and others using big-endian byte ordering. Network byte order, which is big-endian, is used as a standardized format for communication between different systems. By converting values to network byte order before sending them over the network and converting them back to host byte order after receiving them, programs can ensure that the values are interpreted correctly regardless of the architecture on either end of the communication.</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Conversion of network to host byte order and vice versa</a:t>
            </a:r>
            <a:endParaRPr/>
          </a:p>
        </p:txBody>
      </p:sp>
      <p:sp>
        <p:nvSpPr>
          <p:cNvPr id="199" name="Google Shape;199;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200" name="Google Shape;200;p35"/>
          <p:cNvPicPr preferRelativeResize="0"/>
          <p:nvPr/>
        </p:nvPicPr>
        <p:blipFill rotWithShape="1">
          <a:blip r:embed="rId3">
            <a:alphaModFix/>
          </a:blip>
          <a:srcRect b="0" l="0" r="0" t="0"/>
          <a:stretch/>
        </p:blipFill>
        <p:spPr>
          <a:xfrm>
            <a:off x="311700" y="1152475"/>
            <a:ext cx="3070954" cy="3991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Byte Manipulation Functions</a:t>
            </a:r>
            <a:endParaRPr/>
          </a:p>
        </p:txBody>
      </p:sp>
      <p:sp>
        <p:nvSpPr>
          <p:cNvPr id="206" name="Google Shape;20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91666"/>
              <a:buFont typeface="Arial"/>
              <a:buNone/>
            </a:pPr>
            <a:r>
              <a:rPr lang="en" sz="1200">
                <a:solidFill>
                  <a:srgbClr val="374151"/>
                </a:solidFill>
                <a:latin typeface="Roboto"/>
                <a:ea typeface="Roboto"/>
                <a:cs typeface="Roboto"/>
                <a:sym typeface="Roboto"/>
              </a:rPr>
              <a:t>Byte manipulation functions are commonly used in network programming in C to manipulate individual bytes within larger data structures such as integers, strings, and IP addresses. Some commonly used byte manipulation functions in network programming include:</a:t>
            </a:r>
            <a:endParaRPr sz="1200">
              <a:solidFill>
                <a:srgbClr val="374151"/>
              </a:solidFill>
              <a:latin typeface="Roboto"/>
              <a:ea typeface="Roboto"/>
              <a:cs typeface="Roboto"/>
              <a:sym typeface="Roboto"/>
            </a:endParaRPr>
          </a:p>
          <a:p>
            <a:pPr indent="-293370" lvl="0" marL="457200" rtl="0" algn="l">
              <a:spcBef>
                <a:spcPts val="1500"/>
              </a:spcBef>
              <a:spcAft>
                <a:spcPts val="0"/>
              </a:spcAft>
              <a:buClr>
                <a:srgbClr val="374151"/>
              </a:buClr>
              <a:buSzPct val="114285"/>
              <a:buFont typeface="Roboto"/>
              <a:buChar char="●"/>
            </a:pPr>
            <a:r>
              <a:rPr lang="en" sz="1050">
                <a:solidFill>
                  <a:srgbClr val="188038"/>
                </a:solidFill>
                <a:latin typeface="Courier New"/>
                <a:ea typeface="Courier New"/>
                <a:cs typeface="Courier New"/>
                <a:sym typeface="Courier New"/>
              </a:rPr>
              <a:t>memcpy()</a:t>
            </a:r>
            <a:r>
              <a:rPr lang="en" sz="1200">
                <a:solidFill>
                  <a:srgbClr val="374151"/>
                </a:solidFill>
                <a:latin typeface="Roboto"/>
                <a:ea typeface="Roboto"/>
                <a:cs typeface="Roboto"/>
                <a:sym typeface="Roboto"/>
              </a:rPr>
              <a:t>: This function is used to copy a block of memory from one location to another. It is often used to copy data to or from network buffers. The prototype for </a:t>
            </a:r>
            <a:r>
              <a:rPr lang="en" sz="1050">
                <a:solidFill>
                  <a:srgbClr val="188038"/>
                </a:solidFill>
                <a:latin typeface="Courier New"/>
                <a:ea typeface="Courier New"/>
                <a:cs typeface="Courier New"/>
                <a:sym typeface="Courier New"/>
              </a:rPr>
              <a:t>memcpy()</a:t>
            </a:r>
            <a:r>
              <a:rPr lang="en" sz="1200">
                <a:solidFill>
                  <a:srgbClr val="374151"/>
                </a:solidFill>
                <a:latin typeface="Roboto"/>
                <a:ea typeface="Roboto"/>
                <a:cs typeface="Roboto"/>
                <a:sym typeface="Roboto"/>
              </a:rPr>
              <a:t> is </a:t>
            </a:r>
            <a:r>
              <a:rPr lang="en" sz="1050">
                <a:solidFill>
                  <a:srgbClr val="188038"/>
                </a:solidFill>
                <a:latin typeface="Courier New"/>
                <a:ea typeface="Courier New"/>
                <a:cs typeface="Courier New"/>
                <a:sym typeface="Courier New"/>
              </a:rPr>
              <a:t>void *memcpy(void *dest, const void *src, size_t n)</a:t>
            </a:r>
            <a:r>
              <a:rPr lang="en" sz="1200">
                <a:solidFill>
                  <a:srgbClr val="374151"/>
                </a:solidFill>
                <a:latin typeface="Roboto"/>
                <a:ea typeface="Roboto"/>
                <a:cs typeface="Roboto"/>
                <a:sym typeface="Roboto"/>
              </a:rPr>
              <a:t>, where </a:t>
            </a:r>
            <a:r>
              <a:rPr lang="en" sz="1050">
                <a:solidFill>
                  <a:srgbClr val="188038"/>
                </a:solidFill>
                <a:latin typeface="Courier New"/>
                <a:ea typeface="Courier New"/>
                <a:cs typeface="Courier New"/>
                <a:sym typeface="Courier New"/>
              </a:rPr>
              <a:t>dest</a:t>
            </a:r>
            <a:r>
              <a:rPr lang="en" sz="1200">
                <a:solidFill>
                  <a:srgbClr val="374151"/>
                </a:solidFill>
                <a:latin typeface="Roboto"/>
                <a:ea typeface="Roboto"/>
                <a:cs typeface="Roboto"/>
                <a:sym typeface="Roboto"/>
              </a:rPr>
              <a:t> is a pointer to the destination memory location, </a:t>
            </a:r>
            <a:r>
              <a:rPr lang="en" sz="1050">
                <a:solidFill>
                  <a:srgbClr val="188038"/>
                </a:solidFill>
                <a:latin typeface="Courier New"/>
                <a:ea typeface="Courier New"/>
                <a:cs typeface="Courier New"/>
                <a:sym typeface="Courier New"/>
              </a:rPr>
              <a:t>src</a:t>
            </a:r>
            <a:r>
              <a:rPr lang="en" sz="1200">
                <a:solidFill>
                  <a:srgbClr val="374151"/>
                </a:solidFill>
                <a:latin typeface="Roboto"/>
                <a:ea typeface="Roboto"/>
                <a:cs typeface="Roboto"/>
                <a:sym typeface="Roboto"/>
              </a:rPr>
              <a:t> is a pointer to the source memory location, and </a:t>
            </a:r>
            <a:r>
              <a:rPr lang="en" sz="1050">
                <a:solidFill>
                  <a:srgbClr val="188038"/>
                </a:solidFill>
                <a:latin typeface="Courier New"/>
                <a:ea typeface="Courier New"/>
                <a:cs typeface="Courier New"/>
                <a:sym typeface="Courier New"/>
              </a:rPr>
              <a:t>n</a:t>
            </a:r>
            <a:r>
              <a:rPr lang="en" sz="1200">
                <a:solidFill>
                  <a:srgbClr val="374151"/>
                </a:solidFill>
                <a:latin typeface="Roboto"/>
                <a:ea typeface="Roboto"/>
                <a:cs typeface="Roboto"/>
                <a:sym typeface="Roboto"/>
              </a:rPr>
              <a:t> is the number of bytes to copy.</a:t>
            </a:r>
            <a:endParaRPr sz="1200">
              <a:solidFill>
                <a:srgbClr val="374151"/>
              </a:solidFill>
              <a:latin typeface="Roboto"/>
              <a:ea typeface="Roboto"/>
              <a:cs typeface="Roboto"/>
              <a:sym typeface="Roboto"/>
            </a:endParaRPr>
          </a:p>
          <a:p>
            <a:pPr indent="-293370" lvl="0" marL="457200" rtl="0" algn="l">
              <a:spcBef>
                <a:spcPts val="0"/>
              </a:spcBef>
              <a:spcAft>
                <a:spcPts val="0"/>
              </a:spcAft>
              <a:buClr>
                <a:srgbClr val="374151"/>
              </a:buClr>
              <a:buSzPct val="114285"/>
              <a:buFont typeface="Roboto"/>
              <a:buChar char="●"/>
            </a:pPr>
            <a:r>
              <a:rPr lang="en" sz="1050">
                <a:solidFill>
                  <a:srgbClr val="188038"/>
                </a:solidFill>
                <a:latin typeface="Courier New"/>
                <a:ea typeface="Courier New"/>
                <a:cs typeface="Courier New"/>
                <a:sym typeface="Courier New"/>
              </a:rPr>
              <a:t>memset()</a:t>
            </a:r>
            <a:r>
              <a:rPr lang="en" sz="1200">
                <a:solidFill>
                  <a:srgbClr val="374151"/>
                </a:solidFill>
                <a:latin typeface="Roboto"/>
                <a:ea typeface="Roboto"/>
                <a:cs typeface="Roboto"/>
                <a:sym typeface="Roboto"/>
              </a:rPr>
              <a:t>: This function is used to set a block of memory to a specified value. It is often used to initialize network buffers to a specific value. The prototype for </a:t>
            </a:r>
            <a:r>
              <a:rPr lang="en" sz="1050">
                <a:solidFill>
                  <a:srgbClr val="188038"/>
                </a:solidFill>
                <a:latin typeface="Courier New"/>
                <a:ea typeface="Courier New"/>
                <a:cs typeface="Courier New"/>
                <a:sym typeface="Courier New"/>
              </a:rPr>
              <a:t>memset()</a:t>
            </a:r>
            <a:r>
              <a:rPr lang="en" sz="1200">
                <a:solidFill>
                  <a:srgbClr val="374151"/>
                </a:solidFill>
                <a:latin typeface="Roboto"/>
                <a:ea typeface="Roboto"/>
                <a:cs typeface="Roboto"/>
                <a:sym typeface="Roboto"/>
              </a:rPr>
              <a:t> is </a:t>
            </a:r>
            <a:r>
              <a:rPr lang="en" sz="1050">
                <a:solidFill>
                  <a:srgbClr val="188038"/>
                </a:solidFill>
                <a:latin typeface="Courier New"/>
                <a:ea typeface="Courier New"/>
                <a:cs typeface="Courier New"/>
                <a:sym typeface="Courier New"/>
              </a:rPr>
              <a:t>void *memset(void *s, int c, size_t n)</a:t>
            </a:r>
            <a:r>
              <a:rPr lang="en" sz="1200">
                <a:solidFill>
                  <a:srgbClr val="374151"/>
                </a:solidFill>
                <a:latin typeface="Roboto"/>
                <a:ea typeface="Roboto"/>
                <a:cs typeface="Roboto"/>
                <a:sym typeface="Roboto"/>
              </a:rPr>
              <a:t>, where </a:t>
            </a:r>
            <a:r>
              <a:rPr lang="en" sz="1050">
                <a:solidFill>
                  <a:srgbClr val="188038"/>
                </a:solidFill>
                <a:latin typeface="Courier New"/>
                <a:ea typeface="Courier New"/>
                <a:cs typeface="Courier New"/>
                <a:sym typeface="Courier New"/>
              </a:rPr>
              <a:t>s</a:t>
            </a:r>
            <a:r>
              <a:rPr lang="en" sz="1200">
                <a:solidFill>
                  <a:srgbClr val="374151"/>
                </a:solidFill>
                <a:latin typeface="Roboto"/>
                <a:ea typeface="Roboto"/>
                <a:cs typeface="Roboto"/>
                <a:sym typeface="Roboto"/>
              </a:rPr>
              <a:t> is a pointer to the memory location to set, </a:t>
            </a:r>
            <a:r>
              <a:rPr lang="en" sz="1050">
                <a:solidFill>
                  <a:srgbClr val="188038"/>
                </a:solidFill>
                <a:latin typeface="Courier New"/>
                <a:ea typeface="Courier New"/>
                <a:cs typeface="Courier New"/>
                <a:sym typeface="Courier New"/>
              </a:rPr>
              <a:t>c</a:t>
            </a:r>
            <a:r>
              <a:rPr lang="en" sz="1200">
                <a:solidFill>
                  <a:srgbClr val="374151"/>
                </a:solidFill>
                <a:latin typeface="Roboto"/>
                <a:ea typeface="Roboto"/>
                <a:cs typeface="Roboto"/>
                <a:sym typeface="Roboto"/>
              </a:rPr>
              <a:t> is the value to set the memory to, and </a:t>
            </a:r>
            <a:r>
              <a:rPr lang="en" sz="1050">
                <a:solidFill>
                  <a:srgbClr val="188038"/>
                </a:solidFill>
                <a:latin typeface="Courier New"/>
                <a:ea typeface="Courier New"/>
                <a:cs typeface="Courier New"/>
                <a:sym typeface="Courier New"/>
              </a:rPr>
              <a:t>n</a:t>
            </a:r>
            <a:r>
              <a:rPr lang="en" sz="1200">
                <a:solidFill>
                  <a:srgbClr val="374151"/>
                </a:solidFill>
                <a:latin typeface="Roboto"/>
                <a:ea typeface="Roboto"/>
                <a:cs typeface="Roboto"/>
                <a:sym typeface="Roboto"/>
              </a:rPr>
              <a:t> is the number of bytes to set.</a:t>
            </a:r>
            <a:endParaRPr sz="1200">
              <a:solidFill>
                <a:srgbClr val="374151"/>
              </a:solidFill>
              <a:latin typeface="Roboto"/>
              <a:ea typeface="Roboto"/>
              <a:cs typeface="Roboto"/>
              <a:sym typeface="Roboto"/>
            </a:endParaRPr>
          </a:p>
          <a:p>
            <a:pPr indent="-293370" lvl="0" marL="457200" rtl="0" algn="l">
              <a:spcBef>
                <a:spcPts val="0"/>
              </a:spcBef>
              <a:spcAft>
                <a:spcPts val="0"/>
              </a:spcAft>
              <a:buClr>
                <a:srgbClr val="374151"/>
              </a:buClr>
              <a:buSzPct val="114285"/>
              <a:buFont typeface="Roboto"/>
              <a:buChar char="●"/>
            </a:pPr>
            <a:r>
              <a:rPr lang="en" sz="1050">
                <a:solidFill>
                  <a:srgbClr val="188038"/>
                </a:solidFill>
                <a:latin typeface="Courier New"/>
                <a:ea typeface="Courier New"/>
                <a:cs typeface="Courier New"/>
                <a:sym typeface="Courier New"/>
              </a:rPr>
              <a:t>htonl()</a:t>
            </a:r>
            <a:r>
              <a:rPr lang="en" sz="1200">
                <a:solidFill>
                  <a:srgbClr val="374151"/>
                </a:solidFill>
                <a:latin typeface="Roboto"/>
                <a:ea typeface="Roboto"/>
                <a:cs typeface="Roboto"/>
                <a:sym typeface="Roboto"/>
              </a:rPr>
              <a:t>, </a:t>
            </a:r>
            <a:r>
              <a:rPr lang="en" sz="1050">
                <a:solidFill>
                  <a:srgbClr val="188038"/>
                </a:solidFill>
                <a:latin typeface="Courier New"/>
                <a:ea typeface="Courier New"/>
                <a:cs typeface="Courier New"/>
                <a:sym typeface="Courier New"/>
              </a:rPr>
              <a:t>htons()</a:t>
            </a:r>
            <a:r>
              <a:rPr lang="en" sz="1200">
                <a:solidFill>
                  <a:srgbClr val="374151"/>
                </a:solidFill>
                <a:latin typeface="Roboto"/>
                <a:ea typeface="Roboto"/>
                <a:cs typeface="Roboto"/>
                <a:sym typeface="Roboto"/>
              </a:rPr>
              <a:t>, </a:t>
            </a:r>
            <a:r>
              <a:rPr lang="en" sz="1050">
                <a:solidFill>
                  <a:srgbClr val="188038"/>
                </a:solidFill>
                <a:latin typeface="Courier New"/>
                <a:ea typeface="Courier New"/>
                <a:cs typeface="Courier New"/>
                <a:sym typeface="Courier New"/>
              </a:rPr>
              <a:t>ntohl()</a:t>
            </a:r>
            <a:r>
              <a:rPr lang="en" sz="1200">
                <a:solidFill>
                  <a:srgbClr val="374151"/>
                </a:solidFill>
                <a:latin typeface="Roboto"/>
                <a:ea typeface="Roboto"/>
                <a:cs typeface="Roboto"/>
                <a:sym typeface="Roboto"/>
              </a:rPr>
              <a:t>, and </a:t>
            </a:r>
            <a:r>
              <a:rPr lang="en" sz="1050">
                <a:solidFill>
                  <a:srgbClr val="188038"/>
                </a:solidFill>
                <a:latin typeface="Courier New"/>
                <a:ea typeface="Courier New"/>
                <a:cs typeface="Courier New"/>
                <a:sym typeface="Courier New"/>
              </a:rPr>
              <a:t>ntohs()</a:t>
            </a:r>
            <a:r>
              <a:rPr lang="en" sz="1200">
                <a:solidFill>
                  <a:srgbClr val="374151"/>
                </a:solidFill>
                <a:latin typeface="Roboto"/>
                <a:ea typeface="Roboto"/>
                <a:cs typeface="Roboto"/>
                <a:sym typeface="Roboto"/>
              </a:rPr>
              <a:t>: These functions were discussed in the previous answer and are used to convert between host byte order and network byte order.</a:t>
            </a:r>
            <a:endParaRPr sz="1200">
              <a:solidFill>
                <a:srgbClr val="374151"/>
              </a:solidFill>
              <a:latin typeface="Roboto"/>
              <a:ea typeface="Roboto"/>
              <a:cs typeface="Roboto"/>
              <a:sym typeface="Roboto"/>
            </a:endParaRPr>
          </a:p>
          <a:p>
            <a:pPr indent="-293370" lvl="0" marL="457200" rtl="0" algn="l">
              <a:spcBef>
                <a:spcPts val="0"/>
              </a:spcBef>
              <a:spcAft>
                <a:spcPts val="0"/>
              </a:spcAft>
              <a:buClr>
                <a:srgbClr val="374151"/>
              </a:buClr>
              <a:buSzPct val="114285"/>
              <a:buFont typeface="Roboto"/>
              <a:buChar char="●"/>
            </a:pPr>
            <a:r>
              <a:rPr lang="en" sz="1050">
                <a:solidFill>
                  <a:srgbClr val="188038"/>
                </a:solidFill>
                <a:latin typeface="Courier New"/>
                <a:ea typeface="Courier New"/>
                <a:cs typeface="Courier New"/>
                <a:sym typeface="Courier New"/>
              </a:rPr>
              <a:t>inet_aton()</a:t>
            </a:r>
            <a:r>
              <a:rPr lang="en" sz="1200">
                <a:solidFill>
                  <a:srgbClr val="374151"/>
                </a:solidFill>
                <a:latin typeface="Roboto"/>
                <a:ea typeface="Roboto"/>
                <a:cs typeface="Roboto"/>
                <a:sym typeface="Roboto"/>
              </a:rPr>
              <a:t>: This function is used to convert an IPv4 address string in dotted-decimal notation to a binary representation in network byte order. The prototype for </a:t>
            </a:r>
            <a:r>
              <a:rPr lang="en" sz="1050">
                <a:solidFill>
                  <a:srgbClr val="188038"/>
                </a:solidFill>
                <a:latin typeface="Courier New"/>
                <a:ea typeface="Courier New"/>
                <a:cs typeface="Courier New"/>
                <a:sym typeface="Courier New"/>
              </a:rPr>
              <a:t>inet_aton()</a:t>
            </a:r>
            <a:r>
              <a:rPr lang="en" sz="1200">
                <a:solidFill>
                  <a:srgbClr val="374151"/>
                </a:solidFill>
                <a:latin typeface="Roboto"/>
                <a:ea typeface="Roboto"/>
                <a:cs typeface="Roboto"/>
                <a:sym typeface="Roboto"/>
              </a:rPr>
              <a:t> is </a:t>
            </a:r>
            <a:r>
              <a:rPr lang="en" sz="1050">
                <a:solidFill>
                  <a:srgbClr val="188038"/>
                </a:solidFill>
                <a:latin typeface="Courier New"/>
                <a:ea typeface="Courier New"/>
                <a:cs typeface="Courier New"/>
                <a:sym typeface="Courier New"/>
              </a:rPr>
              <a:t>int inet_aton(const char *cp, struct in_addr *inp)</a:t>
            </a:r>
            <a:r>
              <a:rPr lang="en" sz="1200">
                <a:solidFill>
                  <a:srgbClr val="374151"/>
                </a:solidFill>
                <a:latin typeface="Roboto"/>
                <a:ea typeface="Roboto"/>
                <a:cs typeface="Roboto"/>
                <a:sym typeface="Roboto"/>
              </a:rPr>
              <a:t>, where </a:t>
            </a:r>
            <a:r>
              <a:rPr lang="en" sz="1050">
                <a:solidFill>
                  <a:srgbClr val="188038"/>
                </a:solidFill>
                <a:latin typeface="Courier New"/>
                <a:ea typeface="Courier New"/>
                <a:cs typeface="Courier New"/>
                <a:sym typeface="Courier New"/>
              </a:rPr>
              <a:t>cp</a:t>
            </a:r>
            <a:r>
              <a:rPr lang="en" sz="1200">
                <a:solidFill>
                  <a:srgbClr val="374151"/>
                </a:solidFill>
                <a:latin typeface="Roboto"/>
                <a:ea typeface="Roboto"/>
                <a:cs typeface="Roboto"/>
                <a:sym typeface="Roboto"/>
              </a:rPr>
              <a:t> is a pointer to the IPv4 address string and </a:t>
            </a:r>
            <a:r>
              <a:rPr lang="en" sz="1050">
                <a:solidFill>
                  <a:srgbClr val="188038"/>
                </a:solidFill>
                <a:latin typeface="Courier New"/>
                <a:ea typeface="Courier New"/>
                <a:cs typeface="Courier New"/>
                <a:sym typeface="Courier New"/>
              </a:rPr>
              <a:t>inp</a:t>
            </a:r>
            <a:r>
              <a:rPr lang="en" sz="1200">
                <a:solidFill>
                  <a:srgbClr val="374151"/>
                </a:solidFill>
                <a:latin typeface="Roboto"/>
                <a:ea typeface="Roboto"/>
                <a:cs typeface="Roboto"/>
                <a:sym typeface="Roboto"/>
              </a:rPr>
              <a:t> is a pointer to a </a:t>
            </a:r>
            <a:r>
              <a:rPr lang="en" sz="1050">
                <a:solidFill>
                  <a:srgbClr val="188038"/>
                </a:solidFill>
                <a:latin typeface="Courier New"/>
                <a:ea typeface="Courier New"/>
                <a:cs typeface="Courier New"/>
                <a:sym typeface="Courier New"/>
              </a:rPr>
              <a:t>struct in_addr</a:t>
            </a:r>
            <a:r>
              <a:rPr lang="en" sz="1200">
                <a:solidFill>
                  <a:srgbClr val="374151"/>
                </a:solidFill>
                <a:latin typeface="Roboto"/>
                <a:ea typeface="Roboto"/>
                <a:cs typeface="Roboto"/>
                <a:sym typeface="Roboto"/>
              </a:rPr>
              <a:t> that will hold the binary representation of the address.</a:t>
            </a:r>
            <a:endParaRPr sz="1200">
              <a:solidFill>
                <a:srgbClr val="374151"/>
              </a:solidFill>
              <a:latin typeface="Roboto"/>
              <a:ea typeface="Roboto"/>
              <a:cs typeface="Roboto"/>
              <a:sym typeface="Roboto"/>
            </a:endParaRPr>
          </a:p>
          <a:p>
            <a:pPr indent="-293370" lvl="0" marL="457200" rtl="0" algn="l">
              <a:spcBef>
                <a:spcPts val="0"/>
              </a:spcBef>
              <a:spcAft>
                <a:spcPts val="0"/>
              </a:spcAft>
              <a:buClr>
                <a:srgbClr val="374151"/>
              </a:buClr>
              <a:buSzPct val="114285"/>
              <a:buFont typeface="Roboto"/>
              <a:buChar char="●"/>
            </a:pPr>
            <a:r>
              <a:rPr lang="en" sz="1050">
                <a:solidFill>
                  <a:srgbClr val="188038"/>
                </a:solidFill>
                <a:latin typeface="Courier New"/>
                <a:ea typeface="Courier New"/>
                <a:cs typeface="Courier New"/>
                <a:sym typeface="Courier New"/>
              </a:rPr>
              <a:t>inet_ntoa()</a:t>
            </a:r>
            <a:r>
              <a:rPr lang="en" sz="1200">
                <a:solidFill>
                  <a:srgbClr val="374151"/>
                </a:solidFill>
                <a:latin typeface="Roboto"/>
                <a:ea typeface="Roboto"/>
                <a:cs typeface="Roboto"/>
                <a:sym typeface="Roboto"/>
              </a:rPr>
              <a:t>: This function is used to convert an IPv4 address in network byte order to a string in dotted-decimal notation. The prototype for </a:t>
            </a:r>
            <a:r>
              <a:rPr lang="en" sz="1050">
                <a:solidFill>
                  <a:srgbClr val="188038"/>
                </a:solidFill>
                <a:latin typeface="Courier New"/>
                <a:ea typeface="Courier New"/>
                <a:cs typeface="Courier New"/>
                <a:sym typeface="Courier New"/>
              </a:rPr>
              <a:t>inet_ntoa()</a:t>
            </a:r>
            <a:r>
              <a:rPr lang="en" sz="1200">
                <a:solidFill>
                  <a:srgbClr val="374151"/>
                </a:solidFill>
                <a:latin typeface="Roboto"/>
                <a:ea typeface="Roboto"/>
                <a:cs typeface="Roboto"/>
                <a:sym typeface="Roboto"/>
              </a:rPr>
              <a:t> is </a:t>
            </a:r>
            <a:r>
              <a:rPr lang="en" sz="1050">
                <a:solidFill>
                  <a:srgbClr val="188038"/>
                </a:solidFill>
                <a:latin typeface="Courier New"/>
                <a:ea typeface="Courier New"/>
                <a:cs typeface="Courier New"/>
                <a:sym typeface="Courier New"/>
              </a:rPr>
              <a:t>char *inet_ntoa(struct in_addr in)</a:t>
            </a:r>
            <a:r>
              <a:rPr lang="en" sz="1200">
                <a:solidFill>
                  <a:srgbClr val="374151"/>
                </a:solidFill>
                <a:latin typeface="Roboto"/>
                <a:ea typeface="Roboto"/>
                <a:cs typeface="Roboto"/>
                <a:sym typeface="Roboto"/>
              </a:rPr>
              <a:t>, where </a:t>
            </a:r>
            <a:r>
              <a:rPr lang="en" sz="1050">
                <a:solidFill>
                  <a:srgbClr val="188038"/>
                </a:solidFill>
                <a:latin typeface="Courier New"/>
                <a:ea typeface="Courier New"/>
                <a:cs typeface="Courier New"/>
                <a:sym typeface="Courier New"/>
              </a:rPr>
              <a:t>in</a:t>
            </a:r>
            <a:r>
              <a:rPr lang="en" sz="1200">
                <a:solidFill>
                  <a:srgbClr val="374151"/>
                </a:solidFill>
                <a:latin typeface="Roboto"/>
                <a:ea typeface="Roboto"/>
                <a:cs typeface="Roboto"/>
                <a:sym typeface="Roboto"/>
              </a:rPr>
              <a:t> is a </a:t>
            </a:r>
            <a:r>
              <a:rPr lang="en" sz="1050">
                <a:solidFill>
                  <a:srgbClr val="188038"/>
                </a:solidFill>
                <a:latin typeface="Courier New"/>
                <a:ea typeface="Courier New"/>
                <a:cs typeface="Courier New"/>
                <a:sym typeface="Courier New"/>
              </a:rPr>
              <a:t>struct in_addr</a:t>
            </a:r>
            <a:r>
              <a:rPr lang="en" sz="1200">
                <a:solidFill>
                  <a:srgbClr val="374151"/>
                </a:solidFill>
                <a:latin typeface="Roboto"/>
                <a:ea typeface="Roboto"/>
                <a:cs typeface="Roboto"/>
                <a:sym typeface="Roboto"/>
              </a:rPr>
              <a:t> that holds the binary representation of the address.</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rgbClr val="374151"/>
                </a:solidFill>
                <a:latin typeface="Roboto"/>
                <a:ea typeface="Roboto"/>
                <a:cs typeface="Roboto"/>
                <a:sym typeface="Roboto"/>
              </a:rPr>
              <a:t>These functions are all defined in the </a:t>
            </a:r>
            <a:r>
              <a:rPr lang="en" sz="1050">
                <a:solidFill>
                  <a:srgbClr val="188038"/>
                </a:solidFill>
                <a:latin typeface="Courier New"/>
                <a:ea typeface="Courier New"/>
                <a:cs typeface="Courier New"/>
                <a:sym typeface="Courier New"/>
              </a:rPr>
              <a:t>&lt;string.h&gt;</a:t>
            </a:r>
            <a:r>
              <a:rPr lang="en" sz="1200">
                <a:solidFill>
                  <a:srgbClr val="374151"/>
                </a:solidFill>
                <a:latin typeface="Roboto"/>
                <a:ea typeface="Roboto"/>
                <a:cs typeface="Roboto"/>
                <a:sym typeface="Roboto"/>
              </a:rPr>
              <a:t> and </a:t>
            </a:r>
            <a:r>
              <a:rPr lang="en" sz="1050">
                <a:solidFill>
                  <a:srgbClr val="188038"/>
                </a:solidFill>
                <a:latin typeface="Courier New"/>
                <a:ea typeface="Courier New"/>
                <a:cs typeface="Courier New"/>
                <a:sym typeface="Courier New"/>
              </a:rPr>
              <a:t>&lt;arpa/inet.h&gt;</a:t>
            </a:r>
            <a:r>
              <a:rPr lang="en" sz="1200">
                <a:solidFill>
                  <a:srgbClr val="374151"/>
                </a:solidFill>
                <a:latin typeface="Roboto"/>
                <a:ea typeface="Roboto"/>
                <a:cs typeface="Roboto"/>
                <a:sym typeface="Roboto"/>
              </a:rPr>
              <a:t> header files.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Byte Manipulation Functions</a:t>
            </a:r>
            <a:endParaRPr/>
          </a:p>
        </p:txBody>
      </p:sp>
      <p:sp>
        <p:nvSpPr>
          <p:cNvPr id="212" name="Google Shape;212;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13" name="Google Shape;213;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b="1" lang="en"/>
              <a:t>bzero </a:t>
            </a:r>
            <a:r>
              <a:rPr lang="en"/>
              <a:t>sets the specified number of bytes to 0 in the destination. We often use this function to initialize a socket address structure to 0. </a:t>
            </a:r>
            <a:endParaRPr/>
          </a:p>
          <a:p>
            <a:pPr indent="-317500" lvl="0" marL="457200" rtl="0" algn="l">
              <a:lnSpc>
                <a:spcPct val="115000"/>
              </a:lnSpc>
              <a:spcBef>
                <a:spcPts val="0"/>
              </a:spcBef>
              <a:spcAft>
                <a:spcPts val="0"/>
              </a:spcAft>
              <a:buSzPts val="1400"/>
              <a:buChar char="●"/>
            </a:pPr>
            <a:r>
              <a:rPr b="1" lang="en"/>
              <a:t>bcopy </a:t>
            </a:r>
            <a:r>
              <a:rPr lang="en"/>
              <a:t>moves the specified number of bytes from the source to the destination. </a:t>
            </a:r>
            <a:endParaRPr/>
          </a:p>
          <a:p>
            <a:pPr indent="-317500" lvl="0" marL="457200" rtl="0" algn="l">
              <a:lnSpc>
                <a:spcPct val="115000"/>
              </a:lnSpc>
              <a:spcBef>
                <a:spcPts val="0"/>
              </a:spcBef>
              <a:spcAft>
                <a:spcPts val="0"/>
              </a:spcAft>
              <a:buSzPts val="1400"/>
              <a:buChar char="●"/>
            </a:pPr>
            <a:r>
              <a:rPr b="1" lang="en"/>
              <a:t>bcmp </a:t>
            </a:r>
            <a:r>
              <a:rPr lang="en"/>
              <a:t>compares two arbitrary byte strings. </a:t>
            </a:r>
            <a:endParaRPr/>
          </a:p>
          <a:p>
            <a:pPr indent="-304800" lvl="1" marL="914400" rtl="0" algn="l">
              <a:lnSpc>
                <a:spcPct val="115000"/>
              </a:lnSpc>
              <a:spcBef>
                <a:spcPts val="0"/>
              </a:spcBef>
              <a:spcAft>
                <a:spcPts val="0"/>
              </a:spcAft>
              <a:buSzPts val="1200"/>
              <a:buChar char="○"/>
            </a:pPr>
            <a:r>
              <a:rPr lang="en"/>
              <a:t>The return value is zero if the two byte strings are identical; otherwise, it is nonzero.</a:t>
            </a:r>
            <a:endParaRPr/>
          </a:p>
        </p:txBody>
      </p:sp>
      <p:pic>
        <p:nvPicPr>
          <p:cNvPr id="214" name="Google Shape;214;p37"/>
          <p:cNvPicPr preferRelativeResize="0"/>
          <p:nvPr/>
        </p:nvPicPr>
        <p:blipFill rotWithShape="1">
          <a:blip r:embed="rId3">
            <a:alphaModFix/>
          </a:blip>
          <a:srcRect b="0" l="0" r="0" t="0"/>
          <a:stretch/>
        </p:blipFill>
        <p:spPr>
          <a:xfrm>
            <a:off x="311700" y="1152475"/>
            <a:ext cx="4243299"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Byte Manipulation Functions</a:t>
            </a:r>
            <a:endParaRPr/>
          </a:p>
        </p:txBody>
      </p:sp>
      <p:sp>
        <p:nvSpPr>
          <p:cNvPr id="220" name="Google Shape;220;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21" name="Google Shape;221;p38"/>
          <p:cNvSpPr txBox="1"/>
          <p:nvPr>
            <p:ph idx="2" type="body"/>
          </p:nvPr>
        </p:nvSpPr>
        <p:spPr>
          <a:xfrm>
            <a:off x="4448575" y="1152475"/>
            <a:ext cx="44811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b="1" lang="en"/>
              <a:t>memset </a:t>
            </a:r>
            <a:r>
              <a:rPr lang="en"/>
              <a:t>sets the specified number of bytes to the value c in the destination. </a:t>
            </a:r>
            <a:endParaRPr/>
          </a:p>
          <a:p>
            <a:pPr indent="-317500" lvl="0" marL="457200" rtl="0" algn="l">
              <a:lnSpc>
                <a:spcPct val="115000"/>
              </a:lnSpc>
              <a:spcBef>
                <a:spcPts val="0"/>
              </a:spcBef>
              <a:spcAft>
                <a:spcPts val="0"/>
              </a:spcAft>
              <a:buSzPts val="1400"/>
              <a:buChar char="●"/>
            </a:pPr>
            <a:r>
              <a:rPr b="1" lang="en"/>
              <a:t>memcpy </a:t>
            </a:r>
            <a:r>
              <a:rPr lang="en"/>
              <a:t>is similar to bcopy, but the order of the two pointer arguments is swapped.</a:t>
            </a:r>
            <a:endParaRPr/>
          </a:p>
          <a:p>
            <a:pPr indent="-304800" lvl="1" marL="914400" rtl="0" algn="l">
              <a:lnSpc>
                <a:spcPct val="115000"/>
              </a:lnSpc>
              <a:spcBef>
                <a:spcPts val="0"/>
              </a:spcBef>
              <a:spcAft>
                <a:spcPts val="0"/>
              </a:spcAft>
              <a:buSzPts val="1200"/>
              <a:buChar char="○"/>
            </a:pPr>
            <a:r>
              <a:rPr lang="en"/>
              <a:t>bcopy correctly handles overlapping fields, while the behavior of memcpy is undefined if the source and destination overlap.</a:t>
            </a:r>
            <a:endParaRPr/>
          </a:p>
          <a:p>
            <a:pPr indent="-317500" lvl="0" marL="457200" rtl="0" algn="l">
              <a:lnSpc>
                <a:spcPct val="115000"/>
              </a:lnSpc>
              <a:spcBef>
                <a:spcPts val="0"/>
              </a:spcBef>
              <a:spcAft>
                <a:spcPts val="0"/>
              </a:spcAft>
              <a:buSzPts val="1400"/>
              <a:buChar char="●"/>
            </a:pPr>
            <a:r>
              <a:rPr b="1" lang="en"/>
              <a:t>memcmp </a:t>
            </a:r>
            <a:r>
              <a:rPr lang="en"/>
              <a:t>compares two arbitrary byte strings and returns 0 if they are identical.</a:t>
            </a:r>
            <a:endParaRPr/>
          </a:p>
          <a:p>
            <a:pPr indent="-304800" lvl="1" marL="914400" rtl="0" algn="l">
              <a:lnSpc>
                <a:spcPct val="115000"/>
              </a:lnSpc>
              <a:spcBef>
                <a:spcPts val="0"/>
              </a:spcBef>
              <a:spcAft>
                <a:spcPts val="0"/>
              </a:spcAft>
              <a:buSzPts val="1200"/>
              <a:buChar char="○"/>
            </a:pPr>
            <a:r>
              <a:rPr lang="en"/>
              <a:t> If not identical, the return value is either greater than 0 or less than 0, depending on whether the first unequal byte pointed to by ptr1 is greater than or less than the corresponding byte pointed to by ptr2</a:t>
            </a:r>
            <a:endParaRPr/>
          </a:p>
        </p:txBody>
      </p:sp>
      <p:pic>
        <p:nvPicPr>
          <p:cNvPr id="222" name="Google Shape;222;p38"/>
          <p:cNvPicPr preferRelativeResize="0"/>
          <p:nvPr/>
        </p:nvPicPr>
        <p:blipFill rotWithShape="1">
          <a:blip r:embed="rId3">
            <a:alphaModFix/>
          </a:blip>
          <a:srcRect b="0" l="0" r="0" t="0"/>
          <a:stretch/>
        </p:blipFill>
        <p:spPr>
          <a:xfrm>
            <a:off x="87251" y="1152475"/>
            <a:ext cx="4224350" cy="31656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fork() and exec()</a:t>
            </a:r>
            <a:endParaRPr/>
          </a:p>
        </p:txBody>
      </p:sp>
      <p:sp>
        <p:nvSpPr>
          <p:cNvPr id="228" name="Google Shape;22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Every application(program) comes into execution through means of process, </a:t>
            </a:r>
            <a:endParaRPr/>
          </a:p>
          <a:p>
            <a:pPr indent="-342900" lvl="0" marL="457200" rtl="0" algn="l">
              <a:lnSpc>
                <a:spcPct val="115000"/>
              </a:lnSpc>
              <a:spcBef>
                <a:spcPts val="0"/>
              </a:spcBef>
              <a:spcAft>
                <a:spcPts val="0"/>
              </a:spcAft>
              <a:buSzPts val="1800"/>
              <a:buChar char="●"/>
            </a:pPr>
            <a:r>
              <a:rPr lang="en"/>
              <a:t>process is a running instance of a program. </a:t>
            </a:r>
            <a:endParaRPr/>
          </a:p>
          <a:p>
            <a:pPr indent="-342900" lvl="0" marL="457200" rtl="0" algn="l">
              <a:lnSpc>
                <a:spcPct val="115000"/>
              </a:lnSpc>
              <a:spcBef>
                <a:spcPts val="0"/>
              </a:spcBef>
              <a:spcAft>
                <a:spcPts val="0"/>
              </a:spcAft>
              <a:buSzPts val="1800"/>
              <a:buChar char="●"/>
            </a:pPr>
            <a:r>
              <a:rPr lang="en"/>
              <a:t>Processes are created through different system calls, most popular are </a:t>
            </a:r>
            <a:r>
              <a:rPr b="1" lang="en"/>
              <a:t>fork</a:t>
            </a:r>
            <a:r>
              <a:rPr lang="en"/>
              <a:t>() and </a:t>
            </a:r>
            <a:r>
              <a:rPr b="1" lang="en"/>
              <a:t>exec</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idx="1" type="body"/>
          </p:nvPr>
        </p:nvSpPr>
        <p:spPr>
          <a:xfrm>
            <a:off x="0" y="0"/>
            <a:ext cx="8832300" cy="514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In Unix-like operating systems, the </a:t>
            </a:r>
            <a:r>
              <a:rPr lang="en" sz="1050">
                <a:solidFill>
                  <a:srgbClr val="188038"/>
                </a:solidFill>
                <a:latin typeface="Courier New"/>
                <a:ea typeface="Courier New"/>
                <a:cs typeface="Courier New"/>
                <a:sym typeface="Courier New"/>
              </a:rPr>
              <a:t>fork()</a:t>
            </a:r>
            <a:r>
              <a:rPr lang="en" sz="1200">
                <a:solidFill>
                  <a:srgbClr val="374151"/>
                </a:solidFill>
                <a:latin typeface="Roboto"/>
                <a:ea typeface="Roboto"/>
                <a:cs typeface="Roboto"/>
                <a:sym typeface="Roboto"/>
              </a:rPr>
              <a:t> function is used to create a new process by duplicating the calling process. The new process is called the child process, and the calling process is called the parent process. The child process is an exact copy of the parent process, including the same program code, data, heap, and stack.</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Here is the syntax of the </a:t>
            </a:r>
            <a:r>
              <a:rPr lang="en" sz="1050">
                <a:solidFill>
                  <a:srgbClr val="188038"/>
                </a:solidFill>
                <a:latin typeface="Courier New"/>
                <a:ea typeface="Courier New"/>
                <a:cs typeface="Courier New"/>
                <a:sym typeface="Courier New"/>
              </a:rPr>
              <a:t>fork()</a:t>
            </a:r>
            <a:r>
              <a:rPr lang="en" sz="1200">
                <a:solidFill>
                  <a:srgbClr val="374151"/>
                </a:solidFill>
                <a:latin typeface="Roboto"/>
                <a:ea typeface="Roboto"/>
                <a:cs typeface="Roboto"/>
                <a:sym typeface="Roboto"/>
              </a:rPr>
              <a:t> function</a:t>
            </a:r>
            <a:endParaRPr sz="900">
              <a:solidFill>
                <a:srgbClr val="374151"/>
              </a:solidFill>
              <a:latin typeface="Roboto"/>
              <a:ea typeface="Roboto"/>
              <a:cs typeface="Roboto"/>
              <a:sym typeface="Roboto"/>
            </a:endParaRPr>
          </a:p>
          <a:p>
            <a:pPr indent="0" lvl="0" marL="0" rtl="0" algn="l">
              <a:lnSpc>
                <a:spcPct val="171429"/>
              </a:lnSpc>
              <a:spcBef>
                <a:spcPts val="1500"/>
              </a:spcBef>
              <a:spcAft>
                <a:spcPts val="0"/>
              </a:spcAft>
              <a:buNone/>
            </a:pPr>
            <a:r>
              <a:rPr lang="en" sz="950">
                <a:solidFill>
                  <a:srgbClr val="2E95D3"/>
                </a:solidFill>
                <a:latin typeface="Roboto Mono"/>
                <a:ea typeface="Roboto Mono"/>
                <a:cs typeface="Roboto Mono"/>
                <a:sym typeface="Roboto Mono"/>
              </a:rPr>
              <a:t>include</a:t>
            </a:r>
            <a:r>
              <a:rPr lang="en" sz="950">
                <a:solidFill>
                  <a:srgbClr val="FFFFFF"/>
                </a:solidFill>
                <a:latin typeface="Roboto Mono"/>
                <a:ea typeface="Roboto Mono"/>
                <a:cs typeface="Roboto Mono"/>
                <a:sym typeface="Roboto Mono"/>
              </a:rPr>
              <a:t> </a:t>
            </a:r>
            <a:r>
              <a:rPr lang="en" sz="950">
                <a:solidFill>
                  <a:srgbClr val="00A67D"/>
                </a:solidFill>
                <a:latin typeface="Roboto Mono"/>
                <a:ea typeface="Roboto Mono"/>
                <a:cs typeface="Roboto Mono"/>
                <a:sym typeface="Roboto Mono"/>
              </a:rPr>
              <a:t>&lt;unistd.h&gt;</a:t>
            </a:r>
            <a:r>
              <a:rPr lang="en" sz="950">
                <a:solidFill>
                  <a:srgbClr val="FFFFFF"/>
                </a:solidFill>
                <a:latin typeface="Roboto Mono"/>
                <a:ea typeface="Roboto Mono"/>
                <a:cs typeface="Roboto Mono"/>
                <a:sym typeface="Roboto Mono"/>
              </a:rPr>
              <a:t> </a:t>
            </a:r>
            <a:endParaRPr sz="950">
              <a:solidFill>
                <a:srgbClr val="FFFFFF"/>
              </a:solidFill>
              <a:latin typeface="Roboto Mono"/>
              <a:ea typeface="Roboto Mono"/>
              <a:cs typeface="Roboto Mono"/>
              <a:sym typeface="Roboto Mono"/>
            </a:endParaRPr>
          </a:p>
          <a:p>
            <a:pPr indent="0" lvl="0" marL="0" rtl="0" algn="l">
              <a:lnSpc>
                <a:spcPct val="171429"/>
              </a:lnSpc>
              <a:spcBef>
                <a:spcPts val="0"/>
              </a:spcBef>
              <a:spcAft>
                <a:spcPts val="0"/>
              </a:spcAft>
              <a:buClr>
                <a:schemeClr val="dk1"/>
              </a:buClr>
              <a:buSzPts val="1100"/>
              <a:buFont typeface="Arial"/>
              <a:buNone/>
            </a:pPr>
            <a:r>
              <a:rPr lang="en" sz="950">
                <a:solidFill>
                  <a:srgbClr val="DF3079"/>
                </a:solidFill>
                <a:latin typeface="Roboto Mono"/>
                <a:ea typeface="Roboto Mono"/>
                <a:cs typeface="Roboto Mono"/>
                <a:sym typeface="Roboto Mono"/>
              </a:rPr>
              <a:t>pid_t</a:t>
            </a:r>
            <a:r>
              <a:rPr lang="en" sz="950">
                <a:solidFill>
                  <a:srgbClr val="FFFFFF"/>
                </a:solidFill>
                <a:latin typeface="Roboto Mono"/>
                <a:ea typeface="Roboto Mono"/>
                <a:cs typeface="Roboto Mono"/>
                <a:sym typeface="Roboto Mono"/>
              </a:rPr>
              <a:t> </a:t>
            </a:r>
            <a:r>
              <a:rPr lang="en" sz="950">
                <a:solidFill>
                  <a:srgbClr val="F22C3D"/>
                </a:solidFill>
                <a:latin typeface="Roboto Mono"/>
                <a:ea typeface="Roboto Mono"/>
                <a:cs typeface="Roboto Mono"/>
                <a:sym typeface="Roboto Mono"/>
              </a:rPr>
              <a:t>fork</a:t>
            </a:r>
            <a:r>
              <a:rPr lang="en" sz="950">
                <a:solidFill>
                  <a:srgbClr val="FFFFFF"/>
                </a:solidFill>
                <a:latin typeface="Roboto Mono"/>
                <a:ea typeface="Roboto Mono"/>
                <a:cs typeface="Roboto Mono"/>
                <a:sym typeface="Roboto Mono"/>
              </a:rPr>
              <a:t>(</a:t>
            </a:r>
            <a:r>
              <a:rPr lang="en" sz="950">
                <a:solidFill>
                  <a:srgbClr val="DF3079"/>
                </a:solidFill>
                <a:latin typeface="Roboto Mono"/>
                <a:ea typeface="Roboto Mono"/>
                <a:cs typeface="Roboto Mono"/>
                <a:sym typeface="Roboto Mono"/>
              </a:rPr>
              <a:t>void</a:t>
            </a:r>
            <a:r>
              <a:rPr lang="en" sz="950">
                <a:solidFill>
                  <a:srgbClr val="FFFFFF"/>
                </a:solidFill>
                <a:latin typeface="Roboto Mono"/>
                <a:ea typeface="Roboto Mono"/>
                <a:cs typeface="Roboto Mono"/>
                <a:sym typeface="Roboto Mono"/>
              </a:rPr>
              <a:t>);</a:t>
            </a:r>
            <a:endParaRPr sz="950">
              <a:solidFill>
                <a:srgbClr val="FFFFFF"/>
              </a:solidFill>
              <a:latin typeface="Roboto Mono"/>
              <a:ea typeface="Roboto Mono"/>
              <a:cs typeface="Roboto Mono"/>
              <a:sym typeface="Roboto Mon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a:t>
            </a:r>
            <a:r>
              <a:rPr lang="en" sz="1050">
                <a:solidFill>
                  <a:srgbClr val="188038"/>
                </a:solidFill>
                <a:latin typeface="Courier New"/>
                <a:ea typeface="Courier New"/>
                <a:cs typeface="Courier New"/>
                <a:sym typeface="Courier New"/>
              </a:rPr>
              <a:t>fork()</a:t>
            </a:r>
            <a:r>
              <a:rPr lang="en" sz="1200">
                <a:solidFill>
                  <a:srgbClr val="374151"/>
                </a:solidFill>
                <a:latin typeface="Roboto"/>
                <a:ea typeface="Roboto"/>
                <a:cs typeface="Roboto"/>
                <a:sym typeface="Roboto"/>
              </a:rPr>
              <a:t> function takes no arguments and returns a value of type </a:t>
            </a:r>
            <a:r>
              <a:rPr lang="en" sz="1050">
                <a:solidFill>
                  <a:srgbClr val="188038"/>
                </a:solidFill>
                <a:latin typeface="Courier New"/>
                <a:ea typeface="Courier New"/>
                <a:cs typeface="Courier New"/>
                <a:sym typeface="Courier New"/>
              </a:rPr>
              <a:t>pid_t</a:t>
            </a:r>
            <a:r>
              <a:rPr lang="en" sz="1200">
                <a:solidFill>
                  <a:srgbClr val="374151"/>
                </a:solidFill>
                <a:latin typeface="Roboto"/>
                <a:ea typeface="Roboto"/>
                <a:cs typeface="Roboto"/>
                <a:sym typeface="Roboto"/>
              </a:rPr>
              <a:t>. In the parent process, the return value is the process ID (PID) of the child process, and in the child process, the return value is 0. If there is an error, the return value is -1.</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a:t>
            </a:r>
            <a:r>
              <a:rPr lang="en" sz="1050">
                <a:solidFill>
                  <a:srgbClr val="188038"/>
                </a:solidFill>
                <a:latin typeface="Courier New"/>
                <a:ea typeface="Courier New"/>
                <a:cs typeface="Courier New"/>
                <a:sym typeface="Courier New"/>
              </a:rPr>
              <a:t>fork()</a:t>
            </a:r>
            <a:r>
              <a:rPr lang="en" sz="1200">
                <a:solidFill>
                  <a:srgbClr val="374151"/>
                </a:solidFill>
                <a:latin typeface="Roboto"/>
                <a:ea typeface="Roboto"/>
                <a:cs typeface="Roboto"/>
                <a:sym typeface="Roboto"/>
              </a:rPr>
              <a:t> function creates a new process by duplicating the calling process. The child process is an exact copy of the parent process, except for the following differences:</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child process has a new process ID.</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child process has a new parent process ID, which is the process ID of the parent process.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child process has a new copy of the file descriptor table, which is a table that maps file descriptors to open files.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child process has a new copy of the signal mask, which is a set of signals that are blocked for the process.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child process has a new copy of the memory mappings, including the program code, data, heap, and stack.</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After </a:t>
            </a:r>
            <a:r>
              <a:rPr lang="en" sz="1050">
                <a:solidFill>
                  <a:srgbClr val="188038"/>
                </a:solidFill>
                <a:latin typeface="Courier New"/>
                <a:ea typeface="Courier New"/>
                <a:cs typeface="Courier New"/>
                <a:sym typeface="Courier New"/>
              </a:rPr>
              <a:t>fork()</a:t>
            </a:r>
            <a:r>
              <a:rPr lang="en" sz="1200">
                <a:solidFill>
                  <a:srgbClr val="374151"/>
                </a:solidFill>
                <a:latin typeface="Roboto"/>
                <a:ea typeface="Roboto"/>
                <a:cs typeface="Roboto"/>
                <a:sym typeface="Roboto"/>
              </a:rPr>
              <a:t> returns, both the parent and child processes continue executing at the instruction after the </a:t>
            </a:r>
            <a:r>
              <a:rPr lang="en" sz="1050">
                <a:solidFill>
                  <a:srgbClr val="188038"/>
                </a:solidFill>
                <a:latin typeface="Courier New"/>
                <a:ea typeface="Courier New"/>
                <a:cs typeface="Courier New"/>
                <a:sym typeface="Courier New"/>
              </a:rPr>
              <a:t>fork()</a:t>
            </a:r>
            <a:r>
              <a:rPr lang="en" sz="1200">
                <a:solidFill>
                  <a:srgbClr val="374151"/>
                </a:solidFill>
                <a:latin typeface="Roboto"/>
                <a:ea typeface="Roboto"/>
                <a:cs typeface="Roboto"/>
                <a:sym typeface="Roboto"/>
              </a:rPr>
              <a:t> call. The two processes have separate copies of the data and heap, but share the same program code and file descriptors. The parent process can determine the process ID of the child process by examining the return value of </a:t>
            </a:r>
            <a:r>
              <a:rPr lang="en" sz="1050">
                <a:solidFill>
                  <a:srgbClr val="188038"/>
                </a:solidFill>
                <a:latin typeface="Courier New"/>
                <a:ea typeface="Courier New"/>
                <a:cs typeface="Courier New"/>
                <a:sym typeface="Courier New"/>
              </a:rPr>
              <a:t>fork()</a:t>
            </a:r>
            <a:r>
              <a:rPr lang="en" sz="1200">
                <a:solidFill>
                  <a:srgbClr val="374151"/>
                </a:solidFill>
                <a:latin typeface="Roboto"/>
                <a:ea typeface="Roboto"/>
                <a:cs typeface="Roboto"/>
                <a:sym typeface="Roboto"/>
              </a:rPr>
              <a:t>. The child process can determine whether it is the parent or the child by checking the return value of </a:t>
            </a:r>
            <a:r>
              <a:rPr lang="en" sz="1050">
                <a:solidFill>
                  <a:srgbClr val="188038"/>
                </a:solidFill>
                <a:latin typeface="Courier New"/>
                <a:ea typeface="Courier New"/>
                <a:cs typeface="Courier New"/>
                <a:sym typeface="Courier New"/>
              </a:rPr>
              <a:t>fork()</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idx="1" type="body"/>
          </p:nvPr>
        </p:nvSpPr>
        <p:spPr>
          <a:xfrm>
            <a:off x="0" y="0"/>
            <a:ext cx="9144000" cy="514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91666"/>
              <a:buFont typeface="Arial"/>
              <a:buNone/>
            </a:pPr>
            <a:r>
              <a:rPr lang="en" sz="1200">
                <a:solidFill>
                  <a:schemeClr val="dk1"/>
                </a:solidFill>
                <a:latin typeface="Roboto"/>
                <a:ea typeface="Roboto"/>
                <a:cs typeface="Roboto"/>
                <a:sym typeface="Roboto"/>
              </a:rPr>
              <a:t>In Unix-like operating systems, the </a:t>
            </a:r>
            <a:r>
              <a:rPr lang="en" sz="1050">
                <a:solidFill>
                  <a:schemeClr val="dk1"/>
                </a:solidFill>
                <a:latin typeface="Courier New"/>
                <a:ea typeface="Courier New"/>
                <a:cs typeface="Courier New"/>
                <a:sym typeface="Courier New"/>
              </a:rPr>
              <a:t>exec()</a:t>
            </a:r>
            <a:r>
              <a:rPr lang="en" sz="1200">
                <a:solidFill>
                  <a:schemeClr val="dk1"/>
                </a:solidFill>
                <a:latin typeface="Roboto"/>
                <a:ea typeface="Roboto"/>
                <a:cs typeface="Roboto"/>
                <a:sym typeface="Roboto"/>
              </a:rPr>
              <a:t> family of functions is used to replace the current process image with a new process image. The new process image can be a different program file or a different version of the same program file.</a:t>
            </a:r>
            <a:endParaRPr sz="1200">
              <a:solidFill>
                <a:schemeClr val="dk1"/>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chemeClr val="dk1"/>
                </a:solidFill>
                <a:latin typeface="Roboto"/>
                <a:ea typeface="Roboto"/>
                <a:cs typeface="Roboto"/>
                <a:sym typeface="Roboto"/>
              </a:rPr>
              <a:t>Here are the six functions in the </a:t>
            </a:r>
            <a:r>
              <a:rPr lang="en" sz="1050">
                <a:solidFill>
                  <a:schemeClr val="dk1"/>
                </a:solidFill>
                <a:latin typeface="Courier New"/>
                <a:ea typeface="Courier New"/>
                <a:cs typeface="Courier New"/>
                <a:sym typeface="Courier New"/>
              </a:rPr>
              <a:t>exec()</a:t>
            </a:r>
            <a:r>
              <a:rPr lang="en" sz="1200">
                <a:solidFill>
                  <a:schemeClr val="dk1"/>
                </a:solidFill>
                <a:latin typeface="Roboto"/>
                <a:ea typeface="Roboto"/>
                <a:cs typeface="Roboto"/>
                <a:sym typeface="Roboto"/>
              </a:rPr>
              <a:t> family:</a:t>
            </a:r>
            <a:endParaRPr sz="900">
              <a:solidFill>
                <a:schemeClr val="dk1"/>
              </a:solidFill>
              <a:latin typeface="Roboto"/>
              <a:ea typeface="Roboto"/>
              <a:cs typeface="Roboto"/>
              <a:sym typeface="Roboto"/>
            </a:endParaRPr>
          </a:p>
          <a:p>
            <a:pPr indent="0" lvl="0" marL="0" rtl="0" algn="l">
              <a:lnSpc>
                <a:spcPct val="171429"/>
              </a:lnSpc>
              <a:spcBef>
                <a:spcPts val="1500"/>
              </a:spcBef>
              <a:spcAft>
                <a:spcPts val="0"/>
              </a:spcAft>
              <a:buNone/>
            </a:pPr>
            <a:r>
              <a:rPr lang="en" sz="950">
                <a:solidFill>
                  <a:schemeClr val="dk1"/>
                </a:solidFill>
                <a:latin typeface="Roboto Mono"/>
                <a:ea typeface="Roboto Mono"/>
                <a:cs typeface="Roboto Mono"/>
                <a:sym typeface="Roboto Mono"/>
              </a:rPr>
              <a:t>#include &lt;unistd.h&gt;</a:t>
            </a:r>
            <a:endParaRPr sz="950">
              <a:solidFill>
                <a:schemeClr val="dk1"/>
              </a:solidFill>
              <a:latin typeface="Roboto Mono"/>
              <a:ea typeface="Roboto Mono"/>
              <a:cs typeface="Roboto Mono"/>
              <a:sym typeface="Roboto Mono"/>
            </a:endParaRPr>
          </a:p>
          <a:p>
            <a:pPr indent="0" lvl="0" marL="0" rtl="0" algn="l">
              <a:lnSpc>
                <a:spcPct val="171429"/>
              </a:lnSpc>
              <a:spcBef>
                <a:spcPts val="0"/>
              </a:spcBef>
              <a:spcAft>
                <a:spcPts val="0"/>
              </a:spcAft>
              <a:buNone/>
            </a:pPr>
            <a:r>
              <a:t/>
            </a:r>
            <a:endParaRPr sz="950">
              <a:solidFill>
                <a:schemeClr val="dk1"/>
              </a:solidFill>
              <a:latin typeface="Roboto Mono"/>
              <a:ea typeface="Roboto Mono"/>
              <a:cs typeface="Roboto Mono"/>
              <a:sym typeface="Roboto Mono"/>
            </a:endParaRPr>
          </a:p>
          <a:p>
            <a:pPr indent="0" lvl="0" marL="0" rtl="0" algn="l">
              <a:lnSpc>
                <a:spcPct val="171429"/>
              </a:lnSpc>
              <a:spcBef>
                <a:spcPts val="0"/>
              </a:spcBef>
              <a:spcAft>
                <a:spcPts val="0"/>
              </a:spcAft>
              <a:buNone/>
            </a:pPr>
            <a:r>
              <a:rPr lang="en" sz="950">
                <a:solidFill>
                  <a:schemeClr val="dk1"/>
                </a:solidFill>
                <a:latin typeface="Roboto Mono"/>
                <a:ea typeface="Roboto Mono"/>
                <a:cs typeface="Roboto Mono"/>
                <a:sym typeface="Roboto Mono"/>
              </a:rPr>
              <a:t>int execl(const char *path, const char *arg, ...);</a:t>
            </a:r>
            <a:endParaRPr sz="950">
              <a:solidFill>
                <a:schemeClr val="dk1"/>
              </a:solidFill>
              <a:latin typeface="Roboto Mono"/>
              <a:ea typeface="Roboto Mono"/>
              <a:cs typeface="Roboto Mono"/>
              <a:sym typeface="Roboto Mono"/>
            </a:endParaRPr>
          </a:p>
          <a:p>
            <a:pPr indent="0" lvl="0" marL="0" rtl="0" algn="l">
              <a:lnSpc>
                <a:spcPct val="171429"/>
              </a:lnSpc>
              <a:spcBef>
                <a:spcPts val="0"/>
              </a:spcBef>
              <a:spcAft>
                <a:spcPts val="0"/>
              </a:spcAft>
              <a:buNone/>
            </a:pPr>
            <a:r>
              <a:rPr lang="en" sz="950">
                <a:solidFill>
                  <a:schemeClr val="dk1"/>
                </a:solidFill>
                <a:latin typeface="Roboto Mono"/>
                <a:ea typeface="Roboto Mono"/>
                <a:cs typeface="Roboto Mono"/>
                <a:sym typeface="Roboto Mono"/>
              </a:rPr>
              <a:t>int execle(const char *path, const char *arg, ..., char *const envp[]);</a:t>
            </a:r>
            <a:endParaRPr sz="950">
              <a:solidFill>
                <a:schemeClr val="dk1"/>
              </a:solidFill>
              <a:latin typeface="Roboto Mono"/>
              <a:ea typeface="Roboto Mono"/>
              <a:cs typeface="Roboto Mono"/>
              <a:sym typeface="Roboto Mono"/>
            </a:endParaRPr>
          </a:p>
          <a:p>
            <a:pPr indent="0" lvl="0" marL="0" rtl="0" algn="l">
              <a:lnSpc>
                <a:spcPct val="171429"/>
              </a:lnSpc>
              <a:spcBef>
                <a:spcPts val="0"/>
              </a:spcBef>
              <a:spcAft>
                <a:spcPts val="0"/>
              </a:spcAft>
              <a:buNone/>
            </a:pPr>
            <a:r>
              <a:rPr lang="en" sz="950">
                <a:solidFill>
                  <a:schemeClr val="dk1"/>
                </a:solidFill>
                <a:latin typeface="Roboto Mono"/>
                <a:ea typeface="Roboto Mono"/>
                <a:cs typeface="Roboto Mono"/>
                <a:sym typeface="Roboto Mono"/>
              </a:rPr>
              <a:t>int execlp(const char *file, const char *arg, ...);</a:t>
            </a:r>
            <a:endParaRPr sz="950">
              <a:solidFill>
                <a:schemeClr val="dk1"/>
              </a:solidFill>
              <a:latin typeface="Roboto Mono"/>
              <a:ea typeface="Roboto Mono"/>
              <a:cs typeface="Roboto Mono"/>
              <a:sym typeface="Roboto Mono"/>
            </a:endParaRPr>
          </a:p>
          <a:p>
            <a:pPr indent="0" lvl="0" marL="0" rtl="0" algn="l">
              <a:lnSpc>
                <a:spcPct val="171429"/>
              </a:lnSpc>
              <a:spcBef>
                <a:spcPts val="0"/>
              </a:spcBef>
              <a:spcAft>
                <a:spcPts val="0"/>
              </a:spcAft>
              <a:buNone/>
            </a:pPr>
            <a:r>
              <a:rPr lang="en" sz="950">
                <a:solidFill>
                  <a:schemeClr val="dk1"/>
                </a:solidFill>
                <a:latin typeface="Roboto Mono"/>
                <a:ea typeface="Roboto Mono"/>
                <a:cs typeface="Roboto Mono"/>
                <a:sym typeface="Roboto Mono"/>
              </a:rPr>
              <a:t>int execv(const char *path, char *const argv[]);</a:t>
            </a:r>
            <a:endParaRPr sz="950">
              <a:solidFill>
                <a:schemeClr val="dk1"/>
              </a:solidFill>
              <a:latin typeface="Roboto Mono"/>
              <a:ea typeface="Roboto Mono"/>
              <a:cs typeface="Roboto Mono"/>
              <a:sym typeface="Roboto Mono"/>
            </a:endParaRPr>
          </a:p>
          <a:p>
            <a:pPr indent="0" lvl="0" marL="0" rtl="0" algn="l">
              <a:lnSpc>
                <a:spcPct val="171429"/>
              </a:lnSpc>
              <a:spcBef>
                <a:spcPts val="0"/>
              </a:spcBef>
              <a:spcAft>
                <a:spcPts val="0"/>
              </a:spcAft>
              <a:buNone/>
            </a:pPr>
            <a:r>
              <a:rPr lang="en" sz="950">
                <a:solidFill>
                  <a:schemeClr val="dk1"/>
                </a:solidFill>
                <a:latin typeface="Roboto Mono"/>
                <a:ea typeface="Roboto Mono"/>
                <a:cs typeface="Roboto Mono"/>
                <a:sym typeface="Roboto Mono"/>
              </a:rPr>
              <a:t>int execve(const char *path, char *const argv[], char *const envp[]);</a:t>
            </a:r>
            <a:endParaRPr sz="950">
              <a:solidFill>
                <a:schemeClr val="dk1"/>
              </a:solidFill>
              <a:latin typeface="Roboto Mono"/>
              <a:ea typeface="Roboto Mono"/>
              <a:cs typeface="Roboto Mono"/>
              <a:sym typeface="Roboto Mono"/>
            </a:endParaRPr>
          </a:p>
          <a:p>
            <a:pPr indent="0" lvl="0" marL="0" rtl="0" algn="l">
              <a:lnSpc>
                <a:spcPct val="171429"/>
              </a:lnSpc>
              <a:spcBef>
                <a:spcPts val="0"/>
              </a:spcBef>
              <a:spcAft>
                <a:spcPts val="0"/>
              </a:spcAft>
              <a:buNone/>
            </a:pPr>
            <a:r>
              <a:rPr lang="en" sz="950">
                <a:solidFill>
                  <a:schemeClr val="dk1"/>
                </a:solidFill>
                <a:latin typeface="Roboto Mono"/>
                <a:ea typeface="Roboto Mono"/>
                <a:cs typeface="Roboto Mono"/>
                <a:sym typeface="Roboto Mono"/>
              </a:rPr>
              <a:t>int execvp(const char *file, char *const argv[]);</a:t>
            </a:r>
            <a:endParaRPr sz="950">
              <a:solidFill>
                <a:schemeClr val="dk1"/>
              </a:solidFill>
              <a:latin typeface="Roboto Mono"/>
              <a:ea typeface="Roboto Mono"/>
              <a:cs typeface="Roboto Mono"/>
              <a:sym typeface="Roboto Mono"/>
            </a:endParaRPr>
          </a:p>
          <a:p>
            <a:pPr indent="0" lvl="0" marL="0" rtl="0" algn="l">
              <a:lnSpc>
                <a:spcPct val="171429"/>
              </a:lnSpc>
              <a:spcBef>
                <a:spcPts val="0"/>
              </a:spcBef>
              <a:spcAft>
                <a:spcPts val="0"/>
              </a:spcAft>
              <a:buClr>
                <a:schemeClr val="dk1"/>
              </a:buClr>
              <a:buSzPct val="91666"/>
              <a:buFont typeface="Arial"/>
              <a:buNone/>
            </a:pPr>
            <a:r>
              <a:rPr lang="en" sz="1200">
                <a:solidFill>
                  <a:schemeClr val="dk1"/>
                </a:solidFill>
                <a:latin typeface="Roboto"/>
                <a:ea typeface="Roboto"/>
                <a:cs typeface="Roboto"/>
                <a:sym typeface="Roboto"/>
              </a:rPr>
              <a:t>All of these functions take the path to the program file as the first argument. The difference between the functions is in how the arguments and environment variables are passed to the new process.</a:t>
            </a:r>
            <a:endParaRPr sz="1200">
              <a:solidFill>
                <a:schemeClr val="dk1"/>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chemeClr val="dk1"/>
                </a:solidFill>
                <a:latin typeface="Roboto"/>
                <a:ea typeface="Roboto"/>
                <a:cs typeface="Roboto"/>
                <a:sym typeface="Roboto"/>
              </a:rPr>
              <a:t>The </a:t>
            </a:r>
            <a:r>
              <a:rPr lang="en" sz="1050">
                <a:solidFill>
                  <a:schemeClr val="dk1"/>
                </a:solidFill>
                <a:latin typeface="Courier New"/>
                <a:ea typeface="Courier New"/>
                <a:cs typeface="Courier New"/>
                <a:sym typeface="Courier New"/>
              </a:rPr>
              <a:t>execl()</a:t>
            </a:r>
            <a:r>
              <a:rPr lang="en" sz="1200">
                <a:solidFill>
                  <a:schemeClr val="dk1"/>
                </a:solidFill>
                <a:latin typeface="Roboto"/>
                <a:ea typeface="Roboto"/>
                <a:cs typeface="Roboto"/>
                <a:sym typeface="Roboto"/>
              </a:rPr>
              <a:t> and </a:t>
            </a:r>
            <a:r>
              <a:rPr lang="en" sz="1050">
                <a:solidFill>
                  <a:schemeClr val="dk1"/>
                </a:solidFill>
                <a:latin typeface="Courier New"/>
                <a:ea typeface="Courier New"/>
                <a:cs typeface="Courier New"/>
                <a:sym typeface="Courier New"/>
              </a:rPr>
              <a:t>execle()</a:t>
            </a:r>
            <a:r>
              <a:rPr lang="en" sz="1200">
                <a:solidFill>
                  <a:schemeClr val="dk1"/>
                </a:solidFill>
                <a:latin typeface="Roboto"/>
                <a:ea typeface="Roboto"/>
                <a:cs typeface="Roboto"/>
                <a:sym typeface="Roboto"/>
              </a:rPr>
              <a:t> functions take a variable number of arguments, where the first argument is the path to the program file, and the remaining arguments are the command line arguments to be passed to the new process. The </a:t>
            </a:r>
            <a:r>
              <a:rPr lang="en" sz="1050">
                <a:solidFill>
                  <a:schemeClr val="dk1"/>
                </a:solidFill>
                <a:latin typeface="Courier New"/>
                <a:ea typeface="Courier New"/>
                <a:cs typeface="Courier New"/>
                <a:sym typeface="Courier New"/>
              </a:rPr>
              <a:t>execle()</a:t>
            </a:r>
            <a:r>
              <a:rPr lang="en" sz="1200">
                <a:solidFill>
                  <a:schemeClr val="dk1"/>
                </a:solidFill>
                <a:latin typeface="Roboto"/>
                <a:ea typeface="Roboto"/>
                <a:cs typeface="Roboto"/>
                <a:sym typeface="Roboto"/>
              </a:rPr>
              <a:t> function also takes an additional argument that is a pointer to the environment variables to be passed to the new process.</a:t>
            </a:r>
            <a:endParaRPr sz="1200">
              <a:solidFill>
                <a:schemeClr val="dk1"/>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chemeClr val="dk1"/>
                </a:solidFill>
                <a:latin typeface="Roboto"/>
                <a:ea typeface="Roboto"/>
                <a:cs typeface="Roboto"/>
                <a:sym typeface="Roboto"/>
              </a:rPr>
              <a:t>The </a:t>
            </a:r>
            <a:r>
              <a:rPr lang="en" sz="1050">
                <a:solidFill>
                  <a:schemeClr val="dk1"/>
                </a:solidFill>
                <a:latin typeface="Courier New"/>
                <a:ea typeface="Courier New"/>
                <a:cs typeface="Courier New"/>
                <a:sym typeface="Courier New"/>
              </a:rPr>
              <a:t>execlp()</a:t>
            </a:r>
            <a:r>
              <a:rPr lang="en" sz="1200">
                <a:solidFill>
                  <a:schemeClr val="dk1"/>
                </a:solidFill>
                <a:latin typeface="Roboto"/>
                <a:ea typeface="Roboto"/>
                <a:cs typeface="Roboto"/>
                <a:sym typeface="Roboto"/>
              </a:rPr>
              <a:t> and </a:t>
            </a:r>
            <a:r>
              <a:rPr lang="en" sz="1050">
                <a:solidFill>
                  <a:schemeClr val="dk1"/>
                </a:solidFill>
                <a:latin typeface="Courier New"/>
                <a:ea typeface="Courier New"/>
                <a:cs typeface="Courier New"/>
                <a:sym typeface="Courier New"/>
              </a:rPr>
              <a:t>execvp()</a:t>
            </a:r>
            <a:r>
              <a:rPr lang="en" sz="1200">
                <a:solidFill>
                  <a:schemeClr val="dk1"/>
                </a:solidFill>
                <a:latin typeface="Roboto"/>
                <a:ea typeface="Roboto"/>
                <a:cs typeface="Roboto"/>
                <a:sym typeface="Roboto"/>
              </a:rPr>
              <a:t> functions are similar to </a:t>
            </a:r>
            <a:r>
              <a:rPr lang="en" sz="1050">
                <a:solidFill>
                  <a:schemeClr val="dk1"/>
                </a:solidFill>
                <a:latin typeface="Courier New"/>
                <a:ea typeface="Courier New"/>
                <a:cs typeface="Courier New"/>
                <a:sym typeface="Courier New"/>
              </a:rPr>
              <a:t>execl()</a:t>
            </a:r>
            <a:r>
              <a:rPr lang="en" sz="1200">
                <a:solidFill>
                  <a:schemeClr val="dk1"/>
                </a:solidFill>
                <a:latin typeface="Roboto"/>
                <a:ea typeface="Roboto"/>
                <a:cs typeface="Roboto"/>
                <a:sym typeface="Roboto"/>
              </a:rPr>
              <a:t> and </a:t>
            </a:r>
            <a:r>
              <a:rPr lang="en" sz="1050">
                <a:solidFill>
                  <a:schemeClr val="dk1"/>
                </a:solidFill>
                <a:latin typeface="Courier New"/>
                <a:ea typeface="Courier New"/>
                <a:cs typeface="Courier New"/>
                <a:sym typeface="Courier New"/>
              </a:rPr>
              <a:t>execv()</a:t>
            </a:r>
            <a:r>
              <a:rPr lang="en" sz="1200">
                <a:solidFill>
                  <a:schemeClr val="dk1"/>
                </a:solidFill>
                <a:latin typeface="Roboto"/>
                <a:ea typeface="Roboto"/>
                <a:cs typeface="Roboto"/>
                <a:sym typeface="Roboto"/>
              </a:rPr>
              <a:t>, respectively, but they search the </a:t>
            </a:r>
            <a:r>
              <a:rPr lang="en" sz="1050">
                <a:solidFill>
                  <a:schemeClr val="dk1"/>
                </a:solidFill>
                <a:latin typeface="Courier New"/>
                <a:ea typeface="Courier New"/>
                <a:cs typeface="Courier New"/>
                <a:sym typeface="Courier New"/>
              </a:rPr>
              <a:t>PATH</a:t>
            </a:r>
            <a:r>
              <a:rPr lang="en" sz="1200">
                <a:solidFill>
                  <a:schemeClr val="dk1"/>
                </a:solidFill>
                <a:latin typeface="Roboto"/>
                <a:ea typeface="Roboto"/>
                <a:cs typeface="Roboto"/>
                <a:sym typeface="Roboto"/>
              </a:rPr>
              <a:t> environment variable to find the program file if the path argument does not contain a slash (</a:t>
            </a:r>
            <a:r>
              <a:rPr lang="en" sz="1050">
                <a:solidFill>
                  <a:schemeClr val="dk1"/>
                </a:solidFill>
                <a:latin typeface="Courier New"/>
                <a:ea typeface="Courier New"/>
                <a:cs typeface="Courier New"/>
                <a:sym typeface="Courier New"/>
              </a:rPr>
              <a:t>/</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chemeClr val="dk1"/>
                </a:solidFill>
                <a:latin typeface="Roboto"/>
                <a:ea typeface="Roboto"/>
                <a:cs typeface="Roboto"/>
                <a:sym typeface="Roboto"/>
              </a:rPr>
              <a:t>The </a:t>
            </a:r>
            <a:r>
              <a:rPr lang="en" sz="1050">
                <a:solidFill>
                  <a:schemeClr val="dk1"/>
                </a:solidFill>
                <a:latin typeface="Courier New"/>
                <a:ea typeface="Courier New"/>
                <a:cs typeface="Courier New"/>
                <a:sym typeface="Courier New"/>
              </a:rPr>
              <a:t>execv()</a:t>
            </a:r>
            <a:r>
              <a:rPr lang="en" sz="1200">
                <a:solidFill>
                  <a:schemeClr val="dk1"/>
                </a:solidFill>
                <a:latin typeface="Roboto"/>
                <a:ea typeface="Roboto"/>
                <a:cs typeface="Roboto"/>
                <a:sym typeface="Roboto"/>
              </a:rPr>
              <a:t> and </a:t>
            </a:r>
            <a:r>
              <a:rPr lang="en" sz="1050">
                <a:solidFill>
                  <a:schemeClr val="dk1"/>
                </a:solidFill>
                <a:latin typeface="Courier New"/>
                <a:ea typeface="Courier New"/>
                <a:cs typeface="Courier New"/>
                <a:sym typeface="Courier New"/>
              </a:rPr>
              <a:t>execve()</a:t>
            </a:r>
            <a:r>
              <a:rPr lang="en" sz="1200">
                <a:solidFill>
                  <a:schemeClr val="dk1"/>
                </a:solidFill>
                <a:latin typeface="Roboto"/>
                <a:ea typeface="Roboto"/>
                <a:cs typeface="Roboto"/>
                <a:sym typeface="Roboto"/>
              </a:rPr>
              <a:t> functions take an array of strings as the second argument, where the first element is the program name, and the remaining elements are the command line arguments to be passed to the new process. The </a:t>
            </a:r>
            <a:r>
              <a:rPr lang="en" sz="1050">
                <a:solidFill>
                  <a:schemeClr val="dk1"/>
                </a:solidFill>
                <a:latin typeface="Courier New"/>
                <a:ea typeface="Courier New"/>
                <a:cs typeface="Courier New"/>
                <a:sym typeface="Courier New"/>
              </a:rPr>
              <a:t>execve()</a:t>
            </a:r>
            <a:r>
              <a:rPr lang="en" sz="1200">
                <a:solidFill>
                  <a:schemeClr val="dk1"/>
                </a:solidFill>
                <a:latin typeface="Roboto"/>
                <a:ea typeface="Roboto"/>
                <a:cs typeface="Roboto"/>
                <a:sym typeface="Roboto"/>
              </a:rPr>
              <a:t> function also takes an additional argument that is a pointer to the environment variables to be passed to the new process.</a:t>
            </a:r>
            <a:endParaRPr sz="1200">
              <a:solidFill>
                <a:schemeClr val="dk1"/>
              </a:solidFill>
              <a:latin typeface="Roboto"/>
              <a:ea typeface="Roboto"/>
              <a:cs typeface="Roboto"/>
              <a:sym typeface="Roboto"/>
            </a:endParaRPr>
          </a:p>
          <a:p>
            <a:pPr indent="0" lvl="0" marL="0" rtl="0" algn="l">
              <a:spcBef>
                <a:spcPts val="1500"/>
              </a:spcBef>
              <a:spcAft>
                <a:spcPts val="0"/>
              </a:spcAft>
              <a:buNone/>
            </a:pPr>
            <a:r>
              <a:rPr lang="en" sz="1200">
                <a:solidFill>
                  <a:schemeClr val="dk1"/>
                </a:solidFill>
                <a:latin typeface="Roboto"/>
                <a:ea typeface="Roboto"/>
                <a:cs typeface="Roboto"/>
                <a:sym typeface="Roboto"/>
              </a:rPr>
              <a:t>When a process calls one of the </a:t>
            </a:r>
            <a:r>
              <a:rPr lang="en" sz="1050">
                <a:solidFill>
                  <a:schemeClr val="dk1"/>
                </a:solidFill>
                <a:latin typeface="Courier New"/>
                <a:ea typeface="Courier New"/>
                <a:cs typeface="Courier New"/>
                <a:sym typeface="Courier New"/>
              </a:rPr>
              <a:t>exec()</a:t>
            </a:r>
            <a:r>
              <a:rPr lang="en" sz="1200">
                <a:solidFill>
                  <a:schemeClr val="dk1"/>
                </a:solidFill>
                <a:latin typeface="Roboto"/>
                <a:ea typeface="Roboto"/>
                <a:cs typeface="Roboto"/>
                <a:sym typeface="Roboto"/>
              </a:rPr>
              <a:t> functions, the current process image is replaced with the new process image. All memory mappings, file descriptors, signal handlers, and signal masks are preserved, except for those that are explicitly modified by the new process image. If the </a:t>
            </a:r>
            <a:r>
              <a:rPr lang="en" sz="1050">
                <a:solidFill>
                  <a:schemeClr val="dk1"/>
                </a:solidFill>
                <a:latin typeface="Courier New"/>
                <a:ea typeface="Courier New"/>
                <a:cs typeface="Courier New"/>
                <a:sym typeface="Courier New"/>
              </a:rPr>
              <a:t>exec()</a:t>
            </a:r>
            <a:r>
              <a:rPr lang="en" sz="1200">
                <a:solidFill>
                  <a:schemeClr val="dk1"/>
                </a:solidFill>
                <a:latin typeface="Roboto"/>
                <a:ea typeface="Roboto"/>
                <a:cs typeface="Roboto"/>
                <a:sym typeface="Roboto"/>
              </a:rPr>
              <a:t> function returns, it means that there was an error.</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Address Structure</a:t>
            </a:r>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 socket address structure is a special structure that stores the connection details of a socket.</a:t>
            </a:r>
            <a:endParaRPr/>
          </a:p>
          <a:p>
            <a:pPr indent="-342900" lvl="0" marL="457200" rtl="0" algn="l">
              <a:lnSpc>
                <a:spcPct val="115000"/>
              </a:lnSpc>
              <a:spcBef>
                <a:spcPts val="0"/>
              </a:spcBef>
              <a:spcAft>
                <a:spcPts val="0"/>
              </a:spcAft>
              <a:buSzPts val="1800"/>
              <a:buChar char="●"/>
            </a:pPr>
            <a:r>
              <a:rPr lang="en"/>
              <a:t>It mainly consists of fields like IP Address, Port Number and Protocol family.</a:t>
            </a:r>
            <a:endParaRPr/>
          </a:p>
          <a:p>
            <a:pPr indent="-342900" lvl="0" marL="457200" rtl="0" algn="l">
              <a:lnSpc>
                <a:spcPct val="115000"/>
              </a:lnSpc>
              <a:spcBef>
                <a:spcPts val="0"/>
              </a:spcBef>
              <a:spcAft>
                <a:spcPts val="0"/>
              </a:spcAft>
              <a:buSzPts val="1800"/>
              <a:buChar char="●"/>
            </a:pPr>
            <a:r>
              <a:rPr lang="en"/>
              <a:t>Socket Address Family determines the format of the address structure</a:t>
            </a:r>
            <a:endParaRPr/>
          </a:p>
          <a:p>
            <a:pPr indent="-317500" lvl="1" marL="914400" rtl="0" algn="l">
              <a:lnSpc>
                <a:spcPct val="115000"/>
              </a:lnSpc>
              <a:spcBef>
                <a:spcPts val="0"/>
              </a:spcBef>
              <a:spcAft>
                <a:spcPts val="0"/>
              </a:spcAft>
              <a:buSzPts val="1400"/>
              <a:buChar char="○"/>
            </a:pPr>
            <a:r>
              <a:rPr lang="en" sz="1150">
                <a:solidFill>
                  <a:srgbClr val="232629"/>
                </a:solidFill>
                <a:highlight>
                  <a:srgbClr val="FFFFFF"/>
                </a:highlight>
              </a:rPr>
              <a:t>Members of AF_INET address family are IPv4 addresses.</a:t>
            </a:r>
            <a:endParaRPr sz="1150">
              <a:solidFill>
                <a:srgbClr val="232629"/>
              </a:solidFill>
              <a:highlight>
                <a:srgbClr val="FFFFFF"/>
              </a:highlight>
            </a:endParaRPr>
          </a:p>
          <a:p>
            <a:pPr indent="-317500" lvl="1" marL="914400" rtl="0" algn="l">
              <a:lnSpc>
                <a:spcPct val="115000"/>
              </a:lnSpc>
              <a:spcBef>
                <a:spcPts val="0"/>
              </a:spcBef>
              <a:spcAft>
                <a:spcPts val="0"/>
              </a:spcAft>
              <a:buSzPts val="1400"/>
              <a:buChar char="○"/>
            </a:pPr>
            <a:r>
              <a:rPr lang="en" sz="1150">
                <a:solidFill>
                  <a:srgbClr val="232629"/>
                </a:solidFill>
                <a:highlight>
                  <a:srgbClr val="FFFFFF"/>
                </a:highlight>
              </a:rPr>
              <a:t>Members of AF_INET6 address family are IPv6 addresses.</a:t>
            </a:r>
            <a:endParaRPr sz="1150">
              <a:solidFill>
                <a:srgbClr val="232629"/>
              </a:solidFill>
              <a:highlight>
                <a:srgbClr val="FFFFFF"/>
              </a:highlight>
            </a:endParaRPr>
          </a:p>
          <a:p>
            <a:pPr indent="-317500" lvl="1" marL="914400" rtl="0" algn="l">
              <a:lnSpc>
                <a:spcPct val="115000"/>
              </a:lnSpc>
              <a:spcBef>
                <a:spcPts val="0"/>
              </a:spcBef>
              <a:spcAft>
                <a:spcPts val="0"/>
              </a:spcAft>
              <a:buSzPts val="1400"/>
              <a:buChar char="○"/>
            </a:pPr>
            <a:r>
              <a:rPr lang="en" sz="1150">
                <a:solidFill>
                  <a:srgbClr val="232629"/>
                </a:solidFill>
                <a:highlight>
                  <a:srgbClr val="FFFFFF"/>
                </a:highlight>
              </a:rPr>
              <a:t>Members of AF_UNIX address family are names of Unix domain sockets </a:t>
            </a:r>
            <a:endParaRPr sz="1150">
              <a:solidFill>
                <a:srgbClr val="232629"/>
              </a:solidFill>
              <a:highlight>
                <a:srgbClr val="FFFFFF"/>
              </a:highlight>
            </a:endParaRPr>
          </a:p>
          <a:p>
            <a:pPr indent="-317500" lvl="1" marL="914400" rtl="0" algn="l">
              <a:lnSpc>
                <a:spcPct val="115000"/>
              </a:lnSpc>
              <a:spcBef>
                <a:spcPts val="0"/>
              </a:spcBef>
              <a:spcAft>
                <a:spcPts val="0"/>
              </a:spcAft>
              <a:buSzPts val="1400"/>
              <a:buChar char="○"/>
            </a:pPr>
            <a:r>
              <a:rPr lang="en" sz="1150">
                <a:solidFill>
                  <a:srgbClr val="232629"/>
                </a:solidFill>
                <a:highlight>
                  <a:srgbClr val="FFFFFF"/>
                </a:highlight>
              </a:rPr>
              <a:t>Members of AF_IPX address family are </a:t>
            </a:r>
            <a:r>
              <a:rPr lang="en" sz="1150" u="sng">
                <a:solidFill>
                  <a:schemeClr val="hlink"/>
                </a:solidFill>
                <a:highlight>
                  <a:srgbClr val="FFFFFF"/>
                </a:highlight>
                <a:hlinkClick r:id="rId3"/>
              </a:rPr>
              <a:t>IPX</a:t>
            </a:r>
            <a:r>
              <a:rPr lang="en" sz="1150">
                <a:solidFill>
                  <a:srgbClr val="232629"/>
                </a:solidFill>
                <a:highlight>
                  <a:srgbClr val="FFFFFF"/>
                </a:highlight>
              </a:rPr>
              <a:t> addresses, and so on. </a:t>
            </a:r>
            <a:r>
              <a:rPr lang="en"/>
              <a:t> </a:t>
            </a:r>
            <a:endParaRPr/>
          </a:p>
          <a:p>
            <a:pPr indent="-342900" lvl="0" marL="457200" rtl="0" algn="l">
              <a:lnSpc>
                <a:spcPct val="115000"/>
              </a:lnSpc>
              <a:spcBef>
                <a:spcPts val="0"/>
              </a:spcBef>
              <a:spcAft>
                <a:spcPts val="0"/>
              </a:spcAft>
              <a:buSzPts val="1800"/>
              <a:buChar char="●"/>
            </a:pPr>
            <a:r>
              <a:rPr lang="en"/>
              <a:t>The name of each socket starts with socketaddr_ followed by its unique name.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fork vs exec</a:t>
            </a:r>
            <a:endParaRPr/>
          </a:p>
        </p:txBody>
      </p:sp>
      <p:sp>
        <p:nvSpPr>
          <p:cNvPr id="244" name="Google Shape;244;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fork starts a new process which is a copy of the one that calls it, while exec replaces the current process image with another (different) one.</a:t>
            </a:r>
            <a:endParaRPr/>
          </a:p>
          <a:p>
            <a:pPr indent="-342900" lvl="0" marL="457200" rtl="0" algn="l">
              <a:lnSpc>
                <a:spcPct val="115000"/>
              </a:lnSpc>
              <a:spcBef>
                <a:spcPts val="0"/>
              </a:spcBef>
              <a:spcAft>
                <a:spcPts val="0"/>
              </a:spcAft>
              <a:buSzPts val="1800"/>
              <a:buChar char="●"/>
            </a:pPr>
            <a:r>
              <a:rPr lang="en"/>
              <a:t>Both parent and child processes are executed simultaneously in case of fork() while Control never returns to the original program unless there is an exec() error.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Concurrent Server</a:t>
            </a:r>
            <a:endParaRPr/>
          </a:p>
        </p:txBody>
      </p:sp>
      <p:sp>
        <p:nvSpPr>
          <p:cNvPr id="250" name="Google Shape;25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374151"/>
              </a:buClr>
              <a:buSzPts val="1900"/>
              <a:buFont typeface="Roboto"/>
              <a:buChar char="●"/>
            </a:pPr>
            <a:r>
              <a:rPr lang="en" sz="1900">
                <a:solidFill>
                  <a:srgbClr val="374151"/>
                </a:solidFill>
                <a:latin typeface="Roboto"/>
                <a:ea typeface="Roboto"/>
                <a:cs typeface="Roboto"/>
                <a:sym typeface="Roboto"/>
              </a:rPr>
              <a:t>In Unix network programming, a concurrent server is a server program that is capable of handling multiple client connections simultaneously. </a:t>
            </a:r>
            <a:endParaRPr sz="1900">
              <a:solidFill>
                <a:srgbClr val="374151"/>
              </a:solidFill>
              <a:latin typeface="Roboto"/>
              <a:ea typeface="Roboto"/>
              <a:cs typeface="Roboto"/>
              <a:sym typeface="Roboto"/>
            </a:endParaRPr>
          </a:p>
          <a:p>
            <a:pPr indent="-349250" lvl="0" marL="457200" rtl="0" algn="l">
              <a:spcBef>
                <a:spcPts val="0"/>
              </a:spcBef>
              <a:spcAft>
                <a:spcPts val="0"/>
              </a:spcAft>
              <a:buClr>
                <a:srgbClr val="374151"/>
              </a:buClr>
              <a:buSzPts val="1900"/>
              <a:buFont typeface="Roboto"/>
              <a:buChar char="●"/>
            </a:pPr>
            <a:r>
              <a:rPr lang="en" sz="1900">
                <a:solidFill>
                  <a:srgbClr val="374151"/>
                </a:solidFill>
                <a:latin typeface="Roboto"/>
                <a:ea typeface="Roboto"/>
                <a:cs typeface="Roboto"/>
                <a:sym typeface="Roboto"/>
              </a:rPr>
              <a:t>This allows the server to provide concurrent services to multiple clients without blocking or delaying other requests.</a:t>
            </a:r>
            <a:endParaRPr sz="2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Process programming for concurrent Server</a:t>
            </a:r>
            <a:endParaRPr/>
          </a:p>
        </p:txBody>
      </p:sp>
      <p:sp>
        <p:nvSpPr>
          <p:cNvPr id="256" name="Google Shape;25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 sz="1700">
                <a:solidFill>
                  <a:srgbClr val="374151"/>
                </a:solidFill>
                <a:latin typeface="Roboto"/>
                <a:ea typeface="Roboto"/>
                <a:cs typeface="Roboto"/>
                <a:sym typeface="Roboto"/>
              </a:rPr>
              <a:t>Multi-process programming: In this approach, the server program creates a new process for each client connection. Each process runs independently and handles the requests from the respective client. The parent process can use the </a:t>
            </a:r>
            <a:r>
              <a:rPr lang="en" sz="1550">
                <a:solidFill>
                  <a:srgbClr val="188038"/>
                </a:solidFill>
                <a:latin typeface="Courier New"/>
                <a:ea typeface="Courier New"/>
                <a:cs typeface="Courier New"/>
                <a:sym typeface="Courier New"/>
              </a:rPr>
              <a:t>fork()</a:t>
            </a:r>
            <a:r>
              <a:rPr lang="en" sz="1700">
                <a:solidFill>
                  <a:srgbClr val="374151"/>
                </a:solidFill>
                <a:latin typeface="Roboto"/>
                <a:ea typeface="Roboto"/>
                <a:cs typeface="Roboto"/>
                <a:sym typeface="Roboto"/>
              </a:rPr>
              <a:t> system call to create child processes, and the </a:t>
            </a:r>
            <a:r>
              <a:rPr lang="en" sz="1550">
                <a:solidFill>
                  <a:srgbClr val="188038"/>
                </a:solidFill>
                <a:latin typeface="Courier New"/>
                <a:ea typeface="Courier New"/>
                <a:cs typeface="Courier New"/>
                <a:sym typeface="Courier New"/>
              </a:rPr>
              <a:t>wait()</a:t>
            </a:r>
            <a:r>
              <a:rPr lang="en" sz="1700">
                <a:solidFill>
                  <a:srgbClr val="374151"/>
                </a:solidFill>
                <a:latin typeface="Roboto"/>
                <a:ea typeface="Roboto"/>
                <a:cs typeface="Roboto"/>
                <a:sym typeface="Roboto"/>
              </a:rPr>
              <a:t> system call to collect the exit status of terminated child processes.</a:t>
            </a:r>
            <a:endParaRPr sz="17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idx="1" type="body"/>
          </p:nvPr>
        </p:nvSpPr>
        <p:spPr>
          <a:xfrm>
            <a:off x="311700" y="273225"/>
            <a:ext cx="8520600" cy="42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2" name="Google Shape;262;p45"/>
          <p:cNvPicPr preferRelativeResize="0"/>
          <p:nvPr/>
        </p:nvPicPr>
        <p:blipFill>
          <a:blip r:embed="rId3">
            <a:alphaModFix/>
          </a:blip>
          <a:stretch>
            <a:fillRect/>
          </a:stretch>
        </p:blipFill>
        <p:spPr>
          <a:xfrm>
            <a:off x="3" y="3"/>
            <a:ext cx="562038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374151"/>
                </a:solidFill>
                <a:latin typeface="Roboto"/>
                <a:ea typeface="Roboto"/>
                <a:cs typeface="Roboto"/>
                <a:sym typeface="Roboto"/>
              </a:rPr>
              <a:t>This loop continuously waits for incoming client connections using the </a:t>
            </a:r>
            <a:r>
              <a:rPr lang="en" sz="1450">
                <a:solidFill>
                  <a:srgbClr val="188038"/>
                </a:solidFill>
                <a:latin typeface="Courier New"/>
                <a:ea typeface="Courier New"/>
                <a:cs typeface="Courier New"/>
                <a:sym typeface="Courier New"/>
              </a:rPr>
              <a:t>accept()</a:t>
            </a:r>
            <a:r>
              <a:rPr lang="en" sz="1700">
                <a:solidFill>
                  <a:srgbClr val="374151"/>
                </a:solidFill>
                <a:latin typeface="Roboto"/>
                <a:ea typeface="Roboto"/>
                <a:cs typeface="Roboto"/>
                <a:sym typeface="Roboto"/>
              </a:rPr>
              <a:t> system call, which blocks until a new connection arrives. Once a new connection is established, a new child process is created using the </a:t>
            </a:r>
            <a:r>
              <a:rPr lang="en" sz="1450">
                <a:solidFill>
                  <a:srgbClr val="188038"/>
                </a:solidFill>
                <a:latin typeface="Courier New"/>
                <a:ea typeface="Courier New"/>
                <a:cs typeface="Courier New"/>
                <a:sym typeface="Courier New"/>
              </a:rPr>
              <a:t>fork()</a:t>
            </a:r>
            <a:r>
              <a:rPr lang="en" sz="1700">
                <a:solidFill>
                  <a:srgbClr val="374151"/>
                </a:solidFill>
                <a:latin typeface="Roboto"/>
                <a:ea typeface="Roboto"/>
                <a:cs typeface="Roboto"/>
                <a:sym typeface="Roboto"/>
              </a:rPr>
              <a:t> system call, which duplicates the current process. The child process then closes the listening socket using </a:t>
            </a:r>
            <a:r>
              <a:rPr lang="en" sz="1450">
                <a:solidFill>
                  <a:srgbClr val="188038"/>
                </a:solidFill>
                <a:latin typeface="Courier New"/>
                <a:ea typeface="Courier New"/>
                <a:cs typeface="Courier New"/>
                <a:sym typeface="Courier New"/>
              </a:rPr>
              <a:t>close(listenfd)</a:t>
            </a:r>
            <a:r>
              <a:rPr lang="en" sz="1700">
                <a:solidFill>
                  <a:srgbClr val="374151"/>
                </a:solidFill>
                <a:latin typeface="Roboto"/>
                <a:ea typeface="Roboto"/>
                <a:cs typeface="Roboto"/>
                <a:sym typeface="Roboto"/>
              </a:rPr>
              <a:t>, since it no longer needs to accept new connections, and calls </a:t>
            </a:r>
            <a:r>
              <a:rPr lang="en" sz="1450">
                <a:solidFill>
                  <a:srgbClr val="188038"/>
                </a:solidFill>
                <a:latin typeface="Courier New"/>
                <a:ea typeface="Courier New"/>
                <a:cs typeface="Courier New"/>
                <a:sym typeface="Courier New"/>
              </a:rPr>
              <a:t>handle_client_request()</a:t>
            </a:r>
            <a:r>
              <a:rPr lang="en" sz="1700">
                <a:solidFill>
                  <a:srgbClr val="374151"/>
                </a:solidFill>
                <a:latin typeface="Roboto"/>
                <a:ea typeface="Roboto"/>
                <a:cs typeface="Roboto"/>
                <a:sym typeface="Roboto"/>
              </a:rPr>
              <a:t> to handle the client request. The parent process continues to listen for incoming connections by closing the connection socket </a:t>
            </a:r>
            <a:r>
              <a:rPr lang="en" sz="1450">
                <a:solidFill>
                  <a:srgbClr val="188038"/>
                </a:solidFill>
                <a:latin typeface="Courier New"/>
                <a:ea typeface="Courier New"/>
                <a:cs typeface="Courier New"/>
                <a:sym typeface="Courier New"/>
              </a:rPr>
              <a:t>connfd</a:t>
            </a:r>
            <a:r>
              <a:rPr lang="en" sz="1700">
                <a:solidFill>
                  <a:srgbClr val="374151"/>
                </a:solidFill>
                <a:latin typeface="Roboto"/>
                <a:ea typeface="Roboto"/>
                <a:cs typeface="Roboto"/>
                <a:sym typeface="Roboto"/>
              </a:rPr>
              <a:t> and going back to the beginning of the loop.</a:t>
            </a:r>
            <a:endParaRPr sz="1700">
              <a:solidFill>
                <a:srgbClr val="374151"/>
              </a:solidFill>
              <a:latin typeface="Roboto"/>
              <a:ea typeface="Roboto"/>
              <a:cs typeface="Roboto"/>
              <a:sym typeface="Roboto"/>
            </a:endParaRPr>
          </a:p>
          <a:p>
            <a:pPr indent="0" lvl="0" marL="0" rtl="0" algn="l">
              <a:spcBef>
                <a:spcPts val="0"/>
              </a:spcBef>
              <a:spcAft>
                <a:spcPts val="0"/>
              </a:spcAft>
              <a:buNone/>
            </a:pPr>
            <a:r>
              <a:rPr lang="en" sz="1500">
                <a:solidFill>
                  <a:srgbClr val="374151"/>
                </a:solidFill>
                <a:latin typeface="Roboto"/>
                <a:ea typeface="Roboto"/>
                <a:cs typeface="Roboto"/>
                <a:sym typeface="Roboto"/>
              </a:rPr>
              <a:t>Overall, this code implements a simple multi-process concurrent server that can handle multiple client connections simultaneously by creating a new child process for each incoming connection.</a:t>
            </a:r>
            <a:endParaRPr sz="2000">
              <a:solidFill>
                <a:srgbClr val="37415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Concurrent Servers</a:t>
            </a:r>
            <a:endParaRPr/>
          </a:p>
        </p:txBody>
      </p:sp>
      <p:sp>
        <p:nvSpPr>
          <p:cNvPr id="274" name="Google Shape;274;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When a client request can take longer to service, we do not want to tie up a single server with one client; we want to handle multiple clients at the same time. </a:t>
            </a:r>
            <a:endParaRPr/>
          </a:p>
          <a:p>
            <a:pPr indent="-342900" lvl="0" marL="457200" rtl="0" algn="l">
              <a:lnSpc>
                <a:spcPct val="115000"/>
              </a:lnSpc>
              <a:spcBef>
                <a:spcPts val="0"/>
              </a:spcBef>
              <a:spcAft>
                <a:spcPts val="0"/>
              </a:spcAft>
              <a:buSzPts val="1800"/>
              <a:buChar char="●"/>
            </a:pPr>
            <a:r>
              <a:rPr lang="en"/>
              <a:t>The simplest way to write a concurrent server under Unix is to fork a child process to handle each client.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Concurrent server</a:t>
            </a:r>
            <a:endParaRPr/>
          </a:p>
        </p:txBody>
      </p:sp>
      <p:sp>
        <p:nvSpPr>
          <p:cNvPr id="280" name="Google Shape;280;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1" name="Google Shape;281;p48"/>
          <p:cNvPicPr preferRelativeResize="0"/>
          <p:nvPr/>
        </p:nvPicPr>
        <p:blipFill rotWithShape="1">
          <a:blip r:embed="rId3">
            <a:alphaModFix/>
          </a:blip>
          <a:srcRect b="0" l="0" r="0" t="0"/>
          <a:stretch/>
        </p:blipFill>
        <p:spPr>
          <a:xfrm>
            <a:off x="311701" y="1152476"/>
            <a:ext cx="5109775" cy="3235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Outline of a Concurrent Server</a:t>
            </a:r>
            <a:endParaRPr/>
          </a:p>
        </p:txBody>
      </p:sp>
      <p:sp>
        <p:nvSpPr>
          <p:cNvPr id="287" name="Google Shape;287;p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88" name="Google Shape;288;p49"/>
          <p:cNvSpPr txBox="1"/>
          <p:nvPr>
            <p:ph idx="2" type="body"/>
          </p:nvPr>
        </p:nvSpPr>
        <p:spPr>
          <a:xfrm>
            <a:off x="6173625" y="0"/>
            <a:ext cx="2970300" cy="50469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When a connection is established, accept returns, the server calls fork, and the child process services the client (on connfd, the connected socket) and the parent process waits for another connection (on listenfd, the listening socket).</a:t>
            </a:r>
            <a:endParaRPr/>
          </a:p>
          <a:p>
            <a:pPr indent="-317500" lvl="0" marL="457200" rtl="0" algn="l">
              <a:lnSpc>
                <a:spcPct val="115000"/>
              </a:lnSpc>
              <a:spcBef>
                <a:spcPts val="0"/>
              </a:spcBef>
              <a:spcAft>
                <a:spcPts val="0"/>
              </a:spcAft>
              <a:buSzPts val="1400"/>
              <a:buChar char="●"/>
            </a:pPr>
            <a:r>
              <a:rPr lang="en"/>
              <a:t>The parent closes the connected socket since the child handles the new client.</a:t>
            </a:r>
            <a:endParaRPr/>
          </a:p>
          <a:p>
            <a:pPr indent="-317500" lvl="0" marL="457200" rtl="0" algn="l">
              <a:lnSpc>
                <a:spcPct val="115000"/>
              </a:lnSpc>
              <a:spcBef>
                <a:spcPts val="0"/>
              </a:spcBef>
              <a:spcAft>
                <a:spcPts val="0"/>
              </a:spcAft>
              <a:buSzPts val="1400"/>
              <a:buChar char="●"/>
            </a:pPr>
            <a:r>
              <a:rPr lang="en"/>
              <a:t>the function doit does whatever is required to service the client.</a:t>
            </a:r>
            <a:endParaRPr/>
          </a:p>
          <a:p>
            <a:pPr indent="-317500" lvl="0" marL="457200" rtl="0" algn="l">
              <a:lnSpc>
                <a:spcPct val="115000"/>
              </a:lnSpc>
              <a:spcBef>
                <a:spcPts val="0"/>
              </a:spcBef>
              <a:spcAft>
                <a:spcPts val="0"/>
              </a:spcAft>
              <a:buSzPts val="1400"/>
              <a:buChar char="●"/>
            </a:pPr>
            <a:r>
              <a:rPr lang="en"/>
              <a:t>When this function returns, we explicitly close the connected socket in the child</a:t>
            </a:r>
            <a:endParaRPr/>
          </a:p>
        </p:txBody>
      </p:sp>
      <p:pic>
        <p:nvPicPr>
          <p:cNvPr id="289" name="Google Shape;289;p49"/>
          <p:cNvPicPr preferRelativeResize="0"/>
          <p:nvPr/>
        </p:nvPicPr>
        <p:blipFill rotWithShape="1">
          <a:blip r:embed="rId3">
            <a:alphaModFix/>
          </a:blip>
          <a:srcRect b="0" l="0" r="0" t="0"/>
          <a:stretch/>
        </p:blipFill>
        <p:spPr>
          <a:xfrm>
            <a:off x="4" y="1152479"/>
            <a:ext cx="6303582" cy="3991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95" name="Google Shape;295;p50"/>
          <p:cNvSpPr txBox="1"/>
          <p:nvPr>
            <p:ph idx="2" type="body"/>
          </p:nvPr>
        </p:nvSpPr>
        <p:spPr>
          <a:xfrm>
            <a:off x="4743725" y="0"/>
            <a:ext cx="3999900" cy="51435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1100"/>
              </a:spcBef>
              <a:spcAft>
                <a:spcPts val="0"/>
              </a:spcAft>
              <a:buSzPts val="1400"/>
              <a:buChar char="●"/>
            </a:pPr>
            <a:r>
              <a:rPr b="1" lang="en" sz="1100">
                <a:solidFill>
                  <a:schemeClr val="dk1"/>
                </a:solidFill>
                <a:latin typeface="Verdana"/>
                <a:ea typeface="Verdana"/>
                <a:cs typeface="Verdana"/>
                <a:sym typeface="Verdana"/>
              </a:rPr>
              <a:t>Status of client/server before call to </a:t>
            </a:r>
            <a:r>
              <a:rPr b="1" lang="en" sz="1100">
                <a:solidFill>
                  <a:srgbClr val="790029"/>
                </a:solidFill>
                <a:latin typeface="Courier New"/>
                <a:ea typeface="Courier New"/>
                <a:cs typeface="Courier New"/>
                <a:sym typeface="Courier New"/>
              </a:rPr>
              <a:t>accept</a:t>
            </a:r>
            <a:r>
              <a:rPr b="1" lang="en" sz="1100">
                <a:solidFill>
                  <a:schemeClr val="dk1"/>
                </a:solidFill>
                <a:latin typeface="Verdana"/>
                <a:ea typeface="Verdana"/>
                <a:cs typeface="Verdana"/>
                <a:sym typeface="Verdana"/>
              </a:rPr>
              <a:t> returns.</a:t>
            </a:r>
            <a:endParaRPr sz="1100">
              <a:solidFill>
                <a:schemeClr val="dk1"/>
              </a:solidFill>
            </a:endParaRPr>
          </a:p>
          <a:p>
            <a:pPr indent="-304800" lvl="1" marL="914400" rtl="0" algn="l">
              <a:lnSpc>
                <a:spcPct val="115000"/>
              </a:lnSpc>
              <a:spcBef>
                <a:spcPts val="0"/>
              </a:spcBef>
              <a:spcAft>
                <a:spcPts val="0"/>
              </a:spcAft>
              <a:buSzPts val="1200"/>
              <a:buChar char="○"/>
            </a:pPr>
            <a:r>
              <a:rPr lang="en"/>
              <a:t>Immediately after accept returns, we have the scenario shown in second figure</a:t>
            </a:r>
            <a:endParaRPr/>
          </a:p>
          <a:p>
            <a:pPr indent="-317500" lvl="0" marL="457200" rtl="0" algn="l">
              <a:lnSpc>
                <a:spcPct val="115000"/>
              </a:lnSpc>
              <a:spcBef>
                <a:spcPts val="0"/>
              </a:spcBef>
              <a:spcAft>
                <a:spcPts val="0"/>
              </a:spcAft>
              <a:buSzPts val="1400"/>
              <a:buChar char="●"/>
            </a:pPr>
            <a:r>
              <a:rPr b="1" lang="en" sz="1100">
                <a:solidFill>
                  <a:schemeClr val="dk1"/>
                </a:solidFill>
                <a:latin typeface="Verdana"/>
                <a:ea typeface="Verdana"/>
                <a:cs typeface="Verdana"/>
                <a:sym typeface="Verdana"/>
              </a:rPr>
              <a:t>Status of client/server after return from </a:t>
            </a:r>
            <a:r>
              <a:rPr b="1" lang="en" sz="1100">
                <a:solidFill>
                  <a:srgbClr val="790029"/>
                </a:solidFill>
                <a:latin typeface="Courier New"/>
                <a:ea typeface="Courier New"/>
                <a:cs typeface="Courier New"/>
                <a:sym typeface="Courier New"/>
              </a:rPr>
              <a:t>accept</a:t>
            </a:r>
            <a:r>
              <a:rPr b="1" lang="en" sz="1100">
                <a:solidFill>
                  <a:schemeClr val="dk1"/>
                </a:solidFill>
                <a:latin typeface="Verdana"/>
                <a:ea typeface="Verdana"/>
                <a:cs typeface="Verdana"/>
                <a:sym typeface="Verdana"/>
              </a:rPr>
              <a:t>.</a:t>
            </a:r>
            <a:endParaRPr sz="1100">
              <a:solidFill>
                <a:schemeClr val="dk1"/>
              </a:solidFill>
            </a:endParaRPr>
          </a:p>
          <a:p>
            <a:pPr indent="-317500" lvl="0" marL="457200" rtl="0" algn="l">
              <a:lnSpc>
                <a:spcPct val="115000"/>
              </a:lnSpc>
              <a:spcBef>
                <a:spcPts val="0"/>
              </a:spcBef>
              <a:spcAft>
                <a:spcPts val="0"/>
              </a:spcAft>
              <a:buSzPts val="1400"/>
              <a:buChar char="●"/>
            </a:pPr>
            <a:r>
              <a:rPr b="1" lang="en" sz="1100">
                <a:solidFill>
                  <a:schemeClr val="dk1"/>
                </a:solidFill>
                <a:latin typeface="Verdana"/>
                <a:ea typeface="Verdana"/>
                <a:cs typeface="Verdana"/>
                <a:sym typeface="Verdana"/>
              </a:rPr>
              <a:t>Status of client/server after </a:t>
            </a:r>
            <a:r>
              <a:rPr b="1" lang="en" sz="1100">
                <a:solidFill>
                  <a:srgbClr val="790029"/>
                </a:solidFill>
                <a:latin typeface="Courier New"/>
                <a:ea typeface="Courier New"/>
                <a:cs typeface="Courier New"/>
                <a:sym typeface="Courier New"/>
              </a:rPr>
              <a:t>fork</a:t>
            </a:r>
            <a:r>
              <a:rPr b="1" lang="en" sz="1100">
                <a:solidFill>
                  <a:schemeClr val="dk1"/>
                </a:solidFill>
                <a:latin typeface="Verdana"/>
                <a:ea typeface="Verdana"/>
                <a:cs typeface="Verdana"/>
                <a:sym typeface="Verdana"/>
              </a:rPr>
              <a:t> returns.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 </a:t>
            </a:r>
            <a:r>
              <a:rPr lang="en" sz="1100">
                <a:solidFill>
                  <a:srgbClr val="790029"/>
                </a:solidFill>
                <a:latin typeface="Courier New"/>
                <a:ea typeface="Courier New"/>
                <a:cs typeface="Courier New"/>
                <a:sym typeface="Courier New"/>
              </a:rPr>
              <a:t>listenfd</a:t>
            </a:r>
            <a:r>
              <a:rPr lang="en" sz="1100">
                <a:solidFill>
                  <a:schemeClr val="dk1"/>
                </a:solidFill>
                <a:latin typeface="Verdana"/>
                <a:ea typeface="Verdana"/>
                <a:cs typeface="Verdana"/>
                <a:sym typeface="Verdana"/>
              </a:rPr>
              <a:t> and </a:t>
            </a:r>
            <a:r>
              <a:rPr lang="en" sz="1100">
                <a:solidFill>
                  <a:srgbClr val="790029"/>
                </a:solidFill>
                <a:latin typeface="Courier New"/>
                <a:ea typeface="Courier New"/>
                <a:cs typeface="Courier New"/>
                <a:sym typeface="Courier New"/>
              </a:rPr>
              <a:t>connfd</a:t>
            </a:r>
            <a:r>
              <a:rPr lang="en" sz="1100">
                <a:solidFill>
                  <a:schemeClr val="dk1"/>
                </a:solidFill>
                <a:latin typeface="Verdana"/>
                <a:ea typeface="Verdana"/>
                <a:cs typeface="Verdana"/>
                <a:sym typeface="Verdana"/>
              </a:rPr>
              <a:t>, are shared (duplicated) between the parent and child.</a:t>
            </a:r>
            <a:endParaRPr b="1" sz="1100">
              <a:solidFill>
                <a:schemeClr val="dk1"/>
              </a:solidFill>
              <a:latin typeface="Verdana"/>
              <a:ea typeface="Verdana"/>
              <a:cs typeface="Verdana"/>
              <a:sym typeface="Verdana"/>
            </a:endParaRPr>
          </a:p>
          <a:p>
            <a:pPr indent="-317500" lvl="0" marL="457200" rtl="0" algn="l">
              <a:lnSpc>
                <a:spcPct val="115000"/>
              </a:lnSpc>
              <a:spcBef>
                <a:spcPts val="0"/>
              </a:spcBef>
              <a:spcAft>
                <a:spcPts val="0"/>
              </a:spcAft>
              <a:buSzPts val="1400"/>
              <a:buChar char="●"/>
            </a:pPr>
            <a:r>
              <a:rPr b="1" lang="en" sz="1100">
                <a:solidFill>
                  <a:schemeClr val="dk1"/>
                </a:solidFill>
                <a:latin typeface="Verdana"/>
                <a:ea typeface="Verdana"/>
                <a:cs typeface="Verdana"/>
                <a:sym typeface="Verdana"/>
              </a:rPr>
              <a:t> Status of client/server after parent and child close appropriate sockets.</a:t>
            </a:r>
            <a:endParaRPr b="1" sz="1100">
              <a:solidFill>
                <a:schemeClr val="dk1"/>
              </a:solidFill>
              <a:latin typeface="Verdana"/>
              <a:ea typeface="Verdana"/>
              <a:cs typeface="Verdana"/>
              <a:sym typeface="Verdana"/>
            </a:endParaRPr>
          </a:p>
          <a:p>
            <a:pPr indent="-304800" lvl="1" marL="914400" rtl="0" algn="l">
              <a:lnSpc>
                <a:spcPct val="115000"/>
              </a:lnSpc>
              <a:spcBef>
                <a:spcPts val="0"/>
              </a:spcBef>
              <a:spcAft>
                <a:spcPts val="0"/>
              </a:spcAft>
              <a:buSzPts val="1200"/>
              <a:buChar char="○"/>
            </a:pPr>
            <a:r>
              <a:rPr lang="en" sz="1100">
                <a:solidFill>
                  <a:schemeClr val="dk1"/>
                </a:solidFill>
                <a:latin typeface="Verdana"/>
                <a:ea typeface="Verdana"/>
                <a:cs typeface="Verdana"/>
                <a:sym typeface="Verdana"/>
              </a:rPr>
              <a:t>The child is handling the connection with the client and the parent can call </a:t>
            </a:r>
            <a:r>
              <a:rPr lang="en" sz="1100">
                <a:solidFill>
                  <a:srgbClr val="790029"/>
                </a:solidFill>
                <a:latin typeface="Courier New"/>
                <a:ea typeface="Courier New"/>
                <a:cs typeface="Courier New"/>
                <a:sym typeface="Courier New"/>
              </a:rPr>
              <a:t>accept</a:t>
            </a:r>
            <a:r>
              <a:rPr lang="en" sz="1100">
                <a:solidFill>
                  <a:schemeClr val="dk1"/>
                </a:solidFill>
                <a:latin typeface="Verdana"/>
                <a:ea typeface="Verdana"/>
                <a:cs typeface="Verdana"/>
                <a:sym typeface="Verdana"/>
              </a:rPr>
              <a:t> again on the listening socket, to handle the next client connection.</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1200"/>
              </a:spcAft>
              <a:buSzPts val="1400"/>
              <a:buNone/>
            </a:pPr>
            <a:r>
              <a:t/>
            </a:r>
            <a:endParaRPr sz="1100">
              <a:solidFill>
                <a:schemeClr val="dk1"/>
              </a:solidFill>
              <a:latin typeface="Verdana"/>
              <a:ea typeface="Verdana"/>
              <a:cs typeface="Verdana"/>
              <a:sym typeface="Verdana"/>
            </a:endParaRPr>
          </a:p>
        </p:txBody>
      </p:sp>
      <p:pic>
        <p:nvPicPr>
          <p:cNvPr id="296" name="Google Shape;296;p50"/>
          <p:cNvPicPr preferRelativeResize="0"/>
          <p:nvPr/>
        </p:nvPicPr>
        <p:blipFill rotWithShape="1">
          <a:blip r:embed="rId3">
            <a:alphaModFix/>
          </a:blip>
          <a:srcRect b="0" l="0" r="0" t="0"/>
          <a:stretch/>
        </p:blipFill>
        <p:spPr>
          <a:xfrm>
            <a:off x="119725" y="229300"/>
            <a:ext cx="3442674" cy="726371"/>
          </a:xfrm>
          <a:prstGeom prst="rect">
            <a:avLst/>
          </a:prstGeom>
          <a:noFill/>
          <a:ln>
            <a:noFill/>
          </a:ln>
        </p:spPr>
      </p:pic>
      <p:pic>
        <p:nvPicPr>
          <p:cNvPr id="297" name="Google Shape;297;p50"/>
          <p:cNvPicPr preferRelativeResize="0"/>
          <p:nvPr/>
        </p:nvPicPr>
        <p:blipFill rotWithShape="1">
          <a:blip r:embed="rId4">
            <a:alphaModFix/>
          </a:blip>
          <a:srcRect b="0" l="0" r="0" t="0"/>
          <a:stretch/>
        </p:blipFill>
        <p:spPr>
          <a:xfrm>
            <a:off x="311700" y="1726425"/>
            <a:ext cx="3250711" cy="726375"/>
          </a:xfrm>
          <a:prstGeom prst="rect">
            <a:avLst/>
          </a:prstGeom>
          <a:noFill/>
          <a:ln>
            <a:noFill/>
          </a:ln>
        </p:spPr>
      </p:pic>
      <p:pic>
        <p:nvPicPr>
          <p:cNvPr id="298" name="Google Shape;298;p50"/>
          <p:cNvPicPr preferRelativeResize="0"/>
          <p:nvPr/>
        </p:nvPicPr>
        <p:blipFill rotWithShape="1">
          <a:blip r:embed="rId5">
            <a:alphaModFix/>
          </a:blip>
          <a:srcRect b="0" l="0" r="0" t="0"/>
          <a:stretch/>
        </p:blipFill>
        <p:spPr>
          <a:xfrm>
            <a:off x="463700" y="3223550"/>
            <a:ext cx="3180525" cy="1766950"/>
          </a:xfrm>
          <a:prstGeom prst="rect">
            <a:avLst/>
          </a:prstGeom>
          <a:noFill/>
          <a:ln>
            <a:noFill/>
          </a:ln>
        </p:spPr>
      </p:pic>
      <p:pic>
        <p:nvPicPr>
          <p:cNvPr id="299" name="Google Shape;299;p50"/>
          <p:cNvPicPr preferRelativeResize="0"/>
          <p:nvPr/>
        </p:nvPicPr>
        <p:blipFill rotWithShape="1">
          <a:blip r:embed="rId6">
            <a:alphaModFix/>
          </a:blip>
          <a:srcRect b="0" l="0" r="0" t="0"/>
          <a:stretch/>
        </p:blipFill>
        <p:spPr>
          <a:xfrm>
            <a:off x="4311600" y="3467425"/>
            <a:ext cx="2952125" cy="1664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Socket()</a:t>
            </a:r>
            <a:endParaRPr/>
          </a:p>
        </p:txBody>
      </p:sp>
      <p:sp>
        <p:nvSpPr>
          <p:cNvPr id="305" name="Google Shape;30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74151"/>
                </a:solidFill>
                <a:latin typeface="Roboto"/>
                <a:ea typeface="Roboto"/>
                <a:cs typeface="Roboto"/>
                <a:sym typeface="Roboto"/>
              </a:rPr>
              <a:t>In Unix network programming, the </a:t>
            </a:r>
            <a:r>
              <a:rPr lang="en" sz="1350">
                <a:solidFill>
                  <a:srgbClr val="188038"/>
                </a:solidFill>
                <a:latin typeface="Courier New"/>
                <a:ea typeface="Courier New"/>
                <a:cs typeface="Courier New"/>
                <a:sym typeface="Courier New"/>
              </a:rPr>
              <a:t>socket()</a:t>
            </a:r>
            <a:r>
              <a:rPr lang="en" sz="1600">
                <a:solidFill>
                  <a:srgbClr val="374151"/>
                </a:solidFill>
                <a:latin typeface="Roboto"/>
                <a:ea typeface="Roboto"/>
                <a:cs typeface="Roboto"/>
                <a:sym typeface="Roboto"/>
              </a:rPr>
              <a:t> function is </a:t>
            </a:r>
            <a:endParaRPr sz="1600">
              <a:solidFill>
                <a:srgbClr val="374151"/>
              </a:solidFill>
              <a:latin typeface="Roboto"/>
              <a:ea typeface="Roboto"/>
              <a:cs typeface="Roboto"/>
              <a:sym typeface="Roboto"/>
            </a:endParaRPr>
          </a:p>
          <a:p>
            <a:pPr indent="-342900" lvl="0" marL="457200" rtl="0" algn="l">
              <a:spcBef>
                <a:spcPts val="0"/>
              </a:spcBef>
              <a:spcAft>
                <a:spcPts val="0"/>
              </a:spcAft>
              <a:buSzPts val="1800"/>
              <a:buChar char="●"/>
            </a:pPr>
            <a:r>
              <a:rPr lang="en" sz="1600">
                <a:solidFill>
                  <a:srgbClr val="374151"/>
                </a:solidFill>
                <a:latin typeface="Roboto"/>
                <a:ea typeface="Roboto"/>
                <a:cs typeface="Roboto"/>
                <a:sym typeface="Roboto"/>
              </a:rPr>
              <a:t>used to create a new communication endpoint, or socket, that can be used to send and receive data over a network. </a:t>
            </a:r>
            <a:endParaRPr sz="1600">
              <a:solidFill>
                <a:srgbClr val="374151"/>
              </a:solidFill>
              <a:latin typeface="Roboto"/>
              <a:ea typeface="Roboto"/>
              <a:cs typeface="Roboto"/>
              <a:sym typeface="Roboto"/>
            </a:endParaRPr>
          </a:p>
          <a:p>
            <a:pPr indent="-342900" lvl="0" marL="457200" rtl="0" algn="l">
              <a:spcBef>
                <a:spcPts val="0"/>
              </a:spcBef>
              <a:spcAft>
                <a:spcPts val="0"/>
              </a:spcAft>
              <a:buSzPts val="1800"/>
              <a:buChar char="●"/>
            </a:pPr>
            <a:r>
              <a:rPr lang="en" sz="1600">
                <a:solidFill>
                  <a:srgbClr val="374151"/>
                </a:solidFill>
                <a:latin typeface="Roboto"/>
                <a:ea typeface="Roboto"/>
                <a:cs typeface="Roboto"/>
                <a:sym typeface="Roboto"/>
              </a:rPr>
              <a:t>The socket is identified by a socket descriptor, which is an integer value returned by the </a:t>
            </a:r>
            <a:r>
              <a:rPr lang="en" sz="1350">
                <a:solidFill>
                  <a:srgbClr val="188038"/>
                </a:solidFill>
                <a:latin typeface="Courier New"/>
                <a:ea typeface="Courier New"/>
                <a:cs typeface="Courier New"/>
                <a:sym typeface="Courier New"/>
              </a:rPr>
              <a:t>socket()</a:t>
            </a:r>
            <a:r>
              <a:rPr lang="en" sz="1600">
                <a:solidFill>
                  <a:srgbClr val="374151"/>
                </a:solidFill>
                <a:latin typeface="Roboto"/>
                <a:ea typeface="Roboto"/>
                <a:cs typeface="Roboto"/>
                <a:sym typeface="Roboto"/>
              </a:rPr>
              <a:t> function.</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65425"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IPv4 Socket Address Structure</a:t>
            </a:r>
            <a:endParaRPr/>
          </a:p>
        </p:txBody>
      </p:sp>
      <p:sp>
        <p:nvSpPr>
          <p:cNvPr id="73" name="Google Shape;73;p16"/>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An IPv4 socket address structure, commonly called an "Internet socket address structure," is named sockaddr_in and is defined by including the &lt;netinet/in.h&gt; header.</a:t>
            </a:r>
            <a:endParaRPr/>
          </a:p>
          <a:p>
            <a:pPr indent="-342900" lvl="0" marL="457200" rtl="0" algn="l">
              <a:lnSpc>
                <a:spcPct val="115000"/>
              </a:lnSpc>
              <a:spcBef>
                <a:spcPts val="0"/>
              </a:spcBef>
              <a:spcAft>
                <a:spcPts val="0"/>
              </a:spcAft>
              <a:buSzPts val="1800"/>
              <a:buChar char="●"/>
            </a:pPr>
            <a:r>
              <a:rPr lang="en"/>
              <a:t> Figure in next slide  shows the POSIX definition of IPv4 socket address structure</a:t>
            </a:r>
            <a:endParaRPr/>
          </a:p>
          <a:p>
            <a:pPr indent="-342900" lvl="0" marL="457200" rtl="0" algn="l">
              <a:lnSpc>
                <a:spcPct val="115000"/>
              </a:lnSpc>
              <a:spcBef>
                <a:spcPts val="0"/>
              </a:spcBef>
              <a:spcAft>
                <a:spcPts val="0"/>
              </a:spcAft>
              <a:buSzPts val="1800"/>
              <a:buChar char="●"/>
            </a:pPr>
            <a:r>
              <a:rPr lang="en"/>
              <a:t>POSIX or “Portable Operating System Interface for uniX” is a collection of standards that define some of the functionality that a (UNIX) operating system should support.</a:t>
            </a:r>
            <a:endParaRPr/>
          </a:p>
          <a:p>
            <a:pPr indent="-342900" lvl="0" marL="457200" rtl="0" algn="l">
              <a:lnSpc>
                <a:spcPct val="115000"/>
              </a:lnSpc>
              <a:spcBef>
                <a:spcPts val="0"/>
              </a:spcBef>
              <a:spcAft>
                <a:spcPts val="0"/>
              </a:spcAft>
              <a:buSzPts val="1800"/>
              <a:buChar char="●"/>
            </a:pPr>
            <a:r>
              <a:rPr lang="en"/>
              <a:t>Datatypes required by Posix</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1200"/>
              </a:spcAft>
              <a:buSzPts val="1800"/>
              <a:buNone/>
            </a:pPr>
            <a:r>
              <a:t/>
            </a:r>
            <a:endParaRPr/>
          </a:p>
        </p:txBody>
      </p:sp>
      <p:pic>
        <p:nvPicPr>
          <p:cNvPr id="74" name="Google Shape;74;p16"/>
          <p:cNvPicPr preferRelativeResize="0"/>
          <p:nvPr/>
        </p:nvPicPr>
        <p:blipFill rotWithShape="1">
          <a:blip r:embed="rId3">
            <a:alphaModFix/>
          </a:blip>
          <a:srcRect b="0" l="0" r="0" t="0"/>
          <a:stretch/>
        </p:blipFill>
        <p:spPr>
          <a:xfrm>
            <a:off x="3789125" y="2571750"/>
            <a:ext cx="5354875" cy="24815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Socket()</a:t>
            </a:r>
            <a:endParaRPr/>
          </a:p>
        </p:txBody>
      </p:sp>
      <p:sp>
        <p:nvSpPr>
          <p:cNvPr id="311" name="Google Shape;31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400">
                <a:solidFill>
                  <a:srgbClr val="374151"/>
                </a:solidFill>
                <a:latin typeface="Roboto"/>
                <a:ea typeface="Roboto"/>
                <a:cs typeface="Roboto"/>
                <a:sym typeface="Roboto"/>
              </a:rPr>
              <a:t>The </a:t>
            </a:r>
            <a:r>
              <a:rPr lang="en" sz="1250">
                <a:solidFill>
                  <a:srgbClr val="188038"/>
                </a:solidFill>
                <a:latin typeface="Courier New"/>
                <a:ea typeface="Courier New"/>
                <a:cs typeface="Courier New"/>
                <a:sym typeface="Courier New"/>
              </a:rPr>
              <a:t>socket()</a:t>
            </a:r>
            <a:r>
              <a:rPr lang="en" sz="1400">
                <a:solidFill>
                  <a:srgbClr val="374151"/>
                </a:solidFill>
                <a:latin typeface="Roboto"/>
                <a:ea typeface="Roboto"/>
                <a:cs typeface="Roboto"/>
                <a:sym typeface="Roboto"/>
              </a:rPr>
              <a:t> function takes three arguments:</a:t>
            </a:r>
            <a:endParaRPr sz="14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AutoNum type="arabicPeriod"/>
            </a:pPr>
            <a:r>
              <a:rPr lang="en" sz="1400">
                <a:solidFill>
                  <a:srgbClr val="374151"/>
                </a:solidFill>
                <a:latin typeface="Roboto"/>
                <a:ea typeface="Roboto"/>
                <a:cs typeface="Roboto"/>
                <a:sym typeface="Roboto"/>
              </a:rPr>
              <a:t>The domain, or address family, of the socket. This specifies the type of protocol to be used for communication. Common address families include </a:t>
            </a:r>
            <a:r>
              <a:rPr lang="en" sz="1250">
                <a:solidFill>
                  <a:srgbClr val="188038"/>
                </a:solidFill>
                <a:latin typeface="Courier New"/>
                <a:ea typeface="Courier New"/>
                <a:cs typeface="Courier New"/>
                <a:sym typeface="Courier New"/>
              </a:rPr>
              <a:t>AF_INET</a:t>
            </a:r>
            <a:r>
              <a:rPr lang="en" sz="1400">
                <a:solidFill>
                  <a:srgbClr val="374151"/>
                </a:solidFill>
                <a:latin typeface="Roboto"/>
                <a:ea typeface="Roboto"/>
                <a:cs typeface="Roboto"/>
                <a:sym typeface="Roboto"/>
              </a:rPr>
              <a:t> for IPv4, </a:t>
            </a:r>
            <a:r>
              <a:rPr lang="en" sz="1250">
                <a:solidFill>
                  <a:srgbClr val="188038"/>
                </a:solidFill>
                <a:latin typeface="Courier New"/>
                <a:ea typeface="Courier New"/>
                <a:cs typeface="Courier New"/>
                <a:sym typeface="Courier New"/>
              </a:rPr>
              <a:t>AF_INET6</a:t>
            </a:r>
            <a:r>
              <a:rPr lang="en" sz="1400">
                <a:solidFill>
                  <a:srgbClr val="374151"/>
                </a:solidFill>
                <a:latin typeface="Roboto"/>
                <a:ea typeface="Roboto"/>
                <a:cs typeface="Roboto"/>
                <a:sym typeface="Roboto"/>
              </a:rPr>
              <a:t> for IPv6, and </a:t>
            </a:r>
            <a:r>
              <a:rPr lang="en" sz="1250">
                <a:solidFill>
                  <a:srgbClr val="188038"/>
                </a:solidFill>
                <a:latin typeface="Courier New"/>
                <a:ea typeface="Courier New"/>
                <a:cs typeface="Courier New"/>
                <a:sym typeface="Courier New"/>
              </a:rPr>
              <a:t>AF_UNIX</a:t>
            </a:r>
            <a:r>
              <a:rPr lang="en" sz="1400">
                <a:solidFill>
                  <a:srgbClr val="374151"/>
                </a:solidFill>
                <a:latin typeface="Roboto"/>
                <a:ea typeface="Roboto"/>
                <a:cs typeface="Roboto"/>
                <a:sym typeface="Roboto"/>
              </a:rPr>
              <a:t> for Unix domain sockets.</a:t>
            </a:r>
            <a:endParaRPr sz="14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400">
                <a:solidFill>
                  <a:srgbClr val="374151"/>
                </a:solidFill>
                <a:latin typeface="Roboto"/>
                <a:ea typeface="Roboto"/>
                <a:cs typeface="Roboto"/>
                <a:sym typeface="Roboto"/>
              </a:rPr>
              <a:t>The type of socket, which determines the communication semantics. Common socket types include </a:t>
            </a:r>
            <a:r>
              <a:rPr lang="en" sz="1250">
                <a:solidFill>
                  <a:srgbClr val="188038"/>
                </a:solidFill>
                <a:latin typeface="Courier New"/>
                <a:ea typeface="Courier New"/>
                <a:cs typeface="Courier New"/>
                <a:sym typeface="Courier New"/>
              </a:rPr>
              <a:t>SOCK_STREAM</a:t>
            </a:r>
            <a:r>
              <a:rPr lang="en" sz="1400">
                <a:solidFill>
                  <a:srgbClr val="374151"/>
                </a:solidFill>
                <a:latin typeface="Roboto"/>
                <a:ea typeface="Roboto"/>
                <a:cs typeface="Roboto"/>
                <a:sym typeface="Roboto"/>
              </a:rPr>
              <a:t> for reliable, connection-oriented communication and </a:t>
            </a:r>
            <a:r>
              <a:rPr lang="en" sz="1250">
                <a:solidFill>
                  <a:srgbClr val="188038"/>
                </a:solidFill>
                <a:latin typeface="Courier New"/>
                <a:ea typeface="Courier New"/>
                <a:cs typeface="Courier New"/>
                <a:sym typeface="Courier New"/>
              </a:rPr>
              <a:t>SOCK_DGRAM</a:t>
            </a:r>
            <a:r>
              <a:rPr lang="en" sz="1400">
                <a:solidFill>
                  <a:srgbClr val="374151"/>
                </a:solidFill>
                <a:latin typeface="Roboto"/>
                <a:ea typeface="Roboto"/>
                <a:cs typeface="Roboto"/>
                <a:sym typeface="Roboto"/>
              </a:rPr>
              <a:t> for unreliable, connectionless communication.</a:t>
            </a:r>
            <a:endParaRPr sz="1400">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AutoNum type="arabicPeriod"/>
            </a:pPr>
            <a:r>
              <a:rPr lang="en" sz="1400">
                <a:solidFill>
                  <a:srgbClr val="374151"/>
                </a:solidFill>
                <a:latin typeface="Roboto"/>
                <a:ea typeface="Roboto"/>
                <a:cs typeface="Roboto"/>
                <a:sym typeface="Roboto"/>
              </a:rPr>
              <a:t>The protocol to be used for communication. This is typically set to 0, which allows the operating system to choose the appropriate protocol based on the socket type and address family.</a:t>
            </a:r>
            <a:endParaRPr sz="14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Socket()</a:t>
            </a:r>
            <a:endParaRPr/>
          </a:p>
        </p:txBody>
      </p:sp>
      <p:sp>
        <p:nvSpPr>
          <p:cNvPr id="317" name="Google Shape;31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#include &lt;sys/types.h&gt;</a:t>
            </a:r>
            <a:endParaRPr/>
          </a:p>
          <a:p>
            <a:pPr indent="0" lvl="0" marL="0" rtl="0" algn="l">
              <a:spcBef>
                <a:spcPts val="0"/>
              </a:spcBef>
              <a:spcAft>
                <a:spcPts val="0"/>
              </a:spcAft>
              <a:buClr>
                <a:schemeClr val="dk1"/>
              </a:buClr>
              <a:buSzPts val="1100"/>
              <a:buFont typeface="Arial"/>
              <a:buNone/>
            </a:pPr>
            <a:r>
              <a:rPr lang="en"/>
              <a:t>#include &lt;sys/socket.h&gt;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int sockfd;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sockfd = socket(AF_INET, SOCK_STREAM, 0); // create a TCP socket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sz="1200">
                <a:solidFill>
                  <a:srgbClr val="374151"/>
                </a:solidFill>
                <a:latin typeface="Roboto"/>
                <a:ea typeface="Roboto"/>
                <a:cs typeface="Roboto"/>
                <a:sym typeface="Roboto"/>
              </a:rPr>
              <a:t>In this example, we create a TCP socket by specifying the address family </a:t>
            </a:r>
            <a:r>
              <a:rPr lang="en" sz="950">
                <a:solidFill>
                  <a:srgbClr val="188038"/>
                </a:solidFill>
                <a:latin typeface="Courier New"/>
                <a:ea typeface="Courier New"/>
                <a:cs typeface="Courier New"/>
                <a:sym typeface="Courier New"/>
              </a:rPr>
              <a:t>AF_INET</a:t>
            </a:r>
            <a:r>
              <a:rPr lang="en" sz="1200">
                <a:solidFill>
                  <a:srgbClr val="374151"/>
                </a:solidFill>
                <a:latin typeface="Roboto"/>
                <a:ea typeface="Roboto"/>
                <a:cs typeface="Roboto"/>
                <a:sym typeface="Roboto"/>
              </a:rPr>
              <a:t> for IPv4 and the socket type </a:t>
            </a:r>
            <a:r>
              <a:rPr lang="en" sz="950">
                <a:solidFill>
                  <a:srgbClr val="188038"/>
                </a:solidFill>
                <a:latin typeface="Courier New"/>
                <a:ea typeface="Courier New"/>
                <a:cs typeface="Courier New"/>
                <a:sym typeface="Courier New"/>
              </a:rPr>
              <a:t>SOCK_STREAM</a:t>
            </a:r>
            <a:r>
              <a:rPr lang="en" sz="1200">
                <a:solidFill>
                  <a:srgbClr val="374151"/>
                </a:solidFill>
                <a:latin typeface="Roboto"/>
                <a:ea typeface="Roboto"/>
                <a:cs typeface="Roboto"/>
                <a:sym typeface="Roboto"/>
              </a:rPr>
              <a:t> for reliable, connection-oriented communication. The protocol argument is set to 0, which allows the operating system to choose the appropriate protocol.</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After creating the socket, we can use the socket descriptor </a:t>
            </a:r>
            <a:r>
              <a:rPr lang="en" sz="950">
                <a:solidFill>
                  <a:srgbClr val="188038"/>
                </a:solidFill>
                <a:latin typeface="Courier New"/>
                <a:ea typeface="Courier New"/>
                <a:cs typeface="Courier New"/>
                <a:sym typeface="Courier New"/>
              </a:rPr>
              <a:t>sockfd</a:t>
            </a:r>
            <a:r>
              <a:rPr lang="en" sz="1200">
                <a:solidFill>
                  <a:srgbClr val="374151"/>
                </a:solidFill>
                <a:latin typeface="Roboto"/>
                <a:ea typeface="Roboto"/>
                <a:cs typeface="Roboto"/>
                <a:sym typeface="Roboto"/>
              </a:rPr>
              <a:t> to send and receive data over the network.</a:t>
            </a:r>
            <a:endParaRPr sz="1200">
              <a:solidFill>
                <a:srgbClr val="37415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system calls</a:t>
            </a:r>
            <a:endParaRPr/>
          </a:p>
        </p:txBody>
      </p:sp>
      <p:sp>
        <p:nvSpPr>
          <p:cNvPr id="323" name="Google Shape;323;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900">
                <a:solidFill>
                  <a:srgbClr val="222222"/>
                </a:solidFill>
              </a:rPr>
              <a:t>bind</a:t>
            </a:r>
            <a:endParaRPr b="1" sz="1900">
              <a:solidFill>
                <a:srgbClr val="222222"/>
              </a:solidFill>
            </a:endParaRPr>
          </a:p>
          <a:p>
            <a:pPr indent="0" lvl="0" marL="0" rtl="0" algn="l">
              <a:spcBef>
                <a:spcPts val="0"/>
              </a:spcBef>
              <a:spcAft>
                <a:spcPts val="0"/>
              </a:spcAft>
              <a:buNone/>
            </a:pPr>
            <a:r>
              <a:rPr lang="en" sz="1600">
                <a:solidFill>
                  <a:srgbClr val="374151"/>
                </a:solidFill>
                <a:latin typeface="Roboto"/>
                <a:ea typeface="Roboto"/>
                <a:cs typeface="Roboto"/>
                <a:sym typeface="Roboto"/>
              </a:rPr>
              <a:t>The </a:t>
            </a:r>
            <a:r>
              <a:rPr lang="en" sz="1450">
                <a:solidFill>
                  <a:srgbClr val="188038"/>
                </a:solidFill>
                <a:latin typeface="Courier New"/>
                <a:ea typeface="Courier New"/>
                <a:cs typeface="Courier New"/>
                <a:sym typeface="Courier New"/>
              </a:rPr>
              <a:t>bind()</a:t>
            </a:r>
            <a:r>
              <a:rPr lang="en" sz="1600">
                <a:solidFill>
                  <a:srgbClr val="374151"/>
                </a:solidFill>
                <a:latin typeface="Roboto"/>
                <a:ea typeface="Roboto"/>
                <a:cs typeface="Roboto"/>
                <a:sym typeface="Roboto"/>
              </a:rPr>
              <a:t> function is used to associate a socket with a specific network address, which is identified by a unique combination of IP address and port number. This function is called on the socket file descriptor that has been created earlier using the </a:t>
            </a:r>
            <a:r>
              <a:rPr lang="en" sz="1450">
                <a:solidFill>
                  <a:srgbClr val="188038"/>
                </a:solidFill>
                <a:latin typeface="Courier New"/>
                <a:ea typeface="Courier New"/>
                <a:cs typeface="Courier New"/>
                <a:sym typeface="Courier New"/>
              </a:rPr>
              <a:t>socket()</a:t>
            </a:r>
            <a:r>
              <a:rPr lang="en" sz="1600">
                <a:solidFill>
                  <a:srgbClr val="374151"/>
                </a:solidFill>
                <a:latin typeface="Roboto"/>
                <a:ea typeface="Roboto"/>
                <a:cs typeface="Roboto"/>
                <a:sym typeface="Roboto"/>
              </a:rPr>
              <a:t> system call.</a:t>
            </a:r>
            <a:endParaRPr sz="1600">
              <a:solidFill>
                <a:srgbClr val="374151"/>
              </a:solidFill>
              <a:latin typeface="Roboto"/>
              <a:ea typeface="Roboto"/>
              <a:cs typeface="Roboto"/>
              <a:sym typeface="Roboto"/>
            </a:endParaRPr>
          </a:p>
          <a:p>
            <a:pPr indent="0" lvl="0" marL="0" rtl="0" algn="l">
              <a:spcBef>
                <a:spcPts val="1500"/>
              </a:spcBef>
              <a:spcAft>
                <a:spcPts val="0"/>
              </a:spcAft>
              <a:buNone/>
            </a:pPr>
            <a:r>
              <a:rPr lang="en" sz="1600">
                <a:solidFill>
                  <a:srgbClr val="374151"/>
                </a:solidFill>
                <a:latin typeface="Roboto"/>
                <a:ea typeface="Roboto"/>
                <a:cs typeface="Roboto"/>
                <a:sym typeface="Roboto"/>
              </a:rPr>
              <a:t>The </a:t>
            </a:r>
            <a:r>
              <a:rPr lang="en" sz="1450">
                <a:solidFill>
                  <a:srgbClr val="188038"/>
                </a:solidFill>
                <a:latin typeface="Courier New"/>
                <a:ea typeface="Courier New"/>
                <a:cs typeface="Courier New"/>
                <a:sym typeface="Courier New"/>
              </a:rPr>
              <a:t>bind()</a:t>
            </a:r>
            <a:r>
              <a:rPr lang="en" sz="1600">
                <a:solidFill>
                  <a:srgbClr val="374151"/>
                </a:solidFill>
                <a:latin typeface="Roboto"/>
                <a:ea typeface="Roboto"/>
                <a:cs typeface="Roboto"/>
                <a:sym typeface="Roboto"/>
              </a:rPr>
              <a:t> function takes three arguments:</a:t>
            </a:r>
            <a:endParaRPr sz="16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AutoNum type="arabicPeriod"/>
            </a:pPr>
            <a:r>
              <a:rPr lang="en" sz="1600">
                <a:solidFill>
                  <a:srgbClr val="374151"/>
                </a:solidFill>
                <a:latin typeface="Roboto"/>
                <a:ea typeface="Roboto"/>
                <a:cs typeface="Roboto"/>
                <a:sym typeface="Roboto"/>
              </a:rPr>
              <a:t>The socket file descriptor returned by the </a:t>
            </a:r>
            <a:r>
              <a:rPr lang="en" sz="1450">
                <a:solidFill>
                  <a:srgbClr val="188038"/>
                </a:solidFill>
                <a:latin typeface="Courier New"/>
                <a:ea typeface="Courier New"/>
                <a:cs typeface="Courier New"/>
                <a:sym typeface="Courier New"/>
              </a:rPr>
              <a:t>socket()</a:t>
            </a:r>
            <a:r>
              <a:rPr lang="en" sz="1600">
                <a:solidFill>
                  <a:srgbClr val="374151"/>
                </a:solidFill>
                <a:latin typeface="Roboto"/>
                <a:ea typeface="Roboto"/>
                <a:cs typeface="Roboto"/>
                <a:sym typeface="Roboto"/>
              </a:rPr>
              <a:t> call.</a:t>
            </a:r>
            <a:endParaRPr sz="16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600">
                <a:solidFill>
                  <a:srgbClr val="374151"/>
                </a:solidFill>
                <a:latin typeface="Roboto"/>
                <a:ea typeface="Roboto"/>
                <a:cs typeface="Roboto"/>
                <a:sym typeface="Roboto"/>
              </a:rPr>
              <a:t>A pointer to a </a:t>
            </a:r>
            <a:r>
              <a:rPr lang="en" sz="1450">
                <a:solidFill>
                  <a:srgbClr val="188038"/>
                </a:solidFill>
                <a:latin typeface="Courier New"/>
                <a:ea typeface="Courier New"/>
                <a:cs typeface="Courier New"/>
                <a:sym typeface="Courier New"/>
              </a:rPr>
              <a:t>sockaddr</a:t>
            </a:r>
            <a:r>
              <a:rPr lang="en" sz="1600">
                <a:solidFill>
                  <a:srgbClr val="374151"/>
                </a:solidFill>
                <a:latin typeface="Roboto"/>
                <a:ea typeface="Roboto"/>
                <a:cs typeface="Roboto"/>
                <a:sym typeface="Roboto"/>
              </a:rPr>
              <a:t> structure that specifies the network address to bind to. The </a:t>
            </a:r>
            <a:r>
              <a:rPr lang="en" sz="1450">
                <a:solidFill>
                  <a:srgbClr val="188038"/>
                </a:solidFill>
                <a:latin typeface="Courier New"/>
                <a:ea typeface="Courier New"/>
                <a:cs typeface="Courier New"/>
                <a:sym typeface="Courier New"/>
              </a:rPr>
              <a:t>sockaddr</a:t>
            </a:r>
            <a:r>
              <a:rPr lang="en" sz="1600">
                <a:solidFill>
                  <a:srgbClr val="374151"/>
                </a:solidFill>
                <a:latin typeface="Roboto"/>
                <a:ea typeface="Roboto"/>
                <a:cs typeface="Roboto"/>
                <a:sym typeface="Roboto"/>
              </a:rPr>
              <a:t> structure must be cast to a </a:t>
            </a:r>
            <a:r>
              <a:rPr lang="en" sz="1450">
                <a:solidFill>
                  <a:srgbClr val="188038"/>
                </a:solidFill>
                <a:latin typeface="Courier New"/>
                <a:ea typeface="Courier New"/>
                <a:cs typeface="Courier New"/>
                <a:sym typeface="Courier New"/>
              </a:rPr>
              <a:t>sockaddr_in</a:t>
            </a:r>
            <a:r>
              <a:rPr lang="en" sz="1600">
                <a:solidFill>
                  <a:srgbClr val="374151"/>
                </a:solidFill>
                <a:latin typeface="Roboto"/>
                <a:ea typeface="Roboto"/>
                <a:cs typeface="Roboto"/>
                <a:sym typeface="Roboto"/>
              </a:rPr>
              <a:t> structure for Internet Protocol (IP) addresses, or to a </a:t>
            </a:r>
            <a:r>
              <a:rPr lang="en" sz="1450">
                <a:solidFill>
                  <a:srgbClr val="188038"/>
                </a:solidFill>
                <a:latin typeface="Courier New"/>
                <a:ea typeface="Courier New"/>
                <a:cs typeface="Courier New"/>
                <a:sym typeface="Courier New"/>
              </a:rPr>
              <a:t>sockaddr_un</a:t>
            </a:r>
            <a:r>
              <a:rPr lang="en" sz="1600">
                <a:solidFill>
                  <a:srgbClr val="374151"/>
                </a:solidFill>
                <a:latin typeface="Roboto"/>
                <a:ea typeface="Roboto"/>
                <a:cs typeface="Roboto"/>
                <a:sym typeface="Roboto"/>
              </a:rPr>
              <a:t> structure for Unix domain sockets.</a:t>
            </a:r>
            <a:endParaRPr sz="16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600">
                <a:solidFill>
                  <a:srgbClr val="374151"/>
                </a:solidFill>
                <a:latin typeface="Roboto"/>
                <a:ea typeface="Roboto"/>
                <a:cs typeface="Roboto"/>
                <a:sym typeface="Roboto"/>
              </a:rPr>
              <a:t>The size of the </a:t>
            </a:r>
            <a:r>
              <a:rPr lang="en" sz="1450">
                <a:solidFill>
                  <a:srgbClr val="188038"/>
                </a:solidFill>
                <a:latin typeface="Courier New"/>
                <a:ea typeface="Courier New"/>
                <a:cs typeface="Courier New"/>
                <a:sym typeface="Courier New"/>
              </a:rPr>
              <a:t>sockaddr</a:t>
            </a:r>
            <a:r>
              <a:rPr lang="en" sz="1600">
                <a:solidFill>
                  <a:srgbClr val="374151"/>
                </a:solidFill>
                <a:latin typeface="Roboto"/>
                <a:ea typeface="Roboto"/>
                <a:cs typeface="Roboto"/>
                <a:sym typeface="Roboto"/>
              </a:rPr>
              <a:t> structure.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9" name="Google Shape;32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#include &lt;sys/types.h&gt;</a:t>
            </a:r>
            <a:endParaRPr/>
          </a:p>
          <a:p>
            <a:pPr indent="0" lvl="0" marL="0" rtl="0" algn="l">
              <a:spcBef>
                <a:spcPts val="0"/>
              </a:spcBef>
              <a:spcAft>
                <a:spcPts val="0"/>
              </a:spcAft>
              <a:buClr>
                <a:schemeClr val="dk1"/>
              </a:buClr>
              <a:buSzPct val="61111"/>
              <a:buFont typeface="Arial"/>
              <a:buNone/>
            </a:pPr>
            <a:r>
              <a:rPr lang="en"/>
              <a:t>#include &lt;sys/socket.h&gt;</a:t>
            </a:r>
            <a:endParaRPr/>
          </a:p>
          <a:p>
            <a:pPr indent="0" lvl="0" marL="0" rtl="0" algn="l">
              <a:spcBef>
                <a:spcPts val="0"/>
              </a:spcBef>
              <a:spcAft>
                <a:spcPts val="0"/>
              </a:spcAft>
              <a:buClr>
                <a:schemeClr val="dk1"/>
              </a:buClr>
              <a:buSzPct val="61111"/>
              <a:buFont typeface="Arial"/>
              <a:buNone/>
            </a:pPr>
            <a:r>
              <a:rPr lang="en"/>
              <a:t>#include &lt;netinet/in.h&gt;</a:t>
            </a:r>
            <a:endParaRPr/>
          </a:p>
          <a:p>
            <a:pPr indent="0" lvl="0" marL="0" rtl="0" algn="l">
              <a:spcBef>
                <a:spcPts val="0"/>
              </a:spcBef>
              <a:spcAft>
                <a:spcPts val="0"/>
              </a:spcAft>
              <a:buClr>
                <a:schemeClr val="dk1"/>
              </a:buClr>
              <a:buSzPct val="61111"/>
              <a:buFont typeface="Arial"/>
              <a:buNone/>
            </a:pPr>
            <a:r>
              <a:rPr lang="en"/>
              <a:t>#include &lt;arpa/inet.h&gt;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int sockfd;</a:t>
            </a:r>
            <a:endParaRPr/>
          </a:p>
          <a:p>
            <a:pPr indent="0" lvl="0" marL="0" rtl="0" algn="l">
              <a:spcBef>
                <a:spcPts val="0"/>
              </a:spcBef>
              <a:spcAft>
                <a:spcPts val="0"/>
              </a:spcAft>
              <a:buClr>
                <a:schemeClr val="dk1"/>
              </a:buClr>
              <a:buSzPct val="61111"/>
              <a:buFont typeface="Arial"/>
              <a:buNone/>
            </a:pPr>
            <a:r>
              <a:rPr lang="en"/>
              <a:t>struct sockaddr_in servaddr;</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sockfd = socket(AF_INET, SOCK_STREAM, 0); // create a TCP socket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bzero(&amp;servaddr, sizeof(servaddr)); // zero out the structure</a:t>
            </a:r>
            <a:endParaRPr/>
          </a:p>
          <a:p>
            <a:pPr indent="0" lvl="0" marL="0" rtl="0" algn="l">
              <a:spcBef>
                <a:spcPts val="0"/>
              </a:spcBef>
              <a:spcAft>
                <a:spcPts val="0"/>
              </a:spcAft>
              <a:buClr>
                <a:schemeClr val="dk1"/>
              </a:buClr>
              <a:buSzPct val="61111"/>
              <a:buFont typeface="Arial"/>
              <a:buNone/>
            </a:pPr>
            <a:r>
              <a:rPr lang="en"/>
              <a:t>servaddr.sin_family = AF_INET; // specify the address family</a:t>
            </a:r>
            <a:endParaRPr/>
          </a:p>
          <a:p>
            <a:pPr indent="0" lvl="0" marL="0" rtl="0" algn="l">
              <a:spcBef>
                <a:spcPts val="0"/>
              </a:spcBef>
              <a:spcAft>
                <a:spcPts val="0"/>
              </a:spcAft>
              <a:buClr>
                <a:schemeClr val="dk1"/>
              </a:buClr>
              <a:buSzPct val="61111"/>
              <a:buFont typeface="Arial"/>
              <a:buNone/>
            </a:pPr>
            <a:r>
              <a:rPr lang="en"/>
              <a:t>servaddr.sin_addr.s_addr = htonl(INADDR_ANY); // use any available network interface</a:t>
            </a:r>
            <a:endParaRPr/>
          </a:p>
          <a:p>
            <a:pPr indent="0" lvl="0" marL="0" rtl="0" algn="l">
              <a:spcBef>
                <a:spcPts val="0"/>
              </a:spcBef>
              <a:spcAft>
                <a:spcPts val="0"/>
              </a:spcAft>
              <a:buClr>
                <a:schemeClr val="dk1"/>
              </a:buClr>
              <a:buSzPct val="61111"/>
              <a:buFont typeface="Arial"/>
              <a:buNone/>
            </a:pPr>
            <a:r>
              <a:rPr lang="en"/>
              <a:t>servaddr.sin_port = htons(8080); // specify the port number</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bind(sockfd, (struct sockaddr *)&amp;servaddr, sizeof(servaddr)); // bind the socket to the address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5" name="Google Shape;33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74151"/>
                </a:solidFill>
                <a:latin typeface="Roboto"/>
                <a:ea typeface="Roboto"/>
                <a:cs typeface="Roboto"/>
                <a:sym typeface="Roboto"/>
              </a:rPr>
              <a:t>In this example, </a:t>
            </a:r>
            <a:r>
              <a:rPr lang="en" sz="1350">
                <a:solidFill>
                  <a:srgbClr val="188038"/>
                </a:solidFill>
                <a:latin typeface="Courier New"/>
                <a:ea typeface="Courier New"/>
                <a:cs typeface="Courier New"/>
                <a:sym typeface="Courier New"/>
              </a:rPr>
              <a:t>sockfd</a:t>
            </a:r>
            <a:r>
              <a:rPr lang="en" sz="1600">
                <a:solidFill>
                  <a:srgbClr val="374151"/>
                </a:solidFill>
                <a:latin typeface="Roboto"/>
                <a:ea typeface="Roboto"/>
                <a:cs typeface="Roboto"/>
                <a:sym typeface="Roboto"/>
              </a:rPr>
              <a:t> is the socket file descriptor returned by the </a:t>
            </a:r>
            <a:r>
              <a:rPr lang="en" sz="1350">
                <a:solidFill>
                  <a:srgbClr val="188038"/>
                </a:solidFill>
                <a:latin typeface="Courier New"/>
                <a:ea typeface="Courier New"/>
                <a:cs typeface="Courier New"/>
                <a:sym typeface="Courier New"/>
              </a:rPr>
              <a:t>socket()</a:t>
            </a:r>
            <a:r>
              <a:rPr lang="en" sz="1600">
                <a:solidFill>
                  <a:srgbClr val="374151"/>
                </a:solidFill>
                <a:latin typeface="Roboto"/>
                <a:ea typeface="Roboto"/>
                <a:cs typeface="Roboto"/>
                <a:sym typeface="Roboto"/>
              </a:rPr>
              <a:t> call. We create a </a:t>
            </a:r>
            <a:r>
              <a:rPr lang="en" sz="1350">
                <a:solidFill>
                  <a:srgbClr val="188038"/>
                </a:solidFill>
                <a:latin typeface="Courier New"/>
                <a:ea typeface="Courier New"/>
                <a:cs typeface="Courier New"/>
                <a:sym typeface="Courier New"/>
              </a:rPr>
              <a:t>sockaddr_in</a:t>
            </a:r>
            <a:r>
              <a:rPr lang="en" sz="1600">
                <a:solidFill>
                  <a:srgbClr val="374151"/>
                </a:solidFill>
                <a:latin typeface="Roboto"/>
                <a:ea typeface="Roboto"/>
                <a:cs typeface="Roboto"/>
                <a:sym typeface="Roboto"/>
              </a:rPr>
              <a:t> structure named </a:t>
            </a:r>
            <a:r>
              <a:rPr lang="en" sz="1350">
                <a:solidFill>
                  <a:srgbClr val="188038"/>
                </a:solidFill>
                <a:latin typeface="Courier New"/>
                <a:ea typeface="Courier New"/>
                <a:cs typeface="Courier New"/>
                <a:sym typeface="Courier New"/>
              </a:rPr>
              <a:t>servaddr</a:t>
            </a:r>
            <a:r>
              <a:rPr lang="en" sz="1600">
                <a:solidFill>
                  <a:srgbClr val="374151"/>
                </a:solidFill>
                <a:latin typeface="Roboto"/>
                <a:ea typeface="Roboto"/>
                <a:cs typeface="Roboto"/>
                <a:sym typeface="Roboto"/>
              </a:rPr>
              <a:t>, and set its members to specify the IP address and port number we want to bind to. The </a:t>
            </a:r>
            <a:r>
              <a:rPr lang="en" sz="1350">
                <a:solidFill>
                  <a:srgbClr val="188038"/>
                </a:solidFill>
                <a:latin typeface="Courier New"/>
                <a:ea typeface="Courier New"/>
                <a:cs typeface="Courier New"/>
                <a:sym typeface="Courier New"/>
              </a:rPr>
              <a:t>INADDR_ANY</a:t>
            </a:r>
            <a:r>
              <a:rPr lang="en" sz="1600">
                <a:solidFill>
                  <a:srgbClr val="374151"/>
                </a:solidFill>
                <a:latin typeface="Roboto"/>
                <a:ea typeface="Roboto"/>
                <a:cs typeface="Roboto"/>
                <a:sym typeface="Roboto"/>
              </a:rPr>
              <a:t> macro is used to indicate that the socket should listen on all available network interfaces. Finally, we call </a:t>
            </a:r>
            <a:r>
              <a:rPr lang="en" sz="1350">
                <a:solidFill>
                  <a:srgbClr val="188038"/>
                </a:solidFill>
                <a:latin typeface="Courier New"/>
                <a:ea typeface="Courier New"/>
                <a:cs typeface="Courier New"/>
                <a:sym typeface="Courier New"/>
              </a:rPr>
              <a:t>bind()</a:t>
            </a:r>
            <a:r>
              <a:rPr lang="en" sz="1600">
                <a:solidFill>
                  <a:srgbClr val="374151"/>
                </a:solidFill>
                <a:latin typeface="Roboto"/>
                <a:ea typeface="Roboto"/>
                <a:cs typeface="Roboto"/>
                <a:sym typeface="Roboto"/>
              </a:rPr>
              <a:t> to associate the socket with the address specified in </a:t>
            </a:r>
            <a:r>
              <a:rPr lang="en" sz="1350">
                <a:solidFill>
                  <a:srgbClr val="188038"/>
                </a:solidFill>
                <a:latin typeface="Courier New"/>
                <a:ea typeface="Courier New"/>
                <a:cs typeface="Courier New"/>
                <a:sym typeface="Courier New"/>
              </a:rPr>
              <a:t>servaddr</a:t>
            </a:r>
            <a:endParaRPr sz="2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System Calls</a:t>
            </a:r>
            <a:endParaRPr/>
          </a:p>
        </p:txBody>
      </p:sp>
      <p:sp>
        <p:nvSpPr>
          <p:cNvPr id="341" name="Google Shape;341;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94736"/>
              <a:buNone/>
            </a:pPr>
            <a:r>
              <a:rPr b="1" lang="en" sz="1900">
                <a:solidFill>
                  <a:srgbClr val="222222"/>
                </a:solidFill>
                <a:highlight>
                  <a:srgbClr val="FFFFFF"/>
                </a:highlight>
              </a:rPr>
              <a:t>Connect</a:t>
            </a:r>
            <a:endParaRPr b="1" sz="1900">
              <a:solidFill>
                <a:srgbClr val="222222"/>
              </a:solidFill>
              <a:highlight>
                <a:srgbClr val="FFFFFF"/>
              </a:highlight>
            </a:endParaRPr>
          </a:p>
          <a:p>
            <a:pPr indent="0" lvl="0" marL="0" rtl="0" algn="l">
              <a:lnSpc>
                <a:spcPct val="115000"/>
              </a:lnSpc>
              <a:spcBef>
                <a:spcPts val="0"/>
              </a:spcBef>
              <a:spcAft>
                <a:spcPts val="0"/>
              </a:spcAft>
              <a:buNone/>
            </a:pPr>
            <a:r>
              <a:rPr lang="en" sz="1500">
                <a:solidFill>
                  <a:srgbClr val="374151"/>
                </a:solidFill>
                <a:latin typeface="Roboto"/>
                <a:ea typeface="Roboto"/>
                <a:cs typeface="Roboto"/>
                <a:sym typeface="Roboto"/>
              </a:rPr>
              <a:t>In Unix network programming, the </a:t>
            </a:r>
            <a:r>
              <a:rPr lang="en" sz="1350">
                <a:solidFill>
                  <a:srgbClr val="188038"/>
                </a:solidFill>
                <a:latin typeface="Courier New"/>
                <a:ea typeface="Courier New"/>
                <a:cs typeface="Courier New"/>
                <a:sym typeface="Courier New"/>
              </a:rPr>
              <a:t>connect()</a:t>
            </a:r>
            <a:r>
              <a:rPr lang="en" sz="1500">
                <a:solidFill>
                  <a:srgbClr val="374151"/>
                </a:solidFill>
                <a:latin typeface="Roboto"/>
                <a:ea typeface="Roboto"/>
                <a:cs typeface="Roboto"/>
                <a:sym typeface="Roboto"/>
              </a:rPr>
              <a:t> system call is used to establish a connection to a remote host over a network. It is typically used by clients to connect to a server that is listening for incoming connections.</a:t>
            </a:r>
            <a:endParaRPr sz="1500">
              <a:solidFill>
                <a:srgbClr val="374151"/>
              </a:solidFill>
              <a:latin typeface="Roboto"/>
              <a:ea typeface="Roboto"/>
              <a:cs typeface="Roboto"/>
              <a:sym typeface="Roboto"/>
            </a:endParaRPr>
          </a:p>
          <a:p>
            <a:pPr indent="0" lvl="0" marL="0" rtl="0" algn="l">
              <a:spcBef>
                <a:spcPts val="1500"/>
              </a:spcBef>
              <a:spcAft>
                <a:spcPts val="0"/>
              </a:spcAft>
              <a:buNone/>
            </a:pPr>
            <a:r>
              <a:rPr lang="en" sz="1500">
                <a:solidFill>
                  <a:srgbClr val="374151"/>
                </a:solidFill>
                <a:latin typeface="Roboto"/>
                <a:ea typeface="Roboto"/>
                <a:cs typeface="Roboto"/>
                <a:sym typeface="Roboto"/>
              </a:rPr>
              <a:t>The </a:t>
            </a:r>
            <a:r>
              <a:rPr lang="en" sz="1350">
                <a:solidFill>
                  <a:srgbClr val="188038"/>
                </a:solidFill>
                <a:latin typeface="Courier New"/>
                <a:ea typeface="Courier New"/>
                <a:cs typeface="Courier New"/>
                <a:sym typeface="Courier New"/>
              </a:rPr>
              <a:t>connect()</a:t>
            </a:r>
            <a:r>
              <a:rPr lang="en" sz="1500">
                <a:solidFill>
                  <a:srgbClr val="374151"/>
                </a:solidFill>
                <a:latin typeface="Roboto"/>
                <a:ea typeface="Roboto"/>
                <a:cs typeface="Roboto"/>
                <a:sym typeface="Roboto"/>
              </a:rPr>
              <a:t> function takes three arguments:</a:t>
            </a:r>
            <a:endParaRPr sz="1500">
              <a:solidFill>
                <a:srgbClr val="374151"/>
              </a:solidFill>
              <a:latin typeface="Roboto"/>
              <a:ea typeface="Roboto"/>
              <a:cs typeface="Roboto"/>
              <a:sym typeface="Roboto"/>
            </a:endParaRPr>
          </a:p>
          <a:p>
            <a:pPr indent="-299085" lvl="0" marL="457200" rtl="0" algn="l">
              <a:spcBef>
                <a:spcPts val="1500"/>
              </a:spcBef>
              <a:spcAft>
                <a:spcPts val="0"/>
              </a:spcAft>
              <a:buClr>
                <a:srgbClr val="374151"/>
              </a:buClr>
              <a:buSzPct val="80000"/>
              <a:buFont typeface="Roboto"/>
              <a:buAutoNum type="arabicPeriod"/>
            </a:pPr>
            <a:r>
              <a:rPr lang="en" sz="1500">
                <a:solidFill>
                  <a:srgbClr val="374151"/>
                </a:solidFill>
                <a:latin typeface="Roboto"/>
                <a:ea typeface="Roboto"/>
                <a:cs typeface="Roboto"/>
                <a:sym typeface="Roboto"/>
              </a:rPr>
              <a:t>The socket file descriptor returned by the </a:t>
            </a:r>
            <a:r>
              <a:rPr lang="en" sz="1350">
                <a:solidFill>
                  <a:srgbClr val="188038"/>
                </a:solidFill>
                <a:latin typeface="Courier New"/>
                <a:ea typeface="Courier New"/>
                <a:cs typeface="Courier New"/>
                <a:sym typeface="Courier New"/>
              </a:rPr>
              <a:t>socket()</a:t>
            </a:r>
            <a:r>
              <a:rPr lang="en" sz="1500">
                <a:solidFill>
                  <a:srgbClr val="374151"/>
                </a:solidFill>
                <a:latin typeface="Roboto"/>
                <a:ea typeface="Roboto"/>
                <a:cs typeface="Roboto"/>
                <a:sym typeface="Roboto"/>
              </a:rPr>
              <a:t> call.</a:t>
            </a:r>
            <a:endParaRPr sz="1500">
              <a:solidFill>
                <a:srgbClr val="374151"/>
              </a:solidFill>
              <a:latin typeface="Roboto"/>
              <a:ea typeface="Roboto"/>
              <a:cs typeface="Roboto"/>
              <a:sym typeface="Roboto"/>
            </a:endParaRPr>
          </a:p>
          <a:p>
            <a:pPr indent="-299085" lvl="0" marL="457200" rtl="0" algn="l">
              <a:spcBef>
                <a:spcPts val="0"/>
              </a:spcBef>
              <a:spcAft>
                <a:spcPts val="0"/>
              </a:spcAft>
              <a:buClr>
                <a:srgbClr val="374151"/>
              </a:buClr>
              <a:buSzPct val="80000"/>
              <a:buFont typeface="Roboto"/>
              <a:buAutoNum type="arabicPeriod"/>
            </a:pPr>
            <a:r>
              <a:rPr lang="en" sz="1500">
                <a:solidFill>
                  <a:srgbClr val="374151"/>
                </a:solidFill>
                <a:latin typeface="Roboto"/>
                <a:ea typeface="Roboto"/>
                <a:cs typeface="Roboto"/>
                <a:sym typeface="Roboto"/>
              </a:rPr>
              <a:t>A pointer to a </a:t>
            </a:r>
            <a:r>
              <a:rPr lang="en" sz="1350">
                <a:solidFill>
                  <a:srgbClr val="188038"/>
                </a:solidFill>
                <a:latin typeface="Courier New"/>
                <a:ea typeface="Courier New"/>
                <a:cs typeface="Courier New"/>
                <a:sym typeface="Courier New"/>
              </a:rPr>
              <a:t>sockaddr</a:t>
            </a:r>
            <a:r>
              <a:rPr lang="en" sz="1500">
                <a:solidFill>
                  <a:srgbClr val="374151"/>
                </a:solidFill>
                <a:latin typeface="Roboto"/>
                <a:ea typeface="Roboto"/>
                <a:cs typeface="Roboto"/>
                <a:sym typeface="Roboto"/>
              </a:rPr>
              <a:t> structure that specifies the address of the remote host to connect to. The </a:t>
            </a:r>
            <a:r>
              <a:rPr lang="en" sz="1350">
                <a:solidFill>
                  <a:srgbClr val="188038"/>
                </a:solidFill>
                <a:latin typeface="Courier New"/>
                <a:ea typeface="Courier New"/>
                <a:cs typeface="Courier New"/>
                <a:sym typeface="Courier New"/>
              </a:rPr>
              <a:t>sockaddr</a:t>
            </a:r>
            <a:r>
              <a:rPr lang="en" sz="1500">
                <a:solidFill>
                  <a:srgbClr val="374151"/>
                </a:solidFill>
                <a:latin typeface="Roboto"/>
                <a:ea typeface="Roboto"/>
                <a:cs typeface="Roboto"/>
                <a:sym typeface="Roboto"/>
              </a:rPr>
              <a:t> structure must be cast to a </a:t>
            </a:r>
            <a:r>
              <a:rPr lang="en" sz="1350">
                <a:solidFill>
                  <a:srgbClr val="188038"/>
                </a:solidFill>
                <a:latin typeface="Courier New"/>
                <a:ea typeface="Courier New"/>
                <a:cs typeface="Courier New"/>
                <a:sym typeface="Courier New"/>
              </a:rPr>
              <a:t>sockaddr_in</a:t>
            </a:r>
            <a:r>
              <a:rPr lang="en" sz="1500">
                <a:solidFill>
                  <a:srgbClr val="374151"/>
                </a:solidFill>
                <a:latin typeface="Roboto"/>
                <a:ea typeface="Roboto"/>
                <a:cs typeface="Roboto"/>
                <a:sym typeface="Roboto"/>
              </a:rPr>
              <a:t> structure for Internet Protocol (IP) addresses, or to a </a:t>
            </a:r>
            <a:r>
              <a:rPr lang="en" sz="1350">
                <a:solidFill>
                  <a:srgbClr val="188038"/>
                </a:solidFill>
                <a:latin typeface="Courier New"/>
                <a:ea typeface="Courier New"/>
                <a:cs typeface="Courier New"/>
                <a:sym typeface="Courier New"/>
              </a:rPr>
              <a:t>sockaddr_un</a:t>
            </a:r>
            <a:r>
              <a:rPr lang="en" sz="1500">
                <a:solidFill>
                  <a:srgbClr val="374151"/>
                </a:solidFill>
                <a:latin typeface="Roboto"/>
                <a:ea typeface="Roboto"/>
                <a:cs typeface="Roboto"/>
                <a:sym typeface="Roboto"/>
              </a:rPr>
              <a:t> structure for Unix domain sockets.</a:t>
            </a:r>
            <a:endParaRPr sz="1500">
              <a:solidFill>
                <a:srgbClr val="374151"/>
              </a:solidFill>
              <a:latin typeface="Roboto"/>
              <a:ea typeface="Roboto"/>
              <a:cs typeface="Roboto"/>
              <a:sym typeface="Roboto"/>
            </a:endParaRPr>
          </a:p>
          <a:p>
            <a:pPr indent="-299085" lvl="0" marL="457200" rtl="0" algn="l">
              <a:spcBef>
                <a:spcPts val="0"/>
              </a:spcBef>
              <a:spcAft>
                <a:spcPts val="0"/>
              </a:spcAft>
              <a:buClr>
                <a:srgbClr val="374151"/>
              </a:buClr>
              <a:buSzPct val="80000"/>
              <a:buFont typeface="Roboto"/>
              <a:buAutoNum type="arabicPeriod"/>
            </a:pPr>
            <a:r>
              <a:rPr lang="en" sz="1500">
                <a:solidFill>
                  <a:srgbClr val="374151"/>
                </a:solidFill>
                <a:latin typeface="Roboto"/>
                <a:ea typeface="Roboto"/>
                <a:cs typeface="Roboto"/>
                <a:sym typeface="Roboto"/>
              </a:rPr>
              <a:t>The size of the </a:t>
            </a:r>
            <a:r>
              <a:rPr lang="en" sz="1350">
                <a:solidFill>
                  <a:srgbClr val="188038"/>
                </a:solidFill>
                <a:latin typeface="Courier New"/>
                <a:ea typeface="Courier New"/>
                <a:cs typeface="Courier New"/>
                <a:sym typeface="Courier New"/>
              </a:rPr>
              <a:t>sockaddr</a:t>
            </a:r>
            <a:r>
              <a:rPr lang="en" sz="1500">
                <a:solidFill>
                  <a:srgbClr val="374151"/>
                </a:solidFill>
                <a:latin typeface="Roboto"/>
                <a:ea typeface="Roboto"/>
                <a:cs typeface="Roboto"/>
                <a:sym typeface="Roboto"/>
              </a:rPr>
              <a:t> structure.</a:t>
            </a:r>
            <a:endParaRPr sz="1900">
              <a:solidFill>
                <a:srgbClr val="222222"/>
              </a:solidFill>
            </a:endParaRPr>
          </a:p>
          <a:p>
            <a:pPr indent="0" lvl="0" marL="457200" rtl="0" algn="l">
              <a:lnSpc>
                <a:spcPct val="115000"/>
              </a:lnSpc>
              <a:spcBef>
                <a:spcPts val="1500"/>
              </a:spcBef>
              <a:spcAft>
                <a:spcPts val="0"/>
              </a:spcAft>
              <a:buSzPct val="112500"/>
              <a:buNone/>
            </a:pPr>
            <a:r>
              <a:t/>
            </a:r>
            <a:endParaRPr sz="1600">
              <a:solidFill>
                <a:srgbClr val="222222"/>
              </a:solidFill>
              <a:highlight>
                <a:srgbClr val="FFFFFF"/>
              </a:highlight>
            </a:endParaRPr>
          </a:p>
          <a:p>
            <a:pPr indent="0" lvl="0" marL="0" rtl="0" algn="l">
              <a:lnSpc>
                <a:spcPct val="115000"/>
              </a:lnSpc>
              <a:spcBef>
                <a:spcPts val="0"/>
              </a:spcBef>
              <a:spcAft>
                <a:spcPts val="1200"/>
              </a:spcAft>
              <a:buSzPct val="100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7" name="Google Shape;34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#include &lt;sys/types.h&gt;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#include &lt;sys/socket.h&gt;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#include &lt;netinet/in.h&gt;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#include &lt;arpa/inet.h&gt;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int sockfd;</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struct sockaddr_in servaddr;</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sockfd = socket(AF_INET, SOCK_STREAM, 0); // create a TCP socket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bzero(&amp;servaddr, sizeof(servaddr)); // zero out the structure</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servaddr.sin_family = AF_INET; // specify the address family</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servaddr.sin_addr.s_addr = inet_addr("192.168.1.100"); // specify the IP address</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servaddr.sin_port = htons(8080); // specify the port number</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connect(sockfd, (struct sockaddr *)&amp;servaddr, sizeof(servaddr)); // connect to the remote host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3" name="Google Shape;35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74151"/>
                </a:solidFill>
                <a:latin typeface="Roboto"/>
                <a:ea typeface="Roboto"/>
                <a:cs typeface="Roboto"/>
                <a:sym typeface="Roboto"/>
              </a:rPr>
              <a:t>In this example, </a:t>
            </a:r>
            <a:r>
              <a:rPr lang="en" sz="1350">
                <a:solidFill>
                  <a:srgbClr val="188038"/>
                </a:solidFill>
                <a:latin typeface="Courier New"/>
                <a:ea typeface="Courier New"/>
                <a:cs typeface="Courier New"/>
                <a:sym typeface="Courier New"/>
              </a:rPr>
              <a:t>sockfd</a:t>
            </a:r>
            <a:r>
              <a:rPr lang="en" sz="1600">
                <a:solidFill>
                  <a:srgbClr val="374151"/>
                </a:solidFill>
                <a:latin typeface="Roboto"/>
                <a:ea typeface="Roboto"/>
                <a:cs typeface="Roboto"/>
                <a:sym typeface="Roboto"/>
              </a:rPr>
              <a:t> is the socket file descriptor returned by the </a:t>
            </a:r>
            <a:r>
              <a:rPr lang="en" sz="1350">
                <a:solidFill>
                  <a:srgbClr val="188038"/>
                </a:solidFill>
                <a:latin typeface="Courier New"/>
                <a:ea typeface="Courier New"/>
                <a:cs typeface="Courier New"/>
                <a:sym typeface="Courier New"/>
              </a:rPr>
              <a:t>socket()</a:t>
            </a:r>
            <a:r>
              <a:rPr lang="en" sz="1600">
                <a:solidFill>
                  <a:srgbClr val="374151"/>
                </a:solidFill>
                <a:latin typeface="Roboto"/>
                <a:ea typeface="Roboto"/>
                <a:cs typeface="Roboto"/>
                <a:sym typeface="Roboto"/>
              </a:rPr>
              <a:t> call. We create a </a:t>
            </a:r>
            <a:r>
              <a:rPr lang="en" sz="1350">
                <a:solidFill>
                  <a:srgbClr val="188038"/>
                </a:solidFill>
                <a:latin typeface="Courier New"/>
                <a:ea typeface="Courier New"/>
                <a:cs typeface="Courier New"/>
                <a:sym typeface="Courier New"/>
              </a:rPr>
              <a:t>sockaddr_in</a:t>
            </a:r>
            <a:r>
              <a:rPr lang="en" sz="1600">
                <a:solidFill>
                  <a:srgbClr val="374151"/>
                </a:solidFill>
                <a:latin typeface="Roboto"/>
                <a:ea typeface="Roboto"/>
                <a:cs typeface="Roboto"/>
                <a:sym typeface="Roboto"/>
              </a:rPr>
              <a:t> structure named </a:t>
            </a:r>
            <a:r>
              <a:rPr lang="en" sz="1350">
                <a:solidFill>
                  <a:srgbClr val="188038"/>
                </a:solidFill>
                <a:latin typeface="Courier New"/>
                <a:ea typeface="Courier New"/>
                <a:cs typeface="Courier New"/>
                <a:sym typeface="Courier New"/>
              </a:rPr>
              <a:t>servaddr</a:t>
            </a:r>
            <a:r>
              <a:rPr lang="en" sz="1600">
                <a:solidFill>
                  <a:srgbClr val="374151"/>
                </a:solidFill>
                <a:latin typeface="Roboto"/>
                <a:ea typeface="Roboto"/>
                <a:cs typeface="Roboto"/>
                <a:sym typeface="Roboto"/>
              </a:rPr>
              <a:t>, and set its members to specify the IP address and port number of the remote host we want to connect to. The </a:t>
            </a:r>
            <a:r>
              <a:rPr lang="en" sz="1350">
                <a:solidFill>
                  <a:srgbClr val="188038"/>
                </a:solidFill>
                <a:latin typeface="Courier New"/>
                <a:ea typeface="Courier New"/>
                <a:cs typeface="Courier New"/>
                <a:sym typeface="Courier New"/>
              </a:rPr>
              <a:t>inet_addr()</a:t>
            </a:r>
            <a:r>
              <a:rPr lang="en" sz="1600">
                <a:solidFill>
                  <a:srgbClr val="374151"/>
                </a:solidFill>
                <a:latin typeface="Roboto"/>
                <a:ea typeface="Roboto"/>
                <a:cs typeface="Roboto"/>
                <a:sym typeface="Roboto"/>
              </a:rPr>
              <a:t> function is used to convert the IP address from string format to binary format. Finally, we call </a:t>
            </a:r>
            <a:r>
              <a:rPr lang="en" sz="1350">
                <a:solidFill>
                  <a:srgbClr val="188038"/>
                </a:solidFill>
                <a:latin typeface="Courier New"/>
                <a:ea typeface="Courier New"/>
                <a:cs typeface="Courier New"/>
                <a:sym typeface="Courier New"/>
              </a:rPr>
              <a:t>connect()</a:t>
            </a:r>
            <a:r>
              <a:rPr lang="en" sz="1600">
                <a:solidFill>
                  <a:srgbClr val="374151"/>
                </a:solidFill>
                <a:latin typeface="Roboto"/>
                <a:ea typeface="Roboto"/>
                <a:cs typeface="Roboto"/>
                <a:sym typeface="Roboto"/>
              </a:rPr>
              <a:t> to establish a connection to the remote host specified in </a:t>
            </a:r>
            <a:r>
              <a:rPr lang="en" sz="1350">
                <a:solidFill>
                  <a:srgbClr val="188038"/>
                </a:solidFill>
                <a:latin typeface="Courier New"/>
                <a:ea typeface="Courier New"/>
                <a:cs typeface="Courier New"/>
                <a:sym typeface="Courier New"/>
              </a:rPr>
              <a:t>servaddr</a:t>
            </a:r>
            <a:r>
              <a:rPr lang="en" sz="1600">
                <a:solidFill>
                  <a:srgbClr val="374151"/>
                </a:solidFill>
                <a:latin typeface="Roboto"/>
                <a:ea typeface="Roboto"/>
                <a:cs typeface="Roboto"/>
                <a:sym typeface="Roboto"/>
              </a:rPr>
              <a:t>.</a:t>
            </a:r>
            <a:endParaRPr sz="2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System Calls</a:t>
            </a:r>
            <a:endParaRPr/>
          </a:p>
        </p:txBody>
      </p:sp>
      <p:sp>
        <p:nvSpPr>
          <p:cNvPr id="359" name="Google Shape;359;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rgbClr val="222222"/>
                </a:solidFill>
              </a:rPr>
              <a:t>Listen</a:t>
            </a:r>
            <a:endParaRPr b="1" sz="2000">
              <a:solidFill>
                <a:srgbClr val="222222"/>
              </a:solidFill>
            </a:endParaRPr>
          </a:p>
          <a:p>
            <a:pPr indent="0" lvl="0" marL="0" rtl="0" algn="l">
              <a:spcBef>
                <a:spcPts val="0"/>
              </a:spcBef>
              <a:spcAft>
                <a:spcPts val="0"/>
              </a:spcAft>
              <a:buNone/>
            </a:pPr>
            <a:r>
              <a:rPr lang="en" sz="1500">
                <a:solidFill>
                  <a:srgbClr val="374151"/>
                </a:solidFill>
                <a:latin typeface="Roboto"/>
                <a:ea typeface="Roboto"/>
                <a:cs typeface="Roboto"/>
                <a:sym typeface="Roboto"/>
              </a:rPr>
              <a:t>In Unix network programming, the </a:t>
            </a:r>
            <a:r>
              <a:rPr lang="en" sz="1350">
                <a:solidFill>
                  <a:srgbClr val="188038"/>
                </a:solidFill>
                <a:latin typeface="Courier New"/>
                <a:ea typeface="Courier New"/>
                <a:cs typeface="Courier New"/>
                <a:sym typeface="Courier New"/>
              </a:rPr>
              <a:t>listen()</a:t>
            </a:r>
            <a:r>
              <a:rPr lang="en" sz="1500">
                <a:solidFill>
                  <a:srgbClr val="374151"/>
                </a:solidFill>
                <a:latin typeface="Roboto"/>
                <a:ea typeface="Roboto"/>
                <a:cs typeface="Roboto"/>
                <a:sym typeface="Roboto"/>
              </a:rPr>
              <a:t> system call is used to make a socket a listening socket that can accept incoming connections. A listening socket is used by servers to wait for incoming connections from clients.</a:t>
            </a:r>
            <a:endParaRPr sz="1500">
              <a:solidFill>
                <a:srgbClr val="374151"/>
              </a:solidFill>
              <a:latin typeface="Roboto"/>
              <a:ea typeface="Roboto"/>
              <a:cs typeface="Roboto"/>
              <a:sym typeface="Roboto"/>
            </a:endParaRPr>
          </a:p>
          <a:p>
            <a:pPr indent="0" lvl="0" marL="0" rtl="0" algn="l">
              <a:spcBef>
                <a:spcPts val="1500"/>
              </a:spcBef>
              <a:spcAft>
                <a:spcPts val="0"/>
              </a:spcAft>
              <a:buNone/>
            </a:pPr>
            <a:r>
              <a:rPr lang="en" sz="1500">
                <a:solidFill>
                  <a:srgbClr val="374151"/>
                </a:solidFill>
                <a:latin typeface="Roboto"/>
                <a:ea typeface="Roboto"/>
                <a:cs typeface="Roboto"/>
                <a:sym typeface="Roboto"/>
              </a:rPr>
              <a:t>The </a:t>
            </a:r>
            <a:r>
              <a:rPr lang="en" sz="1350">
                <a:solidFill>
                  <a:srgbClr val="188038"/>
                </a:solidFill>
                <a:latin typeface="Courier New"/>
                <a:ea typeface="Courier New"/>
                <a:cs typeface="Courier New"/>
                <a:sym typeface="Courier New"/>
              </a:rPr>
              <a:t>listen()</a:t>
            </a:r>
            <a:r>
              <a:rPr lang="en" sz="1500">
                <a:solidFill>
                  <a:srgbClr val="374151"/>
                </a:solidFill>
                <a:latin typeface="Roboto"/>
                <a:ea typeface="Roboto"/>
                <a:cs typeface="Roboto"/>
                <a:sym typeface="Roboto"/>
              </a:rPr>
              <a:t> function takes two arguments:</a:t>
            </a:r>
            <a:endParaRPr sz="15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AutoNum type="arabicPeriod"/>
            </a:pPr>
            <a:r>
              <a:rPr lang="en" sz="1500">
                <a:solidFill>
                  <a:srgbClr val="374151"/>
                </a:solidFill>
                <a:latin typeface="Roboto"/>
                <a:ea typeface="Roboto"/>
                <a:cs typeface="Roboto"/>
                <a:sym typeface="Roboto"/>
              </a:rPr>
              <a:t>The socket file descriptor returned by the </a:t>
            </a:r>
            <a:r>
              <a:rPr lang="en" sz="1350">
                <a:solidFill>
                  <a:srgbClr val="188038"/>
                </a:solidFill>
                <a:latin typeface="Courier New"/>
                <a:ea typeface="Courier New"/>
                <a:cs typeface="Courier New"/>
                <a:sym typeface="Courier New"/>
              </a:rPr>
              <a:t>socket()</a:t>
            </a:r>
            <a:r>
              <a:rPr lang="en" sz="1500">
                <a:solidFill>
                  <a:srgbClr val="374151"/>
                </a:solidFill>
                <a:latin typeface="Roboto"/>
                <a:ea typeface="Roboto"/>
                <a:cs typeface="Roboto"/>
                <a:sym typeface="Roboto"/>
              </a:rPr>
              <a:t> call.</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AutoNum type="arabicPeriod"/>
            </a:pPr>
            <a:r>
              <a:rPr lang="en" sz="1500">
                <a:solidFill>
                  <a:srgbClr val="374151"/>
                </a:solidFill>
                <a:latin typeface="Roboto"/>
                <a:ea typeface="Roboto"/>
                <a:cs typeface="Roboto"/>
                <a:sym typeface="Roboto"/>
              </a:rPr>
              <a:t>The maximum number of pending connections that the server can queue up before it starts rejecting new connections. This is typically set to a value between 1 and 128.</a:t>
            </a:r>
            <a:endParaRPr sz="1300">
              <a:solidFill>
                <a:srgbClr val="22222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5" name="Google Shape;36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#include &lt;sys/types.h&gt;</a:t>
            </a:r>
            <a:endParaRPr/>
          </a:p>
          <a:p>
            <a:pPr indent="0" lvl="0" marL="0" rtl="0" algn="l">
              <a:spcBef>
                <a:spcPts val="0"/>
              </a:spcBef>
              <a:spcAft>
                <a:spcPts val="0"/>
              </a:spcAft>
              <a:buClr>
                <a:schemeClr val="dk1"/>
              </a:buClr>
              <a:buSzPct val="61111"/>
              <a:buFont typeface="Arial"/>
              <a:buNone/>
            </a:pPr>
            <a:r>
              <a:rPr lang="en"/>
              <a:t>#include &lt;sys/socket.h&gt;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int sockfd;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sockfd = socket(AF_INET, SOCK_STREAM, 0); // create a TCP socket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bind the socket to a local address and port using bind()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listen(sockfd, 5); // make the socket a listening socket with a maximum queue length of 5</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IPv4 Socket Address Structure</a:t>
            </a:r>
            <a:endParaRPr/>
          </a:p>
        </p:txBody>
      </p:sp>
      <p:sp>
        <p:nvSpPr>
          <p:cNvPr id="80" name="Google Shape;8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1" name="Google Shape;81;p17"/>
          <p:cNvPicPr preferRelativeResize="0"/>
          <p:nvPr/>
        </p:nvPicPr>
        <p:blipFill rotWithShape="1">
          <a:blip r:embed="rId3">
            <a:alphaModFix/>
          </a:blip>
          <a:srcRect b="0" l="0" r="0" t="0"/>
          <a:stretch/>
        </p:blipFill>
        <p:spPr>
          <a:xfrm>
            <a:off x="311700" y="1152475"/>
            <a:ext cx="7329701" cy="3876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1" name="Google Shape;371;p62"/>
          <p:cNvSpPr txBox="1"/>
          <p:nvPr>
            <p:ph idx="1" type="body"/>
          </p:nvPr>
        </p:nvSpPr>
        <p:spPr>
          <a:xfrm>
            <a:off x="311700" y="1121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374151"/>
                </a:solidFill>
                <a:latin typeface="Roboto"/>
                <a:ea typeface="Roboto"/>
                <a:cs typeface="Roboto"/>
                <a:sym typeface="Roboto"/>
              </a:rPr>
              <a:t>In this example, we create a TCP socket using </a:t>
            </a:r>
            <a:r>
              <a:rPr lang="en" sz="1450">
                <a:solidFill>
                  <a:srgbClr val="188038"/>
                </a:solidFill>
                <a:latin typeface="Courier New"/>
                <a:ea typeface="Courier New"/>
                <a:cs typeface="Courier New"/>
                <a:sym typeface="Courier New"/>
              </a:rPr>
              <a:t>socket()</a:t>
            </a:r>
            <a:r>
              <a:rPr lang="en" sz="1700">
                <a:solidFill>
                  <a:srgbClr val="374151"/>
                </a:solidFill>
                <a:latin typeface="Roboto"/>
                <a:ea typeface="Roboto"/>
                <a:cs typeface="Roboto"/>
                <a:sym typeface="Roboto"/>
              </a:rPr>
              <a:t> and bind it to a local address and port using the </a:t>
            </a:r>
            <a:r>
              <a:rPr lang="en" sz="1450">
                <a:solidFill>
                  <a:srgbClr val="188038"/>
                </a:solidFill>
                <a:latin typeface="Courier New"/>
                <a:ea typeface="Courier New"/>
                <a:cs typeface="Courier New"/>
                <a:sym typeface="Courier New"/>
              </a:rPr>
              <a:t>bind()</a:t>
            </a:r>
            <a:r>
              <a:rPr lang="en" sz="1700">
                <a:solidFill>
                  <a:srgbClr val="374151"/>
                </a:solidFill>
                <a:latin typeface="Roboto"/>
                <a:ea typeface="Roboto"/>
                <a:cs typeface="Roboto"/>
                <a:sym typeface="Roboto"/>
              </a:rPr>
              <a:t> function (not shown in this code snippet). We then call </a:t>
            </a:r>
            <a:r>
              <a:rPr lang="en" sz="1450">
                <a:solidFill>
                  <a:srgbClr val="188038"/>
                </a:solidFill>
                <a:latin typeface="Courier New"/>
                <a:ea typeface="Courier New"/>
                <a:cs typeface="Courier New"/>
                <a:sym typeface="Courier New"/>
              </a:rPr>
              <a:t>listen()</a:t>
            </a:r>
            <a:r>
              <a:rPr lang="en" sz="1700">
                <a:solidFill>
                  <a:srgbClr val="374151"/>
                </a:solidFill>
                <a:latin typeface="Roboto"/>
                <a:ea typeface="Roboto"/>
                <a:cs typeface="Roboto"/>
                <a:sym typeface="Roboto"/>
              </a:rPr>
              <a:t> to make the socket a listening socket with a maximum queue length of 5. This means that the server can handle up to 5 pending connections before it starts rejecting new connections.</a:t>
            </a:r>
            <a:endParaRPr sz="1700">
              <a:solidFill>
                <a:srgbClr val="374151"/>
              </a:solidFill>
              <a:latin typeface="Roboto"/>
              <a:ea typeface="Roboto"/>
              <a:cs typeface="Roboto"/>
              <a:sym typeface="Roboto"/>
            </a:endParaRPr>
          </a:p>
          <a:p>
            <a:pPr indent="0" lvl="0" marL="0" rtl="0" algn="l">
              <a:spcBef>
                <a:spcPts val="0"/>
              </a:spcBef>
              <a:spcAft>
                <a:spcPts val="0"/>
              </a:spcAft>
              <a:buNone/>
            </a:pPr>
            <a:r>
              <a:t/>
            </a:r>
            <a:endParaRPr sz="1700">
              <a:solidFill>
                <a:srgbClr val="374151"/>
              </a:solidFill>
              <a:latin typeface="Roboto"/>
              <a:ea typeface="Roboto"/>
              <a:cs typeface="Roboto"/>
              <a:sym typeface="Roboto"/>
            </a:endParaRPr>
          </a:p>
          <a:p>
            <a:pPr indent="0" lvl="0" marL="0" rtl="0" algn="l">
              <a:spcBef>
                <a:spcPts val="0"/>
              </a:spcBef>
              <a:spcAft>
                <a:spcPts val="0"/>
              </a:spcAft>
              <a:buNone/>
            </a:pPr>
            <a:r>
              <a:rPr lang="en" sz="1300">
                <a:solidFill>
                  <a:srgbClr val="374151"/>
                </a:solidFill>
                <a:latin typeface="Roboto"/>
                <a:ea typeface="Roboto"/>
                <a:cs typeface="Roboto"/>
                <a:sym typeface="Roboto"/>
              </a:rPr>
              <a:t>Once the socket is a listening socket, the server can use the </a:t>
            </a:r>
            <a:r>
              <a:rPr lang="en" sz="1300">
                <a:solidFill>
                  <a:srgbClr val="188038"/>
                </a:solidFill>
                <a:latin typeface="Courier New"/>
                <a:ea typeface="Courier New"/>
                <a:cs typeface="Courier New"/>
                <a:sym typeface="Courier New"/>
              </a:rPr>
              <a:t>accept()</a:t>
            </a:r>
            <a:r>
              <a:rPr lang="en" sz="1300">
                <a:solidFill>
                  <a:srgbClr val="374151"/>
                </a:solidFill>
                <a:latin typeface="Roboto"/>
                <a:ea typeface="Roboto"/>
                <a:cs typeface="Roboto"/>
                <a:sym typeface="Roboto"/>
              </a:rPr>
              <a:t> function to accept incoming connections from clients.</a:t>
            </a:r>
            <a:endParaRPr sz="1300">
              <a:solidFill>
                <a:srgbClr val="374151"/>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System Calls</a:t>
            </a:r>
            <a:endParaRPr/>
          </a:p>
        </p:txBody>
      </p:sp>
      <p:sp>
        <p:nvSpPr>
          <p:cNvPr id="377" name="Google Shape;377;p63"/>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222222"/>
                </a:solidFill>
                <a:highlight>
                  <a:srgbClr val="FFFFFF"/>
                </a:highlight>
              </a:rPr>
              <a:t>accept()</a:t>
            </a:r>
            <a:endParaRPr b="1" sz="1700">
              <a:solidFill>
                <a:srgbClr val="222222"/>
              </a:solidFill>
              <a:highlight>
                <a:srgbClr val="FFFFFF"/>
              </a:highlight>
            </a:endParaRPr>
          </a:p>
          <a:p>
            <a:pPr indent="-228600" lvl="0" marL="457200" rtl="0" algn="l">
              <a:lnSpc>
                <a:spcPct val="115000"/>
              </a:lnSpc>
              <a:spcBef>
                <a:spcPts val="0"/>
              </a:spcBef>
              <a:spcAft>
                <a:spcPts val="0"/>
              </a:spcAft>
              <a:buNone/>
            </a:pPr>
            <a:r>
              <a:t/>
            </a:r>
            <a:endParaRPr sz="1400">
              <a:solidFill>
                <a:srgbClr val="222222"/>
              </a:solidFill>
            </a:endParaRPr>
          </a:p>
          <a:p>
            <a:pPr indent="0" lvl="0" marL="0" rtl="0" algn="l">
              <a:spcBef>
                <a:spcPts val="0"/>
              </a:spcBef>
              <a:spcAft>
                <a:spcPts val="0"/>
              </a:spcAft>
              <a:buNone/>
            </a:pPr>
            <a:r>
              <a:rPr lang="en" sz="1600">
                <a:solidFill>
                  <a:srgbClr val="374151"/>
                </a:solidFill>
                <a:latin typeface="Roboto"/>
                <a:ea typeface="Roboto"/>
                <a:cs typeface="Roboto"/>
                <a:sym typeface="Roboto"/>
              </a:rPr>
              <a:t>In Unix network programming, the </a:t>
            </a:r>
            <a:r>
              <a:rPr lang="en" sz="1450">
                <a:solidFill>
                  <a:srgbClr val="188038"/>
                </a:solidFill>
                <a:latin typeface="Courier New"/>
                <a:ea typeface="Courier New"/>
                <a:cs typeface="Courier New"/>
                <a:sym typeface="Courier New"/>
              </a:rPr>
              <a:t>accept()</a:t>
            </a:r>
            <a:r>
              <a:rPr lang="en" sz="1600">
                <a:solidFill>
                  <a:srgbClr val="374151"/>
                </a:solidFill>
                <a:latin typeface="Roboto"/>
                <a:ea typeface="Roboto"/>
                <a:cs typeface="Roboto"/>
                <a:sym typeface="Roboto"/>
              </a:rPr>
              <a:t> system call is used to accept an incoming connection request on a listening socket. The </a:t>
            </a:r>
            <a:r>
              <a:rPr lang="en" sz="1450">
                <a:solidFill>
                  <a:srgbClr val="188038"/>
                </a:solidFill>
                <a:latin typeface="Courier New"/>
                <a:ea typeface="Courier New"/>
                <a:cs typeface="Courier New"/>
                <a:sym typeface="Courier New"/>
              </a:rPr>
              <a:t>accept()</a:t>
            </a:r>
            <a:r>
              <a:rPr lang="en" sz="1600">
                <a:solidFill>
                  <a:srgbClr val="374151"/>
                </a:solidFill>
                <a:latin typeface="Roboto"/>
                <a:ea typeface="Roboto"/>
                <a:cs typeface="Roboto"/>
                <a:sym typeface="Roboto"/>
              </a:rPr>
              <a:t> function blocks until a connection is established with a client, and returns a new socket descriptor that is used to communicate with the client.</a:t>
            </a:r>
            <a:endParaRPr sz="1600">
              <a:solidFill>
                <a:srgbClr val="374151"/>
              </a:solidFill>
              <a:latin typeface="Roboto"/>
              <a:ea typeface="Roboto"/>
              <a:cs typeface="Roboto"/>
              <a:sym typeface="Roboto"/>
            </a:endParaRPr>
          </a:p>
          <a:p>
            <a:pPr indent="0" lvl="0" marL="0" rtl="0" algn="l">
              <a:spcBef>
                <a:spcPts val="1500"/>
              </a:spcBef>
              <a:spcAft>
                <a:spcPts val="0"/>
              </a:spcAft>
              <a:buNone/>
            </a:pPr>
            <a:r>
              <a:rPr lang="en" sz="1600">
                <a:solidFill>
                  <a:srgbClr val="374151"/>
                </a:solidFill>
                <a:latin typeface="Roboto"/>
                <a:ea typeface="Roboto"/>
                <a:cs typeface="Roboto"/>
                <a:sym typeface="Roboto"/>
              </a:rPr>
              <a:t>The </a:t>
            </a:r>
            <a:r>
              <a:rPr lang="en" sz="1450">
                <a:solidFill>
                  <a:srgbClr val="188038"/>
                </a:solidFill>
                <a:latin typeface="Courier New"/>
                <a:ea typeface="Courier New"/>
                <a:cs typeface="Courier New"/>
                <a:sym typeface="Courier New"/>
              </a:rPr>
              <a:t>accept()</a:t>
            </a:r>
            <a:r>
              <a:rPr lang="en" sz="1600">
                <a:solidFill>
                  <a:srgbClr val="374151"/>
                </a:solidFill>
                <a:latin typeface="Roboto"/>
                <a:ea typeface="Roboto"/>
                <a:cs typeface="Roboto"/>
                <a:sym typeface="Roboto"/>
              </a:rPr>
              <a:t> function takes three arguments:</a:t>
            </a:r>
            <a:endParaRPr sz="16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AutoNum type="arabicPeriod"/>
            </a:pPr>
            <a:r>
              <a:rPr lang="en" sz="1600">
                <a:solidFill>
                  <a:srgbClr val="374151"/>
                </a:solidFill>
                <a:latin typeface="Roboto"/>
                <a:ea typeface="Roboto"/>
                <a:cs typeface="Roboto"/>
                <a:sym typeface="Roboto"/>
              </a:rPr>
              <a:t>The socket file descriptor returned by the </a:t>
            </a:r>
            <a:r>
              <a:rPr lang="en" sz="1450">
                <a:solidFill>
                  <a:srgbClr val="188038"/>
                </a:solidFill>
                <a:latin typeface="Courier New"/>
                <a:ea typeface="Courier New"/>
                <a:cs typeface="Courier New"/>
                <a:sym typeface="Courier New"/>
              </a:rPr>
              <a:t>listen()</a:t>
            </a:r>
            <a:r>
              <a:rPr lang="en" sz="1600">
                <a:solidFill>
                  <a:srgbClr val="374151"/>
                </a:solidFill>
                <a:latin typeface="Roboto"/>
                <a:ea typeface="Roboto"/>
                <a:cs typeface="Roboto"/>
                <a:sym typeface="Roboto"/>
              </a:rPr>
              <a:t> call.</a:t>
            </a:r>
            <a:endParaRPr sz="16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600">
                <a:solidFill>
                  <a:srgbClr val="374151"/>
                </a:solidFill>
                <a:latin typeface="Roboto"/>
                <a:ea typeface="Roboto"/>
                <a:cs typeface="Roboto"/>
                <a:sym typeface="Roboto"/>
              </a:rPr>
              <a:t>A pointer to a </a:t>
            </a:r>
            <a:r>
              <a:rPr lang="en" sz="1450">
                <a:solidFill>
                  <a:srgbClr val="188038"/>
                </a:solidFill>
                <a:latin typeface="Courier New"/>
                <a:ea typeface="Courier New"/>
                <a:cs typeface="Courier New"/>
                <a:sym typeface="Courier New"/>
              </a:rPr>
              <a:t>sockaddr</a:t>
            </a:r>
            <a:r>
              <a:rPr lang="en" sz="1600">
                <a:solidFill>
                  <a:srgbClr val="374151"/>
                </a:solidFill>
                <a:latin typeface="Roboto"/>
                <a:ea typeface="Roboto"/>
                <a:cs typeface="Roboto"/>
                <a:sym typeface="Roboto"/>
              </a:rPr>
              <a:t> structure that will be filled in with the address of the client.</a:t>
            </a:r>
            <a:endParaRPr sz="16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600">
                <a:solidFill>
                  <a:srgbClr val="374151"/>
                </a:solidFill>
                <a:latin typeface="Roboto"/>
                <a:ea typeface="Roboto"/>
                <a:cs typeface="Roboto"/>
                <a:sym typeface="Roboto"/>
              </a:rPr>
              <a:t>A pointer to an integer that will be filled in with the size of the </a:t>
            </a:r>
            <a:r>
              <a:rPr lang="en" sz="1450">
                <a:solidFill>
                  <a:srgbClr val="188038"/>
                </a:solidFill>
                <a:latin typeface="Courier New"/>
                <a:ea typeface="Courier New"/>
                <a:cs typeface="Courier New"/>
                <a:sym typeface="Courier New"/>
              </a:rPr>
              <a:t>sockaddr</a:t>
            </a:r>
            <a:r>
              <a:rPr lang="en" sz="1600">
                <a:solidFill>
                  <a:srgbClr val="374151"/>
                </a:solidFill>
                <a:latin typeface="Roboto"/>
                <a:ea typeface="Roboto"/>
                <a:cs typeface="Roboto"/>
                <a:sym typeface="Roboto"/>
              </a:rPr>
              <a:t> structure.</a:t>
            </a:r>
            <a:endParaRPr sz="1600">
              <a:solidFill>
                <a:srgbClr val="374151"/>
              </a:solidFill>
              <a:latin typeface="Roboto"/>
              <a:ea typeface="Roboto"/>
              <a:cs typeface="Roboto"/>
              <a:sym typeface="Roboto"/>
            </a:endParaRPr>
          </a:p>
          <a:p>
            <a:pPr indent="-317499" lvl="0" marL="457200" rtl="0" algn="l">
              <a:lnSpc>
                <a:spcPct val="115000"/>
              </a:lnSpc>
              <a:spcBef>
                <a:spcPts val="0"/>
              </a:spcBef>
              <a:spcAft>
                <a:spcPts val="0"/>
              </a:spcAft>
              <a:buClr>
                <a:srgbClr val="222222"/>
              </a:buClr>
              <a:buSzPts val="1400"/>
              <a:buChar char="●"/>
            </a:pPr>
            <a:r>
              <a:t/>
            </a:r>
            <a:endParaRPr sz="1400">
              <a:solidFill>
                <a:srgbClr val="222222"/>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3" name="Google Shape;38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#include &lt;sys/types.h&gt;</a:t>
            </a:r>
            <a:endParaRPr/>
          </a:p>
          <a:p>
            <a:pPr indent="0" lvl="0" marL="0" rtl="0" algn="l">
              <a:spcBef>
                <a:spcPts val="0"/>
              </a:spcBef>
              <a:spcAft>
                <a:spcPts val="0"/>
              </a:spcAft>
              <a:buClr>
                <a:schemeClr val="dk1"/>
              </a:buClr>
              <a:buSzPct val="61111"/>
              <a:buFont typeface="Arial"/>
              <a:buNone/>
            </a:pPr>
            <a:r>
              <a:rPr lang="en"/>
              <a:t>#include &lt;sys/socket.h&gt;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int sockfd, connfd;</a:t>
            </a:r>
            <a:endParaRPr/>
          </a:p>
          <a:p>
            <a:pPr indent="0" lvl="0" marL="0" rtl="0" algn="l">
              <a:spcBef>
                <a:spcPts val="0"/>
              </a:spcBef>
              <a:spcAft>
                <a:spcPts val="0"/>
              </a:spcAft>
              <a:buClr>
                <a:schemeClr val="dk1"/>
              </a:buClr>
              <a:buSzPct val="61111"/>
              <a:buFont typeface="Arial"/>
              <a:buNone/>
            </a:pPr>
            <a:r>
              <a:rPr lang="en"/>
              <a:t>struct sockaddr_in cliaddr;</a:t>
            </a:r>
            <a:endParaRPr/>
          </a:p>
          <a:p>
            <a:pPr indent="0" lvl="0" marL="0" rtl="0" algn="l">
              <a:spcBef>
                <a:spcPts val="0"/>
              </a:spcBef>
              <a:spcAft>
                <a:spcPts val="0"/>
              </a:spcAft>
              <a:buClr>
                <a:schemeClr val="dk1"/>
              </a:buClr>
              <a:buSzPct val="61111"/>
              <a:buFont typeface="Arial"/>
              <a:buNone/>
            </a:pPr>
            <a:r>
              <a:rPr lang="en"/>
              <a:t>socklen_t clilen;</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sockfd = socket(AF_INET, SOCK_STREAM, 0); // create a TCP socket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bind the socket to a local address and port using bind()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listen(sockfd, 5); // make the socket a listening socket with a maximum queue length of 5</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clilen = sizeof(cliaddr);</a:t>
            </a:r>
            <a:endParaRPr/>
          </a:p>
          <a:p>
            <a:pPr indent="0" lvl="0" marL="0" rtl="0" algn="l">
              <a:spcBef>
                <a:spcPts val="0"/>
              </a:spcBef>
              <a:spcAft>
                <a:spcPts val="0"/>
              </a:spcAft>
              <a:buClr>
                <a:schemeClr val="dk1"/>
              </a:buClr>
              <a:buSzPct val="61111"/>
              <a:buFont typeface="Arial"/>
              <a:buNone/>
            </a:pPr>
            <a:r>
              <a:rPr lang="en"/>
              <a:t>connfd = accept(sockfd, (struct sockaddr *)&amp;cliaddr, &amp;clilen); // accept an incoming connection request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use connfd to communicate with the client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9" name="Google Shape;389;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500">
                <a:solidFill>
                  <a:srgbClr val="374151"/>
                </a:solidFill>
                <a:highlight>
                  <a:srgbClr val="F7F7F8"/>
                </a:highlight>
                <a:latin typeface="Roboto"/>
                <a:ea typeface="Roboto"/>
                <a:cs typeface="Roboto"/>
                <a:sym typeface="Roboto"/>
              </a:rPr>
              <a:t>I</a:t>
            </a:r>
            <a:r>
              <a:rPr lang="en" sz="1500">
                <a:solidFill>
                  <a:srgbClr val="374151"/>
                </a:solidFill>
                <a:latin typeface="Roboto"/>
                <a:ea typeface="Roboto"/>
                <a:cs typeface="Roboto"/>
                <a:sym typeface="Roboto"/>
              </a:rPr>
              <a:t>n this example, we create a TCP socket using </a:t>
            </a:r>
            <a:r>
              <a:rPr lang="en" sz="1350">
                <a:solidFill>
                  <a:srgbClr val="188038"/>
                </a:solidFill>
                <a:latin typeface="Courier New"/>
                <a:ea typeface="Courier New"/>
                <a:cs typeface="Courier New"/>
                <a:sym typeface="Courier New"/>
              </a:rPr>
              <a:t>socket()</a:t>
            </a:r>
            <a:r>
              <a:rPr lang="en" sz="1500">
                <a:solidFill>
                  <a:srgbClr val="374151"/>
                </a:solidFill>
                <a:latin typeface="Roboto"/>
                <a:ea typeface="Roboto"/>
                <a:cs typeface="Roboto"/>
                <a:sym typeface="Roboto"/>
              </a:rPr>
              <a:t> and bind it to a local address and port using the </a:t>
            </a:r>
            <a:r>
              <a:rPr lang="en" sz="1350">
                <a:solidFill>
                  <a:srgbClr val="188038"/>
                </a:solidFill>
                <a:latin typeface="Courier New"/>
                <a:ea typeface="Courier New"/>
                <a:cs typeface="Courier New"/>
                <a:sym typeface="Courier New"/>
              </a:rPr>
              <a:t>bind()</a:t>
            </a:r>
            <a:r>
              <a:rPr lang="en" sz="1500">
                <a:solidFill>
                  <a:srgbClr val="374151"/>
                </a:solidFill>
                <a:latin typeface="Roboto"/>
                <a:ea typeface="Roboto"/>
                <a:cs typeface="Roboto"/>
                <a:sym typeface="Roboto"/>
              </a:rPr>
              <a:t> function (not shown in this code snippet). We then call </a:t>
            </a:r>
            <a:r>
              <a:rPr lang="en" sz="1350">
                <a:solidFill>
                  <a:srgbClr val="188038"/>
                </a:solidFill>
                <a:latin typeface="Courier New"/>
                <a:ea typeface="Courier New"/>
                <a:cs typeface="Courier New"/>
                <a:sym typeface="Courier New"/>
              </a:rPr>
              <a:t>listen()</a:t>
            </a:r>
            <a:r>
              <a:rPr lang="en" sz="1500">
                <a:solidFill>
                  <a:srgbClr val="374151"/>
                </a:solidFill>
                <a:latin typeface="Roboto"/>
                <a:ea typeface="Roboto"/>
                <a:cs typeface="Roboto"/>
                <a:sym typeface="Roboto"/>
              </a:rPr>
              <a:t> to make the socket a listening socket with a maximum queue length of 5.</a:t>
            </a:r>
            <a:endParaRPr sz="15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500">
                <a:solidFill>
                  <a:srgbClr val="374151"/>
                </a:solidFill>
                <a:latin typeface="Roboto"/>
                <a:ea typeface="Roboto"/>
                <a:cs typeface="Roboto"/>
                <a:sym typeface="Roboto"/>
              </a:rPr>
              <a:t>We use the </a:t>
            </a:r>
            <a:r>
              <a:rPr lang="en" sz="1350">
                <a:solidFill>
                  <a:srgbClr val="188038"/>
                </a:solidFill>
                <a:latin typeface="Courier New"/>
                <a:ea typeface="Courier New"/>
                <a:cs typeface="Courier New"/>
                <a:sym typeface="Courier New"/>
              </a:rPr>
              <a:t>accept()</a:t>
            </a:r>
            <a:r>
              <a:rPr lang="en" sz="1500">
                <a:solidFill>
                  <a:srgbClr val="374151"/>
                </a:solidFill>
                <a:latin typeface="Roboto"/>
                <a:ea typeface="Roboto"/>
                <a:cs typeface="Roboto"/>
                <a:sym typeface="Roboto"/>
              </a:rPr>
              <a:t> function to accept an incoming connection request, which blocks until a connection is established with a client. The </a:t>
            </a:r>
            <a:r>
              <a:rPr lang="en" sz="1350">
                <a:solidFill>
                  <a:srgbClr val="188038"/>
                </a:solidFill>
                <a:latin typeface="Courier New"/>
                <a:ea typeface="Courier New"/>
                <a:cs typeface="Courier New"/>
                <a:sym typeface="Courier New"/>
              </a:rPr>
              <a:t>cliaddr</a:t>
            </a:r>
            <a:r>
              <a:rPr lang="en" sz="1500">
                <a:solidFill>
                  <a:srgbClr val="374151"/>
                </a:solidFill>
                <a:latin typeface="Roboto"/>
                <a:ea typeface="Roboto"/>
                <a:cs typeface="Roboto"/>
                <a:sym typeface="Roboto"/>
              </a:rPr>
              <a:t> variable is a </a:t>
            </a:r>
            <a:r>
              <a:rPr lang="en" sz="1350">
                <a:solidFill>
                  <a:srgbClr val="188038"/>
                </a:solidFill>
                <a:latin typeface="Courier New"/>
                <a:ea typeface="Courier New"/>
                <a:cs typeface="Courier New"/>
                <a:sym typeface="Courier New"/>
              </a:rPr>
              <a:t>sockaddr_in</a:t>
            </a:r>
            <a:r>
              <a:rPr lang="en" sz="1500">
                <a:solidFill>
                  <a:srgbClr val="374151"/>
                </a:solidFill>
                <a:latin typeface="Roboto"/>
                <a:ea typeface="Roboto"/>
                <a:cs typeface="Roboto"/>
                <a:sym typeface="Roboto"/>
              </a:rPr>
              <a:t> structure that is filled in with the address of the client, and </a:t>
            </a:r>
            <a:r>
              <a:rPr lang="en" sz="1350">
                <a:solidFill>
                  <a:srgbClr val="188038"/>
                </a:solidFill>
                <a:latin typeface="Courier New"/>
                <a:ea typeface="Courier New"/>
                <a:cs typeface="Courier New"/>
                <a:sym typeface="Courier New"/>
              </a:rPr>
              <a:t>clilen</a:t>
            </a:r>
            <a:r>
              <a:rPr lang="en" sz="1500">
                <a:solidFill>
                  <a:srgbClr val="374151"/>
                </a:solidFill>
                <a:latin typeface="Roboto"/>
                <a:ea typeface="Roboto"/>
                <a:cs typeface="Roboto"/>
                <a:sym typeface="Roboto"/>
              </a:rPr>
              <a:t> is a variable that is initialized to the size of the </a:t>
            </a:r>
            <a:r>
              <a:rPr lang="en" sz="1350">
                <a:solidFill>
                  <a:srgbClr val="188038"/>
                </a:solidFill>
                <a:latin typeface="Courier New"/>
                <a:ea typeface="Courier New"/>
                <a:cs typeface="Courier New"/>
                <a:sym typeface="Courier New"/>
              </a:rPr>
              <a:t>cliaddr</a:t>
            </a:r>
            <a:r>
              <a:rPr lang="en" sz="1500">
                <a:solidFill>
                  <a:srgbClr val="374151"/>
                </a:solidFill>
                <a:latin typeface="Roboto"/>
                <a:ea typeface="Roboto"/>
                <a:cs typeface="Roboto"/>
                <a:sym typeface="Roboto"/>
              </a:rPr>
              <a:t> structure.</a:t>
            </a:r>
            <a:endParaRPr sz="15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500">
                <a:solidFill>
                  <a:srgbClr val="374151"/>
                </a:solidFill>
                <a:latin typeface="Roboto"/>
                <a:ea typeface="Roboto"/>
                <a:cs typeface="Roboto"/>
                <a:sym typeface="Roboto"/>
              </a:rPr>
              <a:t>The </a:t>
            </a:r>
            <a:r>
              <a:rPr lang="en" sz="1350">
                <a:solidFill>
                  <a:srgbClr val="188038"/>
                </a:solidFill>
                <a:latin typeface="Courier New"/>
                <a:ea typeface="Courier New"/>
                <a:cs typeface="Courier New"/>
                <a:sym typeface="Courier New"/>
              </a:rPr>
              <a:t>accept()</a:t>
            </a:r>
            <a:r>
              <a:rPr lang="en" sz="1500">
                <a:solidFill>
                  <a:srgbClr val="374151"/>
                </a:solidFill>
                <a:latin typeface="Roboto"/>
                <a:ea typeface="Roboto"/>
                <a:cs typeface="Roboto"/>
                <a:sym typeface="Roboto"/>
              </a:rPr>
              <a:t> function returns a new socket descriptor </a:t>
            </a:r>
            <a:r>
              <a:rPr lang="en" sz="1350">
                <a:solidFill>
                  <a:srgbClr val="188038"/>
                </a:solidFill>
                <a:latin typeface="Courier New"/>
                <a:ea typeface="Courier New"/>
                <a:cs typeface="Courier New"/>
                <a:sym typeface="Courier New"/>
              </a:rPr>
              <a:t>connfd</a:t>
            </a:r>
            <a:r>
              <a:rPr lang="en" sz="1500">
                <a:solidFill>
                  <a:srgbClr val="374151"/>
                </a:solidFill>
                <a:latin typeface="Roboto"/>
                <a:ea typeface="Roboto"/>
                <a:cs typeface="Roboto"/>
                <a:sym typeface="Roboto"/>
              </a:rPr>
              <a:t> that is used to communicate with the client. We can use this socket descriptor to send and receive data to and from the client.</a:t>
            </a:r>
            <a:endParaRPr sz="15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System Calls</a:t>
            </a:r>
            <a:endParaRPr/>
          </a:p>
        </p:txBody>
      </p:sp>
      <p:sp>
        <p:nvSpPr>
          <p:cNvPr id="395" name="Google Shape;395;p66"/>
          <p:cNvSpPr txBox="1"/>
          <p:nvPr>
            <p:ph idx="1" type="body"/>
          </p:nvPr>
        </p:nvSpPr>
        <p:spPr>
          <a:xfrm>
            <a:off x="311700" y="1152475"/>
            <a:ext cx="8832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946"/>
              <a:buNone/>
            </a:pPr>
            <a:r>
              <a:rPr b="1" lang="en" sz="1600">
                <a:solidFill>
                  <a:srgbClr val="222222"/>
                </a:solidFill>
                <a:highlight>
                  <a:srgbClr val="FFFFFF"/>
                </a:highlight>
              </a:rPr>
              <a:t>send, sendto, recv and recvfrom</a:t>
            </a:r>
            <a:endParaRPr b="1" sz="16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222222"/>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374151"/>
                </a:solidFill>
                <a:latin typeface="Roboto"/>
                <a:ea typeface="Roboto"/>
                <a:cs typeface="Roboto"/>
                <a:sym typeface="Roboto"/>
              </a:rPr>
              <a:t>In Unix network programming, the </a:t>
            </a:r>
            <a:r>
              <a:rPr lang="en" sz="1150">
                <a:solidFill>
                  <a:srgbClr val="188038"/>
                </a:solidFill>
                <a:latin typeface="Courier New"/>
                <a:ea typeface="Courier New"/>
                <a:cs typeface="Courier New"/>
                <a:sym typeface="Courier New"/>
              </a:rPr>
              <a:t>send()</a:t>
            </a:r>
            <a:r>
              <a:rPr lang="en" sz="1400">
                <a:solidFill>
                  <a:srgbClr val="374151"/>
                </a:solidFill>
                <a:latin typeface="Roboto"/>
                <a:ea typeface="Roboto"/>
                <a:cs typeface="Roboto"/>
                <a:sym typeface="Roboto"/>
              </a:rPr>
              <a:t>, </a:t>
            </a:r>
            <a:r>
              <a:rPr lang="en" sz="1150">
                <a:solidFill>
                  <a:srgbClr val="188038"/>
                </a:solidFill>
                <a:latin typeface="Courier New"/>
                <a:ea typeface="Courier New"/>
                <a:cs typeface="Courier New"/>
                <a:sym typeface="Courier New"/>
              </a:rPr>
              <a:t>sendto()</a:t>
            </a:r>
            <a:r>
              <a:rPr lang="en" sz="1400">
                <a:solidFill>
                  <a:srgbClr val="374151"/>
                </a:solidFill>
                <a:latin typeface="Roboto"/>
                <a:ea typeface="Roboto"/>
                <a:cs typeface="Roboto"/>
                <a:sym typeface="Roboto"/>
              </a:rPr>
              <a:t>, </a:t>
            </a:r>
            <a:r>
              <a:rPr lang="en" sz="1150">
                <a:solidFill>
                  <a:srgbClr val="188038"/>
                </a:solidFill>
                <a:latin typeface="Courier New"/>
                <a:ea typeface="Courier New"/>
                <a:cs typeface="Courier New"/>
                <a:sym typeface="Courier New"/>
              </a:rPr>
              <a:t>recv()</a:t>
            </a:r>
            <a:r>
              <a:rPr lang="en" sz="1400">
                <a:solidFill>
                  <a:srgbClr val="374151"/>
                </a:solidFill>
                <a:latin typeface="Roboto"/>
                <a:ea typeface="Roboto"/>
                <a:cs typeface="Roboto"/>
                <a:sym typeface="Roboto"/>
              </a:rPr>
              <a:t>, and </a:t>
            </a:r>
            <a:r>
              <a:rPr lang="en" sz="1150">
                <a:solidFill>
                  <a:srgbClr val="188038"/>
                </a:solidFill>
                <a:latin typeface="Courier New"/>
                <a:ea typeface="Courier New"/>
                <a:cs typeface="Courier New"/>
                <a:sym typeface="Courier New"/>
              </a:rPr>
              <a:t>recvfrom()</a:t>
            </a:r>
            <a:r>
              <a:rPr lang="en" sz="1400">
                <a:solidFill>
                  <a:srgbClr val="374151"/>
                </a:solidFill>
                <a:latin typeface="Roboto"/>
                <a:ea typeface="Roboto"/>
                <a:cs typeface="Roboto"/>
                <a:sym typeface="Roboto"/>
              </a:rPr>
              <a:t> system calls are used to send and receive data over network sockets.</a:t>
            </a:r>
            <a:endParaRPr sz="1458">
              <a:solidFill>
                <a:srgbClr val="222222"/>
              </a:solidFill>
              <a:latin typeface="Courier New"/>
              <a:ea typeface="Courier New"/>
              <a:cs typeface="Courier New"/>
              <a:sym typeface="Courier New"/>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a:t>
            </a:r>
            <a:r>
              <a:rPr lang="en" sz="1050">
                <a:solidFill>
                  <a:srgbClr val="188038"/>
                </a:solidFill>
                <a:latin typeface="Courier New"/>
                <a:ea typeface="Courier New"/>
                <a:cs typeface="Courier New"/>
                <a:sym typeface="Courier New"/>
              </a:rPr>
              <a:t>send()</a:t>
            </a:r>
            <a:r>
              <a:rPr lang="en" sz="1200">
                <a:solidFill>
                  <a:srgbClr val="374151"/>
                </a:solidFill>
                <a:latin typeface="Roboto"/>
                <a:ea typeface="Roboto"/>
                <a:cs typeface="Roboto"/>
                <a:sym typeface="Roboto"/>
              </a:rPr>
              <a:t> function is used to send data on a connected socket. It takes four arguments:</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The socket file descriptor returned by the </a:t>
            </a:r>
            <a:r>
              <a:rPr lang="en" sz="1050">
                <a:solidFill>
                  <a:srgbClr val="188038"/>
                </a:solidFill>
                <a:latin typeface="Courier New"/>
                <a:ea typeface="Courier New"/>
                <a:cs typeface="Courier New"/>
                <a:sym typeface="Courier New"/>
              </a:rPr>
              <a:t>socket()</a:t>
            </a:r>
            <a:r>
              <a:rPr lang="en" sz="1200">
                <a:solidFill>
                  <a:srgbClr val="374151"/>
                </a:solidFill>
                <a:latin typeface="Roboto"/>
                <a:ea typeface="Roboto"/>
                <a:cs typeface="Roboto"/>
                <a:sym typeface="Roboto"/>
              </a:rPr>
              <a:t> call.</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A pointer to a buffer containing the data to be sent.</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The size of the data to be sent.</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Flags, which can be used to control the behavior of the send operation. This argument is typically set to 0.</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200"/>
              </a:spcAft>
              <a:buSzPts val="1946"/>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1" name="Google Shape;40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#include &lt;sys/types.h&gt;</a:t>
            </a:r>
            <a:endParaRPr/>
          </a:p>
          <a:p>
            <a:pPr indent="0" lvl="0" marL="0" rtl="0" algn="l">
              <a:spcBef>
                <a:spcPts val="0"/>
              </a:spcBef>
              <a:spcAft>
                <a:spcPts val="0"/>
              </a:spcAft>
              <a:buClr>
                <a:schemeClr val="dk1"/>
              </a:buClr>
              <a:buSzPts val="1100"/>
              <a:buFont typeface="Arial"/>
              <a:buNone/>
            </a:pPr>
            <a:r>
              <a:rPr lang="en"/>
              <a:t>#include &lt;sys/socket.h&gt;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int sockfd;</a:t>
            </a:r>
            <a:endParaRPr/>
          </a:p>
          <a:p>
            <a:pPr indent="0" lvl="0" marL="0" rtl="0" algn="l">
              <a:spcBef>
                <a:spcPts val="0"/>
              </a:spcBef>
              <a:spcAft>
                <a:spcPts val="0"/>
              </a:spcAft>
              <a:buClr>
                <a:schemeClr val="dk1"/>
              </a:buClr>
              <a:buSzPts val="1100"/>
              <a:buFont typeface="Arial"/>
              <a:buNone/>
            </a:pPr>
            <a:r>
              <a:rPr lang="en"/>
              <a:t>char buf[1024] =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sockfd = socket(AF_INET, SOCK_STREAM, 0); // create a TCP socket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connect to a remote server using connect()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send(sockfd, buf, sizeof(buf), 0); // send data on the connected socket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7" name="Google Shape;407;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74151"/>
                </a:solidFill>
                <a:latin typeface="Roboto"/>
                <a:ea typeface="Roboto"/>
                <a:cs typeface="Roboto"/>
                <a:sym typeface="Roboto"/>
              </a:rPr>
              <a:t>In this example, we create a TCP socket using </a:t>
            </a:r>
            <a:r>
              <a:rPr lang="en" sz="1350">
                <a:solidFill>
                  <a:srgbClr val="188038"/>
                </a:solidFill>
                <a:latin typeface="Courier New"/>
                <a:ea typeface="Courier New"/>
                <a:cs typeface="Courier New"/>
                <a:sym typeface="Courier New"/>
              </a:rPr>
              <a:t>socket()</a:t>
            </a:r>
            <a:r>
              <a:rPr lang="en" sz="1600">
                <a:solidFill>
                  <a:srgbClr val="374151"/>
                </a:solidFill>
                <a:latin typeface="Roboto"/>
                <a:ea typeface="Roboto"/>
                <a:cs typeface="Roboto"/>
                <a:sym typeface="Roboto"/>
              </a:rPr>
              <a:t> and connect to a remote server using the </a:t>
            </a:r>
            <a:r>
              <a:rPr lang="en" sz="1350">
                <a:solidFill>
                  <a:srgbClr val="188038"/>
                </a:solidFill>
                <a:latin typeface="Courier New"/>
                <a:ea typeface="Courier New"/>
                <a:cs typeface="Courier New"/>
                <a:sym typeface="Courier New"/>
              </a:rPr>
              <a:t>connect()</a:t>
            </a:r>
            <a:r>
              <a:rPr lang="en" sz="1600">
                <a:solidFill>
                  <a:srgbClr val="374151"/>
                </a:solidFill>
                <a:latin typeface="Roboto"/>
                <a:ea typeface="Roboto"/>
                <a:cs typeface="Roboto"/>
                <a:sym typeface="Roboto"/>
              </a:rPr>
              <a:t> function (not shown in this code snippet). We then call </a:t>
            </a:r>
            <a:r>
              <a:rPr lang="en" sz="1350">
                <a:solidFill>
                  <a:srgbClr val="188038"/>
                </a:solidFill>
                <a:latin typeface="Courier New"/>
                <a:ea typeface="Courier New"/>
                <a:cs typeface="Courier New"/>
                <a:sym typeface="Courier New"/>
              </a:rPr>
              <a:t>send()</a:t>
            </a:r>
            <a:r>
              <a:rPr lang="en" sz="1600">
                <a:solidFill>
                  <a:srgbClr val="374151"/>
                </a:solidFill>
                <a:latin typeface="Roboto"/>
                <a:ea typeface="Roboto"/>
                <a:cs typeface="Roboto"/>
                <a:sym typeface="Roboto"/>
              </a:rPr>
              <a:t> to send data on the connected socket.</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sendto() </a:t>
            </a:r>
            <a:endParaRPr/>
          </a:p>
        </p:txBody>
      </p:sp>
      <p:sp>
        <p:nvSpPr>
          <p:cNvPr id="413" name="Google Shape;413;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400">
                <a:solidFill>
                  <a:srgbClr val="374151"/>
                </a:solidFill>
                <a:latin typeface="Roboto"/>
                <a:ea typeface="Roboto"/>
                <a:cs typeface="Roboto"/>
                <a:sym typeface="Roboto"/>
              </a:rPr>
              <a:t>The </a:t>
            </a:r>
            <a:r>
              <a:rPr lang="en" sz="1250">
                <a:solidFill>
                  <a:srgbClr val="188038"/>
                </a:solidFill>
                <a:latin typeface="Courier New"/>
                <a:ea typeface="Courier New"/>
                <a:cs typeface="Courier New"/>
                <a:sym typeface="Courier New"/>
              </a:rPr>
              <a:t>sendto()</a:t>
            </a:r>
            <a:r>
              <a:rPr lang="en" sz="1400">
                <a:solidFill>
                  <a:srgbClr val="374151"/>
                </a:solidFill>
                <a:latin typeface="Roboto"/>
                <a:ea typeface="Roboto"/>
                <a:cs typeface="Roboto"/>
                <a:sym typeface="Roboto"/>
              </a:rPr>
              <a:t> function is similar to </a:t>
            </a:r>
            <a:r>
              <a:rPr lang="en" sz="1250">
                <a:solidFill>
                  <a:srgbClr val="188038"/>
                </a:solidFill>
                <a:latin typeface="Courier New"/>
                <a:ea typeface="Courier New"/>
                <a:cs typeface="Courier New"/>
                <a:sym typeface="Courier New"/>
              </a:rPr>
              <a:t>send()</a:t>
            </a:r>
            <a:r>
              <a:rPr lang="en" sz="1400">
                <a:solidFill>
                  <a:srgbClr val="374151"/>
                </a:solidFill>
                <a:latin typeface="Roboto"/>
                <a:ea typeface="Roboto"/>
                <a:cs typeface="Roboto"/>
                <a:sym typeface="Roboto"/>
              </a:rPr>
              <a:t>, but it is used to send data on a connectionless socket, such as a UDP socket. It takes five arguments:</a:t>
            </a:r>
            <a:endParaRPr sz="14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AutoNum type="arabicPeriod"/>
            </a:pPr>
            <a:r>
              <a:rPr lang="en" sz="1400">
                <a:solidFill>
                  <a:srgbClr val="374151"/>
                </a:solidFill>
                <a:latin typeface="Roboto"/>
                <a:ea typeface="Roboto"/>
                <a:cs typeface="Roboto"/>
                <a:sym typeface="Roboto"/>
              </a:rPr>
              <a:t>The socket file descriptor returned by the </a:t>
            </a:r>
            <a:r>
              <a:rPr lang="en" sz="1250">
                <a:solidFill>
                  <a:srgbClr val="188038"/>
                </a:solidFill>
                <a:latin typeface="Courier New"/>
                <a:ea typeface="Courier New"/>
                <a:cs typeface="Courier New"/>
                <a:sym typeface="Courier New"/>
              </a:rPr>
              <a:t>socket()</a:t>
            </a:r>
            <a:r>
              <a:rPr lang="en" sz="1400">
                <a:solidFill>
                  <a:srgbClr val="374151"/>
                </a:solidFill>
                <a:latin typeface="Roboto"/>
                <a:ea typeface="Roboto"/>
                <a:cs typeface="Roboto"/>
                <a:sym typeface="Roboto"/>
              </a:rPr>
              <a:t> call.</a:t>
            </a:r>
            <a:endParaRPr sz="1400">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AutoNum type="arabicPeriod"/>
            </a:pPr>
            <a:r>
              <a:rPr lang="en" sz="1400">
                <a:solidFill>
                  <a:srgbClr val="374151"/>
                </a:solidFill>
                <a:latin typeface="Roboto"/>
                <a:ea typeface="Roboto"/>
                <a:cs typeface="Roboto"/>
                <a:sym typeface="Roboto"/>
              </a:rPr>
              <a:t>A pointer to a buffer containing the data to be sent.</a:t>
            </a:r>
            <a:endParaRPr sz="1400">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AutoNum type="arabicPeriod"/>
            </a:pPr>
            <a:r>
              <a:rPr lang="en" sz="1400">
                <a:solidFill>
                  <a:srgbClr val="374151"/>
                </a:solidFill>
                <a:latin typeface="Roboto"/>
                <a:ea typeface="Roboto"/>
                <a:cs typeface="Roboto"/>
                <a:sym typeface="Roboto"/>
              </a:rPr>
              <a:t>The size of the data to be sent.</a:t>
            </a:r>
            <a:endParaRPr sz="1400">
              <a:solidFill>
                <a:srgbClr val="374151"/>
              </a:solidFill>
              <a:latin typeface="Roboto"/>
              <a:ea typeface="Roboto"/>
              <a:cs typeface="Roboto"/>
              <a:sym typeface="Roboto"/>
            </a:endParaRPr>
          </a:p>
          <a:p>
            <a:pPr indent="-317500" lvl="0" marL="457200" rtl="0" algn="l">
              <a:spcBef>
                <a:spcPts val="0"/>
              </a:spcBef>
              <a:spcAft>
                <a:spcPts val="0"/>
              </a:spcAft>
              <a:buClr>
                <a:srgbClr val="374151"/>
              </a:buClr>
              <a:buSzPts val="1400"/>
              <a:buFont typeface="Roboto"/>
              <a:buAutoNum type="arabicPeriod"/>
            </a:pPr>
            <a:r>
              <a:rPr lang="en" sz="1400">
                <a:solidFill>
                  <a:srgbClr val="374151"/>
                </a:solidFill>
                <a:latin typeface="Roboto"/>
                <a:ea typeface="Roboto"/>
                <a:cs typeface="Roboto"/>
                <a:sym typeface="Roboto"/>
              </a:rPr>
              <a:t>Flags, which can be used to control the behavior of the send operation. This argument is typically set to 0.</a:t>
            </a:r>
            <a:endParaRPr sz="14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400">
                <a:solidFill>
                  <a:srgbClr val="374151"/>
                </a:solidFill>
                <a:latin typeface="Roboto"/>
                <a:ea typeface="Roboto"/>
                <a:cs typeface="Roboto"/>
                <a:sym typeface="Roboto"/>
              </a:rPr>
              <a:t>A pointer to a </a:t>
            </a:r>
            <a:r>
              <a:rPr lang="en" sz="1250">
                <a:solidFill>
                  <a:srgbClr val="188038"/>
                </a:solidFill>
                <a:latin typeface="Courier New"/>
                <a:ea typeface="Courier New"/>
                <a:cs typeface="Courier New"/>
                <a:sym typeface="Courier New"/>
              </a:rPr>
              <a:t>sockaddr</a:t>
            </a:r>
            <a:r>
              <a:rPr lang="en" sz="1400">
                <a:solidFill>
                  <a:srgbClr val="374151"/>
                </a:solidFill>
                <a:latin typeface="Roboto"/>
                <a:ea typeface="Roboto"/>
                <a:cs typeface="Roboto"/>
                <a:sym typeface="Roboto"/>
              </a:rPr>
              <a:t> structure containing the address of the remote host.</a:t>
            </a:r>
            <a:endParaRPr sz="14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recv()</a:t>
            </a:r>
            <a:endParaRPr/>
          </a:p>
        </p:txBody>
      </p:sp>
      <p:sp>
        <p:nvSpPr>
          <p:cNvPr id="419" name="Google Shape;419;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500">
                <a:solidFill>
                  <a:srgbClr val="374151"/>
                </a:solidFill>
                <a:latin typeface="Roboto"/>
                <a:ea typeface="Roboto"/>
                <a:cs typeface="Roboto"/>
                <a:sym typeface="Roboto"/>
              </a:rPr>
              <a:t>The </a:t>
            </a:r>
            <a:r>
              <a:rPr lang="en" sz="1350">
                <a:solidFill>
                  <a:srgbClr val="188038"/>
                </a:solidFill>
                <a:latin typeface="Courier New"/>
                <a:ea typeface="Courier New"/>
                <a:cs typeface="Courier New"/>
                <a:sym typeface="Courier New"/>
              </a:rPr>
              <a:t>recv()</a:t>
            </a:r>
            <a:r>
              <a:rPr lang="en" sz="1500">
                <a:solidFill>
                  <a:srgbClr val="374151"/>
                </a:solidFill>
                <a:latin typeface="Roboto"/>
                <a:ea typeface="Roboto"/>
                <a:cs typeface="Roboto"/>
                <a:sym typeface="Roboto"/>
              </a:rPr>
              <a:t> function is used to receive data on a connected socket. It takes four arguments:</a:t>
            </a:r>
            <a:endParaRPr sz="15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AutoNum type="arabicPeriod"/>
            </a:pPr>
            <a:r>
              <a:rPr lang="en" sz="1500">
                <a:solidFill>
                  <a:srgbClr val="374151"/>
                </a:solidFill>
                <a:latin typeface="Roboto"/>
                <a:ea typeface="Roboto"/>
                <a:cs typeface="Roboto"/>
                <a:sym typeface="Roboto"/>
              </a:rPr>
              <a:t>The socket file descriptor returned by the </a:t>
            </a:r>
            <a:r>
              <a:rPr lang="en" sz="1350">
                <a:solidFill>
                  <a:srgbClr val="188038"/>
                </a:solidFill>
                <a:latin typeface="Courier New"/>
                <a:ea typeface="Courier New"/>
                <a:cs typeface="Courier New"/>
                <a:sym typeface="Courier New"/>
              </a:rPr>
              <a:t>socket()</a:t>
            </a:r>
            <a:r>
              <a:rPr lang="en" sz="1500">
                <a:solidFill>
                  <a:srgbClr val="374151"/>
                </a:solidFill>
                <a:latin typeface="Roboto"/>
                <a:ea typeface="Roboto"/>
                <a:cs typeface="Roboto"/>
                <a:sym typeface="Roboto"/>
              </a:rPr>
              <a:t> call.</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AutoNum type="arabicPeriod"/>
            </a:pPr>
            <a:r>
              <a:rPr lang="en" sz="1500">
                <a:solidFill>
                  <a:srgbClr val="374151"/>
                </a:solidFill>
                <a:latin typeface="Roboto"/>
                <a:ea typeface="Roboto"/>
                <a:cs typeface="Roboto"/>
                <a:sym typeface="Roboto"/>
              </a:rPr>
              <a:t>A pointer to a buffer where the received data will be stored.</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AutoNum type="arabicPeriod"/>
            </a:pPr>
            <a:r>
              <a:rPr lang="en" sz="1500">
                <a:solidFill>
                  <a:srgbClr val="374151"/>
                </a:solidFill>
                <a:latin typeface="Roboto"/>
                <a:ea typeface="Roboto"/>
                <a:cs typeface="Roboto"/>
                <a:sym typeface="Roboto"/>
              </a:rPr>
              <a:t>The size of the buffer.</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AutoNum type="arabicPeriod"/>
            </a:pPr>
            <a:r>
              <a:rPr lang="en" sz="1500">
                <a:solidFill>
                  <a:srgbClr val="374151"/>
                </a:solidFill>
                <a:latin typeface="Roboto"/>
                <a:ea typeface="Roboto"/>
                <a:cs typeface="Roboto"/>
                <a:sym typeface="Roboto"/>
              </a:rPr>
              <a:t>Flags, which can be used to control the behavior of the receive operation. This argument is typically set to 0.</a:t>
            </a:r>
            <a:endParaRPr sz="21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5" name="Google Shape;425;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#include &lt;sys/types.h&gt;</a:t>
            </a:r>
            <a:endParaRPr/>
          </a:p>
          <a:p>
            <a:pPr indent="0" lvl="0" marL="0" rtl="0" algn="l">
              <a:spcBef>
                <a:spcPts val="0"/>
              </a:spcBef>
              <a:spcAft>
                <a:spcPts val="0"/>
              </a:spcAft>
              <a:buClr>
                <a:schemeClr val="dk1"/>
              </a:buClr>
              <a:buSzPct val="61111"/>
              <a:buFont typeface="Arial"/>
              <a:buNone/>
            </a:pPr>
            <a:r>
              <a:rPr lang="en"/>
              <a:t>#include &lt;sys/socket.h&gt;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int sockfd;</a:t>
            </a:r>
            <a:endParaRPr/>
          </a:p>
          <a:p>
            <a:pPr indent="0" lvl="0" marL="0" rtl="0" algn="l">
              <a:spcBef>
                <a:spcPts val="0"/>
              </a:spcBef>
              <a:spcAft>
                <a:spcPts val="0"/>
              </a:spcAft>
              <a:buClr>
                <a:schemeClr val="dk1"/>
              </a:buClr>
              <a:buSzPct val="61111"/>
              <a:buFont typeface="Arial"/>
              <a:buNone/>
            </a:pPr>
            <a:r>
              <a:rPr lang="en"/>
              <a:t>char buffer[1024];</a:t>
            </a:r>
            <a:endParaRPr/>
          </a:p>
          <a:p>
            <a:pPr indent="0" lvl="0" marL="0" rtl="0" algn="l">
              <a:spcBef>
                <a:spcPts val="0"/>
              </a:spcBef>
              <a:spcAft>
                <a:spcPts val="0"/>
              </a:spcAft>
              <a:buClr>
                <a:schemeClr val="dk1"/>
              </a:buClr>
              <a:buSzPct val="61111"/>
              <a:buFont typeface="Arial"/>
              <a:buNone/>
            </a:pPr>
            <a:r>
              <a:rPr lang="en"/>
              <a:t>int bytes_received;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sockfd = socket(AF_INET, SOCK_STREAM, 0); // create a TCP socket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connect to the remote host using connect()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bytes_received = recv(sockfd, buffer, sizeof(buffer), 0); // receive data on the connected socket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Generic Socket Address Structure</a:t>
            </a:r>
            <a:endParaRPr/>
          </a:p>
        </p:txBody>
      </p:sp>
      <p:sp>
        <p:nvSpPr>
          <p:cNvPr id="87" name="Google Shape;87;p18"/>
          <p:cNvSpPr txBox="1"/>
          <p:nvPr>
            <p:ph idx="1" type="body"/>
          </p:nvPr>
        </p:nvSpPr>
        <p:spPr>
          <a:xfrm>
            <a:off x="311700" y="4944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 socket address structures is always passed by reference when passed as an argument to any socket functions</a:t>
            </a:r>
            <a:endParaRPr/>
          </a:p>
          <a:p>
            <a:pPr indent="-342900" lvl="0" marL="457200" rtl="0" algn="l">
              <a:lnSpc>
                <a:spcPct val="115000"/>
              </a:lnSpc>
              <a:spcBef>
                <a:spcPts val="0"/>
              </a:spcBef>
              <a:spcAft>
                <a:spcPts val="0"/>
              </a:spcAft>
              <a:buSzPts val="1800"/>
              <a:buChar char="●"/>
            </a:pPr>
            <a:r>
              <a:rPr lang="en"/>
              <a:t>But any socket function that takes one of these pointers as an argument must deal with socket address structures from any of the supported protocol families.</a:t>
            </a:r>
            <a:endParaRPr/>
          </a:p>
          <a:p>
            <a:pPr indent="-342900" lvl="0" marL="457200" rtl="0" algn="l">
              <a:lnSpc>
                <a:spcPct val="115000"/>
              </a:lnSpc>
              <a:spcBef>
                <a:spcPts val="0"/>
              </a:spcBef>
              <a:spcAft>
                <a:spcPts val="0"/>
              </a:spcAft>
              <a:buSzPts val="1800"/>
              <a:buChar char="●"/>
            </a:pPr>
            <a:r>
              <a:rPr lang="en"/>
              <a:t>A problem arises in how to declare the type of pointer that is passed.</a:t>
            </a:r>
            <a:endParaRPr/>
          </a:p>
          <a:p>
            <a:pPr indent="-342900" lvl="0" marL="457200" rtl="0" algn="l">
              <a:lnSpc>
                <a:spcPct val="115000"/>
              </a:lnSpc>
              <a:spcBef>
                <a:spcPts val="0"/>
              </a:spcBef>
              <a:spcAft>
                <a:spcPts val="0"/>
              </a:spcAft>
              <a:buSzPts val="1800"/>
              <a:buChar char="●"/>
            </a:pPr>
            <a:r>
              <a:rPr lang="en"/>
              <a:t>A generic socket address structure was defined in the &lt;sys/socket.h&gt; header, which was shown below.</a:t>
            </a:r>
            <a:endParaRPr/>
          </a:p>
        </p:txBody>
      </p:sp>
      <p:pic>
        <p:nvPicPr>
          <p:cNvPr id="88" name="Google Shape;88;p18"/>
          <p:cNvPicPr preferRelativeResize="0"/>
          <p:nvPr/>
        </p:nvPicPr>
        <p:blipFill rotWithShape="1">
          <a:blip r:embed="rId3">
            <a:alphaModFix/>
          </a:blip>
          <a:srcRect b="0" l="0" r="0" t="0"/>
          <a:stretch/>
        </p:blipFill>
        <p:spPr>
          <a:xfrm>
            <a:off x="1037425" y="3283375"/>
            <a:ext cx="6689850" cy="1218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1" name="Google Shape;431;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74151"/>
                </a:solidFill>
                <a:latin typeface="Roboto"/>
                <a:ea typeface="Roboto"/>
                <a:cs typeface="Roboto"/>
                <a:sym typeface="Roboto"/>
              </a:rPr>
              <a:t>In this example, we create a TCP socket using </a:t>
            </a:r>
            <a:r>
              <a:rPr lang="en" sz="1250">
                <a:solidFill>
                  <a:srgbClr val="188038"/>
                </a:solidFill>
                <a:latin typeface="Courier New"/>
                <a:ea typeface="Courier New"/>
                <a:cs typeface="Courier New"/>
                <a:sym typeface="Courier New"/>
              </a:rPr>
              <a:t>socket()</a:t>
            </a:r>
            <a:r>
              <a:rPr lang="en" sz="1500">
                <a:solidFill>
                  <a:srgbClr val="374151"/>
                </a:solidFill>
                <a:latin typeface="Roboto"/>
                <a:ea typeface="Roboto"/>
                <a:cs typeface="Roboto"/>
                <a:sym typeface="Roboto"/>
              </a:rPr>
              <a:t> and bind it to a local address and port using the </a:t>
            </a:r>
            <a:r>
              <a:rPr lang="en" sz="1250">
                <a:solidFill>
                  <a:srgbClr val="188038"/>
                </a:solidFill>
                <a:latin typeface="Courier New"/>
                <a:ea typeface="Courier New"/>
                <a:cs typeface="Courier New"/>
                <a:sym typeface="Courier New"/>
              </a:rPr>
              <a:t>bind()</a:t>
            </a:r>
            <a:r>
              <a:rPr lang="en" sz="1500">
                <a:solidFill>
                  <a:srgbClr val="374151"/>
                </a:solidFill>
                <a:latin typeface="Roboto"/>
                <a:ea typeface="Roboto"/>
                <a:cs typeface="Roboto"/>
                <a:sym typeface="Roboto"/>
              </a:rPr>
              <a:t> function (not shown in this code snippet). We then call </a:t>
            </a:r>
            <a:r>
              <a:rPr lang="en" sz="1250">
                <a:solidFill>
                  <a:srgbClr val="188038"/>
                </a:solidFill>
                <a:latin typeface="Courier New"/>
                <a:ea typeface="Courier New"/>
                <a:cs typeface="Courier New"/>
                <a:sym typeface="Courier New"/>
              </a:rPr>
              <a:t>listen()</a:t>
            </a:r>
            <a:r>
              <a:rPr lang="en" sz="1500">
                <a:solidFill>
                  <a:srgbClr val="374151"/>
                </a:solidFill>
                <a:latin typeface="Roboto"/>
                <a:ea typeface="Roboto"/>
                <a:cs typeface="Roboto"/>
                <a:sym typeface="Roboto"/>
              </a:rPr>
              <a:t> to make the socket a listening socket with a maximum queue length of 5.</a:t>
            </a:r>
            <a:endParaRPr sz="21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50">
                <a:solidFill>
                  <a:srgbClr val="188038"/>
                </a:solidFill>
                <a:latin typeface="Courier New"/>
                <a:ea typeface="Courier New"/>
                <a:cs typeface="Courier New"/>
                <a:sym typeface="Courier New"/>
              </a:rPr>
              <a:t>recvFfrom()</a:t>
            </a:r>
            <a:endParaRPr b="1" sz="3600"/>
          </a:p>
        </p:txBody>
      </p:sp>
      <p:sp>
        <p:nvSpPr>
          <p:cNvPr id="437" name="Google Shape;437;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500"/>
              </a:spcBef>
              <a:spcAft>
                <a:spcPts val="0"/>
              </a:spcAft>
              <a:buNone/>
            </a:pPr>
            <a:r>
              <a:rPr lang="en" sz="1200">
                <a:solidFill>
                  <a:srgbClr val="374151"/>
                </a:solidFill>
                <a:latin typeface="Roboto"/>
                <a:ea typeface="Roboto"/>
                <a:cs typeface="Roboto"/>
                <a:sym typeface="Roboto"/>
              </a:rPr>
              <a:t>The </a:t>
            </a:r>
            <a:r>
              <a:rPr lang="en" sz="1050">
                <a:solidFill>
                  <a:srgbClr val="188038"/>
                </a:solidFill>
                <a:latin typeface="Courier New"/>
                <a:ea typeface="Courier New"/>
                <a:cs typeface="Courier New"/>
                <a:sym typeface="Courier New"/>
              </a:rPr>
              <a:t>recvfrom()</a:t>
            </a:r>
            <a:r>
              <a:rPr lang="en" sz="1200">
                <a:solidFill>
                  <a:srgbClr val="374151"/>
                </a:solidFill>
                <a:latin typeface="Roboto"/>
                <a:ea typeface="Roboto"/>
                <a:cs typeface="Roboto"/>
                <a:sym typeface="Roboto"/>
              </a:rPr>
              <a:t> system call is used to receive data on a datagram socket. It takes the following arguments:</a:t>
            </a:r>
            <a:endParaRPr sz="1200">
              <a:solidFill>
                <a:srgbClr val="374151"/>
              </a:solidFill>
              <a:latin typeface="Roboto"/>
              <a:ea typeface="Roboto"/>
              <a:cs typeface="Roboto"/>
              <a:sym typeface="Roboto"/>
            </a:endParaRPr>
          </a:p>
          <a:p>
            <a:pPr indent="-323850" lvl="0" marL="457200" rtl="0" algn="l">
              <a:spcBef>
                <a:spcPts val="150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socket file descriptor</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 pointer to the buffer where the received data will be stored</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maximum length of the data to be received</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 set of flags that control the behavior of the function</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 pointer to the buffer where the source address of the data will be stored</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A pointer to the length of the source address buffer</a:t>
            </a:r>
            <a:endParaRPr sz="15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500">
                <a:solidFill>
                  <a:srgbClr val="374151"/>
                </a:solidFill>
                <a:latin typeface="Roboto"/>
                <a:ea typeface="Roboto"/>
                <a:cs typeface="Roboto"/>
                <a:sym typeface="Roboto"/>
              </a:rPr>
              <a:t>The </a:t>
            </a:r>
            <a:r>
              <a:rPr lang="en" sz="1350">
                <a:solidFill>
                  <a:srgbClr val="188038"/>
                </a:solidFill>
                <a:latin typeface="Courier New"/>
                <a:ea typeface="Courier New"/>
                <a:cs typeface="Courier New"/>
                <a:sym typeface="Courier New"/>
              </a:rPr>
              <a:t>recvfrom()</a:t>
            </a:r>
            <a:r>
              <a:rPr lang="en" sz="1500">
                <a:solidFill>
                  <a:srgbClr val="374151"/>
                </a:solidFill>
                <a:latin typeface="Roboto"/>
                <a:ea typeface="Roboto"/>
                <a:cs typeface="Roboto"/>
                <a:sym typeface="Roboto"/>
              </a:rPr>
              <a:t> function returns the number of bytes received on success, or 0 if the remote side has closed the connection, or -1 on error. The source address of the data is stored in the </a:t>
            </a:r>
            <a:r>
              <a:rPr lang="en" sz="1350">
                <a:solidFill>
                  <a:srgbClr val="188038"/>
                </a:solidFill>
                <a:latin typeface="Courier New"/>
                <a:ea typeface="Courier New"/>
                <a:cs typeface="Courier New"/>
                <a:sym typeface="Courier New"/>
              </a:rPr>
              <a:t>sockaddr</a:t>
            </a:r>
            <a:r>
              <a:rPr lang="en" sz="1500">
                <a:solidFill>
                  <a:srgbClr val="374151"/>
                </a:solidFill>
                <a:latin typeface="Roboto"/>
                <a:ea typeface="Roboto"/>
                <a:cs typeface="Roboto"/>
                <a:sym typeface="Roboto"/>
              </a:rPr>
              <a:t> structure pointed to by the </a:t>
            </a:r>
            <a:r>
              <a:rPr lang="en" sz="1350">
                <a:solidFill>
                  <a:srgbClr val="188038"/>
                </a:solidFill>
                <a:latin typeface="Courier New"/>
                <a:ea typeface="Courier New"/>
                <a:cs typeface="Courier New"/>
                <a:sym typeface="Courier New"/>
              </a:rPr>
              <a:t>src_addr</a:t>
            </a:r>
            <a:r>
              <a:rPr lang="en" sz="1500">
                <a:solidFill>
                  <a:srgbClr val="374151"/>
                </a:solidFill>
                <a:latin typeface="Roboto"/>
                <a:ea typeface="Roboto"/>
                <a:cs typeface="Roboto"/>
                <a:sym typeface="Roboto"/>
              </a:rPr>
              <a:t> argument, and the length of the source address is stored in the integer pointed to by the </a:t>
            </a:r>
            <a:r>
              <a:rPr lang="en" sz="1350">
                <a:solidFill>
                  <a:srgbClr val="188038"/>
                </a:solidFill>
                <a:latin typeface="Courier New"/>
                <a:ea typeface="Courier New"/>
                <a:cs typeface="Courier New"/>
                <a:sym typeface="Courier New"/>
              </a:rPr>
              <a:t>addrlen</a:t>
            </a:r>
            <a:r>
              <a:rPr lang="en" sz="1500">
                <a:solidFill>
                  <a:srgbClr val="374151"/>
                </a:solidFill>
                <a:latin typeface="Roboto"/>
                <a:ea typeface="Roboto"/>
                <a:cs typeface="Roboto"/>
                <a:sym typeface="Roboto"/>
              </a:rPr>
              <a:t> argument.</a:t>
            </a:r>
            <a:endParaRPr sz="15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System Calls</a:t>
            </a:r>
            <a:endParaRPr/>
          </a:p>
        </p:txBody>
      </p:sp>
      <p:sp>
        <p:nvSpPr>
          <p:cNvPr id="443" name="Google Shape;443;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900">
                <a:solidFill>
                  <a:srgbClr val="222222"/>
                </a:solidFill>
                <a:highlight>
                  <a:srgbClr val="FFFFFF"/>
                </a:highlight>
              </a:rPr>
              <a:t>close</a:t>
            </a:r>
            <a:endParaRPr b="1" sz="1900">
              <a:solidFill>
                <a:srgbClr val="222222"/>
              </a:solidFill>
              <a:highlight>
                <a:srgbClr val="FFFFFF"/>
              </a:highlight>
            </a:endParaRPr>
          </a:p>
          <a:p>
            <a:pPr indent="-323850" lvl="0" marL="457200" rtl="0" algn="l">
              <a:lnSpc>
                <a:spcPct val="115000"/>
              </a:lnSpc>
              <a:spcBef>
                <a:spcPts val="0"/>
              </a:spcBef>
              <a:spcAft>
                <a:spcPts val="0"/>
              </a:spcAft>
              <a:buClr>
                <a:srgbClr val="222222"/>
              </a:buClr>
              <a:buSzPts val="1500"/>
              <a:buChar char="●"/>
            </a:pPr>
            <a:r>
              <a:rPr lang="en" sz="1500">
                <a:solidFill>
                  <a:srgbClr val="222222"/>
                </a:solidFill>
                <a:highlight>
                  <a:srgbClr val="FFFFFF"/>
                </a:highlight>
              </a:rPr>
              <a:t>The normal Unix </a:t>
            </a:r>
            <a:r>
              <a:rPr b="1" lang="en" sz="1500">
                <a:solidFill>
                  <a:srgbClr val="222222"/>
                </a:solidFill>
                <a:highlight>
                  <a:srgbClr val="FFFFFF"/>
                </a:highlight>
              </a:rPr>
              <a:t>close</a:t>
            </a:r>
            <a:r>
              <a:rPr lang="en" sz="1500">
                <a:solidFill>
                  <a:srgbClr val="222222"/>
                </a:solidFill>
                <a:highlight>
                  <a:srgbClr val="FFFFFF"/>
                </a:highlight>
              </a:rPr>
              <a:t> system call is also used to close a socket.</a:t>
            </a:r>
            <a:endParaRPr sz="1500">
              <a:solidFill>
                <a:srgbClr val="222222"/>
              </a:solidFill>
              <a:highlight>
                <a:srgbClr val="FFFFFF"/>
              </a:highlight>
            </a:endParaRPr>
          </a:p>
          <a:p>
            <a:pPr indent="0" lvl="0" marL="457200" rtl="0" algn="l">
              <a:lnSpc>
                <a:spcPct val="115000"/>
              </a:lnSpc>
              <a:spcBef>
                <a:spcPts val="0"/>
              </a:spcBef>
              <a:spcAft>
                <a:spcPts val="0"/>
              </a:spcAft>
              <a:buSzPts val="1800"/>
              <a:buNone/>
            </a:pPr>
            <a:r>
              <a:t/>
            </a:r>
            <a:endParaRPr sz="1500">
              <a:solidFill>
                <a:srgbClr val="222222"/>
              </a:solidFill>
              <a:highlight>
                <a:srgbClr val="FFFFFF"/>
              </a:highlight>
            </a:endParaRPr>
          </a:p>
          <a:p>
            <a:pPr indent="457200" lvl="0" marL="0" rtl="0" algn="l">
              <a:lnSpc>
                <a:spcPct val="115000"/>
              </a:lnSpc>
              <a:spcBef>
                <a:spcPts val="0"/>
              </a:spcBef>
              <a:spcAft>
                <a:spcPts val="0"/>
              </a:spcAft>
              <a:buSzPts val="1800"/>
              <a:buNone/>
            </a:pPr>
            <a:r>
              <a:rPr lang="en" sz="1500">
                <a:solidFill>
                  <a:srgbClr val="222222"/>
                </a:solidFill>
                <a:highlight>
                  <a:srgbClr val="FFFFFF"/>
                </a:highlight>
                <a:latin typeface="Courier New"/>
                <a:ea typeface="Courier New"/>
                <a:cs typeface="Courier New"/>
                <a:sym typeface="Courier New"/>
              </a:rPr>
              <a:t>int close(int </a:t>
            </a:r>
            <a:r>
              <a:rPr i="1" lang="en" sz="1500">
                <a:solidFill>
                  <a:srgbClr val="222222"/>
                </a:solidFill>
                <a:highlight>
                  <a:srgbClr val="FFFFFF"/>
                </a:highlight>
                <a:latin typeface="Courier New"/>
                <a:ea typeface="Courier New"/>
                <a:cs typeface="Courier New"/>
                <a:sym typeface="Courier New"/>
              </a:rPr>
              <a:t>fd</a:t>
            </a:r>
            <a:r>
              <a:rPr lang="en" sz="1500">
                <a:solidFill>
                  <a:srgbClr val="222222"/>
                </a:solidFill>
                <a:highlight>
                  <a:srgbClr val="FFFFFF"/>
                </a:highlight>
                <a:latin typeface="Courier New"/>
                <a:ea typeface="Courier New"/>
                <a:cs typeface="Courier New"/>
                <a:sym typeface="Courier New"/>
              </a:rPr>
              <a:t>);</a:t>
            </a:r>
            <a:endParaRPr sz="1500">
              <a:solidFill>
                <a:srgbClr val="222222"/>
              </a:solidFill>
              <a:highlight>
                <a:srgbClr val="FFFFFF"/>
              </a:highlight>
            </a:endParaRPr>
          </a:p>
          <a:p>
            <a:pPr indent="-323850" lvl="0" marL="457200" rtl="0" algn="l">
              <a:lnSpc>
                <a:spcPct val="115000"/>
              </a:lnSpc>
              <a:spcBef>
                <a:spcPts val="1200"/>
              </a:spcBef>
              <a:spcAft>
                <a:spcPts val="0"/>
              </a:spcAft>
              <a:buClr>
                <a:srgbClr val="222222"/>
              </a:buClr>
              <a:buSzPts val="1500"/>
              <a:buChar char="●"/>
            </a:pPr>
            <a:r>
              <a:rPr lang="en" sz="1500">
                <a:solidFill>
                  <a:srgbClr val="222222"/>
                </a:solidFill>
                <a:highlight>
                  <a:srgbClr val="FFFFFF"/>
                </a:highlight>
              </a:rPr>
              <a:t>If the socket being closed is associated with a protocol that promises reliable delivery (e.g., TCP or SPP), the system must assure that any data within the kernel that still has to be transmitted or acknowledged, is sent. </a:t>
            </a:r>
            <a:endParaRPr sz="23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UNIX/INTERNET Domain Socket</a:t>
            </a:r>
            <a:endParaRPr/>
          </a:p>
        </p:txBody>
      </p:sp>
      <p:sp>
        <p:nvSpPr>
          <p:cNvPr id="449" name="Google Shape;449;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435">
                <a:solidFill>
                  <a:srgbClr val="374151"/>
                </a:solidFill>
                <a:latin typeface="Roboto"/>
                <a:ea typeface="Roboto"/>
                <a:cs typeface="Roboto"/>
                <a:sym typeface="Roboto"/>
              </a:rPr>
              <a:t>UNIX Domain Socket</a:t>
            </a:r>
            <a:endParaRPr b="1" sz="1435">
              <a:solidFill>
                <a:srgbClr val="374151"/>
              </a:solidFill>
              <a:latin typeface="Roboto"/>
              <a:ea typeface="Roboto"/>
              <a:cs typeface="Roboto"/>
              <a:sym typeface="Roboto"/>
            </a:endParaRPr>
          </a:p>
          <a:p>
            <a:pPr indent="-293370" lvl="0" marL="457200" rtl="0" algn="l">
              <a:spcBef>
                <a:spcPts val="150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UNIX domain sockets are a type of inter-process communication mechanism that allows communication between processes on the same host operating system.</a:t>
            </a:r>
            <a:endParaRPr sz="1200">
              <a:solidFill>
                <a:srgbClr val="374151"/>
              </a:solidFill>
              <a:latin typeface="Roboto"/>
              <a:ea typeface="Roboto"/>
              <a:cs typeface="Roboto"/>
              <a:sym typeface="Roboto"/>
            </a:endParaRPr>
          </a:p>
          <a:p>
            <a:pPr indent="-293370" lvl="0" marL="457200" rtl="0" algn="l">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 They are implemented as a special file type in the file system, and processes can read from and write to them in the same way they would with regular files.</a:t>
            </a:r>
            <a:endParaRPr sz="1200">
              <a:solidFill>
                <a:srgbClr val="374151"/>
              </a:solidFill>
              <a:latin typeface="Roboto"/>
              <a:ea typeface="Roboto"/>
              <a:cs typeface="Roboto"/>
              <a:sym typeface="Roboto"/>
            </a:endParaRPr>
          </a:p>
          <a:p>
            <a:pPr indent="-293370" lvl="0" marL="457200" rtl="0" algn="l">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One of the benefits of UNIX domain sockets is that they provide a faster and more secure way of inter-process communication than other mechanisms like pipes or message queues. They can be used for a variety of purposes, such as communication between different components of a single application, or communication between different applications running on the same machine.</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b="1" lang="en" sz="1552">
                <a:solidFill>
                  <a:srgbClr val="374151"/>
                </a:solidFill>
                <a:latin typeface="Roboto"/>
                <a:ea typeface="Roboto"/>
                <a:cs typeface="Roboto"/>
                <a:sym typeface="Roboto"/>
              </a:rPr>
              <a:t>Internet domain sockets:</a:t>
            </a:r>
            <a:endParaRPr b="1" sz="1552">
              <a:solidFill>
                <a:srgbClr val="374151"/>
              </a:solidFill>
              <a:latin typeface="Roboto"/>
              <a:ea typeface="Roboto"/>
              <a:cs typeface="Roboto"/>
              <a:sym typeface="Roboto"/>
            </a:endParaRPr>
          </a:p>
          <a:p>
            <a:pPr indent="-293370" lvl="0" marL="457200" rtl="0" algn="l">
              <a:spcBef>
                <a:spcPts val="150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used for communication over a network, allowing processes to communicate across different machines. </a:t>
            </a:r>
            <a:endParaRPr sz="1200">
              <a:solidFill>
                <a:srgbClr val="374151"/>
              </a:solidFill>
              <a:latin typeface="Roboto"/>
              <a:ea typeface="Roboto"/>
              <a:cs typeface="Roboto"/>
              <a:sym typeface="Roboto"/>
            </a:endParaRPr>
          </a:p>
          <a:p>
            <a:pPr indent="-293370" lvl="0" marL="457200" rtl="0" algn="l">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They are identified by an IP address and a port number, and can be used with protocols such as TCP or UDP. </a:t>
            </a:r>
            <a:endParaRPr sz="1200">
              <a:solidFill>
                <a:srgbClr val="374151"/>
              </a:solidFill>
              <a:latin typeface="Roboto"/>
              <a:ea typeface="Roboto"/>
              <a:cs typeface="Roboto"/>
              <a:sym typeface="Roboto"/>
            </a:endParaRPr>
          </a:p>
          <a:p>
            <a:pPr indent="-293370" lvl="0" marL="457200" rtl="0" algn="l">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Internet domain sockets are widely used in client-server applications, where one process acts as a server and waits for incoming connections from multiple clients.</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Unix domain socket aka UDS or IPC socket</a:t>
            </a:r>
            <a:endParaRPr/>
          </a:p>
        </p:txBody>
      </p:sp>
      <p:sp>
        <p:nvSpPr>
          <p:cNvPr id="455" name="Google Shape;455;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95275" lvl="0" marL="457200" rtl="0" algn="l">
              <a:lnSpc>
                <a:spcPct val="115000"/>
              </a:lnSpc>
              <a:spcBef>
                <a:spcPts val="500"/>
              </a:spcBef>
              <a:spcAft>
                <a:spcPts val="0"/>
              </a:spcAft>
              <a:buClr>
                <a:srgbClr val="202122"/>
              </a:buClr>
              <a:buSzPts val="1050"/>
              <a:buChar char="●"/>
            </a:pPr>
            <a:r>
              <a:rPr lang="en" sz="1450">
                <a:solidFill>
                  <a:srgbClr val="202122"/>
                </a:solidFill>
                <a:highlight>
                  <a:srgbClr val="FFFFFF"/>
                </a:highlight>
              </a:rPr>
              <a:t>A Unix domain socket aka UDS or IPC socket (</a:t>
            </a:r>
            <a:r>
              <a:rPr lang="en" sz="1450">
                <a:solidFill>
                  <a:schemeClr val="hlink"/>
                </a:solidFill>
                <a:highlight>
                  <a:srgbClr val="FFFFFF"/>
                </a:highlight>
                <a:uFill>
                  <a:noFill/>
                </a:uFill>
                <a:hlinkClick r:id="rId3"/>
              </a:rPr>
              <a:t>inter-process communication</a:t>
            </a:r>
            <a:r>
              <a:rPr lang="en" sz="1450">
                <a:solidFill>
                  <a:srgbClr val="202122"/>
                </a:solidFill>
                <a:highlight>
                  <a:srgbClr val="FFFFFF"/>
                </a:highlight>
              </a:rPr>
              <a:t> socket) </a:t>
            </a:r>
            <a:endParaRPr sz="1450">
              <a:solidFill>
                <a:srgbClr val="202122"/>
              </a:solidFill>
              <a:highlight>
                <a:srgbClr val="FFFFFF"/>
              </a:highlight>
            </a:endParaRPr>
          </a:p>
          <a:p>
            <a:pPr indent="-295275" lvl="0" marL="457200" rtl="0" algn="l">
              <a:lnSpc>
                <a:spcPct val="115000"/>
              </a:lnSpc>
              <a:spcBef>
                <a:spcPts val="500"/>
              </a:spcBef>
              <a:spcAft>
                <a:spcPts val="0"/>
              </a:spcAft>
              <a:buClr>
                <a:srgbClr val="202122"/>
              </a:buClr>
              <a:buSzPts val="1050"/>
              <a:buChar char="●"/>
            </a:pPr>
            <a:r>
              <a:rPr lang="en" sz="1450">
                <a:solidFill>
                  <a:srgbClr val="202122"/>
                </a:solidFill>
                <a:highlight>
                  <a:srgbClr val="FFFFFF"/>
                </a:highlight>
              </a:rPr>
              <a:t>It is also referred to by its address family </a:t>
            </a:r>
            <a:r>
              <a:rPr lang="en" sz="1450">
                <a:solidFill>
                  <a:schemeClr val="dk1"/>
                </a:solidFill>
                <a:highlight>
                  <a:srgbClr val="F8F9FA"/>
                </a:highlight>
                <a:latin typeface="Courier New"/>
                <a:ea typeface="Courier New"/>
                <a:cs typeface="Courier New"/>
                <a:sym typeface="Courier New"/>
              </a:rPr>
              <a:t>AF_UNIX</a:t>
            </a:r>
            <a:r>
              <a:rPr lang="en" sz="1450">
                <a:solidFill>
                  <a:srgbClr val="202122"/>
                </a:solidFill>
                <a:highlight>
                  <a:srgbClr val="FFFFFF"/>
                </a:highlight>
              </a:rPr>
              <a:t>. </a:t>
            </a:r>
            <a:endParaRPr sz="1450">
              <a:solidFill>
                <a:srgbClr val="202122"/>
              </a:solidFill>
              <a:highlight>
                <a:srgbClr val="FFFFFF"/>
              </a:highlight>
            </a:endParaRPr>
          </a:p>
          <a:p>
            <a:pPr indent="-295275" lvl="0" marL="457200" rtl="0" algn="l">
              <a:lnSpc>
                <a:spcPct val="115000"/>
              </a:lnSpc>
              <a:spcBef>
                <a:spcPts val="0"/>
              </a:spcBef>
              <a:spcAft>
                <a:spcPts val="0"/>
              </a:spcAft>
              <a:buClr>
                <a:srgbClr val="202122"/>
              </a:buClr>
              <a:buSzPts val="1050"/>
              <a:buChar char="●"/>
            </a:pPr>
            <a:r>
              <a:rPr lang="en" sz="1450">
                <a:solidFill>
                  <a:srgbClr val="202122"/>
                </a:solidFill>
                <a:highlight>
                  <a:srgbClr val="FFFFFF"/>
                </a:highlight>
              </a:rPr>
              <a:t>Valid socket types in the UNIX domain are:</a:t>
            </a:r>
            <a:endParaRPr baseline="30000">
              <a:solidFill>
                <a:srgbClr val="0645AD"/>
              </a:solidFill>
              <a:highlight>
                <a:srgbClr val="FFFFFF"/>
              </a:highlight>
            </a:endParaRPr>
          </a:p>
          <a:p>
            <a:pPr indent="-320675" lvl="0" marL="685800" rtl="0" algn="l">
              <a:lnSpc>
                <a:spcPct val="115000"/>
              </a:lnSpc>
              <a:spcBef>
                <a:spcPts val="0"/>
              </a:spcBef>
              <a:spcAft>
                <a:spcPts val="0"/>
              </a:spcAft>
              <a:buClr>
                <a:srgbClr val="202122"/>
              </a:buClr>
              <a:buSzPts val="1450"/>
              <a:buChar char="●"/>
            </a:pPr>
            <a:r>
              <a:rPr lang="en" sz="1450">
                <a:solidFill>
                  <a:schemeClr val="dk1"/>
                </a:solidFill>
                <a:highlight>
                  <a:srgbClr val="F8F9FA"/>
                </a:highlight>
                <a:latin typeface="Courier New"/>
                <a:ea typeface="Courier New"/>
                <a:cs typeface="Courier New"/>
                <a:sym typeface="Courier New"/>
              </a:rPr>
              <a:t>SOCK_STREAM</a:t>
            </a:r>
            <a:r>
              <a:rPr lang="en" sz="1450">
                <a:solidFill>
                  <a:srgbClr val="202122"/>
                </a:solidFill>
                <a:highlight>
                  <a:srgbClr val="FFFFFF"/>
                </a:highlight>
              </a:rPr>
              <a:t> (compare to </a:t>
            </a:r>
            <a:r>
              <a:rPr lang="en" sz="1450">
                <a:solidFill>
                  <a:schemeClr val="hlink"/>
                </a:solidFill>
                <a:highlight>
                  <a:srgbClr val="FFFFFF"/>
                </a:highlight>
                <a:uFill>
                  <a:noFill/>
                </a:uFill>
                <a:hlinkClick r:id="rId4"/>
              </a:rPr>
              <a:t>TCP</a:t>
            </a:r>
            <a:r>
              <a:rPr lang="en" sz="1450">
                <a:solidFill>
                  <a:srgbClr val="202122"/>
                </a:solidFill>
                <a:highlight>
                  <a:srgbClr val="FFFFFF"/>
                </a:highlight>
              </a:rPr>
              <a:t>) – for a stream-oriented socket</a:t>
            </a:r>
            <a:endParaRPr sz="1450">
              <a:solidFill>
                <a:srgbClr val="202122"/>
              </a:solidFill>
              <a:highlight>
                <a:srgbClr val="FFFFFF"/>
              </a:highlight>
            </a:endParaRPr>
          </a:p>
          <a:p>
            <a:pPr indent="-320675" lvl="0" marL="685800" rtl="0" algn="l">
              <a:lnSpc>
                <a:spcPct val="115000"/>
              </a:lnSpc>
              <a:spcBef>
                <a:spcPts val="0"/>
              </a:spcBef>
              <a:spcAft>
                <a:spcPts val="0"/>
              </a:spcAft>
              <a:buClr>
                <a:srgbClr val="202122"/>
              </a:buClr>
              <a:buSzPts val="1450"/>
              <a:buChar char="●"/>
            </a:pPr>
            <a:r>
              <a:rPr lang="en" sz="1450">
                <a:solidFill>
                  <a:schemeClr val="dk1"/>
                </a:solidFill>
                <a:highlight>
                  <a:srgbClr val="F8F9FA"/>
                </a:highlight>
                <a:latin typeface="Courier New"/>
                <a:ea typeface="Courier New"/>
                <a:cs typeface="Courier New"/>
                <a:sym typeface="Courier New"/>
              </a:rPr>
              <a:t>SOCK_DGRAM</a:t>
            </a:r>
            <a:r>
              <a:rPr lang="en" sz="1450">
                <a:solidFill>
                  <a:srgbClr val="202122"/>
                </a:solidFill>
                <a:highlight>
                  <a:srgbClr val="FFFFFF"/>
                </a:highlight>
              </a:rPr>
              <a:t> (compare to </a:t>
            </a:r>
            <a:r>
              <a:rPr lang="en" sz="1450">
                <a:solidFill>
                  <a:schemeClr val="hlink"/>
                </a:solidFill>
                <a:highlight>
                  <a:srgbClr val="FFFFFF"/>
                </a:highlight>
                <a:uFill>
                  <a:noFill/>
                </a:uFill>
                <a:hlinkClick r:id="rId5"/>
              </a:rPr>
              <a:t>UDP</a:t>
            </a:r>
            <a:r>
              <a:rPr lang="en" sz="1450">
                <a:solidFill>
                  <a:srgbClr val="202122"/>
                </a:solidFill>
                <a:highlight>
                  <a:srgbClr val="FFFFFF"/>
                </a:highlight>
              </a:rPr>
              <a:t>) – for a datagram-oriented socket that preserves message boundaries (as on most UNIX implementations, UNIX domain datagram sockets are always reliable and don't reorder datagrams)</a:t>
            </a:r>
            <a:endParaRPr sz="1450">
              <a:solidFill>
                <a:srgbClr val="202122"/>
              </a:solidFill>
              <a:highlight>
                <a:srgbClr val="FFFFFF"/>
              </a:highlight>
            </a:endParaRPr>
          </a:p>
          <a:p>
            <a:pPr indent="-320675" lvl="0" marL="685800" rtl="0" algn="l">
              <a:lnSpc>
                <a:spcPct val="115000"/>
              </a:lnSpc>
              <a:spcBef>
                <a:spcPts val="0"/>
              </a:spcBef>
              <a:spcAft>
                <a:spcPts val="0"/>
              </a:spcAft>
              <a:buClr>
                <a:srgbClr val="202122"/>
              </a:buClr>
              <a:buSzPts val="1450"/>
              <a:buChar char="●"/>
            </a:pPr>
            <a:r>
              <a:rPr lang="en" sz="1450">
                <a:solidFill>
                  <a:schemeClr val="dk1"/>
                </a:solidFill>
                <a:highlight>
                  <a:srgbClr val="F8F9FA"/>
                </a:highlight>
                <a:latin typeface="Courier New"/>
                <a:ea typeface="Courier New"/>
                <a:cs typeface="Courier New"/>
                <a:sym typeface="Courier New"/>
              </a:rPr>
              <a:t>SOCK_SEQPACKET</a:t>
            </a:r>
            <a:r>
              <a:rPr lang="en" sz="1450">
                <a:solidFill>
                  <a:srgbClr val="202122"/>
                </a:solidFill>
                <a:highlight>
                  <a:srgbClr val="FFFFFF"/>
                </a:highlight>
              </a:rPr>
              <a:t> (compare to </a:t>
            </a:r>
            <a:r>
              <a:rPr lang="en" sz="1450">
                <a:solidFill>
                  <a:schemeClr val="hlink"/>
                </a:solidFill>
                <a:highlight>
                  <a:srgbClr val="FFFFFF"/>
                </a:highlight>
                <a:uFill>
                  <a:noFill/>
                </a:uFill>
                <a:hlinkClick r:id="rId6"/>
              </a:rPr>
              <a:t>SCTP</a:t>
            </a:r>
            <a:r>
              <a:rPr lang="en" sz="1450">
                <a:solidFill>
                  <a:srgbClr val="202122"/>
                </a:solidFill>
                <a:highlight>
                  <a:srgbClr val="FFFFFF"/>
                </a:highlight>
              </a:rPr>
              <a:t>) – for a sequenced-packet socket that is connection-oriented, preserves message boundaries, and delivers messages in the order that they were sent</a:t>
            </a:r>
            <a:endParaRPr sz="1450">
              <a:solidFill>
                <a:srgbClr val="202122"/>
              </a:solidFill>
              <a:highlight>
                <a:srgbClr val="FFFFFF"/>
              </a:highlight>
            </a:endParaRPr>
          </a:p>
          <a:p>
            <a:pPr indent="0" lvl="0" marL="0" rtl="0" algn="l">
              <a:lnSpc>
                <a:spcPct val="115000"/>
              </a:lnSpc>
              <a:spcBef>
                <a:spcPts val="100"/>
              </a:spcBef>
              <a:spcAft>
                <a:spcPts val="1200"/>
              </a:spcAft>
              <a:buSzPts val="1800"/>
              <a:buNone/>
            </a:pPr>
            <a:r>
              <a:t/>
            </a:r>
            <a:endParaRPr b="1" sz="1050">
              <a:solidFill>
                <a:srgbClr val="202122"/>
              </a:solidFill>
              <a:highlight>
                <a:srgbClr val="FFFFFF"/>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descriptor</a:t>
            </a:r>
            <a:endParaRPr/>
          </a:p>
        </p:txBody>
      </p:sp>
      <p:sp>
        <p:nvSpPr>
          <p:cNvPr id="461" name="Google Shape;461;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A  file descriptor is a unique integer that identifies an open file or input/output (I/O) stream. </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When a process opens a file, socket, or other I/O stream, the operating system assigns a file descriptor to it, which the process can use to read from or write to the stream.</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File descriptors are managed by the process's file descriptor table, which is an array of file descriptor entries. Each entry in the table contains information about the corresponding open file or socket, including the current position in the file or stream, any associated flags, and the underlying file system or network socket.</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n" sz="1200">
                <a:solidFill>
                  <a:srgbClr val="374151"/>
                </a:solidFill>
                <a:latin typeface="Roboto"/>
                <a:ea typeface="Roboto"/>
                <a:cs typeface="Roboto"/>
                <a:sym typeface="Roboto"/>
              </a:rPr>
              <a:t>File descriptors are used extensively in Unix system programming to perform I/O operations on files and sockets. </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For example, the </a:t>
            </a:r>
            <a:r>
              <a:rPr lang="en" sz="1050">
                <a:solidFill>
                  <a:srgbClr val="188038"/>
                </a:solidFill>
                <a:latin typeface="Courier New"/>
                <a:ea typeface="Courier New"/>
                <a:cs typeface="Courier New"/>
                <a:sym typeface="Courier New"/>
              </a:rPr>
              <a:t>read()</a:t>
            </a:r>
            <a:r>
              <a:rPr lang="en" sz="1200">
                <a:solidFill>
                  <a:srgbClr val="374151"/>
                </a:solidFill>
                <a:latin typeface="Roboto"/>
                <a:ea typeface="Roboto"/>
                <a:cs typeface="Roboto"/>
                <a:sym typeface="Roboto"/>
              </a:rPr>
              <a:t> and </a:t>
            </a:r>
            <a:r>
              <a:rPr lang="en" sz="1050">
                <a:solidFill>
                  <a:srgbClr val="188038"/>
                </a:solidFill>
                <a:latin typeface="Courier New"/>
                <a:ea typeface="Courier New"/>
                <a:cs typeface="Courier New"/>
                <a:sym typeface="Courier New"/>
              </a:rPr>
              <a:t>write()</a:t>
            </a:r>
            <a:r>
              <a:rPr lang="en" sz="1200">
                <a:solidFill>
                  <a:srgbClr val="374151"/>
                </a:solidFill>
                <a:latin typeface="Roboto"/>
                <a:ea typeface="Roboto"/>
                <a:cs typeface="Roboto"/>
                <a:sym typeface="Roboto"/>
              </a:rPr>
              <a:t> system calls take a file descriptor as an argument, along with a buffer and a size, to read or write data to the open file or socket.</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file descriptors</a:t>
            </a:r>
            <a:endParaRPr/>
          </a:p>
        </p:txBody>
      </p:sp>
      <p:sp>
        <p:nvSpPr>
          <p:cNvPr id="467" name="Google Shape;467;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299615" lvl="0" marL="457200" rtl="0" algn="l">
              <a:lnSpc>
                <a:spcPct val="175000"/>
              </a:lnSpc>
              <a:spcBef>
                <a:spcPts val="0"/>
              </a:spcBef>
              <a:spcAft>
                <a:spcPts val="0"/>
              </a:spcAft>
              <a:buClr>
                <a:schemeClr val="dk1"/>
              </a:buClr>
              <a:buSzPct val="100000"/>
              <a:buFont typeface="Roboto"/>
              <a:buChar char="●"/>
            </a:pPr>
            <a:r>
              <a:rPr lang="en" sz="1597">
                <a:solidFill>
                  <a:schemeClr val="dk1"/>
                </a:solidFill>
                <a:latin typeface="Roboto"/>
                <a:ea typeface="Roboto"/>
                <a:cs typeface="Roboto"/>
                <a:sym typeface="Roboto"/>
              </a:rPr>
              <a:t>Passing file descriptors is a mechanism used in Unix for sharing resources between processes or transferring ownership of a resource from one process to another.</a:t>
            </a:r>
            <a:endParaRPr sz="1597">
              <a:solidFill>
                <a:schemeClr val="dk1"/>
              </a:solidFill>
              <a:latin typeface="Roboto"/>
              <a:ea typeface="Roboto"/>
              <a:cs typeface="Roboto"/>
              <a:sym typeface="Roboto"/>
            </a:endParaRPr>
          </a:p>
          <a:p>
            <a:pPr indent="-299615" lvl="0" marL="457200" rtl="0" algn="l">
              <a:lnSpc>
                <a:spcPct val="175000"/>
              </a:lnSpc>
              <a:spcBef>
                <a:spcPts val="0"/>
              </a:spcBef>
              <a:spcAft>
                <a:spcPts val="0"/>
              </a:spcAft>
              <a:buClr>
                <a:schemeClr val="dk1"/>
              </a:buClr>
              <a:buSzPct val="100000"/>
              <a:buFont typeface="Roboto"/>
              <a:buChar char="●"/>
            </a:pPr>
            <a:r>
              <a:rPr lang="en" sz="1597">
                <a:solidFill>
                  <a:schemeClr val="dk1"/>
                </a:solidFill>
                <a:latin typeface="Roboto"/>
                <a:ea typeface="Roboto"/>
                <a:cs typeface="Roboto"/>
                <a:sym typeface="Roboto"/>
              </a:rPr>
              <a:t> This mechanism allows a process to pass a file descriptor to another process over a socket connection, allowing the receiving process to access the resource identified by the file descriptor.</a:t>
            </a:r>
            <a:endParaRPr sz="1597">
              <a:solidFill>
                <a:schemeClr val="dk1"/>
              </a:solidFill>
              <a:latin typeface="Roboto"/>
              <a:ea typeface="Roboto"/>
              <a:cs typeface="Roboto"/>
              <a:sym typeface="Roboto"/>
            </a:endParaRPr>
          </a:p>
          <a:p>
            <a:pPr indent="0" lvl="0" marL="0" rtl="0" algn="l">
              <a:spcBef>
                <a:spcPts val="1500"/>
              </a:spcBef>
              <a:spcAft>
                <a:spcPts val="0"/>
              </a:spcAft>
              <a:buNone/>
            </a:pPr>
            <a:r>
              <a:rPr lang="en" sz="1697">
                <a:solidFill>
                  <a:srgbClr val="374151"/>
                </a:solidFill>
                <a:latin typeface="Roboto"/>
                <a:ea typeface="Roboto"/>
                <a:cs typeface="Roboto"/>
                <a:sym typeface="Roboto"/>
              </a:rPr>
              <a:t>The process of passing a file descriptor between processes involves several steps:</a:t>
            </a:r>
            <a:endParaRPr sz="1697">
              <a:solidFill>
                <a:srgbClr val="374151"/>
              </a:solidFill>
              <a:latin typeface="Roboto"/>
              <a:ea typeface="Roboto"/>
              <a:cs typeface="Roboto"/>
              <a:sym typeface="Roboto"/>
            </a:endParaRPr>
          </a:p>
          <a:p>
            <a:pPr indent="-304060" lvl="0" marL="457200" rtl="0" algn="l">
              <a:spcBef>
                <a:spcPts val="1500"/>
              </a:spcBef>
              <a:spcAft>
                <a:spcPts val="0"/>
              </a:spcAft>
              <a:buClr>
                <a:srgbClr val="374151"/>
              </a:buClr>
              <a:buSzPct val="100000"/>
              <a:buFont typeface="Roboto"/>
              <a:buAutoNum type="arabicPeriod"/>
            </a:pPr>
            <a:r>
              <a:rPr lang="en" sz="1697">
                <a:solidFill>
                  <a:srgbClr val="374151"/>
                </a:solidFill>
                <a:latin typeface="Roboto"/>
                <a:ea typeface="Roboto"/>
                <a:cs typeface="Roboto"/>
                <a:sym typeface="Roboto"/>
              </a:rPr>
              <a:t>The sending process creates a socket connection with the receiving process.</a:t>
            </a:r>
            <a:endParaRPr sz="1697">
              <a:solidFill>
                <a:srgbClr val="374151"/>
              </a:solidFill>
              <a:latin typeface="Roboto"/>
              <a:ea typeface="Roboto"/>
              <a:cs typeface="Roboto"/>
              <a:sym typeface="Roboto"/>
            </a:endParaRPr>
          </a:p>
          <a:p>
            <a:pPr indent="-304060" lvl="0" marL="457200" rtl="0" algn="l">
              <a:spcBef>
                <a:spcPts val="0"/>
              </a:spcBef>
              <a:spcAft>
                <a:spcPts val="0"/>
              </a:spcAft>
              <a:buClr>
                <a:srgbClr val="374151"/>
              </a:buClr>
              <a:buSzPct val="100000"/>
              <a:buFont typeface="Roboto"/>
              <a:buAutoNum type="arabicPeriod"/>
            </a:pPr>
            <a:r>
              <a:rPr lang="en" sz="1697">
                <a:solidFill>
                  <a:srgbClr val="374151"/>
                </a:solidFill>
                <a:latin typeface="Roboto"/>
                <a:ea typeface="Roboto"/>
                <a:cs typeface="Roboto"/>
                <a:sym typeface="Roboto"/>
              </a:rPr>
              <a:t>The sending process opens the file or creates a socket that it wants to share and obtains a file descriptor for it.</a:t>
            </a:r>
            <a:endParaRPr sz="1697">
              <a:solidFill>
                <a:srgbClr val="374151"/>
              </a:solidFill>
              <a:latin typeface="Roboto"/>
              <a:ea typeface="Roboto"/>
              <a:cs typeface="Roboto"/>
              <a:sym typeface="Roboto"/>
            </a:endParaRPr>
          </a:p>
          <a:p>
            <a:pPr indent="-304060" lvl="0" marL="457200" rtl="0" algn="l">
              <a:spcBef>
                <a:spcPts val="0"/>
              </a:spcBef>
              <a:spcAft>
                <a:spcPts val="0"/>
              </a:spcAft>
              <a:buClr>
                <a:srgbClr val="374151"/>
              </a:buClr>
              <a:buSzPct val="100000"/>
              <a:buFont typeface="Roboto"/>
              <a:buAutoNum type="arabicPeriod"/>
            </a:pPr>
            <a:r>
              <a:rPr lang="en" sz="1697">
                <a:solidFill>
                  <a:srgbClr val="374151"/>
                </a:solidFill>
                <a:latin typeface="Roboto"/>
                <a:ea typeface="Roboto"/>
                <a:cs typeface="Roboto"/>
                <a:sym typeface="Roboto"/>
              </a:rPr>
              <a:t>The sending process sends a message containing the file descriptor over the socket connection to the receiving process using the sendmsg() system call.</a:t>
            </a:r>
            <a:endParaRPr sz="1697">
              <a:solidFill>
                <a:srgbClr val="374151"/>
              </a:solidFill>
              <a:latin typeface="Roboto"/>
              <a:ea typeface="Roboto"/>
              <a:cs typeface="Roboto"/>
              <a:sym typeface="Roboto"/>
            </a:endParaRPr>
          </a:p>
          <a:p>
            <a:pPr indent="-304060" lvl="0" marL="457200" rtl="0" algn="l">
              <a:spcBef>
                <a:spcPts val="0"/>
              </a:spcBef>
              <a:spcAft>
                <a:spcPts val="0"/>
              </a:spcAft>
              <a:buClr>
                <a:srgbClr val="374151"/>
              </a:buClr>
              <a:buSzPct val="100000"/>
              <a:buFont typeface="Roboto"/>
              <a:buAutoNum type="arabicPeriod"/>
            </a:pPr>
            <a:r>
              <a:rPr lang="en" sz="1697">
                <a:solidFill>
                  <a:srgbClr val="374151"/>
                </a:solidFill>
                <a:latin typeface="Roboto"/>
                <a:ea typeface="Roboto"/>
                <a:cs typeface="Roboto"/>
                <a:sym typeface="Roboto"/>
              </a:rPr>
              <a:t>The receiving process receives the message using the recvmsg() system call and extracts the file descriptor from the ancillary data object.</a:t>
            </a:r>
            <a:endParaRPr sz="1697">
              <a:solidFill>
                <a:srgbClr val="374151"/>
              </a:solidFill>
              <a:latin typeface="Roboto"/>
              <a:ea typeface="Roboto"/>
              <a:cs typeface="Roboto"/>
              <a:sym typeface="Roboto"/>
            </a:endParaRPr>
          </a:p>
          <a:p>
            <a:pPr indent="-304060" lvl="0" marL="457200" rtl="0" algn="l">
              <a:spcBef>
                <a:spcPts val="0"/>
              </a:spcBef>
              <a:spcAft>
                <a:spcPts val="0"/>
              </a:spcAft>
              <a:buClr>
                <a:srgbClr val="374151"/>
              </a:buClr>
              <a:buSzPct val="100000"/>
              <a:buFont typeface="Roboto"/>
              <a:buAutoNum type="arabicPeriod"/>
            </a:pPr>
            <a:r>
              <a:rPr lang="en" sz="1697">
                <a:solidFill>
                  <a:srgbClr val="374151"/>
                </a:solidFill>
                <a:latin typeface="Roboto"/>
                <a:ea typeface="Roboto"/>
                <a:cs typeface="Roboto"/>
                <a:sym typeface="Roboto"/>
              </a:rPr>
              <a:t>The receiving process can then use the file descriptor to access the shared resource</a:t>
            </a:r>
            <a:endParaRPr sz="1597">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Unix Filesystem</a:t>
            </a:r>
            <a:endParaRPr/>
          </a:p>
        </p:txBody>
      </p:sp>
      <p:sp>
        <p:nvSpPr>
          <p:cNvPr id="473" name="Google Shape;473;p79"/>
          <p:cNvSpPr txBox="1"/>
          <p:nvPr>
            <p:ph idx="1" type="body"/>
          </p:nvPr>
        </p:nvSpPr>
        <p:spPr>
          <a:xfrm>
            <a:off x="311700" y="1163675"/>
            <a:ext cx="8520600" cy="39798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115000"/>
              </a:lnSpc>
              <a:spcBef>
                <a:spcPts val="0"/>
              </a:spcBef>
              <a:spcAft>
                <a:spcPts val="0"/>
              </a:spcAft>
              <a:buClr>
                <a:schemeClr val="dk1"/>
              </a:buClr>
              <a:buSzPct val="100000"/>
              <a:buChar char="●"/>
            </a:pPr>
            <a:r>
              <a:rPr lang="en">
                <a:solidFill>
                  <a:schemeClr val="dk1"/>
                </a:solidFill>
              </a:rPr>
              <a:t>The process table</a:t>
            </a:r>
            <a:endParaRPr>
              <a:solidFill>
                <a:schemeClr val="dk1"/>
              </a:solidFill>
            </a:endParaRPr>
          </a:p>
          <a:p>
            <a:pPr indent="-304165" lvl="1" marL="914400" rtl="0" algn="l">
              <a:lnSpc>
                <a:spcPct val="115000"/>
              </a:lnSpc>
              <a:spcBef>
                <a:spcPts val="0"/>
              </a:spcBef>
              <a:spcAft>
                <a:spcPts val="0"/>
              </a:spcAft>
              <a:buClr>
                <a:schemeClr val="dk1"/>
              </a:buClr>
              <a:buSzPct val="100000"/>
              <a:buChar char="○"/>
            </a:pPr>
            <a:r>
              <a:rPr lang="en">
                <a:solidFill>
                  <a:schemeClr val="dk1"/>
                </a:solidFill>
              </a:rPr>
              <a:t>Managing processes is one of the kernel's biggest responsibilities. </a:t>
            </a:r>
            <a:endParaRPr>
              <a:solidFill>
                <a:schemeClr val="dk1"/>
              </a:solidFill>
            </a:endParaRPr>
          </a:p>
          <a:p>
            <a:pPr indent="-304165" lvl="1" marL="914400" rtl="0" algn="l">
              <a:lnSpc>
                <a:spcPct val="115000"/>
              </a:lnSpc>
              <a:spcBef>
                <a:spcPts val="0"/>
              </a:spcBef>
              <a:spcAft>
                <a:spcPts val="0"/>
              </a:spcAft>
              <a:buClr>
                <a:schemeClr val="dk1"/>
              </a:buClr>
              <a:buSzPct val="100000"/>
              <a:buChar char="○"/>
            </a:pPr>
            <a:r>
              <a:rPr lang="en">
                <a:solidFill>
                  <a:schemeClr val="dk1"/>
                </a:solidFill>
              </a:rPr>
              <a:t>It decides which process actually gets to run on the CPU (or CPUs) at any point in time. </a:t>
            </a:r>
            <a:endParaRPr>
              <a:solidFill>
                <a:schemeClr val="dk1"/>
              </a:solidFill>
            </a:endParaRPr>
          </a:p>
          <a:p>
            <a:pPr indent="-304165" lvl="1" marL="914400" rtl="0" algn="l">
              <a:lnSpc>
                <a:spcPct val="115000"/>
              </a:lnSpc>
              <a:spcBef>
                <a:spcPts val="0"/>
              </a:spcBef>
              <a:spcAft>
                <a:spcPts val="0"/>
              </a:spcAft>
              <a:buClr>
                <a:schemeClr val="dk1"/>
              </a:buClr>
              <a:buSzPct val="100000"/>
              <a:buChar char="○"/>
            </a:pPr>
            <a:r>
              <a:rPr lang="en">
                <a:solidFill>
                  <a:schemeClr val="dk1"/>
                </a:solidFill>
              </a:rPr>
              <a:t>The kernel keeps a data structure (in kernel space) to track information about processes: the process table.</a:t>
            </a:r>
            <a:endParaRPr>
              <a:solidFill>
                <a:schemeClr val="dk1"/>
              </a:solidFill>
            </a:endParaRPr>
          </a:p>
          <a:p>
            <a:pPr indent="-325755" lvl="0" marL="457200" rtl="0" algn="l">
              <a:lnSpc>
                <a:spcPct val="115000"/>
              </a:lnSpc>
              <a:spcBef>
                <a:spcPts val="0"/>
              </a:spcBef>
              <a:spcAft>
                <a:spcPts val="0"/>
              </a:spcAft>
              <a:buClr>
                <a:schemeClr val="dk1"/>
              </a:buClr>
              <a:buSzPct val="100000"/>
              <a:buChar char="●"/>
            </a:pPr>
            <a:r>
              <a:rPr lang="en">
                <a:solidFill>
                  <a:schemeClr val="dk1"/>
                </a:solidFill>
              </a:rPr>
              <a:t>File I/O</a:t>
            </a:r>
            <a:endParaRPr>
              <a:solidFill>
                <a:schemeClr val="dk1"/>
              </a:solidFill>
            </a:endParaRPr>
          </a:p>
          <a:p>
            <a:pPr indent="-304165" lvl="1" marL="914400" rtl="0" algn="l">
              <a:lnSpc>
                <a:spcPct val="115000"/>
              </a:lnSpc>
              <a:spcBef>
                <a:spcPts val="0"/>
              </a:spcBef>
              <a:spcAft>
                <a:spcPts val="0"/>
              </a:spcAft>
              <a:buClr>
                <a:schemeClr val="dk1"/>
              </a:buClr>
              <a:buSzPct val="100000"/>
              <a:buChar char="○"/>
            </a:pPr>
            <a:r>
              <a:rPr lang="en">
                <a:solidFill>
                  <a:schemeClr val="dk1"/>
                </a:solidFill>
              </a:rPr>
              <a:t>When a process opens a file and reads or writes, we can identify several entities involved:</a:t>
            </a:r>
            <a:endParaRPr>
              <a:solidFill>
                <a:schemeClr val="dk1"/>
              </a:solidFill>
            </a:endParaRPr>
          </a:p>
          <a:p>
            <a:pPr indent="-304164" lvl="2" marL="1371600" rtl="0" algn="l">
              <a:lnSpc>
                <a:spcPct val="115000"/>
              </a:lnSpc>
              <a:spcBef>
                <a:spcPts val="0"/>
              </a:spcBef>
              <a:spcAft>
                <a:spcPts val="0"/>
              </a:spcAft>
              <a:buClr>
                <a:schemeClr val="dk1"/>
              </a:buClr>
              <a:buSzPct val="100000"/>
              <a:buChar char="■"/>
            </a:pPr>
            <a:r>
              <a:rPr lang="en">
                <a:solidFill>
                  <a:schemeClr val="dk1"/>
                </a:solidFill>
              </a:rPr>
              <a:t>The actual file on the harddrive,</a:t>
            </a:r>
            <a:endParaRPr>
              <a:solidFill>
                <a:schemeClr val="dk1"/>
              </a:solidFill>
            </a:endParaRPr>
          </a:p>
          <a:p>
            <a:pPr indent="-304164" lvl="2" marL="1371600" rtl="0" algn="l">
              <a:lnSpc>
                <a:spcPct val="115000"/>
              </a:lnSpc>
              <a:spcBef>
                <a:spcPts val="0"/>
              </a:spcBef>
              <a:spcAft>
                <a:spcPts val="0"/>
              </a:spcAft>
              <a:buClr>
                <a:schemeClr val="dk1"/>
              </a:buClr>
              <a:buSzPct val="100000"/>
              <a:buChar char="■"/>
            </a:pPr>
            <a:r>
              <a:rPr lang="en">
                <a:solidFill>
                  <a:schemeClr val="dk1"/>
                </a:solidFill>
              </a:rPr>
              <a:t>the kernel's record that stores in memory (i.e. RAM) basic file info - like permissions, location on the harddrive, etc,</a:t>
            </a:r>
            <a:endParaRPr>
              <a:solidFill>
                <a:schemeClr val="dk1"/>
              </a:solidFill>
            </a:endParaRPr>
          </a:p>
          <a:p>
            <a:pPr indent="-304164" lvl="2" marL="1371600" rtl="0" algn="l">
              <a:lnSpc>
                <a:spcPct val="115000"/>
              </a:lnSpc>
              <a:spcBef>
                <a:spcPts val="0"/>
              </a:spcBef>
              <a:spcAft>
                <a:spcPts val="0"/>
              </a:spcAft>
              <a:buClr>
                <a:schemeClr val="dk1"/>
              </a:buClr>
              <a:buSzPct val="100000"/>
              <a:buChar char="■"/>
            </a:pPr>
            <a:r>
              <a:rPr lang="en">
                <a:solidFill>
                  <a:schemeClr val="dk1"/>
                </a:solidFill>
              </a:rPr>
              <a:t>the kernel's record relating to that processes's connection to the file (after all, many processes may be reading from the file at the same time, or maybe the same process has several different connections reading from the file simultaneously, but at different locations), and</a:t>
            </a:r>
            <a:endParaRPr>
              <a:solidFill>
                <a:schemeClr val="dk1"/>
              </a:solidFill>
            </a:endParaRPr>
          </a:p>
          <a:p>
            <a:pPr indent="-304164" lvl="2" marL="1371600" rtl="0" algn="l">
              <a:lnSpc>
                <a:spcPct val="115000"/>
              </a:lnSpc>
              <a:spcBef>
                <a:spcPts val="0"/>
              </a:spcBef>
              <a:spcAft>
                <a:spcPts val="0"/>
              </a:spcAft>
              <a:buClr>
                <a:schemeClr val="dk1"/>
              </a:buClr>
              <a:buSzPct val="100000"/>
              <a:buChar char="■"/>
            </a:pPr>
            <a:r>
              <a:rPr lang="en">
                <a:solidFill>
                  <a:schemeClr val="dk1"/>
                </a:solidFill>
              </a:rPr>
              <a:t>the number that the process uses to tell the kernel which file-connection it's trying to read-from/write-to.</a:t>
            </a:r>
            <a:endParaRPr>
              <a:solidFill>
                <a:schemeClr val="dk1"/>
              </a:solidFill>
            </a:endParaRPr>
          </a:p>
          <a:p>
            <a:pPr indent="-304165" lvl="1" marL="914400" rtl="0" algn="l">
              <a:lnSpc>
                <a:spcPct val="115000"/>
              </a:lnSpc>
              <a:spcBef>
                <a:spcPts val="0"/>
              </a:spcBef>
              <a:spcAft>
                <a:spcPts val="0"/>
              </a:spcAft>
              <a:buClr>
                <a:schemeClr val="dk1"/>
              </a:buClr>
              <a:buSzPct val="100000"/>
              <a:buChar char="○"/>
            </a:pPr>
            <a:r>
              <a:rPr lang="en">
                <a:solidFill>
                  <a:schemeClr val="dk1"/>
                </a:solidFill>
              </a:rPr>
              <a:t>The basic system calls for dealing with file I/O are </a:t>
            </a:r>
            <a:endParaRPr>
              <a:solidFill>
                <a:schemeClr val="dk1"/>
              </a:solidFill>
            </a:endParaRPr>
          </a:p>
          <a:p>
            <a:pPr indent="-304164" lvl="2" marL="1371600" rtl="0" algn="l">
              <a:lnSpc>
                <a:spcPct val="115000"/>
              </a:lnSpc>
              <a:spcBef>
                <a:spcPts val="0"/>
              </a:spcBef>
              <a:spcAft>
                <a:spcPts val="0"/>
              </a:spcAft>
              <a:buClr>
                <a:schemeClr val="dk1"/>
              </a:buClr>
              <a:buSzPct val="100000"/>
              <a:buChar char="■"/>
            </a:pPr>
            <a:r>
              <a:rPr b="1" lang="en">
                <a:solidFill>
                  <a:schemeClr val="dk1"/>
                </a:solidFill>
              </a:rPr>
              <a:t>open</a:t>
            </a:r>
            <a:r>
              <a:rPr lang="en">
                <a:solidFill>
                  <a:schemeClr val="dk1"/>
                </a:solidFill>
              </a:rPr>
              <a:t>, which requests that a connection to a file be made; </a:t>
            </a:r>
            <a:endParaRPr>
              <a:solidFill>
                <a:schemeClr val="dk1"/>
              </a:solidFill>
            </a:endParaRPr>
          </a:p>
          <a:p>
            <a:pPr indent="-304164" lvl="2" marL="1371600" rtl="0" algn="l">
              <a:lnSpc>
                <a:spcPct val="115000"/>
              </a:lnSpc>
              <a:spcBef>
                <a:spcPts val="0"/>
              </a:spcBef>
              <a:spcAft>
                <a:spcPts val="0"/>
              </a:spcAft>
              <a:buClr>
                <a:schemeClr val="dk1"/>
              </a:buClr>
              <a:buSzPct val="100000"/>
              <a:buChar char="■"/>
            </a:pPr>
            <a:r>
              <a:rPr b="1" lang="en">
                <a:solidFill>
                  <a:schemeClr val="dk1"/>
                </a:solidFill>
              </a:rPr>
              <a:t>close</a:t>
            </a:r>
            <a:r>
              <a:rPr lang="en">
                <a:solidFill>
                  <a:schemeClr val="dk1"/>
                </a:solidFill>
              </a:rPr>
              <a:t>, which requests that a connection to a file be closed; </a:t>
            </a:r>
            <a:endParaRPr>
              <a:solidFill>
                <a:schemeClr val="dk1"/>
              </a:solidFill>
            </a:endParaRPr>
          </a:p>
          <a:p>
            <a:pPr indent="-304164" lvl="2" marL="1371600" rtl="0" algn="l">
              <a:lnSpc>
                <a:spcPct val="115000"/>
              </a:lnSpc>
              <a:spcBef>
                <a:spcPts val="0"/>
              </a:spcBef>
              <a:spcAft>
                <a:spcPts val="0"/>
              </a:spcAft>
              <a:buClr>
                <a:schemeClr val="dk1"/>
              </a:buClr>
              <a:buSzPct val="100000"/>
              <a:buChar char="■"/>
            </a:pPr>
            <a:r>
              <a:rPr b="1" lang="en">
                <a:solidFill>
                  <a:schemeClr val="dk1"/>
                </a:solidFill>
              </a:rPr>
              <a:t>read</a:t>
            </a:r>
            <a:r>
              <a:rPr lang="en">
                <a:solidFill>
                  <a:schemeClr val="dk1"/>
                </a:solidFill>
              </a:rPr>
              <a:t>, which requests that some bytes be read from a file via a specified connection; and </a:t>
            </a:r>
            <a:endParaRPr>
              <a:solidFill>
                <a:schemeClr val="dk1"/>
              </a:solidFill>
            </a:endParaRPr>
          </a:p>
          <a:p>
            <a:pPr indent="-304164" lvl="2" marL="1371600" rtl="0" algn="l">
              <a:lnSpc>
                <a:spcPct val="115000"/>
              </a:lnSpc>
              <a:spcBef>
                <a:spcPts val="0"/>
              </a:spcBef>
              <a:spcAft>
                <a:spcPts val="0"/>
              </a:spcAft>
              <a:buClr>
                <a:schemeClr val="dk1"/>
              </a:buClr>
              <a:buSzPct val="100000"/>
              <a:buChar char="■"/>
            </a:pPr>
            <a:r>
              <a:rPr b="1" lang="en">
                <a:solidFill>
                  <a:schemeClr val="dk1"/>
                </a:solidFill>
              </a:rPr>
              <a:t>write</a:t>
            </a:r>
            <a:r>
              <a:rPr lang="en">
                <a:solidFill>
                  <a:schemeClr val="dk1"/>
                </a:solidFill>
              </a:rPr>
              <a:t>, which requests that some bytes be written to a file via a specified connection.</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The Unix Filesystem</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479" name="Google Shape;479;p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Unix I/O: file descriptors</a:t>
            </a:r>
            <a:endParaRPr/>
          </a:p>
          <a:p>
            <a:pPr indent="-317500" lvl="1" marL="914400" rtl="0" algn="l">
              <a:lnSpc>
                <a:spcPct val="115000"/>
              </a:lnSpc>
              <a:spcBef>
                <a:spcPts val="0"/>
              </a:spcBef>
              <a:spcAft>
                <a:spcPts val="0"/>
              </a:spcAft>
              <a:buSzPts val="1400"/>
              <a:buChar char="○"/>
            </a:pPr>
            <a:r>
              <a:rPr lang="en"/>
              <a:t>Unix's model of of files is simple: </a:t>
            </a:r>
            <a:endParaRPr/>
          </a:p>
          <a:p>
            <a:pPr indent="-317500" lvl="1" marL="914400" rtl="0" algn="l">
              <a:lnSpc>
                <a:spcPct val="115000"/>
              </a:lnSpc>
              <a:spcBef>
                <a:spcPts val="0"/>
              </a:spcBef>
              <a:spcAft>
                <a:spcPts val="0"/>
              </a:spcAft>
              <a:buSzPts val="1400"/>
              <a:buChar char="○"/>
            </a:pPr>
            <a:r>
              <a:rPr lang="en"/>
              <a:t>files are just sequences of bytes. </a:t>
            </a:r>
            <a:endParaRPr/>
          </a:p>
          <a:p>
            <a:pPr indent="-317500" lvl="1" marL="914400" rtl="0" algn="l">
              <a:lnSpc>
                <a:spcPct val="115000"/>
              </a:lnSpc>
              <a:spcBef>
                <a:spcPts val="0"/>
              </a:spcBef>
              <a:spcAft>
                <a:spcPts val="0"/>
              </a:spcAft>
              <a:buSzPts val="1400"/>
              <a:buChar char="○"/>
            </a:pPr>
            <a:r>
              <a:rPr lang="en"/>
              <a:t>User programs may impose structure or meaning on those bytes</a:t>
            </a:r>
            <a:endParaRPr/>
          </a:p>
          <a:p>
            <a:pPr indent="-342900" lvl="0" marL="457200" rtl="0" algn="l">
              <a:lnSpc>
                <a:spcPct val="115000"/>
              </a:lnSpc>
              <a:spcBef>
                <a:spcPts val="0"/>
              </a:spcBef>
              <a:spcAft>
                <a:spcPts val="0"/>
              </a:spcAft>
              <a:buSzPts val="1800"/>
              <a:buChar char="●"/>
            </a:pPr>
            <a:r>
              <a:rPr lang="en"/>
              <a:t>System Open File Table</a:t>
            </a:r>
            <a:endParaRPr/>
          </a:p>
          <a:p>
            <a:pPr indent="-317500" lvl="1" marL="914400" rtl="0" algn="l">
              <a:lnSpc>
                <a:spcPct val="115000"/>
              </a:lnSpc>
              <a:spcBef>
                <a:spcPts val="0"/>
              </a:spcBef>
              <a:spcAft>
                <a:spcPts val="0"/>
              </a:spcAft>
              <a:buSzPts val="1400"/>
              <a:buChar char="○"/>
            </a:pPr>
            <a:r>
              <a:rPr lang="en"/>
              <a:t>The system needs </a:t>
            </a:r>
            <a:r>
              <a:rPr b="1" lang="en"/>
              <a:t>to keep track of each "connection" to a file. </a:t>
            </a:r>
            <a:endParaRPr b="1"/>
          </a:p>
          <a:p>
            <a:pPr indent="-317500" lvl="1" marL="914400" rtl="0" algn="l">
              <a:lnSpc>
                <a:spcPct val="115000"/>
              </a:lnSpc>
              <a:spcBef>
                <a:spcPts val="0"/>
              </a:spcBef>
              <a:spcAft>
                <a:spcPts val="0"/>
              </a:spcAft>
              <a:buSzPts val="1400"/>
              <a:buChar char="○"/>
            </a:pPr>
            <a:r>
              <a:rPr lang="en"/>
              <a:t>Since distinct processes may even share a connections (say two processes wanted to write to the same log file, each adding new data to the end of the file), the "connection" information cannot be kept inside the process table. So the kernel keeps a data structure called the system open-file table which has an entry for each connection. Each entry contains the connection status, e.g. read or write, the current offset in the file, and a pointer to a vnode, which is the OS's structure representing the file, irrespective of where in the file you may currently be looking. (Note: Linux names their vnode-ish data structure "generic inodes".)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The Unix Filesystem</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485" name="Google Shape;485;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
              <a:t>Vnode Table</a:t>
            </a:r>
            <a:endParaRPr b="1"/>
          </a:p>
          <a:p>
            <a:pPr indent="-317500" lvl="1" marL="914400" rtl="0" algn="l">
              <a:lnSpc>
                <a:spcPct val="115000"/>
              </a:lnSpc>
              <a:spcBef>
                <a:spcPts val="0"/>
              </a:spcBef>
              <a:spcAft>
                <a:spcPts val="0"/>
              </a:spcAft>
              <a:buSzPts val="1400"/>
              <a:buChar char="○"/>
            </a:pPr>
            <a:r>
              <a:rPr lang="en"/>
              <a:t>The kernel keeps yet another table, the Vnode table, which has an entry for each open file or device. </a:t>
            </a:r>
            <a:endParaRPr/>
          </a:p>
          <a:p>
            <a:pPr indent="-317500" lvl="1" marL="914400" rtl="0" algn="l">
              <a:lnSpc>
                <a:spcPct val="115000"/>
              </a:lnSpc>
              <a:spcBef>
                <a:spcPts val="0"/>
              </a:spcBef>
              <a:spcAft>
                <a:spcPts val="0"/>
              </a:spcAft>
              <a:buSzPts val="1400"/>
              <a:buChar char="○"/>
            </a:pPr>
            <a:r>
              <a:rPr lang="en"/>
              <a:t>Each entry, called a Vnode,</a:t>
            </a:r>
            <a:r>
              <a:rPr b="1" lang="en"/>
              <a:t> contains information about the type of file and pointers to functions that operate on the file</a:t>
            </a:r>
            <a:r>
              <a:rPr lang="en"/>
              <a:t>. </a:t>
            </a:r>
            <a:endParaRPr/>
          </a:p>
          <a:p>
            <a:pPr indent="-317500" lvl="1" marL="914400" rtl="0" algn="l">
              <a:lnSpc>
                <a:spcPct val="115000"/>
              </a:lnSpc>
              <a:spcBef>
                <a:spcPts val="0"/>
              </a:spcBef>
              <a:spcAft>
                <a:spcPts val="0"/>
              </a:spcAft>
              <a:buSzPts val="1400"/>
              <a:buChar char="○"/>
            </a:pPr>
            <a:r>
              <a:rPr lang="en"/>
              <a:t>Typically for files, the vnode also contains a copy of the inode for the file, which has "physical" information about the file, e.g. where exactly on the disk the file's data resides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IPv6 Socket Address Structure</a:t>
            </a:r>
            <a:endParaRPr/>
          </a:p>
        </p:txBody>
      </p:sp>
      <p:sp>
        <p:nvSpPr>
          <p:cNvPr id="94" name="Google Shape;9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IPv6 socket address is defined by including the &lt;netinet/in.h&gt; header</a:t>
            </a:r>
            <a:endParaRPr/>
          </a:p>
          <a:p>
            <a:pPr indent="0" lvl="0" marL="457200" rtl="0" algn="l">
              <a:lnSpc>
                <a:spcPct val="115000"/>
              </a:lnSpc>
              <a:spcBef>
                <a:spcPts val="1200"/>
              </a:spcBef>
              <a:spcAft>
                <a:spcPts val="1200"/>
              </a:spcAft>
              <a:buSzPts val="1800"/>
              <a:buNone/>
            </a:pPr>
            <a:r>
              <a:t/>
            </a:r>
            <a:endParaRPr/>
          </a:p>
        </p:txBody>
      </p:sp>
      <p:pic>
        <p:nvPicPr>
          <p:cNvPr id="95" name="Google Shape;95;p19"/>
          <p:cNvPicPr preferRelativeResize="0"/>
          <p:nvPr/>
        </p:nvPicPr>
        <p:blipFill rotWithShape="1">
          <a:blip r:embed="rId3">
            <a:alphaModFix/>
          </a:blip>
          <a:srcRect b="0" l="0" r="0" t="0"/>
          <a:stretch/>
        </p:blipFill>
        <p:spPr>
          <a:xfrm>
            <a:off x="726325" y="1769350"/>
            <a:ext cx="7062774" cy="31995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Passing file descriptor</a:t>
            </a:r>
            <a:endParaRPr/>
          </a:p>
        </p:txBody>
      </p:sp>
      <p:sp>
        <p:nvSpPr>
          <p:cNvPr id="491" name="Google Shape;491;p82"/>
          <p:cNvSpPr txBox="1"/>
          <p:nvPr>
            <p:ph idx="1" type="body"/>
          </p:nvPr>
        </p:nvSpPr>
        <p:spPr>
          <a:xfrm>
            <a:off x="311700" y="524950"/>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 u="sng">
                <a:solidFill>
                  <a:schemeClr val="hlink"/>
                </a:solidFill>
                <a:hlinkClick r:id="rId3"/>
              </a:rPr>
              <a:t>https://www.sobyte.net/post/2022-01/pass-fd-over-domain-socket/\</a:t>
            </a:r>
            <a:endParaRPr/>
          </a:p>
          <a:p>
            <a:pPr indent="0" lvl="0" marL="457200" rtl="0" algn="l">
              <a:lnSpc>
                <a:spcPct val="115000"/>
              </a:lnSpc>
              <a:spcBef>
                <a:spcPts val="1200"/>
              </a:spcBef>
              <a:spcAft>
                <a:spcPts val="0"/>
              </a:spcAft>
              <a:buSzPts val="1800"/>
              <a:buNone/>
            </a:pPr>
            <a:r>
              <a:rPr lang="en" u="sng">
                <a:solidFill>
                  <a:schemeClr val="hlink"/>
                </a:solidFill>
                <a:hlinkClick r:id="rId4"/>
              </a:rPr>
              <a:t>https://www.sobyte.net/post/2022-01/pass-fd-over-domain-socket/</a:t>
            </a:r>
            <a:endParaRPr/>
          </a:p>
          <a:p>
            <a:pPr indent="0" lvl="0" marL="457200" rtl="0" algn="l">
              <a:lnSpc>
                <a:spcPct val="115000"/>
              </a:lnSpc>
              <a:spcBef>
                <a:spcPts val="1200"/>
              </a:spcBef>
              <a:spcAft>
                <a:spcPts val="0"/>
              </a:spcAft>
              <a:buSzPts val="1800"/>
              <a:buNone/>
            </a:pPr>
            <a:r>
              <a:rPr lang="en"/>
              <a:t>https://flylib.com/books/en/3.224.1.265/1/</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I/O models</a:t>
            </a:r>
            <a:endParaRPr/>
          </a:p>
        </p:txBody>
      </p:sp>
      <p:sp>
        <p:nvSpPr>
          <p:cNvPr id="497" name="Google Shape;497;p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There are normally two distinct phases for an input/output operation:</a:t>
            </a:r>
            <a:endParaRPr/>
          </a:p>
          <a:p>
            <a:pPr indent="-334327" lvl="0" marL="457200" rtl="0" algn="l">
              <a:lnSpc>
                <a:spcPct val="115000"/>
              </a:lnSpc>
              <a:spcBef>
                <a:spcPts val="1200"/>
              </a:spcBef>
              <a:spcAft>
                <a:spcPts val="0"/>
              </a:spcAft>
              <a:buSzPct val="100000"/>
              <a:buChar char="●"/>
            </a:pPr>
            <a:r>
              <a:rPr lang="en"/>
              <a:t>Waiting for the data to be ready. This involves waiting for data to arrive on the network. When the packet arrives, it is copied into a buffer within the kernel.</a:t>
            </a:r>
            <a:endParaRPr/>
          </a:p>
          <a:p>
            <a:pPr indent="-334327" lvl="0" marL="457200" rtl="0" algn="l">
              <a:lnSpc>
                <a:spcPct val="115000"/>
              </a:lnSpc>
              <a:spcBef>
                <a:spcPts val="0"/>
              </a:spcBef>
              <a:spcAft>
                <a:spcPts val="0"/>
              </a:spcAft>
              <a:buSzPct val="100000"/>
              <a:buChar char="●"/>
            </a:pPr>
            <a:r>
              <a:rPr lang="en"/>
              <a:t>Copying the data from the kernel to the process. This means copying the (ready) data from the kernel's buffer into our application buffer</a:t>
            </a:r>
            <a:endParaRPr/>
          </a:p>
          <a:p>
            <a:pPr indent="0" lvl="0" marL="0" rtl="0" algn="l">
              <a:lnSpc>
                <a:spcPct val="115000"/>
              </a:lnSpc>
              <a:spcBef>
                <a:spcPts val="1200"/>
              </a:spcBef>
              <a:spcAft>
                <a:spcPts val="0"/>
              </a:spcAft>
              <a:buSzPct val="108108"/>
              <a:buNone/>
            </a:pPr>
            <a:r>
              <a:rPr lang="en"/>
              <a:t>There are five I/O models available under Unix:</a:t>
            </a:r>
            <a:endParaRPr/>
          </a:p>
          <a:p>
            <a:pPr indent="-334327" lvl="0" marL="457200" rtl="0" algn="l">
              <a:lnSpc>
                <a:spcPct val="115000"/>
              </a:lnSpc>
              <a:spcBef>
                <a:spcPts val="1200"/>
              </a:spcBef>
              <a:spcAft>
                <a:spcPts val="0"/>
              </a:spcAft>
              <a:buSzPct val="100000"/>
              <a:buChar char="●"/>
            </a:pPr>
            <a:r>
              <a:rPr lang="en"/>
              <a:t>blocking I/O</a:t>
            </a:r>
            <a:endParaRPr/>
          </a:p>
          <a:p>
            <a:pPr indent="-334327" lvl="0" marL="457200" rtl="0" algn="l">
              <a:lnSpc>
                <a:spcPct val="115000"/>
              </a:lnSpc>
              <a:spcBef>
                <a:spcPts val="0"/>
              </a:spcBef>
              <a:spcAft>
                <a:spcPts val="0"/>
              </a:spcAft>
              <a:buSzPct val="100000"/>
              <a:buChar char="●"/>
            </a:pPr>
            <a:r>
              <a:rPr lang="en"/>
              <a:t>nonblocking I/O</a:t>
            </a:r>
            <a:endParaRPr/>
          </a:p>
          <a:p>
            <a:pPr indent="-334327" lvl="0" marL="457200" rtl="0" algn="l">
              <a:lnSpc>
                <a:spcPct val="115000"/>
              </a:lnSpc>
              <a:spcBef>
                <a:spcPts val="0"/>
              </a:spcBef>
              <a:spcAft>
                <a:spcPts val="0"/>
              </a:spcAft>
              <a:buSzPct val="100000"/>
              <a:buChar char="●"/>
            </a:pPr>
            <a:r>
              <a:rPr lang="en"/>
              <a:t>I/O multiplexing (select and poll)</a:t>
            </a:r>
            <a:endParaRPr/>
          </a:p>
          <a:p>
            <a:pPr indent="-334327" lvl="0" marL="457200" rtl="0" algn="l">
              <a:lnSpc>
                <a:spcPct val="115000"/>
              </a:lnSpc>
              <a:spcBef>
                <a:spcPts val="0"/>
              </a:spcBef>
              <a:spcAft>
                <a:spcPts val="0"/>
              </a:spcAft>
              <a:buSzPct val="100000"/>
              <a:buChar char="●"/>
            </a:pPr>
            <a:r>
              <a:rPr lang="en"/>
              <a:t>signal driven I/O (SIGIO)</a:t>
            </a:r>
            <a:endParaRPr/>
          </a:p>
          <a:p>
            <a:pPr indent="-334327" lvl="0" marL="457200" rtl="0" algn="l">
              <a:lnSpc>
                <a:spcPct val="115000"/>
              </a:lnSpc>
              <a:spcBef>
                <a:spcPts val="0"/>
              </a:spcBef>
              <a:spcAft>
                <a:spcPts val="0"/>
              </a:spcAft>
              <a:buSzPct val="100000"/>
              <a:buChar char="●"/>
            </a:pPr>
            <a:r>
              <a:rPr lang="en"/>
              <a:t>asynchronous I/O (the POSIX aio_ functions)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Blocking I/O Model</a:t>
            </a:r>
            <a:endParaRPr/>
          </a:p>
        </p:txBody>
      </p:sp>
      <p:sp>
        <p:nvSpPr>
          <p:cNvPr id="503" name="Google Shape;503;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04" name="Google Shape;504;p84"/>
          <p:cNvPicPr preferRelativeResize="0"/>
          <p:nvPr/>
        </p:nvPicPr>
        <p:blipFill rotWithShape="1">
          <a:blip r:embed="rId3">
            <a:alphaModFix/>
          </a:blip>
          <a:srcRect b="0" l="0" r="0" t="0"/>
          <a:stretch/>
        </p:blipFill>
        <p:spPr>
          <a:xfrm>
            <a:off x="311702" y="1152477"/>
            <a:ext cx="5981537" cy="3416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Blocking I/O Model</a:t>
            </a:r>
            <a:endParaRPr/>
          </a:p>
        </p:txBody>
      </p:sp>
      <p:sp>
        <p:nvSpPr>
          <p:cNvPr id="510" name="Google Shape;510;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By default, all sockets are blocking.</a:t>
            </a:r>
            <a:endParaRPr/>
          </a:p>
          <a:p>
            <a:pPr indent="-342900" lvl="0" marL="457200" rtl="0" algn="l">
              <a:lnSpc>
                <a:spcPct val="115000"/>
              </a:lnSpc>
              <a:spcBef>
                <a:spcPts val="0"/>
              </a:spcBef>
              <a:spcAft>
                <a:spcPts val="0"/>
              </a:spcAft>
              <a:buSzPts val="1800"/>
              <a:buChar char="●"/>
            </a:pPr>
            <a:r>
              <a:rPr lang="en"/>
              <a:t>The process calls </a:t>
            </a:r>
            <a:r>
              <a:rPr b="1" lang="en"/>
              <a:t>recvfrom </a:t>
            </a:r>
            <a:r>
              <a:rPr lang="en"/>
              <a:t>and the system call does not return until the datagram arrives  and is copied into our application buffer, or an error occurs.</a:t>
            </a:r>
            <a:endParaRPr/>
          </a:p>
          <a:p>
            <a:pPr indent="-342900" lvl="0" marL="457200" rtl="0" algn="l">
              <a:lnSpc>
                <a:spcPct val="115000"/>
              </a:lnSpc>
              <a:spcBef>
                <a:spcPts val="0"/>
              </a:spcBef>
              <a:spcAft>
                <a:spcPts val="0"/>
              </a:spcAft>
              <a:buSzPts val="1800"/>
              <a:buChar char="●"/>
            </a:pPr>
            <a:r>
              <a:rPr lang="en"/>
              <a:t>the process is blocked the entire time from when it calls </a:t>
            </a:r>
            <a:r>
              <a:rPr b="1" lang="en"/>
              <a:t>recvfrom </a:t>
            </a:r>
            <a:r>
              <a:rPr lang="en"/>
              <a:t>until it returns</a:t>
            </a:r>
            <a:endParaRPr/>
          </a:p>
          <a:p>
            <a:pPr indent="-342900" lvl="0" marL="457200" rtl="0" algn="l">
              <a:lnSpc>
                <a:spcPct val="115000"/>
              </a:lnSpc>
              <a:spcBef>
                <a:spcPts val="0"/>
              </a:spcBef>
              <a:spcAft>
                <a:spcPts val="0"/>
              </a:spcAft>
              <a:buSzPts val="1800"/>
              <a:buChar char="●"/>
            </a:pPr>
            <a:r>
              <a:rPr lang="en"/>
              <a:t>When </a:t>
            </a:r>
            <a:r>
              <a:rPr b="1" lang="en"/>
              <a:t>recvfrom </a:t>
            </a:r>
            <a:r>
              <a:rPr lang="en"/>
              <a:t>returns successfully, our application processes the datagram.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Nonblocking I/O Model</a:t>
            </a:r>
            <a:endParaRPr/>
          </a:p>
        </p:txBody>
      </p:sp>
      <p:sp>
        <p:nvSpPr>
          <p:cNvPr id="516" name="Google Shape;516;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When a socket is set to be nonblocking, we are telling the kernel "when an I/O operation that I request cannot be completed without putting the process to sleep, do not put the process to sleep, but return an error instead"</a:t>
            </a:r>
            <a:endParaRPr/>
          </a:p>
          <a:p>
            <a:pPr indent="0" lvl="0" marL="457200" rtl="0" algn="l">
              <a:lnSpc>
                <a:spcPct val="115000"/>
              </a:lnSpc>
              <a:spcBef>
                <a:spcPts val="1200"/>
              </a:spcBef>
              <a:spcAft>
                <a:spcPts val="1200"/>
              </a:spcAft>
              <a:buSzPts val="1800"/>
              <a:buNone/>
            </a:pPr>
            <a:r>
              <a:t/>
            </a:r>
            <a:endParaRPr/>
          </a:p>
        </p:txBody>
      </p:sp>
      <p:pic>
        <p:nvPicPr>
          <p:cNvPr id="517" name="Google Shape;517;p86"/>
          <p:cNvPicPr preferRelativeResize="0"/>
          <p:nvPr/>
        </p:nvPicPr>
        <p:blipFill rotWithShape="1">
          <a:blip r:embed="rId3">
            <a:alphaModFix/>
          </a:blip>
          <a:srcRect b="0" l="0" r="0" t="0"/>
          <a:stretch/>
        </p:blipFill>
        <p:spPr>
          <a:xfrm>
            <a:off x="893988" y="2231663"/>
            <a:ext cx="4962525" cy="2771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Nonblocking I/O Model</a:t>
            </a:r>
            <a:endParaRPr/>
          </a:p>
        </p:txBody>
      </p:sp>
      <p:sp>
        <p:nvSpPr>
          <p:cNvPr id="523" name="Google Shape;523;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For the first three recvfrom, there is no data to return and the kernel immediately returns an error of EWOULDBLOCK.</a:t>
            </a:r>
            <a:endParaRPr/>
          </a:p>
          <a:p>
            <a:pPr indent="-342900" lvl="0" marL="457200" rtl="0" algn="l">
              <a:lnSpc>
                <a:spcPct val="115000"/>
              </a:lnSpc>
              <a:spcBef>
                <a:spcPts val="0"/>
              </a:spcBef>
              <a:spcAft>
                <a:spcPts val="0"/>
              </a:spcAft>
              <a:buSzPts val="1800"/>
              <a:buChar char="●"/>
            </a:pPr>
            <a:r>
              <a:rPr lang="en"/>
              <a:t>For the fourth time we call recvfrom, a datagram is ready, it is copied into our application buffer, and recvfrom returns successfully. We then process the data.</a:t>
            </a:r>
            <a:endParaRPr/>
          </a:p>
          <a:p>
            <a:pPr indent="-342900" lvl="0" marL="457200" rtl="0" algn="l">
              <a:lnSpc>
                <a:spcPct val="115000"/>
              </a:lnSpc>
              <a:spcBef>
                <a:spcPts val="0"/>
              </a:spcBef>
              <a:spcAft>
                <a:spcPts val="0"/>
              </a:spcAft>
              <a:buSzPts val="1800"/>
              <a:buChar char="●"/>
            </a:pPr>
            <a:r>
              <a:rPr lang="en"/>
              <a:t>When an application sits in a loop calling recvfrom on a nonblocking descriptor like this, it is called </a:t>
            </a:r>
            <a:r>
              <a:rPr b="1" lang="en"/>
              <a:t>polling</a:t>
            </a:r>
            <a:r>
              <a:rPr lang="en"/>
              <a:t>. The application is continually polling the kernel to see if some operation is ready. This is often a waste of CPU time, but this model is occasionally encountered, normally on systems dedicated to one function.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I/O Multiplexing Model</a:t>
            </a:r>
            <a:endParaRPr/>
          </a:p>
        </p:txBody>
      </p:sp>
      <p:sp>
        <p:nvSpPr>
          <p:cNvPr id="529" name="Google Shape;529;p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With I/O multiplexing, we call select or poll and block in one of these two system calls, instead of blocking in the actual I/O system call. </a:t>
            </a:r>
            <a:endParaRPr/>
          </a:p>
          <a:p>
            <a:pPr indent="0" lvl="0" marL="0" rtl="0" algn="l">
              <a:lnSpc>
                <a:spcPct val="115000"/>
              </a:lnSpc>
              <a:spcBef>
                <a:spcPts val="1200"/>
              </a:spcBef>
              <a:spcAft>
                <a:spcPts val="1200"/>
              </a:spcAft>
              <a:buSzPts val="1800"/>
              <a:buNone/>
            </a:pPr>
            <a:r>
              <a:t/>
            </a:r>
            <a:endParaRPr/>
          </a:p>
        </p:txBody>
      </p:sp>
      <p:pic>
        <p:nvPicPr>
          <p:cNvPr id="530" name="Google Shape;530;p88"/>
          <p:cNvPicPr preferRelativeResize="0"/>
          <p:nvPr/>
        </p:nvPicPr>
        <p:blipFill rotWithShape="1">
          <a:blip r:embed="rId3">
            <a:alphaModFix/>
          </a:blip>
          <a:srcRect b="0" l="0" r="0" t="0"/>
          <a:stretch/>
        </p:blipFill>
        <p:spPr>
          <a:xfrm>
            <a:off x="489725" y="1948578"/>
            <a:ext cx="5912317" cy="31949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I/O Multiplexing Model</a:t>
            </a:r>
            <a:endParaRPr/>
          </a:p>
        </p:txBody>
      </p:sp>
      <p:sp>
        <p:nvSpPr>
          <p:cNvPr id="536" name="Google Shape;536;p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We block in a call to select, waiting for the datagram socket to be readable. When select returns that the socket is readable, we then call recvfrom to copy the datagram into our application buffer.</a:t>
            </a:r>
            <a:endParaRPr/>
          </a:p>
          <a:p>
            <a:pPr indent="-342900" lvl="0" marL="457200" rtl="0" algn="l">
              <a:lnSpc>
                <a:spcPct val="115000"/>
              </a:lnSpc>
              <a:spcBef>
                <a:spcPts val="0"/>
              </a:spcBef>
              <a:spcAft>
                <a:spcPts val="0"/>
              </a:spcAft>
              <a:buSzPts val="1800"/>
              <a:buChar char="●"/>
            </a:pPr>
            <a:r>
              <a:rPr b="1" lang="en"/>
              <a:t>Comparing to the blocking I/O model</a:t>
            </a:r>
            <a:endParaRPr b="1"/>
          </a:p>
          <a:p>
            <a:pPr indent="-317500" lvl="1" marL="914400" rtl="0" algn="l">
              <a:lnSpc>
                <a:spcPct val="115000"/>
              </a:lnSpc>
              <a:spcBef>
                <a:spcPts val="0"/>
              </a:spcBef>
              <a:spcAft>
                <a:spcPts val="0"/>
              </a:spcAft>
              <a:buSzPts val="1400"/>
              <a:buChar char="○"/>
            </a:pPr>
            <a:r>
              <a:rPr b="1" lang="en"/>
              <a:t>Disadvantage</a:t>
            </a:r>
            <a:r>
              <a:rPr lang="en"/>
              <a:t>: using select requires two system calls (select and recvfrom) instead of one</a:t>
            </a:r>
            <a:endParaRPr/>
          </a:p>
          <a:p>
            <a:pPr indent="-317500" lvl="1" marL="914400" rtl="0" algn="l">
              <a:lnSpc>
                <a:spcPct val="115000"/>
              </a:lnSpc>
              <a:spcBef>
                <a:spcPts val="0"/>
              </a:spcBef>
              <a:spcAft>
                <a:spcPts val="0"/>
              </a:spcAft>
              <a:buSzPts val="1400"/>
              <a:buChar char="○"/>
            </a:pPr>
            <a:r>
              <a:rPr b="1" lang="en"/>
              <a:t>Advantage</a:t>
            </a:r>
            <a:r>
              <a:rPr lang="en"/>
              <a:t>: we can wait for more than one descriptor to be ready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Signal-Driven I/O Model</a:t>
            </a:r>
            <a:endParaRPr/>
          </a:p>
        </p:txBody>
      </p:sp>
      <p:sp>
        <p:nvSpPr>
          <p:cNvPr id="542" name="Google Shape;542;p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signal-driven I/O model uses signals, telling the kernel to notify us with the SIGIO signal when the descriptor is ready.</a:t>
            </a:r>
            <a:endParaRPr/>
          </a:p>
          <a:p>
            <a:pPr indent="0" lvl="0" marL="457200" rtl="0" algn="l">
              <a:lnSpc>
                <a:spcPct val="115000"/>
              </a:lnSpc>
              <a:spcBef>
                <a:spcPts val="1200"/>
              </a:spcBef>
              <a:spcAft>
                <a:spcPts val="1200"/>
              </a:spcAft>
              <a:buSzPts val="1800"/>
              <a:buNone/>
            </a:pPr>
            <a:r>
              <a:t/>
            </a:r>
            <a:endParaRPr/>
          </a:p>
        </p:txBody>
      </p:sp>
      <p:pic>
        <p:nvPicPr>
          <p:cNvPr id="543" name="Google Shape;543;p90"/>
          <p:cNvPicPr preferRelativeResize="0"/>
          <p:nvPr/>
        </p:nvPicPr>
        <p:blipFill rotWithShape="1">
          <a:blip r:embed="rId3">
            <a:alphaModFix/>
          </a:blip>
          <a:srcRect b="0" l="0" r="0" t="0"/>
          <a:stretch/>
        </p:blipFill>
        <p:spPr>
          <a:xfrm>
            <a:off x="865425" y="1990725"/>
            <a:ext cx="5728281" cy="31527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Signal-Driven I/O Mode</a:t>
            </a:r>
            <a:endParaRPr/>
          </a:p>
        </p:txBody>
      </p:sp>
      <p:sp>
        <p:nvSpPr>
          <p:cNvPr id="549" name="Google Shape;549;p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We first enable the socket for signal-driven I/O and install a signal handler using the </a:t>
            </a:r>
            <a:r>
              <a:rPr b="1" lang="en"/>
              <a:t>sigaction </a:t>
            </a:r>
            <a:r>
              <a:rPr lang="en"/>
              <a:t>system call. The return from this system call is immediate and our process continues; it is not blocked.</a:t>
            </a:r>
            <a:endParaRPr/>
          </a:p>
          <a:p>
            <a:pPr indent="-342900" lvl="0" marL="457200" rtl="0" algn="l">
              <a:lnSpc>
                <a:spcPct val="115000"/>
              </a:lnSpc>
              <a:spcBef>
                <a:spcPts val="0"/>
              </a:spcBef>
              <a:spcAft>
                <a:spcPts val="0"/>
              </a:spcAft>
              <a:buSzPts val="1800"/>
              <a:buChar char="●"/>
            </a:pPr>
            <a:r>
              <a:rPr lang="en"/>
              <a:t>When the datagram is ready to be read, the SIGIO signal is generated for our process. We can either:</a:t>
            </a:r>
            <a:endParaRPr/>
          </a:p>
          <a:p>
            <a:pPr indent="-317500" lvl="1" marL="914400" rtl="0" algn="l">
              <a:lnSpc>
                <a:spcPct val="115000"/>
              </a:lnSpc>
              <a:spcBef>
                <a:spcPts val="0"/>
              </a:spcBef>
              <a:spcAft>
                <a:spcPts val="0"/>
              </a:spcAft>
              <a:buSzPts val="1400"/>
              <a:buChar char="○"/>
            </a:pPr>
            <a:r>
              <a:rPr lang="en"/>
              <a:t>read the datagram from the signal handler by calling recvfrom and then notify the main loop that the data is ready to be processed</a:t>
            </a:r>
            <a:endParaRPr/>
          </a:p>
          <a:p>
            <a:pPr indent="-317500" lvl="1" marL="914400" rtl="0" algn="l">
              <a:lnSpc>
                <a:spcPct val="115000"/>
              </a:lnSpc>
              <a:spcBef>
                <a:spcPts val="0"/>
              </a:spcBef>
              <a:spcAft>
                <a:spcPts val="0"/>
              </a:spcAft>
              <a:buSzPts val="1400"/>
              <a:buChar char="○"/>
            </a:pPr>
            <a:r>
              <a:rPr lang="en"/>
              <a:t>notify the main loop and let it read the datagram.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IPv6 Socket Address Structure</a:t>
            </a:r>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288925" lvl="0" marL="736600" rtl="0" algn="l">
              <a:lnSpc>
                <a:spcPct val="140000"/>
              </a:lnSpc>
              <a:spcBef>
                <a:spcPts val="0"/>
              </a:spcBef>
              <a:spcAft>
                <a:spcPts val="0"/>
              </a:spcAft>
              <a:buClr>
                <a:schemeClr val="dk1"/>
              </a:buClr>
              <a:buSzPts val="950"/>
              <a:buChar char="●"/>
            </a:pPr>
            <a:r>
              <a:rPr lang="en" sz="1250">
                <a:solidFill>
                  <a:schemeClr val="dk1"/>
                </a:solidFill>
                <a:highlight>
                  <a:srgbClr val="FFFFFF"/>
                </a:highlight>
              </a:rPr>
              <a:t>The </a:t>
            </a:r>
            <a:r>
              <a:rPr b="1" lang="en" sz="1300">
                <a:solidFill>
                  <a:schemeClr val="dk1"/>
                </a:solidFill>
                <a:highlight>
                  <a:srgbClr val="FFFFFF"/>
                </a:highlight>
              </a:rPr>
              <a:t>SIN6_LEN</a:t>
            </a:r>
            <a:r>
              <a:rPr b="1" lang="en" sz="1250">
                <a:solidFill>
                  <a:schemeClr val="dk1"/>
                </a:solidFill>
                <a:highlight>
                  <a:srgbClr val="FFFFFF"/>
                </a:highlight>
              </a:rPr>
              <a:t> </a:t>
            </a:r>
            <a:r>
              <a:rPr lang="en" sz="1250">
                <a:solidFill>
                  <a:schemeClr val="dk1"/>
                </a:solidFill>
                <a:highlight>
                  <a:srgbClr val="FFFFFF"/>
                </a:highlight>
              </a:rPr>
              <a:t>constant must be defined if the system supports the length member for socket address structures.</a:t>
            </a:r>
            <a:endParaRPr sz="1250">
              <a:solidFill>
                <a:schemeClr val="dk1"/>
              </a:solidFill>
              <a:highlight>
                <a:srgbClr val="FFFFFF"/>
              </a:highlight>
            </a:endParaRPr>
          </a:p>
          <a:p>
            <a:pPr indent="-288925" lvl="0" marL="736600" rtl="0" algn="l">
              <a:lnSpc>
                <a:spcPct val="140000"/>
              </a:lnSpc>
              <a:spcBef>
                <a:spcPts val="0"/>
              </a:spcBef>
              <a:spcAft>
                <a:spcPts val="0"/>
              </a:spcAft>
              <a:buClr>
                <a:schemeClr val="dk1"/>
              </a:buClr>
              <a:buSzPts val="950"/>
              <a:buChar char="●"/>
            </a:pPr>
            <a:r>
              <a:rPr lang="en" sz="1250">
                <a:solidFill>
                  <a:schemeClr val="dk1"/>
                </a:solidFill>
                <a:highlight>
                  <a:srgbClr val="FFFFFF"/>
                </a:highlight>
              </a:rPr>
              <a:t>The </a:t>
            </a:r>
            <a:r>
              <a:rPr b="1" lang="en" sz="1250">
                <a:solidFill>
                  <a:schemeClr val="dk1"/>
                </a:solidFill>
                <a:highlight>
                  <a:srgbClr val="FFFFFF"/>
                </a:highlight>
              </a:rPr>
              <a:t>IPv6 family</a:t>
            </a:r>
            <a:r>
              <a:rPr lang="en" sz="1250">
                <a:solidFill>
                  <a:schemeClr val="dk1"/>
                </a:solidFill>
                <a:highlight>
                  <a:srgbClr val="FFFFFF"/>
                </a:highlight>
              </a:rPr>
              <a:t> is </a:t>
            </a:r>
            <a:r>
              <a:rPr lang="en" sz="1300">
                <a:solidFill>
                  <a:schemeClr val="dk1"/>
                </a:solidFill>
                <a:highlight>
                  <a:srgbClr val="FFFFFF"/>
                </a:highlight>
              </a:rPr>
              <a:t>AF_INET6</a:t>
            </a:r>
            <a:r>
              <a:rPr lang="en" sz="1250">
                <a:solidFill>
                  <a:schemeClr val="dk1"/>
                </a:solidFill>
                <a:highlight>
                  <a:srgbClr val="FFFFFF"/>
                </a:highlight>
              </a:rPr>
              <a:t>, whereas the IPv4 family is </a:t>
            </a:r>
            <a:r>
              <a:rPr lang="en" sz="1300">
                <a:solidFill>
                  <a:schemeClr val="dk1"/>
                </a:solidFill>
                <a:highlight>
                  <a:srgbClr val="FFFFFF"/>
                </a:highlight>
              </a:rPr>
              <a:t>AF_INET</a:t>
            </a:r>
            <a:r>
              <a:rPr lang="en" sz="1250">
                <a:solidFill>
                  <a:schemeClr val="dk1"/>
                </a:solidFill>
                <a:highlight>
                  <a:srgbClr val="FFFFFF"/>
                </a:highlight>
              </a:rPr>
              <a:t>.</a:t>
            </a:r>
            <a:endParaRPr sz="1250">
              <a:solidFill>
                <a:schemeClr val="dk1"/>
              </a:solidFill>
              <a:highlight>
                <a:srgbClr val="FFFFFF"/>
              </a:highlight>
            </a:endParaRPr>
          </a:p>
          <a:p>
            <a:pPr indent="-288925" lvl="0" marL="736600" rtl="0" algn="l">
              <a:lnSpc>
                <a:spcPct val="140000"/>
              </a:lnSpc>
              <a:spcBef>
                <a:spcPts val="0"/>
              </a:spcBef>
              <a:spcAft>
                <a:spcPts val="0"/>
              </a:spcAft>
              <a:buClr>
                <a:schemeClr val="dk1"/>
              </a:buClr>
              <a:buSzPts val="950"/>
              <a:buChar char="●"/>
            </a:pPr>
            <a:r>
              <a:rPr lang="en" sz="1250">
                <a:solidFill>
                  <a:schemeClr val="dk1"/>
                </a:solidFill>
                <a:highlight>
                  <a:srgbClr val="FFFFFF"/>
                </a:highlight>
              </a:rPr>
              <a:t>The members in this structure are ordered so that if the </a:t>
            </a:r>
            <a:r>
              <a:rPr lang="en" sz="1300">
                <a:solidFill>
                  <a:schemeClr val="dk1"/>
                </a:solidFill>
                <a:highlight>
                  <a:srgbClr val="FFFFFF"/>
                </a:highlight>
              </a:rPr>
              <a:t>sockaddr_in6</a:t>
            </a:r>
            <a:r>
              <a:rPr lang="en" sz="1250">
                <a:solidFill>
                  <a:schemeClr val="dk1"/>
                </a:solidFill>
                <a:highlight>
                  <a:srgbClr val="FFFFFF"/>
                </a:highlight>
              </a:rPr>
              <a:t> structure is 64-bit aligned, so is the 128-bit </a:t>
            </a:r>
            <a:r>
              <a:rPr lang="en" sz="1300">
                <a:solidFill>
                  <a:schemeClr val="dk1"/>
                </a:solidFill>
                <a:highlight>
                  <a:srgbClr val="FFFFFF"/>
                </a:highlight>
              </a:rPr>
              <a:t>sin6_addr</a:t>
            </a:r>
            <a:r>
              <a:rPr lang="en" sz="1250">
                <a:solidFill>
                  <a:schemeClr val="dk1"/>
                </a:solidFill>
                <a:highlight>
                  <a:srgbClr val="FFFFFF"/>
                </a:highlight>
              </a:rPr>
              <a:t> member. On some 64-bit processors, data accesses of 64-bit values are optimized if stored on a 64-bit boundary.</a:t>
            </a:r>
            <a:endParaRPr sz="1250">
              <a:solidFill>
                <a:schemeClr val="dk1"/>
              </a:solidFill>
              <a:highlight>
                <a:srgbClr val="FFFFFF"/>
              </a:highlight>
            </a:endParaRPr>
          </a:p>
          <a:p>
            <a:pPr indent="-288925" lvl="0" marL="736600" rtl="0" algn="l">
              <a:lnSpc>
                <a:spcPct val="140000"/>
              </a:lnSpc>
              <a:spcBef>
                <a:spcPts val="0"/>
              </a:spcBef>
              <a:spcAft>
                <a:spcPts val="0"/>
              </a:spcAft>
              <a:buClr>
                <a:schemeClr val="dk1"/>
              </a:buClr>
              <a:buSzPts val="950"/>
              <a:buChar char="●"/>
            </a:pPr>
            <a:r>
              <a:rPr lang="en" sz="1250">
                <a:solidFill>
                  <a:schemeClr val="dk1"/>
                </a:solidFill>
                <a:highlight>
                  <a:srgbClr val="FFFFFF"/>
                </a:highlight>
              </a:rPr>
              <a:t>The </a:t>
            </a:r>
            <a:r>
              <a:rPr lang="en" sz="1300">
                <a:solidFill>
                  <a:schemeClr val="dk1"/>
                </a:solidFill>
                <a:highlight>
                  <a:srgbClr val="FFFFFF"/>
                </a:highlight>
              </a:rPr>
              <a:t>sin6_flowinfo</a:t>
            </a:r>
            <a:r>
              <a:rPr lang="en" sz="1250">
                <a:solidFill>
                  <a:schemeClr val="dk1"/>
                </a:solidFill>
                <a:highlight>
                  <a:srgbClr val="FFFFFF"/>
                </a:highlight>
              </a:rPr>
              <a:t> member is divided into two fields:</a:t>
            </a:r>
            <a:endParaRPr sz="1250">
              <a:solidFill>
                <a:schemeClr val="dk1"/>
              </a:solidFill>
              <a:highlight>
                <a:srgbClr val="FFFFFF"/>
              </a:highlight>
            </a:endParaRPr>
          </a:p>
          <a:p>
            <a:pPr indent="-307975" lvl="1" marL="1435100" rtl="0" algn="l">
              <a:lnSpc>
                <a:spcPct val="140000"/>
              </a:lnSpc>
              <a:spcBef>
                <a:spcPts val="0"/>
              </a:spcBef>
              <a:spcAft>
                <a:spcPts val="0"/>
              </a:spcAft>
              <a:buClr>
                <a:schemeClr val="dk1"/>
              </a:buClr>
              <a:buSzPts val="1250"/>
              <a:buChar char="○"/>
            </a:pPr>
            <a:r>
              <a:rPr lang="en" sz="1250">
                <a:solidFill>
                  <a:schemeClr val="dk1"/>
                </a:solidFill>
                <a:highlight>
                  <a:srgbClr val="FFFFFF"/>
                </a:highlight>
              </a:rPr>
              <a:t>The low-order 20 bits are the flow label</a:t>
            </a:r>
            <a:endParaRPr sz="1250">
              <a:solidFill>
                <a:schemeClr val="dk1"/>
              </a:solidFill>
              <a:highlight>
                <a:srgbClr val="FFFFFF"/>
              </a:highlight>
            </a:endParaRPr>
          </a:p>
          <a:p>
            <a:pPr indent="-307975" lvl="1" marL="1435100" rtl="0" algn="l">
              <a:lnSpc>
                <a:spcPct val="140000"/>
              </a:lnSpc>
              <a:spcBef>
                <a:spcPts val="0"/>
              </a:spcBef>
              <a:spcAft>
                <a:spcPts val="0"/>
              </a:spcAft>
              <a:buClr>
                <a:schemeClr val="dk1"/>
              </a:buClr>
              <a:buSzPts val="1250"/>
              <a:buChar char="○"/>
            </a:pPr>
            <a:r>
              <a:rPr lang="en" sz="1250">
                <a:solidFill>
                  <a:schemeClr val="dk1"/>
                </a:solidFill>
                <a:highlight>
                  <a:srgbClr val="FFFFFF"/>
                </a:highlight>
              </a:rPr>
              <a:t>The high-order 12 bits are reserved</a:t>
            </a:r>
            <a:endParaRPr sz="1250">
              <a:solidFill>
                <a:schemeClr val="dk1"/>
              </a:solidFill>
              <a:highlight>
                <a:srgbClr val="FFFFFF"/>
              </a:highlight>
            </a:endParaRPr>
          </a:p>
          <a:p>
            <a:pPr indent="-288925" lvl="0" marL="736600" rtl="0" algn="l">
              <a:lnSpc>
                <a:spcPct val="140000"/>
              </a:lnSpc>
              <a:spcBef>
                <a:spcPts val="0"/>
              </a:spcBef>
              <a:spcAft>
                <a:spcPts val="0"/>
              </a:spcAft>
              <a:buClr>
                <a:schemeClr val="dk1"/>
              </a:buClr>
              <a:buSzPts val="950"/>
              <a:buChar char="●"/>
            </a:pPr>
            <a:r>
              <a:rPr lang="en" sz="1250">
                <a:solidFill>
                  <a:schemeClr val="dk1"/>
                </a:solidFill>
                <a:highlight>
                  <a:srgbClr val="FFFFFF"/>
                </a:highlight>
              </a:rPr>
              <a:t>The </a:t>
            </a:r>
            <a:r>
              <a:rPr b="1" lang="en" sz="1300">
                <a:solidFill>
                  <a:schemeClr val="dk1"/>
                </a:solidFill>
                <a:highlight>
                  <a:srgbClr val="FFFFFF"/>
                </a:highlight>
              </a:rPr>
              <a:t>sin6_scope_id</a:t>
            </a:r>
            <a:r>
              <a:rPr lang="en" sz="1250">
                <a:solidFill>
                  <a:schemeClr val="dk1"/>
                </a:solidFill>
                <a:highlight>
                  <a:srgbClr val="FFFFFF"/>
                </a:highlight>
              </a:rPr>
              <a:t> identifies the scope zone in which a scoped address is meaningful, most commonly an interface index for a link-local address </a:t>
            </a:r>
            <a:endParaRPr sz="1250">
              <a:solidFill>
                <a:schemeClr val="dk1"/>
              </a:solidFill>
              <a:highlight>
                <a:srgbClr val="FFFFFF"/>
              </a:highlight>
            </a:endParaRPr>
          </a:p>
          <a:p>
            <a:pPr indent="0" lvl="0" marL="0" rtl="0" algn="l">
              <a:lnSpc>
                <a:spcPct val="115000"/>
              </a:lnSpc>
              <a:spcBef>
                <a:spcPts val="1000"/>
              </a:spcBef>
              <a:spcAft>
                <a:spcPts val="1200"/>
              </a:spcAft>
              <a:buSzPts val="18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Asynchronous I/O Model</a:t>
            </a:r>
            <a:endParaRPr/>
          </a:p>
        </p:txBody>
      </p:sp>
      <p:sp>
        <p:nvSpPr>
          <p:cNvPr id="555" name="Google Shape;555;p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Asynchronous I/O is defined by the POSIX specification that appeared in the various standards </a:t>
            </a:r>
            <a:endParaRPr/>
          </a:p>
          <a:p>
            <a:pPr indent="-342900" lvl="0" marL="457200" rtl="0" algn="l">
              <a:lnSpc>
                <a:spcPct val="115000"/>
              </a:lnSpc>
              <a:spcBef>
                <a:spcPts val="0"/>
              </a:spcBef>
              <a:spcAft>
                <a:spcPts val="0"/>
              </a:spcAft>
              <a:buSzPts val="1800"/>
              <a:buChar char="●"/>
            </a:pPr>
            <a:r>
              <a:rPr lang="en"/>
              <a:t>These functions work by telling the kernel to start the operation and to notify us when the entire operation (including the copy of the data from the kernel to our buffer) is complete</a:t>
            </a:r>
            <a:endParaRPr/>
          </a:p>
          <a:p>
            <a:pPr indent="-342900" lvl="0" marL="457200" rtl="0" algn="l">
              <a:lnSpc>
                <a:spcPct val="115000"/>
              </a:lnSpc>
              <a:spcBef>
                <a:spcPts val="0"/>
              </a:spcBef>
              <a:spcAft>
                <a:spcPts val="0"/>
              </a:spcAft>
              <a:buSzPts val="1800"/>
              <a:buChar char="●"/>
            </a:pPr>
            <a:r>
              <a:rPr lang="en"/>
              <a:t>The main difference between this model and the signal-driven I/O model is that with signal-driven I/O, the kernel tells us when an I/O operation can be initiated, but with asynchronous I/O, the kernel tells us when an I/O operation is complete.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Asynchronous I/O Model</a:t>
            </a:r>
            <a:endParaRPr/>
          </a:p>
        </p:txBody>
      </p:sp>
      <p:sp>
        <p:nvSpPr>
          <p:cNvPr id="561" name="Google Shape;561;p9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62" name="Google Shape;562;p93"/>
          <p:cNvPicPr preferRelativeResize="0"/>
          <p:nvPr/>
        </p:nvPicPr>
        <p:blipFill rotWithShape="1">
          <a:blip r:embed="rId3">
            <a:alphaModFix/>
          </a:blip>
          <a:srcRect b="0" l="0" r="0" t="0"/>
          <a:stretch/>
        </p:blipFill>
        <p:spPr>
          <a:xfrm>
            <a:off x="311705" y="1185850"/>
            <a:ext cx="6922488" cy="39576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Asynchronous I/O Model</a:t>
            </a:r>
            <a:endParaRPr/>
          </a:p>
        </p:txBody>
      </p:sp>
      <p:sp>
        <p:nvSpPr>
          <p:cNvPr id="568" name="Google Shape;568;p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We call aio_read (the POSIX asynchronous I/O functions begin with aio_ or lio_) and pass the kernel the following:</a:t>
            </a:r>
            <a:endParaRPr/>
          </a:p>
          <a:p>
            <a:pPr indent="-304165" lvl="1" marL="914400" rtl="0" algn="l">
              <a:lnSpc>
                <a:spcPct val="115000"/>
              </a:lnSpc>
              <a:spcBef>
                <a:spcPts val="0"/>
              </a:spcBef>
              <a:spcAft>
                <a:spcPts val="0"/>
              </a:spcAft>
              <a:buSzPct val="100000"/>
              <a:buChar char="○"/>
            </a:pPr>
            <a:r>
              <a:rPr lang="en"/>
              <a:t>descriptor, buffer pointer, buffer size (the same three arguments for read),</a:t>
            </a:r>
            <a:endParaRPr/>
          </a:p>
          <a:p>
            <a:pPr indent="-304165" lvl="1" marL="914400" rtl="0" algn="l">
              <a:lnSpc>
                <a:spcPct val="115000"/>
              </a:lnSpc>
              <a:spcBef>
                <a:spcPts val="0"/>
              </a:spcBef>
              <a:spcAft>
                <a:spcPts val="0"/>
              </a:spcAft>
              <a:buSzPct val="100000"/>
              <a:buChar char="○"/>
            </a:pPr>
            <a:r>
              <a:rPr lang="en"/>
              <a:t>file offset (similar to lseek),</a:t>
            </a:r>
            <a:endParaRPr/>
          </a:p>
          <a:p>
            <a:pPr indent="-304165" lvl="1" marL="914400" rtl="0" algn="l">
              <a:lnSpc>
                <a:spcPct val="115000"/>
              </a:lnSpc>
              <a:spcBef>
                <a:spcPts val="0"/>
              </a:spcBef>
              <a:spcAft>
                <a:spcPts val="0"/>
              </a:spcAft>
              <a:buSzPct val="100000"/>
              <a:buChar char="○"/>
            </a:pPr>
            <a:r>
              <a:rPr lang="en"/>
              <a:t>and how to notify us when the entire operation is complete.</a:t>
            </a:r>
            <a:endParaRPr/>
          </a:p>
          <a:p>
            <a:pPr indent="0" lvl="0" marL="0" rtl="0" algn="l">
              <a:lnSpc>
                <a:spcPct val="115000"/>
              </a:lnSpc>
              <a:spcBef>
                <a:spcPts val="1200"/>
              </a:spcBef>
              <a:spcAft>
                <a:spcPts val="0"/>
              </a:spcAft>
              <a:buClr>
                <a:schemeClr val="dk1"/>
              </a:buClr>
              <a:buSzPct val="61110"/>
              <a:buFont typeface="Arial"/>
              <a:buNone/>
            </a:pPr>
            <a:r>
              <a:rPr lang="en"/>
              <a:t>This system call returns immediately and our process is not blocked while waiting for the   I/O to complete.</a:t>
            </a:r>
            <a:endParaRPr/>
          </a:p>
          <a:p>
            <a:pPr indent="-325755" lvl="0" marL="457200" rtl="0" algn="l">
              <a:lnSpc>
                <a:spcPct val="115000"/>
              </a:lnSpc>
              <a:spcBef>
                <a:spcPts val="1200"/>
              </a:spcBef>
              <a:spcAft>
                <a:spcPts val="0"/>
              </a:spcAft>
              <a:buSzPct val="100000"/>
              <a:buChar char="●"/>
            </a:pPr>
            <a:r>
              <a:rPr lang="en"/>
              <a:t>We assume in this example that we ask the kernel to generate some signal when the operation is complete. This signal is not generated until the data has been copied into our application buffer, which is different from the signal-driven I/O model.</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Comparison of the I/O Models</a:t>
            </a:r>
            <a:endParaRPr/>
          </a:p>
        </p:txBody>
      </p:sp>
      <p:sp>
        <p:nvSpPr>
          <p:cNvPr id="574" name="Google Shape;574;p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75" name="Google Shape;575;p95"/>
          <p:cNvPicPr preferRelativeResize="0"/>
          <p:nvPr/>
        </p:nvPicPr>
        <p:blipFill rotWithShape="1">
          <a:blip r:embed="rId3">
            <a:alphaModFix/>
          </a:blip>
          <a:srcRect b="0" l="0" r="0" t="0"/>
          <a:stretch/>
        </p:blipFill>
        <p:spPr>
          <a:xfrm>
            <a:off x="5" y="1190625"/>
            <a:ext cx="7043750" cy="3935814"/>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Synchronous I/O versus Asynchronous I/O</a:t>
            </a:r>
            <a:endParaRPr/>
          </a:p>
        </p:txBody>
      </p:sp>
      <p:sp>
        <p:nvSpPr>
          <p:cNvPr id="581" name="Google Shape;581;p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POSIX defines these two terms as follows:</a:t>
            </a:r>
            <a:endParaRPr/>
          </a:p>
          <a:p>
            <a:pPr indent="-317500" lvl="1" marL="914400" rtl="0" algn="l">
              <a:lnSpc>
                <a:spcPct val="115000"/>
              </a:lnSpc>
              <a:spcBef>
                <a:spcPts val="0"/>
              </a:spcBef>
              <a:spcAft>
                <a:spcPts val="0"/>
              </a:spcAft>
              <a:buSzPts val="1400"/>
              <a:buChar char="○"/>
            </a:pPr>
            <a:r>
              <a:rPr lang="en"/>
              <a:t>A synchronous I/O operation causes the requesting process to be blocked until that I/O operation completes</a:t>
            </a:r>
            <a:endParaRPr/>
          </a:p>
          <a:p>
            <a:pPr indent="-317500" lvl="1" marL="914400" rtl="0" algn="l">
              <a:lnSpc>
                <a:spcPct val="115000"/>
              </a:lnSpc>
              <a:spcBef>
                <a:spcPts val="0"/>
              </a:spcBef>
              <a:spcAft>
                <a:spcPts val="0"/>
              </a:spcAft>
              <a:buSzPts val="1400"/>
              <a:buChar char="○"/>
            </a:pPr>
            <a:r>
              <a:rPr lang="en"/>
              <a:t>An asynchronous I/O operation does not cause the requesting process to be blocked.</a:t>
            </a:r>
            <a:endParaRPr/>
          </a:p>
          <a:p>
            <a:pPr indent="-342900" lvl="0" marL="457200" rtl="0" algn="l">
              <a:lnSpc>
                <a:spcPct val="115000"/>
              </a:lnSpc>
              <a:spcBef>
                <a:spcPts val="0"/>
              </a:spcBef>
              <a:spcAft>
                <a:spcPts val="0"/>
              </a:spcAft>
              <a:buSzPts val="1800"/>
              <a:buChar char="●"/>
            </a:pPr>
            <a:r>
              <a:rPr lang="en"/>
              <a:t>Using these definitions, the first four I/O models (blocking, nonblocking, I/O multiplexing, and signal-driven I/O) are all synchronous because the actual I/O operation (recvfrom) blocks the process. Only the asynchronous I/O model matches the asynchronous I/O definition.</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socket options </a:t>
            </a:r>
            <a:endParaRPr/>
          </a:p>
        </p:txBody>
      </p:sp>
      <p:sp>
        <p:nvSpPr>
          <p:cNvPr id="587" name="Google Shape;587;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socket options are parameters that can be set on a socket to control its behavior. </a:t>
            </a:r>
            <a:endParaRPr/>
          </a:p>
          <a:p>
            <a:pPr indent="-342900" lvl="0" marL="457200" rtl="0" algn="l">
              <a:spcBef>
                <a:spcPts val="0"/>
              </a:spcBef>
              <a:spcAft>
                <a:spcPts val="0"/>
              </a:spcAft>
              <a:buSzPts val="1800"/>
              <a:buChar char="●"/>
            </a:pPr>
            <a:r>
              <a:rPr lang="en"/>
              <a:t>In network programming, the getsockopt() and setsockopt() functions are used to get and set the socket options, respectively. </a:t>
            </a:r>
            <a:endParaRPr/>
          </a:p>
          <a:p>
            <a:pPr indent="-342900" lvl="0" marL="457200" rtl="0" algn="l">
              <a:spcBef>
                <a:spcPts val="0"/>
              </a:spcBef>
              <a:spcAft>
                <a:spcPts val="0"/>
              </a:spcAft>
              <a:buSzPts val="1800"/>
              <a:buChar char="●"/>
            </a:pPr>
            <a:r>
              <a:rPr lang="en"/>
              <a:t>These functions are typically called on a socket after it has been created and bound, but before it is used to send or receive data.</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getsockopt()</a:t>
            </a:r>
            <a:endParaRPr/>
          </a:p>
        </p:txBody>
      </p:sp>
      <p:sp>
        <p:nvSpPr>
          <p:cNvPr id="593" name="Google Shape;593;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int getsockopt(int sockfd, int level, int optname, void *optval, socklen_t *optlen);</a:t>
            </a:r>
            <a:endParaRPr/>
          </a:p>
          <a:p>
            <a:pPr indent="0" lvl="0" marL="0" rtl="0" algn="l">
              <a:spcBef>
                <a:spcPts val="0"/>
              </a:spcBef>
              <a:spcAft>
                <a:spcPts val="0"/>
              </a:spcAft>
              <a:buNone/>
            </a:pPr>
            <a:r>
              <a:t/>
            </a:r>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sockfd: the socket file descriptor to retrieve the option from.</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level: the protocol level at which the option resides. This is typically set to SOL_SOCKET to retrieve socket-level options.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optname: the name of the option to retrieve. This can be one of the predefined constants or a custom option defined by the application.</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optval: a pointer to a buffer where the value of the option will be stored.</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optlen: a pointer to the size of the buffer pointed to by optval.</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n" sz="1200">
                <a:solidFill>
                  <a:srgbClr val="374151"/>
                </a:solidFill>
                <a:latin typeface="Roboto"/>
                <a:ea typeface="Roboto"/>
                <a:cs typeface="Roboto"/>
                <a:sym typeface="Roboto"/>
              </a:rPr>
              <a:t>The setsockopt() function sets the value of a specified socket option. It takes five arguments:</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setsockopt()</a:t>
            </a:r>
            <a:endParaRPr/>
          </a:p>
        </p:txBody>
      </p:sp>
      <p:sp>
        <p:nvSpPr>
          <p:cNvPr id="599" name="Google Shape;599;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int setsockopt(int sockfd, int level, int optname, const void *optval, socklen_t optlen);</a:t>
            </a:r>
            <a:endParaRPr/>
          </a:p>
          <a:p>
            <a:pPr indent="0" lvl="0" marL="0" rtl="0" algn="l">
              <a:spcBef>
                <a:spcPts val="0"/>
              </a:spcBef>
              <a:spcAft>
                <a:spcPts val="0"/>
              </a:spcAft>
              <a:buClr>
                <a:schemeClr val="dk1"/>
              </a:buClr>
              <a:buSzPts val="1100"/>
              <a:buFont typeface="Arial"/>
              <a:buNone/>
            </a:pPr>
            <a:r>
              <a:t/>
            </a:r>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sockfd: the socket file descriptor to set the option on.</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level: the protocol level at which the option resides.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optname: the name of the option to set.</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optval: a pointer to the buffer containing the new value of the option.</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optlen: the size of the buffer pointed to by optval.</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5" name="Google Shape;605;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Some common options that can be set using setsockopt() and retrieved using getsockopt() include:</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SO_REUSEADDR: allows reuse of local addresses.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SO_KEEPALIVE: enables sending periodic keep-alive messages on the socket.</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SO_SNDBUF and SO_RCVBUF: set the size of the send and receive buffers.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SO_LINGER: controls the behavior of a socket when it is closed.</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TCP_NODELAY: disables the Nagle algorithm.</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fnctl</a:t>
            </a:r>
            <a:endParaRPr/>
          </a:p>
        </p:txBody>
      </p:sp>
      <p:sp>
        <p:nvSpPr>
          <p:cNvPr id="611" name="Google Shape;611;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The </a:t>
            </a:r>
            <a:r>
              <a:rPr lang="en" sz="950">
                <a:solidFill>
                  <a:srgbClr val="188038"/>
                </a:solidFill>
                <a:latin typeface="Courier New"/>
                <a:ea typeface="Courier New"/>
                <a:cs typeface="Courier New"/>
                <a:sym typeface="Courier New"/>
              </a:rPr>
              <a:t>fcntl</a:t>
            </a:r>
            <a:r>
              <a:rPr lang="en" sz="1200">
                <a:solidFill>
                  <a:srgbClr val="374151"/>
                </a:solidFill>
                <a:latin typeface="Roboto"/>
                <a:ea typeface="Roboto"/>
                <a:cs typeface="Roboto"/>
                <a:sym typeface="Roboto"/>
              </a:rPr>
              <a:t> function, short for "file control," is a system call in Unix-like operating systems that allows manipulation of file descriptors. It provides a way to perform various operations on open file descriptors that are not covered by other system calls.</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t>#include &lt;fcntl.h&gt;</a:t>
            </a:r>
            <a:endParaRPr/>
          </a:p>
          <a:p>
            <a:pPr indent="0" lvl="0" marL="0" rtl="0" algn="l">
              <a:spcBef>
                <a:spcPts val="0"/>
              </a:spcBef>
              <a:spcAft>
                <a:spcPts val="0"/>
              </a:spcAft>
              <a:buClr>
                <a:schemeClr val="dk1"/>
              </a:buClr>
              <a:buSzPts val="1100"/>
              <a:buFont typeface="Arial"/>
              <a:buNone/>
            </a:pPr>
            <a:r>
              <a:rPr lang="en"/>
              <a:t>int fcntl(int fd, int cmd, ... /* arg */);</a:t>
            </a:r>
            <a:endParaRPr/>
          </a:p>
          <a:p>
            <a:pPr indent="-304800" lvl="0" marL="457200" rtl="0" algn="l">
              <a:spcBef>
                <a:spcPts val="1500"/>
              </a:spcBef>
              <a:spcAft>
                <a:spcPts val="0"/>
              </a:spcAft>
              <a:buClr>
                <a:srgbClr val="374151"/>
              </a:buClr>
              <a:buSzPts val="1200"/>
              <a:buFont typeface="Roboto"/>
              <a:buChar char="●"/>
            </a:pPr>
            <a:r>
              <a:rPr lang="en" sz="1050">
                <a:solidFill>
                  <a:srgbClr val="188038"/>
                </a:solidFill>
                <a:latin typeface="Courier New"/>
                <a:ea typeface="Courier New"/>
                <a:cs typeface="Courier New"/>
                <a:sym typeface="Courier New"/>
              </a:rPr>
              <a:t>fd</a:t>
            </a:r>
            <a:r>
              <a:rPr lang="en" sz="1200">
                <a:solidFill>
                  <a:srgbClr val="374151"/>
                </a:solidFill>
                <a:latin typeface="Roboto"/>
                <a:ea typeface="Roboto"/>
                <a:cs typeface="Roboto"/>
                <a:sym typeface="Roboto"/>
              </a:rPr>
              <a:t>: The file descriptor on which the operation will be performed.</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050">
                <a:solidFill>
                  <a:srgbClr val="188038"/>
                </a:solidFill>
                <a:latin typeface="Courier New"/>
                <a:ea typeface="Courier New"/>
                <a:cs typeface="Courier New"/>
                <a:sym typeface="Courier New"/>
              </a:rPr>
              <a:t>cmd</a:t>
            </a:r>
            <a:r>
              <a:rPr lang="en" sz="1200">
                <a:solidFill>
                  <a:srgbClr val="374151"/>
                </a:solidFill>
                <a:latin typeface="Roboto"/>
                <a:ea typeface="Roboto"/>
                <a:cs typeface="Roboto"/>
                <a:sym typeface="Roboto"/>
              </a:rPr>
              <a:t>: The specific operation to be carried out, represented by predefined constants such as </a:t>
            </a:r>
            <a:r>
              <a:rPr lang="en" sz="1050">
                <a:solidFill>
                  <a:srgbClr val="188038"/>
                </a:solidFill>
                <a:latin typeface="Courier New"/>
                <a:ea typeface="Courier New"/>
                <a:cs typeface="Courier New"/>
                <a:sym typeface="Courier New"/>
              </a:rPr>
              <a:t>F_GETFL</a:t>
            </a:r>
            <a:r>
              <a:rPr lang="en" sz="1200">
                <a:solidFill>
                  <a:srgbClr val="374151"/>
                </a:solidFill>
                <a:latin typeface="Roboto"/>
                <a:ea typeface="Roboto"/>
                <a:cs typeface="Roboto"/>
                <a:sym typeface="Roboto"/>
              </a:rPr>
              <a:t>, </a:t>
            </a:r>
            <a:r>
              <a:rPr lang="en" sz="1050">
                <a:solidFill>
                  <a:srgbClr val="188038"/>
                </a:solidFill>
                <a:latin typeface="Courier New"/>
                <a:ea typeface="Courier New"/>
                <a:cs typeface="Courier New"/>
                <a:sym typeface="Courier New"/>
              </a:rPr>
              <a:t>F_SETFL</a:t>
            </a:r>
            <a:r>
              <a:rPr lang="en" sz="1200">
                <a:solidFill>
                  <a:srgbClr val="374151"/>
                </a:solidFill>
                <a:latin typeface="Roboto"/>
                <a:ea typeface="Roboto"/>
                <a:cs typeface="Roboto"/>
                <a:sym typeface="Roboto"/>
              </a:rPr>
              <a:t>, </a:t>
            </a:r>
            <a:r>
              <a:rPr lang="en" sz="1050">
                <a:solidFill>
                  <a:srgbClr val="188038"/>
                </a:solidFill>
                <a:latin typeface="Courier New"/>
                <a:ea typeface="Courier New"/>
                <a:cs typeface="Courier New"/>
                <a:sym typeface="Courier New"/>
              </a:rPr>
              <a:t>F_DUPFD</a:t>
            </a:r>
            <a:r>
              <a:rPr lang="en" sz="1200">
                <a:solidFill>
                  <a:srgbClr val="374151"/>
                </a:solidFill>
                <a:latin typeface="Roboto"/>
                <a:ea typeface="Roboto"/>
                <a:cs typeface="Roboto"/>
                <a:sym typeface="Roboto"/>
              </a:rPr>
              <a:t>, etc.</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050">
                <a:solidFill>
                  <a:srgbClr val="188038"/>
                </a:solidFill>
                <a:latin typeface="Courier New"/>
                <a:ea typeface="Courier New"/>
                <a:cs typeface="Courier New"/>
                <a:sym typeface="Courier New"/>
              </a:rPr>
              <a:t>arg</a:t>
            </a:r>
            <a:r>
              <a:rPr lang="en" sz="1200">
                <a:solidFill>
                  <a:srgbClr val="374151"/>
                </a:solidFill>
                <a:latin typeface="Roboto"/>
                <a:ea typeface="Roboto"/>
                <a:cs typeface="Roboto"/>
                <a:sym typeface="Roboto"/>
              </a:rPr>
              <a:t>: Additional arguments that depend on the operation being performed. It can be an integer, a structure, or a pointer to a structure, depending on the specific operation.</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n" sz="1200">
                <a:solidFill>
                  <a:srgbClr val="374151"/>
                </a:solidFill>
                <a:latin typeface="Roboto"/>
                <a:ea typeface="Roboto"/>
                <a:cs typeface="Roboto"/>
                <a:sym typeface="Roboto"/>
              </a:rPr>
              <a:t>The </a:t>
            </a:r>
            <a:r>
              <a:rPr lang="en" sz="1050">
                <a:solidFill>
                  <a:srgbClr val="188038"/>
                </a:solidFill>
                <a:latin typeface="Courier New"/>
                <a:ea typeface="Courier New"/>
                <a:cs typeface="Courier New"/>
                <a:sym typeface="Courier New"/>
              </a:rPr>
              <a:t>fcntl</a:t>
            </a:r>
            <a:r>
              <a:rPr lang="en" sz="1200">
                <a:solidFill>
                  <a:srgbClr val="374151"/>
                </a:solidFill>
                <a:latin typeface="Roboto"/>
                <a:ea typeface="Roboto"/>
                <a:cs typeface="Roboto"/>
                <a:sym typeface="Roboto"/>
              </a:rPr>
              <a:t> function returns a value that depends on the specific operation:</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For some operations, it returns a positive value indicating success or the requested information.</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For other operations, it returns -1 on failure, and you can check the </a:t>
            </a:r>
            <a:r>
              <a:rPr lang="en" sz="1050">
                <a:solidFill>
                  <a:srgbClr val="188038"/>
                </a:solidFill>
                <a:latin typeface="Courier New"/>
                <a:ea typeface="Courier New"/>
                <a:cs typeface="Courier New"/>
                <a:sym typeface="Courier New"/>
              </a:rPr>
              <a:t>errno</a:t>
            </a:r>
            <a:r>
              <a:rPr lang="en" sz="1200">
                <a:solidFill>
                  <a:srgbClr val="374151"/>
                </a:solidFill>
                <a:latin typeface="Roboto"/>
                <a:ea typeface="Roboto"/>
                <a:cs typeface="Roboto"/>
                <a:sym typeface="Roboto"/>
              </a:rPr>
              <a:t> variable to determine the cause of the error.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New Generic Socket Address Structure</a:t>
            </a:r>
            <a:endParaRPr/>
          </a:p>
        </p:txBody>
      </p:sp>
      <p:sp>
        <p:nvSpPr>
          <p:cNvPr id="107" name="Google Shape;10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550">
                <a:solidFill>
                  <a:schemeClr val="dk1"/>
                </a:solidFill>
                <a:highlight>
                  <a:srgbClr val="FFFFFF"/>
                </a:highlight>
              </a:rPr>
              <a:t>A new generic socket address structure was defined as part of the IPv6 sockets API, to overcome some of the shortcomings of the existing </a:t>
            </a:r>
            <a:r>
              <a:rPr lang="en" sz="1600">
                <a:solidFill>
                  <a:schemeClr val="dk1"/>
                </a:solidFill>
                <a:highlight>
                  <a:srgbClr val="FFFFFF"/>
                </a:highlight>
              </a:rPr>
              <a:t>struct sockaddr</a:t>
            </a:r>
            <a:r>
              <a:rPr lang="en" sz="1550">
                <a:solidFill>
                  <a:schemeClr val="dk1"/>
                </a:solidFill>
                <a:highlight>
                  <a:srgbClr val="FFFFFF"/>
                </a:highlight>
              </a:rPr>
              <a:t>. </a:t>
            </a:r>
            <a:endParaRPr sz="1550">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en" sz="1550">
                <a:solidFill>
                  <a:schemeClr val="dk1"/>
                </a:solidFill>
                <a:highlight>
                  <a:srgbClr val="FFFFFF"/>
                </a:highlight>
              </a:rPr>
              <a:t>Unlike the </a:t>
            </a:r>
            <a:r>
              <a:rPr lang="en" sz="1600">
                <a:solidFill>
                  <a:schemeClr val="dk1"/>
                </a:solidFill>
                <a:highlight>
                  <a:srgbClr val="FFFFFF"/>
                </a:highlight>
              </a:rPr>
              <a:t>struct sockaddr</a:t>
            </a:r>
            <a:r>
              <a:rPr lang="en" sz="1550">
                <a:solidFill>
                  <a:schemeClr val="dk1"/>
                </a:solidFill>
                <a:highlight>
                  <a:srgbClr val="FFFFFF"/>
                </a:highlight>
              </a:rPr>
              <a:t>, the new </a:t>
            </a:r>
            <a:r>
              <a:rPr lang="en" sz="1600">
                <a:solidFill>
                  <a:schemeClr val="dk1"/>
                </a:solidFill>
                <a:highlight>
                  <a:srgbClr val="FFFFFF"/>
                </a:highlight>
              </a:rPr>
              <a:t>struct sockaddr_storage</a:t>
            </a:r>
            <a:r>
              <a:rPr lang="en" sz="1550">
                <a:solidFill>
                  <a:schemeClr val="dk1"/>
                </a:solidFill>
                <a:highlight>
                  <a:srgbClr val="FFFFFF"/>
                </a:highlight>
              </a:rPr>
              <a:t> is large enough to hold any socket address type supported by the system. </a:t>
            </a:r>
            <a:endParaRPr sz="1550">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en" sz="1550">
                <a:solidFill>
                  <a:schemeClr val="dk1"/>
                </a:solidFill>
                <a:highlight>
                  <a:srgbClr val="FFFFFF"/>
                </a:highlight>
              </a:rPr>
              <a:t>The </a:t>
            </a:r>
            <a:r>
              <a:rPr lang="en" sz="1600">
                <a:solidFill>
                  <a:schemeClr val="dk1"/>
                </a:solidFill>
                <a:highlight>
                  <a:srgbClr val="FFFFFF"/>
                </a:highlight>
              </a:rPr>
              <a:t>sockaddr_storage</a:t>
            </a:r>
            <a:r>
              <a:rPr lang="en" sz="1550">
                <a:solidFill>
                  <a:schemeClr val="dk1"/>
                </a:solidFill>
                <a:highlight>
                  <a:srgbClr val="FFFFFF"/>
                </a:highlight>
              </a:rPr>
              <a:t> structure is defined by including the </a:t>
            </a:r>
            <a:r>
              <a:rPr lang="en" sz="1600">
                <a:solidFill>
                  <a:schemeClr val="dk1"/>
                </a:solidFill>
                <a:highlight>
                  <a:srgbClr val="FFFFFF"/>
                </a:highlight>
              </a:rPr>
              <a:t>&lt;netinet/in.h&gt;</a:t>
            </a:r>
            <a:r>
              <a:rPr lang="en" sz="1550">
                <a:solidFill>
                  <a:schemeClr val="dk1"/>
                </a:solidFill>
                <a:highlight>
                  <a:srgbClr val="FFFFFF"/>
                </a:highlight>
              </a:rPr>
              <a:t> header</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Daemon Processes</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617" name="Google Shape;617;p1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Daemons are processes that are often started when the system is bootstrapped and terminate only when the system is shut down. </a:t>
            </a:r>
            <a:endParaRPr/>
          </a:p>
          <a:p>
            <a:pPr indent="-342900" lvl="0" marL="457200" rtl="0" algn="l">
              <a:lnSpc>
                <a:spcPct val="115000"/>
              </a:lnSpc>
              <a:spcBef>
                <a:spcPts val="0"/>
              </a:spcBef>
              <a:spcAft>
                <a:spcPts val="0"/>
              </a:spcAft>
              <a:buSzPts val="1800"/>
              <a:buChar char="●"/>
            </a:pPr>
            <a:r>
              <a:rPr lang="en"/>
              <a:t>Because they don’t have a controlling terminal, they run in the background. </a:t>
            </a:r>
            <a:endParaRPr/>
          </a:p>
          <a:p>
            <a:pPr indent="-342900" lvl="0" marL="457200" rtl="0" algn="l">
              <a:lnSpc>
                <a:spcPct val="115000"/>
              </a:lnSpc>
              <a:spcBef>
                <a:spcPts val="0"/>
              </a:spcBef>
              <a:spcAft>
                <a:spcPts val="0"/>
              </a:spcAft>
              <a:buSzPts val="1800"/>
              <a:buChar char="●"/>
            </a:pPr>
            <a:r>
              <a:rPr lang="en"/>
              <a:t>UNIX systems have numerous daemons that perform day-to-day activities.</a:t>
            </a:r>
            <a:endParaRPr/>
          </a:p>
          <a:p>
            <a:pPr indent="-342900" lvl="0" marL="457200" rtl="0" algn="l">
              <a:lnSpc>
                <a:spcPct val="115000"/>
              </a:lnSpc>
              <a:spcBef>
                <a:spcPts val="0"/>
              </a:spcBef>
              <a:spcAft>
                <a:spcPts val="0"/>
              </a:spcAft>
              <a:buSzPts val="1800"/>
              <a:buChar char="●"/>
            </a:pPr>
            <a:r>
              <a:rPr lang="en"/>
              <a:t>Since a daemon does not have a controlling terminal, we need to see how a daemon can report error conditions when something goes wrong.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Daemon Process: Error Logging</a:t>
            </a:r>
            <a:endParaRPr/>
          </a:p>
        </p:txBody>
      </p:sp>
      <p:sp>
        <p:nvSpPr>
          <p:cNvPr id="623" name="Google Shape;623;p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One problem a daemon has is how to handle error messages. It cannot (simply) write to:</a:t>
            </a:r>
            <a:endParaRPr/>
          </a:p>
          <a:p>
            <a:pPr indent="-342900" lvl="0" marL="457200" rtl="0" algn="l">
              <a:lnSpc>
                <a:spcPct val="115000"/>
              </a:lnSpc>
              <a:spcBef>
                <a:spcPts val="1200"/>
              </a:spcBef>
              <a:spcAft>
                <a:spcPts val="0"/>
              </a:spcAft>
              <a:buSzPts val="1800"/>
              <a:buChar char="●"/>
            </a:pPr>
            <a:r>
              <a:rPr b="1" lang="en"/>
              <a:t>Standard error:</a:t>
            </a:r>
            <a:r>
              <a:rPr lang="en"/>
              <a:t> it shouldn't have a controlling terminal.</a:t>
            </a:r>
            <a:endParaRPr/>
          </a:p>
          <a:p>
            <a:pPr indent="-342900" lvl="0" marL="457200" rtl="0" algn="l">
              <a:lnSpc>
                <a:spcPct val="115000"/>
              </a:lnSpc>
              <a:spcBef>
                <a:spcPts val="0"/>
              </a:spcBef>
              <a:spcAft>
                <a:spcPts val="0"/>
              </a:spcAft>
              <a:buSzPts val="1800"/>
              <a:buChar char="●"/>
            </a:pPr>
            <a:r>
              <a:rPr b="1" lang="en"/>
              <a:t>Console device:</a:t>
            </a:r>
            <a:r>
              <a:rPr lang="en"/>
              <a:t> on many workstations the console device runs a windowing system.</a:t>
            </a:r>
            <a:endParaRPr/>
          </a:p>
          <a:p>
            <a:pPr indent="-342900" lvl="0" marL="457200" rtl="0" algn="l">
              <a:lnSpc>
                <a:spcPct val="115000"/>
              </a:lnSpc>
              <a:spcBef>
                <a:spcPts val="0"/>
              </a:spcBef>
              <a:spcAft>
                <a:spcPts val="0"/>
              </a:spcAft>
              <a:buSzPts val="1800"/>
              <a:buChar char="●"/>
            </a:pPr>
            <a:r>
              <a:rPr b="1" lang="en"/>
              <a:t>Separate files:</a:t>
            </a:r>
            <a:r>
              <a:rPr lang="en"/>
              <a:t> it's a headache to keep up which daemon writes to which log file and to check these files on a regular basis.</a:t>
            </a:r>
            <a:endParaRPr/>
          </a:p>
          <a:p>
            <a:pPr indent="0" lvl="0" marL="0" rtl="0" algn="l">
              <a:lnSpc>
                <a:spcPct val="115000"/>
              </a:lnSpc>
              <a:spcBef>
                <a:spcPts val="1200"/>
              </a:spcBef>
              <a:spcAft>
                <a:spcPts val="0"/>
              </a:spcAft>
              <a:buSzPts val="1800"/>
              <a:buNone/>
            </a:pPr>
            <a:r>
              <a:rPr lang="en"/>
              <a:t>A central daemon error-logging facility is required.  Most daemons use this facility.</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Daemon Process: Error Logging</a:t>
            </a:r>
            <a:endParaRPr/>
          </a:p>
        </p:txBody>
      </p:sp>
      <p:sp>
        <p:nvSpPr>
          <p:cNvPr id="629" name="Google Shape;629;p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There are three ways to generate log messages:</a:t>
            </a:r>
            <a:endParaRPr/>
          </a:p>
          <a:p>
            <a:pPr indent="-317500" lvl="1" marL="914400" rtl="0" algn="l">
              <a:lnSpc>
                <a:spcPct val="115000"/>
              </a:lnSpc>
              <a:spcBef>
                <a:spcPts val="0"/>
              </a:spcBef>
              <a:spcAft>
                <a:spcPts val="0"/>
              </a:spcAft>
              <a:buSzPts val="1400"/>
              <a:buChar char="○"/>
            </a:pPr>
            <a:r>
              <a:rPr lang="en"/>
              <a:t>Kernel routines can call the log function. These messages can be read by any user process that opens and reads the /dev/klog device.</a:t>
            </a:r>
            <a:endParaRPr/>
          </a:p>
          <a:p>
            <a:pPr indent="-317500" lvl="1" marL="914400" rtl="0" algn="l">
              <a:lnSpc>
                <a:spcPct val="115000"/>
              </a:lnSpc>
              <a:spcBef>
                <a:spcPts val="0"/>
              </a:spcBef>
              <a:spcAft>
                <a:spcPts val="0"/>
              </a:spcAft>
              <a:buSzPts val="1400"/>
              <a:buChar char="○"/>
            </a:pPr>
            <a:r>
              <a:rPr lang="en"/>
              <a:t>Most user processes (daemons) call the syslog(3) function to generate log messages. This causes the message to be sent to the UNIX domain datagram socket /dev/log.</a:t>
            </a:r>
            <a:endParaRPr/>
          </a:p>
          <a:p>
            <a:pPr indent="-317500" lvl="1" marL="914400" rtl="0" algn="l">
              <a:lnSpc>
                <a:spcPct val="115000"/>
              </a:lnSpc>
              <a:spcBef>
                <a:spcPts val="0"/>
              </a:spcBef>
              <a:spcAft>
                <a:spcPts val="0"/>
              </a:spcAft>
              <a:buSzPts val="1400"/>
              <a:buChar char="○"/>
            </a:pPr>
            <a:r>
              <a:rPr lang="en"/>
              <a:t>A user process on this host or some other host that is connected to this host by a TCP/IP network, can send log messages to UDP port 514. Note that the syslog function never generates these UDP datagrams: they require explicit network programming by the process generating the log message.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Daemon Process: Error Logging</a:t>
            </a:r>
            <a:endParaRPr/>
          </a:p>
        </p:txBody>
      </p:sp>
      <p:sp>
        <p:nvSpPr>
          <p:cNvPr id="635" name="Google Shape;635;p105"/>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150">
                <a:solidFill>
                  <a:schemeClr val="dk1"/>
                </a:solidFill>
                <a:highlight>
                  <a:srgbClr val="FFFFFF"/>
                </a:highlight>
              </a:rPr>
              <a:t>T</a:t>
            </a:r>
            <a:r>
              <a:rPr lang="en" sz="1350">
                <a:solidFill>
                  <a:schemeClr val="dk1"/>
                </a:solidFill>
                <a:highlight>
                  <a:srgbClr val="FFFFFF"/>
                </a:highlight>
              </a:rPr>
              <a:t>he </a:t>
            </a:r>
            <a:r>
              <a:rPr lang="en" sz="1200">
                <a:solidFill>
                  <a:schemeClr val="dk1"/>
                </a:solidFill>
                <a:latin typeface="Courier New"/>
                <a:ea typeface="Courier New"/>
                <a:cs typeface="Courier New"/>
                <a:sym typeface="Courier New"/>
              </a:rPr>
              <a:t>syslogd</a:t>
            </a:r>
            <a:r>
              <a:rPr lang="en" sz="1350">
                <a:solidFill>
                  <a:schemeClr val="dk1"/>
                </a:solidFill>
                <a:highlight>
                  <a:srgbClr val="FFFFFF"/>
                </a:highlight>
              </a:rPr>
              <a:t> daemon reads all three forms of log messages. On start-up, this daemon reads a configuration file, usually </a:t>
            </a:r>
            <a:r>
              <a:rPr lang="en" sz="1200">
                <a:solidFill>
                  <a:schemeClr val="dk1"/>
                </a:solidFill>
                <a:latin typeface="Courier New"/>
                <a:ea typeface="Courier New"/>
                <a:cs typeface="Courier New"/>
                <a:sym typeface="Courier New"/>
              </a:rPr>
              <a:t>/etc/syslog.conf</a:t>
            </a:r>
            <a:r>
              <a:rPr lang="en" sz="1350">
                <a:solidFill>
                  <a:schemeClr val="dk1"/>
                </a:solidFill>
                <a:highlight>
                  <a:srgbClr val="FFFFFF"/>
                </a:highlight>
              </a:rPr>
              <a:t>, which determines where different classes of messages are to be sent.</a:t>
            </a:r>
            <a:endParaRPr sz="1350">
              <a:solidFill>
                <a:schemeClr val="dk1"/>
              </a:solidFill>
              <a:highlight>
                <a:srgbClr val="FFFFFF"/>
              </a:highlight>
            </a:endParaRPr>
          </a:p>
          <a:p>
            <a:pPr indent="0" lvl="0" marL="0" rtl="0" algn="l">
              <a:lnSpc>
                <a:spcPct val="115000"/>
              </a:lnSpc>
              <a:spcBef>
                <a:spcPts val="1200"/>
              </a:spcBef>
              <a:spcAft>
                <a:spcPts val="1200"/>
              </a:spcAft>
              <a:buSzPts val="1800"/>
              <a:buNone/>
            </a:pPr>
            <a:r>
              <a:t/>
            </a:r>
            <a:endParaRPr sz="1150">
              <a:solidFill>
                <a:schemeClr val="dk1"/>
              </a:solidFill>
              <a:highlight>
                <a:srgbClr val="FFFFFF"/>
              </a:highlight>
            </a:endParaRPr>
          </a:p>
        </p:txBody>
      </p:sp>
      <p:pic>
        <p:nvPicPr>
          <p:cNvPr id="636" name="Google Shape;636;p105"/>
          <p:cNvPicPr preferRelativeResize="0"/>
          <p:nvPr/>
        </p:nvPicPr>
        <p:blipFill rotWithShape="1">
          <a:blip r:embed="rId3">
            <a:alphaModFix/>
          </a:blip>
          <a:srcRect b="0" l="0" r="0" t="0"/>
          <a:stretch/>
        </p:blipFill>
        <p:spPr>
          <a:xfrm>
            <a:off x="311688" y="1666863"/>
            <a:ext cx="4467225" cy="34766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ioctl () function</a:t>
            </a:r>
            <a:endParaRPr/>
          </a:p>
        </p:txBody>
      </p:sp>
      <p:sp>
        <p:nvSpPr>
          <p:cNvPr id="642" name="Google Shape;642;p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IOCTL is referred to as Input and Output Control, which is used to talking to device drivers</a:t>
            </a:r>
            <a:endParaRPr/>
          </a:p>
          <a:p>
            <a:pPr indent="-342900" lvl="0" marL="457200" rtl="0" algn="l">
              <a:lnSpc>
                <a:spcPct val="115000"/>
              </a:lnSpc>
              <a:spcBef>
                <a:spcPts val="0"/>
              </a:spcBef>
              <a:spcAft>
                <a:spcPts val="0"/>
              </a:spcAft>
              <a:buSzPts val="1800"/>
              <a:buChar char="●"/>
            </a:pPr>
            <a:r>
              <a:rPr lang="en"/>
              <a:t>The major use of this is in case of handling some specific operations of a device for which the kernel does not have a system call by default.</a:t>
            </a:r>
            <a:endParaRPr/>
          </a:p>
          <a:p>
            <a:pPr indent="0" lvl="0" marL="457200" rtl="0" algn="l">
              <a:lnSpc>
                <a:spcPct val="115000"/>
              </a:lnSpc>
              <a:spcBef>
                <a:spcPts val="1200"/>
              </a:spcBef>
              <a:spcAft>
                <a:spcPts val="0"/>
              </a:spcAft>
              <a:buSzPts val="1800"/>
              <a:buNone/>
            </a:pPr>
            <a:r>
              <a:rPr lang="en" sz="1400">
                <a:solidFill>
                  <a:schemeClr val="dk1"/>
                </a:solidFill>
                <a:latin typeface="Courier New"/>
                <a:ea typeface="Courier New"/>
                <a:cs typeface="Courier New"/>
                <a:sym typeface="Courier New"/>
              </a:rPr>
              <a:t>#include &lt;unistd.h&gt;</a:t>
            </a:r>
            <a:endParaRPr sz="140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0"/>
              </a:spcAft>
              <a:buSzPts val="1800"/>
              <a:buNone/>
            </a:pPr>
            <a:r>
              <a:rPr lang="en" sz="1400">
                <a:solidFill>
                  <a:schemeClr val="dk1"/>
                </a:solidFill>
                <a:latin typeface="Courier New"/>
                <a:ea typeface="Courier New"/>
                <a:cs typeface="Courier New"/>
                <a:sym typeface="Courier New"/>
              </a:rPr>
              <a:t>int ioctl(int fd,int request,...../* void *arg/);</a:t>
            </a:r>
            <a:endParaRPr sz="140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0"/>
              </a:spcAft>
              <a:buSzPts val="1800"/>
              <a:buNone/>
            </a:pPr>
            <a:r>
              <a:rPr lang="en" sz="1400">
                <a:solidFill>
                  <a:schemeClr val="dk1"/>
                </a:solidFill>
                <a:latin typeface="Courier New"/>
                <a:ea typeface="Courier New"/>
                <a:cs typeface="Courier New"/>
                <a:sym typeface="Courier New"/>
              </a:rPr>
              <a:t>//Return: 0 if successful, -1 if failed</a:t>
            </a:r>
            <a:endParaRPr sz="2100">
              <a:solidFill>
                <a:schemeClr val="dk1"/>
              </a:solidFill>
              <a:latin typeface="Courier New"/>
              <a:ea typeface="Courier New"/>
              <a:cs typeface="Courier New"/>
              <a:sym typeface="Courier New"/>
            </a:endParaRPr>
          </a:p>
          <a:p>
            <a:pPr indent="-342900" lvl="0" marL="457200" rtl="0" algn="l">
              <a:lnSpc>
                <a:spcPct val="115000"/>
              </a:lnSpc>
              <a:spcBef>
                <a:spcPts val="1200"/>
              </a:spcBef>
              <a:spcAft>
                <a:spcPts val="0"/>
              </a:spcAft>
              <a:buSzPts val="1800"/>
              <a:buChar char="●"/>
            </a:pPr>
            <a:r>
              <a:rPr lang="en"/>
              <a:t>The third parameter is always a pointer, but the type of the pointer depends on the request parameter</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ioctl function</a:t>
            </a:r>
            <a:endParaRPr/>
          </a:p>
        </p:txBody>
      </p:sp>
      <p:sp>
        <p:nvSpPr>
          <p:cNvPr id="648" name="Google Shape;648;p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There are 6 types of ioctl requests related to the network:</a:t>
            </a:r>
            <a:endParaRPr/>
          </a:p>
          <a:p>
            <a:pPr indent="-317500" lvl="1" marL="914400" rtl="0" algn="l">
              <a:lnSpc>
                <a:spcPct val="115000"/>
              </a:lnSpc>
              <a:spcBef>
                <a:spcPts val="0"/>
              </a:spcBef>
              <a:spcAft>
                <a:spcPts val="0"/>
              </a:spcAft>
              <a:buSzPts val="1400"/>
              <a:buChar char="○"/>
            </a:pPr>
            <a:r>
              <a:rPr lang="en"/>
              <a:t>Socket operation</a:t>
            </a:r>
            <a:endParaRPr/>
          </a:p>
          <a:p>
            <a:pPr indent="-317500" lvl="1" marL="914400" rtl="0" algn="l">
              <a:lnSpc>
                <a:spcPct val="115000"/>
              </a:lnSpc>
              <a:spcBef>
                <a:spcPts val="0"/>
              </a:spcBef>
              <a:spcAft>
                <a:spcPts val="0"/>
              </a:spcAft>
              <a:buSzPts val="1400"/>
              <a:buChar char="○"/>
            </a:pPr>
            <a:r>
              <a:rPr lang="en"/>
              <a:t>File operations</a:t>
            </a:r>
            <a:endParaRPr/>
          </a:p>
          <a:p>
            <a:pPr indent="-317500" lvl="1" marL="914400" rtl="0" algn="l">
              <a:lnSpc>
                <a:spcPct val="115000"/>
              </a:lnSpc>
              <a:spcBef>
                <a:spcPts val="0"/>
              </a:spcBef>
              <a:spcAft>
                <a:spcPts val="0"/>
              </a:spcAft>
              <a:buSzPts val="1400"/>
              <a:buChar char="○"/>
            </a:pPr>
            <a:r>
              <a:rPr lang="en"/>
              <a:t>Interface operation</a:t>
            </a:r>
            <a:endParaRPr/>
          </a:p>
          <a:p>
            <a:pPr indent="-317500" lvl="1" marL="914400" rtl="0" algn="l">
              <a:lnSpc>
                <a:spcPct val="115000"/>
              </a:lnSpc>
              <a:spcBef>
                <a:spcPts val="0"/>
              </a:spcBef>
              <a:spcAft>
                <a:spcPts val="0"/>
              </a:spcAft>
              <a:buSzPts val="1400"/>
              <a:buChar char="○"/>
            </a:pPr>
            <a:r>
              <a:rPr lang="en"/>
              <a:t>ARP cache operation</a:t>
            </a:r>
            <a:endParaRPr/>
          </a:p>
          <a:p>
            <a:pPr indent="-317500" lvl="1" marL="914400" rtl="0" algn="l">
              <a:lnSpc>
                <a:spcPct val="115000"/>
              </a:lnSpc>
              <a:spcBef>
                <a:spcPts val="0"/>
              </a:spcBef>
              <a:spcAft>
                <a:spcPts val="0"/>
              </a:spcAft>
              <a:buSzPts val="1400"/>
              <a:buChar char="○"/>
            </a:pPr>
            <a:r>
              <a:rPr lang="en"/>
              <a:t>Routing table operations</a:t>
            </a:r>
            <a:endParaRPr/>
          </a:p>
          <a:p>
            <a:pPr indent="-317500" lvl="1" marL="914400" rtl="0" algn="l">
              <a:lnSpc>
                <a:spcPct val="115000"/>
              </a:lnSpc>
              <a:spcBef>
                <a:spcPts val="0"/>
              </a:spcBef>
              <a:spcAft>
                <a:spcPts val="0"/>
              </a:spcAft>
              <a:buSzPts val="1400"/>
              <a:buChar char="○"/>
            </a:pPr>
            <a:r>
              <a:rPr lang="en"/>
              <a:t>Flow system</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and operation</a:t>
            </a:r>
            <a:endParaRPr/>
          </a:p>
        </p:txBody>
      </p:sp>
      <p:sp>
        <p:nvSpPr>
          <p:cNvPr id="654" name="Google Shape;654;p1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graphicFrame>
        <p:nvGraphicFramePr>
          <p:cNvPr id="655" name="Google Shape;655;p108"/>
          <p:cNvGraphicFramePr/>
          <p:nvPr/>
        </p:nvGraphicFramePr>
        <p:xfrm>
          <a:off x="311700" y="1265200"/>
          <a:ext cx="3000000" cy="3000000"/>
        </p:xfrm>
        <a:graphic>
          <a:graphicData uri="http://schemas.openxmlformats.org/drawingml/2006/table">
            <a:tbl>
              <a:tblPr>
                <a:noFill/>
                <a:tableStyleId>{25EB6B14-4AC7-4999-9621-2FCC84BF7257}</a:tableStyleId>
              </a:tblPr>
              <a:tblGrid>
                <a:gridCol w="2062725"/>
                <a:gridCol w="1201425"/>
                <a:gridCol w="3739800"/>
                <a:gridCol w="1246950"/>
              </a:tblGrid>
              <a:tr h="396250">
                <a:tc>
                  <a:txBody>
                    <a:bodyPr/>
                    <a:lstStyle/>
                    <a:p>
                      <a:pPr indent="0" lvl="0" marL="0" marR="0" rtl="0" algn="l">
                        <a:lnSpc>
                          <a:spcPct val="142857"/>
                        </a:lnSpc>
                        <a:spcBef>
                          <a:spcPts val="0"/>
                        </a:spcBef>
                        <a:spcAft>
                          <a:spcPts val="0"/>
                        </a:spcAft>
                        <a:buClr>
                          <a:srgbClr val="000000"/>
                        </a:buClr>
                        <a:buSzPts val="1100"/>
                        <a:buFont typeface="Arial"/>
                        <a:buNone/>
                      </a:pPr>
                      <a:r>
                        <a:rPr b="1" lang="en" sz="1100" u="none" cap="none" strike="noStrike">
                          <a:highlight>
                            <a:srgbClr val="FFFFFF"/>
                          </a:highlight>
                          <a:latin typeface="Roboto"/>
                          <a:ea typeface="Roboto"/>
                          <a:cs typeface="Roboto"/>
                          <a:sym typeface="Roboto"/>
                        </a:rPr>
                        <a:t>category</a:t>
                      </a:r>
                      <a:endParaRPr b="1"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b="1" lang="en" sz="1100" u="none" cap="none" strike="noStrike">
                          <a:highlight>
                            <a:srgbClr val="FFFFFF"/>
                          </a:highlight>
                          <a:latin typeface="Roboto"/>
                          <a:ea typeface="Roboto"/>
                          <a:cs typeface="Roboto"/>
                          <a:sym typeface="Roboto"/>
                        </a:rPr>
                        <a:t>request</a:t>
                      </a:r>
                      <a:endParaRPr b="1"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b="1" lang="en" sz="1100" u="none" cap="none" strike="noStrike">
                          <a:highlight>
                            <a:srgbClr val="FFFFFF"/>
                          </a:highlight>
                          <a:latin typeface="Roboto"/>
                          <a:ea typeface="Roboto"/>
                          <a:cs typeface="Roboto"/>
                          <a:sym typeface="Roboto"/>
                        </a:rPr>
                        <a:t>description</a:t>
                      </a:r>
                      <a:endParaRPr b="1"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b="1" lang="en" sz="1100" u="none" cap="none" strike="noStrike">
                          <a:highlight>
                            <a:srgbClr val="FFFFFF"/>
                          </a:highlight>
                          <a:latin typeface="Roboto"/>
                          <a:ea typeface="Roboto"/>
                          <a:cs typeface="Roboto"/>
                          <a:sym typeface="Roboto"/>
                        </a:rPr>
                        <a:t>type of data</a:t>
                      </a:r>
                      <a:endParaRPr b="1"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r>
              <a:tr h="396250">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Socket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SIOCATMASK</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Is it on the out-of-band sign</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int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441275">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 </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SIOCSPGRP</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Set the process ID and process group ID of the socket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int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356725">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 </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SIOCGPGPR</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Get the process ID and process group ID of the socket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int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r>
              <a:tr h="356725">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File operations</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FIONBIO</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Set/clear non-blocking flag</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int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r>
              <a:tr h="356725">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 </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FIOASYNC</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Set/clear asynchronous I/O flag</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int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356725">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 </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FIONREAD</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Get the number of bytes of data in the receive buffer</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int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356725">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 </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FIOSETOWN</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Set the process ID or process group ID of the file</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int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356725">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 </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FIOGETOWN</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Get the process ID or process group ID of the file</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100"/>
                        <a:buFont typeface="Arial"/>
                        <a:buNone/>
                      </a:pPr>
                      <a:r>
                        <a:rPr lang="en" sz="1100" u="none" cap="none" strike="noStrike">
                          <a:highlight>
                            <a:srgbClr val="FFFFFF"/>
                          </a:highlight>
                          <a:latin typeface="Roboto"/>
                          <a:ea typeface="Roboto"/>
                          <a:cs typeface="Roboto"/>
                          <a:sym typeface="Roboto"/>
                        </a:rPr>
                        <a:t>int</a:t>
                      </a:r>
                      <a:endParaRPr sz="11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61" name="Google Shape;661;p1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graphicFrame>
        <p:nvGraphicFramePr>
          <p:cNvPr id="662" name="Google Shape;662;p109"/>
          <p:cNvGraphicFramePr/>
          <p:nvPr/>
        </p:nvGraphicFramePr>
        <p:xfrm>
          <a:off x="154350" y="105"/>
          <a:ext cx="3000000" cy="3000000"/>
        </p:xfrm>
        <a:graphic>
          <a:graphicData uri="http://schemas.openxmlformats.org/drawingml/2006/table">
            <a:tbl>
              <a:tblPr>
                <a:noFill/>
                <a:tableStyleId>{25EB6B14-4AC7-4999-9621-2FCC84BF7257}</a:tableStyleId>
              </a:tblPr>
              <a:tblGrid>
                <a:gridCol w="2237375"/>
                <a:gridCol w="2237375"/>
                <a:gridCol w="2237375"/>
                <a:gridCol w="2237375"/>
              </a:tblGrid>
              <a:tr h="473050">
                <a:tc>
                  <a:txBody>
                    <a:bodyPr/>
                    <a:lstStyle/>
                    <a:p>
                      <a:pPr indent="0" lvl="0" marL="0" marR="0" rtl="0" algn="l">
                        <a:lnSpc>
                          <a:spcPct val="142857"/>
                        </a:lnSpc>
                        <a:spcBef>
                          <a:spcPts val="0"/>
                        </a:spcBef>
                        <a:spcAft>
                          <a:spcPts val="0"/>
                        </a:spcAft>
                        <a:buClr>
                          <a:srgbClr val="000000"/>
                        </a:buClr>
                        <a:buSzPts val="1200"/>
                        <a:buFont typeface="Arial"/>
                        <a:buNone/>
                      </a:pPr>
                      <a:r>
                        <a:rPr b="1" lang="en" sz="1200" u="none" cap="none" strike="noStrike">
                          <a:highlight>
                            <a:srgbClr val="FFFFFF"/>
                          </a:highlight>
                          <a:latin typeface="Roboto"/>
                          <a:ea typeface="Roboto"/>
                          <a:cs typeface="Roboto"/>
                          <a:sym typeface="Roboto"/>
                        </a:rPr>
                        <a:t>category</a:t>
                      </a:r>
                      <a:endParaRPr b="1"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b="1" lang="en" sz="1200" u="none" cap="none" strike="noStrike">
                          <a:highlight>
                            <a:srgbClr val="FFFFFF"/>
                          </a:highlight>
                          <a:latin typeface="Roboto"/>
                          <a:ea typeface="Roboto"/>
                          <a:cs typeface="Roboto"/>
                          <a:sym typeface="Roboto"/>
                        </a:rPr>
                        <a:t>request</a:t>
                      </a:r>
                      <a:endParaRPr b="1"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b="1" lang="en" sz="1200" u="none" cap="none" strike="noStrike">
                          <a:highlight>
                            <a:srgbClr val="FFFFFF"/>
                          </a:highlight>
                          <a:latin typeface="Roboto"/>
                          <a:ea typeface="Roboto"/>
                          <a:cs typeface="Roboto"/>
                          <a:sym typeface="Roboto"/>
                        </a:rPr>
                        <a:t>description</a:t>
                      </a:r>
                      <a:endParaRPr b="1"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b="1" lang="en" sz="1200" u="none" cap="none" strike="noStrike">
                          <a:highlight>
                            <a:srgbClr val="FFFFFF"/>
                          </a:highlight>
                          <a:latin typeface="Roboto"/>
                          <a:ea typeface="Roboto"/>
                          <a:cs typeface="Roboto"/>
                          <a:sym typeface="Roboto"/>
                        </a:rPr>
                        <a:t>type of data</a:t>
                      </a:r>
                      <a:endParaRPr b="1"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DDDDDD"/>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interface</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SIOCGIFCONF</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Get a list of all interfaces</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ifconf</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 </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SIOCSIFADDR</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Set interface address</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ifreq</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 </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SIOCGIFADDR</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Get interface address</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ifreq</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 </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SIOCSIFFLAGS</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Set interface flag</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ifreq</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ARP</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SIOCSARP</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Create/modify ARP entries</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arpreq</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 </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SIOCGARP</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Get ARP entries</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arpreq</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34970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 </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SIOCDARP</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Delete ARP entry</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arpreq</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SIOCSARP</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Create/modify ARP entries</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arpreq</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DDDDDD"/>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routing</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SIOCADDRT</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Increase path</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rtentry</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808080"/>
                      </a:solidFill>
                      <a:prstDash val="solid"/>
                      <a:round/>
                      <a:headEnd len="sm" w="sm" type="none"/>
                      <a:tailEnd len="sm" w="sm" type="none"/>
                    </a:lnB>
                  </a:tcPr>
                </a:tc>
              </a:tr>
              <a:tr h="473050">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 </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SIOCDELRT</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Delete path</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latin typeface="Roboto"/>
                          <a:ea typeface="Roboto"/>
                          <a:cs typeface="Roboto"/>
                          <a:sym typeface="Roboto"/>
                        </a:rPr>
                        <a:t>struct rtentry</a:t>
                      </a:r>
                      <a:endParaRPr sz="1200" u="none" cap="none" strike="noStrike">
                        <a:highlight>
                          <a:srgbClr val="FFFFFF"/>
                        </a:highlight>
                        <a:latin typeface="Roboto"/>
                        <a:ea typeface="Roboto"/>
                        <a:cs typeface="Roboto"/>
                        <a:sym typeface="Roboto"/>
                      </a:endParaRPr>
                    </a:p>
                  </a:txBody>
                  <a:tcPr marT="114300" marB="114300" marR="76200" marL="76200" anchor="ctr">
                    <a:lnL cap="flat" cmpd="sng" w="10575">
                      <a:solidFill>
                        <a:srgbClr val="808080"/>
                      </a:solidFill>
                      <a:prstDash val="solid"/>
                      <a:round/>
                      <a:headEnd len="sm" w="sm" type="none"/>
                      <a:tailEnd len="sm" w="sm" type="none"/>
                    </a:lnL>
                    <a:lnR cap="flat" cmpd="sng" w="10575">
                      <a:solidFill>
                        <a:srgbClr val="808080"/>
                      </a:solidFill>
                      <a:prstDash val="solid"/>
                      <a:round/>
                      <a:headEnd len="sm" w="sm" type="none"/>
                      <a:tailEnd len="sm" w="sm" type="none"/>
                    </a:lnR>
                    <a:lnT cap="flat" cmpd="sng" w="10575">
                      <a:solidFill>
                        <a:srgbClr val="808080"/>
                      </a:solidFill>
                      <a:prstDash val="solid"/>
                      <a:round/>
                      <a:headEnd len="sm" w="sm" type="none"/>
                      <a:tailEnd len="sm" w="sm" type="none"/>
                    </a:lnT>
                    <a:lnB cap="flat" cmpd="sng" w="10575">
                      <a:solidFill>
                        <a:srgbClr val="808080"/>
                      </a:solidFill>
                      <a:prstDash val="solid"/>
                      <a:round/>
                      <a:headEnd len="sm" w="sm" type="none"/>
                      <a:tailEnd len="sm" w="sm" type="none"/>
                    </a:lnB>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Socket Implementation</a:t>
            </a:r>
            <a:endParaRPr/>
          </a:p>
        </p:txBody>
      </p:sp>
      <p:sp>
        <p:nvSpPr>
          <p:cNvPr id="668" name="Google Shape;668;p1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u="sng">
                <a:solidFill>
                  <a:schemeClr val="hlink"/>
                </a:solidFill>
                <a:hlinkClick r:id="rId3"/>
              </a:rPr>
              <a:t>https://www.tutorialspoint.com/unix_sockets/socket_quick_guide.htm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