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sldIdLst>
    <p:sldId id="263" r:id="rId2"/>
  </p:sldIdLst>
  <p:sldSz cx="43891200" cy="32918400"/>
  <p:notesSz cx="6858000" cy="9144000"/>
  <p:embeddedFontLst>
    <p:embeddedFont>
      <p:font typeface="Domine" panose="020B0604020202020204" charset="0"/>
      <p:regular r:id="rId4"/>
    </p:embeddedFont>
    <p:embeddedFont>
      <p:font typeface="Montserrat Extra Bold" panose="020B0604020202020204" charset="0"/>
      <p:bold r:id="rId5"/>
    </p:embeddedFont>
  </p:embeddedFontLst>
  <p:custDataLst>
    <p:tags r:id="rId6"/>
  </p:custDataLst>
  <p:defaultTextStyle>
    <a:defPPr>
      <a:defRPr lang="en-US"/>
    </a:defPPr>
    <a:lvl1pPr marL="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  <p15:guide id="3" orient="horz" pos="1036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8D87E-E211-4C92-9B61-CF15F9174E6F}" v="64" dt="2024-12-04T21:35:49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3519" autoAdjust="0"/>
  </p:normalViewPr>
  <p:slideViewPr>
    <p:cSldViewPr snapToGrid="0">
      <p:cViewPr>
        <p:scale>
          <a:sx n="25" d="100"/>
          <a:sy n="25" d="100"/>
        </p:scale>
        <p:origin x="-1076" y="-528"/>
      </p:cViewPr>
      <p:guideLst>
        <p:guide orient="horz" pos="6912"/>
        <p:guide pos="10368"/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dekar, Siddhi Yogesh" userId="59471899-aedc-4973-a9cc-4e952c78118f" providerId="ADAL" clId="{EA08D87E-E211-4C92-9B61-CF15F9174E6F}"/>
    <pc:docChg chg="modSld">
      <pc:chgData name="Wadekar, Siddhi Yogesh" userId="59471899-aedc-4973-a9cc-4e952c78118f" providerId="ADAL" clId="{EA08D87E-E211-4C92-9B61-CF15F9174E6F}" dt="2024-12-04T21:35:49.823" v="84" actId="1076"/>
      <pc:docMkLst>
        <pc:docMk/>
      </pc:docMkLst>
      <pc:sldChg chg="addSp delSp modSp mod">
        <pc:chgData name="Wadekar, Siddhi Yogesh" userId="59471899-aedc-4973-a9cc-4e952c78118f" providerId="ADAL" clId="{EA08D87E-E211-4C92-9B61-CF15F9174E6F}" dt="2024-12-04T21:35:49.823" v="84" actId="1076"/>
        <pc:sldMkLst>
          <pc:docMk/>
          <pc:sldMk cId="4128123355" sldId="263"/>
        </pc:sldMkLst>
        <pc:spChg chg="add mod">
          <ac:chgData name="Wadekar, Siddhi Yogesh" userId="59471899-aedc-4973-a9cc-4e952c78118f" providerId="ADAL" clId="{EA08D87E-E211-4C92-9B61-CF15F9174E6F}" dt="2024-12-04T21:33:40.413" v="48" actId="14100"/>
          <ac:spMkLst>
            <pc:docMk/>
            <pc:sldMk cId="4128123355" sldId="263"/>
            <ac:spMk id="2" creationId="{EFBDCB7B-174E-ADAF-D557-ECC33099313B}"/>
          </ac:spMkLst>
        </pc:spChg>
        <pc:spChg chg="add mod">
          <ac:chgData name="Wadekar, Siddhi Yogesh" userId="59471899-aedc-4973-a9cc-4e952c78118f" providerId="ADAL" clId="{EA08D87E-E211-4C92-9B61-CF15F9174E6F}" dt="2024-12-04T21:35:03.085" v="78" actId="1076"/>
          <ac:spMkLst>
            <pc:docMk/>
            <pc:sldMk cId="4128123355" sldId="263"/>
            <ac:spMk id="3" creationId="{70837E18-5DB2-8859-8864-6F5351EE6992}"/>
          </ac:spMkLst>
        </pc:spChg>
        <pc:picChg chg="add mod">
          <ac:chgData name="Wadekar, Siddhi Yogesh" userId="59471899-aedc-4973-a9cc-4e952c78118f" providerId="ADAL" clId="{EA08D87E-E211-4C92-9B61-CF15F9174E6F}" dt="2024-12-04T21:34:38.021" v="70" actId="1076"/>
          <ac:picMkLst>
            <pc:docMk/>
            <pc:sldMk cId="4128123355" sldId="263"/>
            <ac:picMk id="5" creationId="{873C37BB-0298-C4B4-B288-D1C543D9896E}"/>
          </ac:picMkLst>
        </pc:picChg>
        <pc:picChg chg="add del mod">
          <ac:chgData name="Wadekar, Siddhi Yogesh" userId="59471899-aedc-4973-a9cc-4e952c78118f" providerId="ADAL" clId="{EA08D87E-E211-4C92-9B61-CF15F9174E6F}" dt="2024-12-04T21:32:21.036" v="28" actId="478"/>
          <ac:picMkLst>
            <pc:docMk/>
            <pc:sldMk cId="4128123355" sldId="263"/>
            <ac:picMk id="1026" creationId="{D8976C65-EBAA-E550-9F82-00A8926C082A}"/>
          </ac:picMkLst>
        </pc:picChg>
        <pc:picChg chg="add mod">
          <ac:chgData name="Wadekar, Siddhi Yogesh" userId="59471899-aedc-4973-a9cc-4e952c78118f" providerId="ADAL" clId="{EA08D87E-E211-4C92-9B61-CF15F9174E6F}" dt="2024-12-04T21:34:50.673" v="75" actId="14100"/>
          <ac:picMkLst>
            <pc:docMk/>
            <pc:sldMk cId="4128123355" sldId="263"/>
            <ac:picMk id="1028" creationId="{5D59B4E1-C3CE-732B-F866-E6A940B7C09A}"/>
          </ac:picMkLst>
        </pc:picChg>
        <pc:picChg chg="add mod">
          <ac:chgData name="Wadekar, Siddhi Yogesh" userId="59471899-aedc-4973-a9cc-4e952c78118f" providerId="ADAL" clId="{EA08D87E-E211-4C92-9B61-CF15F9174E6F}" dt="2024-12-04T21:34:43.194" v="72" actId="14100"/>
          <ac:picMkLst>
            <pc:docMk/>
            <pc:sldMk cId="4128123355" sldId="263"/>
            <ac:picMk id="1030" creationId="{83D3C4AC-239F-1087-F1C0-89ACBDBF58BB}"/>
          </ac:picMkLst>
        </pc:picChg>
        <pc:picChg chg="add del mod">
          <ac:chgData name="Wadekar, Siddhi Yogesh" userId="59471899-aedc-4973-a9cc-4e952c78118f" providerId="ADAL" clId="{EA08D87E-E211-4C92-9B61-CF15F9174E6F}" dt="2024-12-04T21:35:49.823" v="84" actId="1076"/>
          <ac:picMkLst>
            <pc:docMk/>
            <pc:sldMk cId="4128123355" sldId="263"/>
            <ac:picMk id="1032" creationId="{32989EDB-896F-F4A7-B768-9C8773C87868}"/>
          </ac:picMkLst>
        </pc:picChg>
        <pc:picChg chg="add mod">
          <ac:chgData name="Wadekar, Siddhi Yogesh" userId="59471899-aedc-4973-a9cc-4e952c78118f" providerId="ADAL" clId="{EA08D87E-E211-4C92-9B61-CF15F9174E6F}" dt="2024-12-04T21:35:39.783" v="82" actId="1076"/>
          <ac:picMkLst>
            <pc:docMk/>
            <pc:sldMk cId="4128123355" sldId="263"/>
            <ac:picMk id="1034" creationId="{A0EC0B20-6397-DD28-3E22-02D0948302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676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94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4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assessingslate  Size: 48x36</a:t>
            </a:r>
          </a:p>
        </p:txBody>
      </p:sp>
    </p:spTree>
    <p:extLst>
      <p:ext uri="{BB962C8B-B14F-4D97-AF65-F5344CB8AC3E}">
        <p14:creationId xmlns:p14="http://schemas.microsoft.com/office/powerpoint/2010/main" val="2054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/>
  <p:txStyles>
    <p:titleStyle>
      <a:defPPr>
        <a:defRPr kern="1200"/>
      </a:defPPr>
      <a:lvl1pPr algn="ctr" defTabSz="4389028" rtl="0" eaLnBrk="1" latinLnBrk="0" hangingPunct="1">
        <a:spcBef>
          <a:spcPct val="0"/>
        </a:spcBef>
        <a:buNone/>
        <a:defRPr sz="1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/>
      </a:defPPr>
      <a:lvl1pPr marL="0" indent="0" algn="l" defTabSz="4389028" rtl="0" eaLnBrk="1" latinLnBrk="0" hangingPunct="1">
        <a:spcBef>
          <a:spcPct val="20000"/>
        </a:spcBef>
        <a:buFont typeface="Arial" pitchFamily="34" charset="0"/>
        <a:buNone/>
        <a:defRPr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43890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4389028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4389028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7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1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0" y="-31086"/>
            <a:ext cx="43891200" cy="4491895"/>
          </a:xfrm>
          <a:prstGeom prst="rect">
            <a:avLst/>
          </a:prstGeom>
          <a:solidFill>
            <a:srgbClr val="00206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sp>
        <p:nvSpPr>
          <p:cNvPr id="51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2638828" y="941857"/>
            <a:ext cx="37513997" cy="2339308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 err="1">
                <a:solidFill>
                  <a:schemeClr val="bg1"/>
                </a:solidFill>
              </a:rPr>
              <a:t>LabConnect</a:t>
            </a:r>
            <a:r>
              <a:rPr lang="en-US" sz="8000" dirty="0">
                <a:solidFill>
                  <a:schemeClr val="bg1"/>
                </a:solidFill>
              </a:rPr>
              <a:t>: Connecting Students with Research Opportunities</a:t>
            </a:r>
            <a:endParaRPr lang="en-US" sz="8000" b="1" dirty="0">
              <a:solidFill>
                <a:schemeClr val="bg1"/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58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-92993914" y="2717269"/>
            <a:ext cx="228779480" cy="744819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Rafael </a:t>
            </a:r>
            <a:r>
              <a:rPr lang="en-US" sz="4000" dirty="0" err="1">
                <a:solidFill>
                  <a:schemeClr val="bg1"/>
                </a:solidFill>
              </a:rPr>
              <a:t>Cenzano</a:t>
            </a:r>
            <a:r>
              <a:rPr lang="en-US" sz="4000" dirty="0">
                <a:solidFill>
                  <a:schemeClr val="bg1"/>
                </a:solidFill>
              </a:rPr>
              <a:t> (Lead), Siddhi Wadekar, Mrunal </a:t>
            </a:r>
            <a:r>
              <a:rPr lang="en-US" sz="4000" dirty="0" err="1">
                <a:solidFill>
                  <a:schemeClr val="bg1"/>
                </a:solidFill>
              </a:rPr>
              <a:t>Athaley</a:t>
            </a:r>
            <a:r>
              <a:rPr lang="en-US" sz="4000" dirty="0">
                <a:solidFill>
                  <a:schemeClr val="bg1"/>
                </a:solidFill>
              </a:rPr>
              <a:t>, William Broadwell, </a:t>
            </a:r>
            <a:r>
              <a:rPr lang="en-US" sz="4000" dirty="0" err="1">
                <a:solidFill>
                  <a:schemeClr val="bg1"/>
                </a:solidFill>
              </a:rPr>
              <a:t>Ramzey</a:t>
            </a:r>
            <a:r>
              <a:rPr lang="en-US" sz="4000" dirty="0">
                <a:solidFill>
                  <a:schemeClr val="bg1"/>
                </a:solidFill>
              </a:rPr>
              <a:t> Youssef, Sarah </a:t>
            </a:r>
            <a:r>
              <a:rPr lang="en-US" sz="4000" dirty="0" err="1">
                <a:solidFill>
                  <a:schemeClr val="bg1"/>
                </a:solidFill>
              </a:rPr>
              <a:t>Wohlford</a:t>
            </a:r>
            <a:r>
              <a:rPr lang="en-US" sz="4000" dirty="0">
                <a:solidFill>
                  <a:schemeClr val="bg1"/>
                </a:solidFill>
              </a:rPr>
              <a:t>, Sidharth </a:t>
            </a:r>
            <a:r>
              <a:rPr lang="en-US" sz="4000" dirty="0" err="1">
                <a:solidFill>
                  <a:schemeClr val="bg1"/>
                </a:solidFill>
              </a:rPr>
              <a:t>Eage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endParaRPr lang="en-US" sz="4000" dirty="0">
              <a:solidFill>
                <a:schemeClr val="bg1"/>
              </a:solidFill>
              <a:latin typeface="Domine" panose="02040503040403060204" pitchFamily="18" charset="0"/>
            </a:endParaRPr>
          </a:p>
        </p:txBody>
      </p:sp>
      <p:sp>
        <p:nvSpPr>
          <p:cNvPr id="71" name="Rectangle: Rounded Corners 70"/>
          <p:cNvSpPr/>
          <p:nvPr/>
        </p:nvSpPr>
        <p:spPr>
          <a:xfrm>
            <a:off x="32377257" y="30009814"/>
            <a:ext cx="10828183" cy="2315386"/>
          </a:xfrm>
          <a:prstGeom prst="roundRect">
            <a:avLst>
              <a:gd name="adj" fmla="val 3948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24C3B5-C740-463A-8086-222E05D55D53}"/>
              </a:ext>
            </a:extLst>
          </p:cNvPr>
          <p:cNvSpPr txBox="1"/>
          <p:nvPr/>
        </p:nvSpPr>
        <p:spPr>
          <a:xfrm>
            <a:off x="33653932" y="31036966"/>
            <a:ext cx="95515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rtl="0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RCOS Community         RPI CS Faculty and Staff</a:t>
            </a:r>
            <a:endParaRPr lang="en-US" sz="2800" b="0" dirty="0">
              <a:effectLst/>
            </a:endParaRPr>
          </a:p>
          <a:p>
            <a:pPr rtl="0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Resources and Documentation</a:t>
            </a:r>
            <a:endParaRPr lang="en-US" sz="2800" b="0" dirty="0">
              <a:effectLst/>
            </a:endParaRPr>
          </a:p>
          <a:p>
            <a:br>
              <a:rPr lang="en-US" sz="2800" dirty="0"/>
            </a:b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43F711-D47E-42B5-B443-99A2ED27753E}"/>
              </a:ext>
            </a:extLst>
          </p:cNvPr>
          <p:cNvSpPr txBox="1"/>
          <p:nvPr/>
        </p:nvSpPr>
        <p:spPr>
          <a:xfrm>
            <a:off x="32949745" y="3021869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b="1" dirty="0">
                <a:solidFill>
                  <a:srgbClr val="002060"/>
                </a:solidFill>
                <a:latin typeface="Montserrat Extra Bold" panose="00000900000000000000" pitchFamily="50" charset="0"/>
              </a:rPr>
              <a:t>Acknowledgements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32377258" y="17660187"/>
            <a:ext cx="10828184" cy="11941026"/>
          </a:xfrm>
          <a:prstGeom prst="roundRect">
            <a:avLst>
              <a:gd name="adj" fmla="val 1477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EBE15B-4246-47D5-A572-FC8BC1A36A14}"/>
              </a:ext>
            </a:extLst>
          </p:cNvPr>
          <p:cNvSpPr txBox="1"/>
          <p:nvPr/>
        </p:nvSpPr>
        <p:spPr>
          <a:xfrm>
            <a:off x="33206632" y="19129546"/>
            <a:ext cx="9144000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200" dirty="0" err="1"/>
              <a:t>LabConnect</a:t>
            </a:r>
            <a:r>
              <a:rPr lang="en-US" sz="3200" dirty="0"/>
              <a:t> has been an enriching experience, enhancing technical and teamwork skills:</a:t>
            </a:r>
          </a:p>
          <a:p>
            <a:endParaRPr lang="en-US" sz="1100" dirty="0"/>
          </a:p>
          <a:p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Web Development and Database Proficiency: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Built with React, Flask, and PostgreSQL for scalable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Optimized the database for efficient queries and seamless integration.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Authentication and User-Focused Design: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Implementing RPI Single Sign-On for secure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Designed an intuitive interface to balance security with usability.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Teamwork and Continuous Learning: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Collaborated on overcoming challenges and enhancing features.</a:t>
            </a:r>
          </a:p>
          <a:p>
            <a:pPr marL="457200" lvl="1"/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Explored new technologies like TypeScript, fostering ongoing innovation.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B428E8-E946-4C04-BA2E-DBE7C90A92EC}"/>
              </a:ext>
            </a:extLst>
          </p:cNvPr>
          <p:cNvSpPr txBox="1"/>
          <p:nvPr/>
        </p:nvSpPr>
        <p:spPr>
          <a:xfrm>
            <a:off x="33150713" y="1822556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b="1" dirty="0">
                <a:solidFill>
                  <a:srgbClr val="002060"/>
                </a:solidFill>
                <a:latin typeface="Montserrat Extra Bold" panose="00000900000000000000" pitchFamily="50" charset="0"/>
              </a:rPr>
              <a:t>Conclusion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540888" y="23757572"/>
            <a:ext cx="20854939" cy="8656793"/>
          </a:xfrm>
          <a:prstGeom prst="roundRect">
            <a:avLst>
              <a:gd name="adj" fmla="val 1711"/>
            </a:avLst>
          </a:prstGeom>
          <a:solidFill>
            <a:srgbClr val="002060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46" name="TextBox 45"/>
          <p:cNvSpPr txBox="1"/>
          <p:nvPr/>
        </p:nvSpPr>
        <p:spPr>
          <a:xfrm>
            <a:off x="-13609996" y="19658207"/>
            <a:ext cx="91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540888" y="5043687"/>
            <a:ext cx="9903885" cy="13518577"/>
          </a:xfrm>
          <a:prstGeom prst="roundRect">
            <a:avLst>
              <a:gd name="adj" fmla="val 2004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320F11-3F85-4920-92E0-15D89C7AF4D2}"/>
              </a:ext>
            </a:extLst>
          </p:cNvPr>
          <p:cNvSpPr txBox="1"/>
          <p:nvPr/>
        </p:nvSpPr>
        <p:spPr>
          <a:xfrm>
            <a:off x="1257546" y="11178682"/>
            <a:ext cx="8928733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LabConnect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a web-based platform designed to bridge the gap between students and research opportunities at Rensselaer Polytechnic Institute (RPI). By streamlining the process of posting and finding lab positions,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LabConnect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aims to make research more accessible for students and reduce administrative overhead for faculty. This project emphasizes creating a centralized, user-friendly portal tailored to the unique needs of the RPI community. The platform prioritizes efficiency, usability, and scalability, ensuring students and faculty have a seamless experience connecting with one another.</a:t>
            </a:r>
            <a:endParaRPr lang="en-US" sz="3200" b="0" dirty="0">
              <a:effectLst/>
            </a:endParaRPr>
          </a:p>
          <a:p>
            <a:br>
              <a:rPr lang="en-US" sz="800" dirty="0"/>
            </a:b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2E49A-CE7A-4210-AE9F-5037030C938E}"/>
              </a:ext>
            </a:extLst>
          </p:cNvPr>
          <p:cNvSpPr txBox="1"/>
          <p:nvPr/>
        </p:nvSpPr>
        <p:spPr>
          <a:xfrm>
            <a:off x="1050690" y="55790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b="1" dirty="0">
                <a:solidFill>
                  <a:srgbClr val="002060"/>
                </a:solidFill>
                <a:latin typeface="Montserrat Extra Bold" panose="00000900000000000000" pitchFamily="50" charset="0"/>
              </a:rPr>
              <a:t>Introduction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B0A569-B3B2-4D39-9EF7-F3CC8A0EDD42}"/>
              </a:ext>
            </a:extLst>
          </p:cNvPr>
          <p:cNvSpPr txBox="1"/>
          <p:nvPr/>
        </p:nvSpPr>
        <p:spPr>
          <a:xfrm>
            <a:off x="31566632" y="1640011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dirty="0">
                <a:solidFill>
                  <a:schemeClr val="bg1"/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Website Pages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10942990" y="5043687"/>
            <a:ext cx="10246837" cy="18182665"/>
          </a:xfrm>
          <a:prstGeom prst="roundRect">
            <a:avLst>
              <a:gd name="adj" fmla="val 1822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FDCEBF-DA7D-4AE0-A6BD-06A1FEAE41E1}"/>
              </a:ext>
            </a:extLst>
          </p:cNvPr>
          <p:cNvSpPr txBox="1"/>
          <p:nvPr/>
        </p:nvSpPr>
        <p:spPr>
          <a:xfrm>
            <a:off x="11584931" y="6836320"/>
            <a:ext cx="8634161" cy="16212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200" dirty="0" err="1"/>
              <a:t>LabConnect</a:t>
            </a:r>
            <a:r>
              <a:rPr lang="en-US" sz="3200" dirty="0"/>
              <a:t> aims to connect undergraduate students with research opportunities through the following goals: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Centralized Listings:</a:t>
            </a:r>
          </a:p>
          <a:p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Provide a platform for faculty to post research positions.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Include essential details such as skills, credits, pay, department, and workload.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Ensure all information is easily accessible in one place.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Tailored Search and Matching:</a:t>
            </a:r>
          </a:p>
          <a:p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Enable students to efficiently find opportunities that match their interests and skills.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Use advanced search and filtering options for precise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Match students with suitable positions through a well-structured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Simplified Management and User-Friendly Design: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Reduce administrative burdens with intuitive tools for posting and managing positions.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Enable faculty to focus more on research.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Provide a simple, accessible interface for both students and faculty.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21894044" y="17606186"/>
            <a:ext cx="9917455" cy="14657444"/>
          </a:xfrm>
          <a:prstGeom prst="roundRect">
            <a:avLst>
              <a:gd name="adj" fmla="val 1937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C4E645-8814-452E-ABF9-94046EFDF552}"/>
              </a:ext>
            </a:extLst>
          </p:cNvPr>
          <p:cNvSpPr txBox="1"/>
          <p:nvPr/>
        </p:nvSpPr>
        <p:spPr>
          <a:xfrm>
            <a:off x="22310738" y="19099565"/>
            <a:ext cx="9480557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200" dirty="0" err="1"/>
              <a:t>LabConnect's</a:t>
            </a:r>
            <a:r>
              <a:rPr lang="en-US" sz="3200" dirty="0"/>
              <a:t> development has overcome key challenges and achieved significant milestones:</a:t>
            </a:r>
          </a:p>
          <a:p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Frontend-Backend Integration and Authentication:</a:t>
            </a:r>
          </a:p>
          <a:p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Ensured seamless communication between React and Flask.</a:t>
            </a:r>
          </a:p>
          <a:p>
            <a:pPr marL="457200" lvl="1"/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Overcame challenges through API design, testing, and OAuth framework adaptation.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Dynamic Frontend and Optimized Backend: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Developed a React frontend with advanced search and filtering.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Interface remains intuitive, with ongoing TypeScript migration.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Flask ensures secure, fast API responses; PostgreSQL optimizes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Current Progress: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LabConnect</a:t>
            </a:r>
            <a:r>
              <a:rPr lang="en-US" sz="3200" dirty="0"/>
              <a:t> is functional with optimized search and a streamlined application portal.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Ongoing work includes completing SSO integration and migrating to TypeScript.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81E656-1550-4678-91D6-50348E24F942}"/>
              </a:ext>
            </a:extLst>
          </p:cNvPr>
          <p:cNvSpPr txBox="1"/>
          <p:nvPr/>
        </p:nvSpPr>
        <p:spPr>
          <a:xfrm>
            <a:off x="22422632" y="1816260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b="1" dirty="0">
                <a:solidFill>
                  <a:srgbClr val="002060"/>
                </a:solidFill>
                <a:latin typeface="Montserrat Extra Bold" panose="00000900000000000000" pitchFamily="50" charset="0"/>
              </a:rPr>
              <a:t>Results</a:t>
            </a: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58DF4B72-452F-9439-D570-3C8072559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400" y1="51200" x2="51400" y2="51200"/>
                        <a14:foregroundMark x1="50800" y1="41000" x2="50800" y2="41000"/>
                        <a14:foregroundMark x1="50200" y1="39800" x2="50200" y2="39800"/>
                        <a14:foregroundMark x1="39200" y1="77400" x2="39200" y2="77400"/>
                        <a14:foregroundMark x1="30600" y1="76800" x2="30600" y2="76800"/>
                        <a14:foregroundMark x1="43800" y1="76800" x2="43800" y2="76800"/>
                        <a14:foregroundMark x1="52400" y1="76200" x2="52400" y2="76200"/>
                        <a14:foregroundMark x1="55200" y1="75400" x2="55200" y2="75400"/>
                        <a14:foregroundMark x1="63000" y1="74200" x2="63000" y2="74200"/>
                        <a14:foregroundMark x1="68600" y1="74400" x2="68600" y2="74400"/>
                        <a14:foregroundMark x1="76200" y1="74400" x2="76200" y2="74400"/>
                        <a14:foregroundMark x1="81800" y1="73600" x2="81800" y2="73600"/>
                        <a14:foregroundMark x1="23000" y1="77000" x2="23000" y2="77000"/>
                        <a14:foregroundMark x1="52400" y1="31000" x2="52400" y2="31000"/>
                        <a14:foregroundMark x1="52000" y1="30400" x2="52000" y2="30400"/>
                        <a14:foregroundMark x1="51400" y1="37800" x2="51400" y2="37800"/>
                        <a14:foregroundMark x1="51200" y1="37800" x2="53000" y2="33600"/>
                        <a14:backgroundMark x1="37200" y1="74800" x2="37200" y2="74800"/>
                        <a14:backgroundMark x1="30600" y1="76200" x2="30600" y2="76200"/>
                        <a14:backgroundMark x1="24200" y1="76200" x2="24200" y2="76200"/>
                        <a14:backgroundMark x1="51600" y1="74600" x2="51600" y2="74600"/>
                        <a14:backgroundMark x1="71600" y1="73400" x2="71600" y2="73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675"/>
          <a:stretch/>
        </p:blipFill>
        <p:spPr>
          <a:xfrm>
            <a:off x="685648" y="4960141"/>
            <a:ext cx="8969927" cy="5859671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8045A61-31D8-0B60-6619-7A4FCFBBF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2" y="24340450"/>
            <a:ext cx="20236216" cy="7428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79D18D-14B1-3186-B732-1ABF1971DE9D}"/>
              </a:ext>
            </a:extLst>
          </p:cNvPr>
          <p:cNvSpPr txBox="1"/>
          <p:nvPr/>
        </p:nvSpPr>
        <p:spPr>
          <a:xfrm>
            <a:off x="8988270" y="31863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dirty="0">
                <a:solidFill>
                  <a:schemeClr val="bg1"/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Database Schema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53BF43-5792-4DA0-128D-845F89F24B62}"/>
              </a:ext>
            </a:extLst>
          </p:cNvPr>
          <p:cNvSpPr/>
          <p:nvPr/>
        </p:nvSpPr>
        <p:spPr>
          <a:xfrm>
            <a:off x="513207" y="19061597"/>
            <a:ext cx="9903885" cy="4164755"/>
          </a:xfrm>
          <a:prstGeom prst="roundRect">
            <a:avLst>
              <a:gd name="adj" fmla="val 2700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66232DB-DC72-F8F5-7E34-51E82F6D1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06" y="20559923"/>
            <a:ext cx="1279568" cy="113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lask SVG and transparent PNG icons | TechIcons">
            <a:extLst>
              <a:ext uri="{FF2B5EF4-FFF2-40B4-BE49-F238E27FC236}">
                <a16:creationId xmlns:a16="http://schemas.microsoft.com/office/drawing/2014/main" id="{61025431-7545-12B6-E00E-185B67B88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952" y="20339001"/>
            <a:ext cx="1546473" cy="154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ython Programming Language Icon PNG &amp; SVG Design For T-Shirts">
            <a:extLst>
              <a:ext uri="{FF2B5EF4-FFF2-40B4-BE49-F238E27FC236}">
                <a16:creationId xmlns:a16="http://schemas.microsoft.com/office/drawing/2014/main" id="{F2F121D5-5661-FF11-6B14-D48A1D1AC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36" y="20371290"/>
            <a:ext cx="1488444" cy="148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>
            <a:extLst>
              <a:ext uri="{FF2B5EF4-FFF2-40B4-BE49-F238E27FC236}">
                <a16:creationId xmlns:a16="http://schemas.microsoft.com/office/drawing/2014/main" id="{ABE29F62-FB68-1933-AB5E-4FE267EF9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483" y="20426227"/>
            <a:ext cx="1259092" cy="125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7" descr="Logo, Icon, and Brand Guidelines | Docker">
            <a:extLst>
              <a:ext uri="{FF2B5EF4-FFF2-40B4-BE49-F238E27FC236}">
                <a16:creationId xmlns:a16="http://schemas.microsoft.com/office/drawing/2014/main" id="{56E2C5BA-E479-EFA5-9F8D-825857B2DB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01138" y="176061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3" name="Picture 29" descr="Daisyui Icon | Simpleicons Brands Iconpack | Simpleicons Team">
            <a:extLst>
              <a:ext uri="{FF2B5EF4-FFF2-40B4-BE49-F238E27FC236}">
                <a16:creationId xmlns:a16="http://schemas.microsoft.com/office/drawing/2014/main" id="{0A4039C7-CEE4-53C0-8DEF-5A47BC82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78" b="89778" l="4000" r="97333">
                        <a14:foregroundMark x1="65333" y1="56889" x2="65333" y2="56889"/>
                        <a14:foregroundMark x1="46222" y1="51111" x2="46222" y2="51111"/>
                        <a14:foregroundMark x1="38222" y1="46222" x2="38222" y2="46222"/>
                        <a14:foregroundMark x1="38222" y1="40000" x2="38222" y2="40000"/>
                        <a14:foregroundMark x1="18667" y1="53333" x2="18667" y2="53333"/>
                        <a14:foregroundMark x1="14667" y1="52444" x2="14667" y2="52444"/>
                        <a14:foregroundMark x1="4000" y1="53333" x2="4000" y2="53333"/>
                        <a14:foregroundMark x1="79111" y1="55111" x2="79111" y2="55111"/>
                        <a14:foregroundMark x1="97333" y1="53778" x2="97333" y2="5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48" y="21463181"/>
            <a:ext cx="2143125" cy="200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1" descr="Sentry Vector SVG Icon (4) - SVG Repo">
            <a:extLst>
              <a:ext uri="{FF2B5EF4-FFF2-40B4-BE49-F238E27FC236}">
                <a16:creationId xmlns:a16="http://schemas.microsoft.com/office/drawing/2014/main" id="{4EF107FA-CEE2-4162-60A1-FF0ECAD388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853538" y="177585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7" name="Picture 33" descr="Sentry - Free vector icons on creazilla.com">
            <a:extLst>
              <a:ext uri="{FF2B5EF4-FFF2-40B4-BE49-F238E27FC236}">
                <a16:creationId xmlns:a16="http://schemas.microsoft.com/office/drawing/2014/main" id="{A20D4332-0FF5-9BE3-49EF-192E69A1A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27" y="22131259"/>
            <a:ext cx="2629090" cy="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docker&quot; Icon - Download for free – Iconduck">
            <a:extLst>
              <a:ext uri="{FF2B5EF4-FFF2-40B4-BE49-F238E27FC236}">
                <a16:creationId xmlns:a16="http://schemas.microsoft.com/office/drawing/2014/main" id="{3D3D4F73-8728-1E34-4698-013E70F1A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623" y="20549979"/>
            <a:ext cx="1744669" cy="125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39" descr="Tailwind Css Logo PNG Vector SVG, EPS, Ai formats (3.15 KB) Free Download">
            <a:extLst>
              <a:ext uri="{FF2B5EF4-FFF2-40B4-BE49-F238E27FC236}">
                <a16:creationId xmlns:a16="http://schemas.microsoft.com/office/drawing/2014/main" id="{CD484CDF-0B45-47C8-5CFE-2516899CEA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05938" y="179109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65" name="Picture 41">
            <a:extLst>
              <a:ext uri="{FF2B5EF4-FFF2-40B4-BE49-F238E27FC236}">
                <a16:creationId xmlns:a16="http://schemas.microsoft.com/office/drawing/2014/main" id="{80914E2B-68B3-287F-B997-67F45A00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429" y="22224858"/>
            <a:ext cx="3695639" cy="46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21DE90-3A59-7C64-0D08-8B2841FD820A}"/>
              </a:ext>
            </a:extLst>
          </p:cNvPr>
          <p:cNvSpPr txBox="1"/>
          <p:nvPr/>
        </p:nvSpPr>
        <p:spPr>
          <a:xfrm>
            <a:off x="726130" y="1934276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US" sz="4000" b="1" dirty="0">
                <a:solidFill>
                  <a:srgbClr val="002060"/>
                </a:solidFill>
                <a:latin typeface="Montserrat Extra Bold" panose="00000900000000000000" pitchFamily="50" charset="0"/>
              </a:rPr>
              <a:t>Technologies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Montserrat Extra Bold" panose="00000900000000000000" pitchFamily="50" charset="0"/>
              </a:rPr>
              <a:t>Used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800" b="1" dirty="0"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D76453-8F9C-707B-EC1C-5A7DCD126AE8}"/>
              </a:ext>
            </a:extLst>
          </p:cNvPr>
          <p:cNvSpPr txBox="1"/>
          <p:nvPr/>
        </p:nvSpPr>
        <p:spPr>
          <a:xfrm>
            <a:off x="11517633" y="565966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4000" b="1" dirty="0">
                <a:solidFill>
                  <a:srgbClr val="002060"/>
                </a:solidFill>
                <a:latin typeface="Montserrat Extra Bold" panose="00000900000000000000" pitchFamily="50" charset="0"/>
              </a:rPr>
              <a:t>Objectives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BDCB7B-174E-ADAF-D557-ECC33099313B}"/>
              </a:ext>
            </a:extLst>
          </p:cNvPr>
          <p:cNvSpPr/>
          <p:nvPr/>
        </p:nvSpPr>
        <p:spPr>
          <a:xfrm>
            <a:off x="21894044" y="5086179"/>
            <a:ext cx="21311396" cy="11941026"/>
          </a:xfrm>
          <a:prstGeom prst="roundRect">
            <a:avLst>
              <a:gd name="adj" fmla="val 1711"/>
            </a:avLst>
          </a:prstGeom>
          <a:solidFill>
            <a:srgbClr val="002060">
              <a:alpha val="8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37E18-5DB2-8859-8864-6F5351EE6992}"/>
              </a:ext>
            </a:extLst>
          </p:cNvPr>
          <p:cNvSpPr txBox="1"/>
          <p:nvPr/>
        </p:nvSpPr>
        <p:spPr>
          <a:xfrm>
            <a:off x="31323852" y="1624946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dirty="0">
                <a:solidFill>
                  <a:schemeClr val="bg1"/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Website Page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3C37BB-0298-C4B4-B288-D1C543D98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2632" y="5691752"/>
            <a:ext cx="11102559" cy="431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59B4E1-C3CE-732B-F866-E6A940B7C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4680" y="5659667"/>
            <a:ext cx="8802469" cy="537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D3C4AC-239F-1087-F1C0-89ACBDBF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0277" y="10330318"/>
            <a:ext cx="11094914" cy="558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989EDB-896F-F4A7-B768-9C8773C87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4681" y="11340367"/>
            <a:ext cx="8828973" cy="452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1233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assessingslate|08-20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Arial"/>
        <a:cs typeface="Arial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5131</TotalTime>
  <Words>474</Words>
  <Application>Microsoft Office PowerPoint</Application>
  <PresentationFormat>Custom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Montserrat Extra Bold</vt:lpstr>
      <vt:lpstr>Domine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Wadekar, Siddhi Yogesh</cp:lastModifiedBy>
  <cp:revision>18</cp:revision>
  <dcterms:modified xsi:type="dcterms:W3CDTF">2024-12-04T21:35:53Z</dcterms:modified>
  <cp:category>science research poster</cp:category>
</cp:coreProperties>
</file>