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0" r:id="rId15"/>
    <p:sldId id="271" r:id="rId16"/>
    <p:sldId id="272" r:id="rId17"/>
    <p:sldId id="273" r:id="rId18"/>
    <p:sldId id="274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0" autoAdjust="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301C-E435-4390-A37E-3CB49280092C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4D77-C87E-402A-A21D-6764E5471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9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4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9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7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84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9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8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0989" y="2933522"/>
            <a:ext cx="914844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94688" y="3639692"/>
            <a:ext cx="9802622" cy="130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4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1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9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3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5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4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1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03546" y="3728084"/>
            <a:ext cx="40308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7E7E7E"/>
                </a:solidFill>
                <a:latin typeface="Verdana"/>
                <a:cs typeface="Verdana"/>
              </a:rPr>
              <a:t>DETAIL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E7E7E"/>
                </a:solidFill>
                <a:latin typeface="Verdana"/>
                <a:cs typeface="Verdana"/>
              </a:rPr>
              <a:t>PRO</a:t>
            </a:r>
            <a:r>
              <a:rPr sz="1800" spc="-5" dirty="0">
                <a:solidFill>
                  <a:srgbClr val="7E7E7E"/>
                </a:solidFill>
                <a:latin typeface="Verdana"/>
                <a:cs typeface="Verdana"/>
              </a:rPr>
              <a:t>J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EC</a:t>
            </a:r>
            <a:r>
              <a:rPr sz="1800" spc="-10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7E7E7E"/>
                </a:solidFill>
                <a:latin typeface="Verdana"/>
                <a:cs typeface="Verdana"/>
              </a:rPr>
              <a:t>REPO</a:t>
            </a:r>
            <a:r>
              <a:rPr sz="1800" spc="-8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1800" spc="-345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73980" y="710057"/>
            <a:ext cx="1844039" cy="2372995"/>
            <a:chOff x="5047488" y="807719"/>
            <a:chExt cx="1844039" cy="23729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560" y="1002791"/>
              <a:ext cx="1274064" cy="18028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67200" y="5221367"/>
            <a:ext cx="3921125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350" dirty="0">
                <a:solidFill>
                  <a:srgbClr val="F1F1F1"/>
                </a:solidFill>
                <a:latin typeface="Cambria" panose="02040503050406030204" pitchFamily="18" charset="0"/>
                <a:ea typeface="Cambria" panose="02040503050406030204" pitchFamily="18" charset="0"/>
                <a:cs typeface="Trebuchet MS"/>
              </a:rPr>
              <a:t>SRIM ANTA   SHEKHAR   MISHRA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800" spc="-350" dirty="0">
                <a:solidFill>
                  <a:srgbClr val="F1F1F1"/>
                </a:solidFill>
                <a:latin typeface="Cambria" panose="02040503050406030204" pitchFamily="18" charset="0"/>
                <a:ea typeface="Cambria" panose="02040503050406030204" pitchFamily="18" charset="0"/>
                <a:cs typeface="Trebuchet MS"/>
              </a:rPr>
              <a:t>SWADESH  RANJAN  PANDA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3061" y="6108149"/>
            <a:ext cx="7231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BEBEBE"/>
                </a:solidFill>
                <a:latin typeface="Verdana"/>
                <a:cs typeface="Verdana"/>
              </a:rPr>
              <a:t>iNeuron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99E09-1596-4770-8C1F-74BBE4F92820}"/>
              </a:ext>
            </a:extLst>
          </p:cNvPr>
          <p:cNvSpPr txBox="1"/>
          <p:nvPr/>
        </p:nvSpPr>
        <p:spPr>
          <a:xfrm>
            <a:off x="1008061" y="2768863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HEART DISEASE DIAGNOSIS ANALYSIS</a:t>
            </a:r>
            <a:endParaRPr lang="en-IN" sz="4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7374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7791" y="5899465"/>
            <a:ext cx="5133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1800" spc="-150" dirty="0">
                <a:latin typeface="Verdana"/>
                <a:cs typeface="Verdana"/>
              </a:rPr>
              <a:t>68.35 % people who belongs to elder age (&gt;55) </a:t>
            </a:r>
            <a:r>
              <a:rPr lang="en-US" spc="-150" dirty="0">
                <a:latin typeface="Verdana"/>
                <a:cs typeface="Verdana"/>
              </a:rPr>
              <a:t>are more prone to heart disease.</a:t>
            </a:r>
            <a:endParaRPr lang="en-US" sz="1800" spc="-15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3552" y="5911904"/>
            <a:ext cx="5040630" cy="55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Wingdings"/>
              <a:buChar char=""/>
              <a:tabLst>
                <a:tab pos="299720" algn="l"/>
              </a:tabLst>
            </a:pPr>
            <a:r>
              <a:rPr lang="en-US" sz="1800" dirty="0">
                <a:latin typeface="Verdana"/>
                <a:cs typeface="Verdana"/>
              </a:rPr>
              <a:t>Males are more affected by heart disease than the females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813" y="524267"/>
            <a:ext cx="7379446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suffers from heart disease?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2ECE1-BE4F-4AC8-BF75-C40C08FB4F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06" y="2119119"/>
            <a:ext cx="5291615" cy="30636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755B1B-4C59-4CE6-8919-E5D7CD23DB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163" b="-8"/>
          <a:stretch/>
        </p:blipFill>
        <p:spPr>
          <a:xfrm>
            <a:off x="6343247" y="2152650"/>
            <a:ext cx="4915555" cy="29172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31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7791" y="5899465"/>
            <a:ext cx="51333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pc="-150" dirty="0">
                <a:latin typeface="Verdana"/>
                <a:cs typeface="Verdana"/>
              </a:rPr>
              <a:t>It is very interesting to see that more heart patients don’t have any symptoms of chest pain (asymptomatic).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83552" y="5911904"/>
            <a:ext cx="5040630" cy="836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800" dirty="0">
                <a:latin typeface="Verdana"/>
                <a:cs typeface="Verdana"/>
              </a:rPr>
              <a:t>Both males and females have more asymptomatic chest pain followed by Atypical angina chest pain.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813" y="524267"/>
            <a:ext cx="7379446" cy="7069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Chest pain experienced by Heart patients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32F712-9CB7-4F67-A787-0955E2CC7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91" y="1726385"/>
            <a:ext cx="5375908" cy="3239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BA3C5D-9B96-48CC-84EF-C18F7D82F8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4651" y="1726385"/>
            <a:ext cx="5562600" cy="323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24267"/>
            <a:ext cx="8308459" cy="7069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 Depression and how it is related to Heart disease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0BE28F-17F2-46CF-A4F7-A3D4488120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559" y="2489841"/>
            <a:ext cx="5577234" cy="177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3CDAF2-7DDC-47B2-80B6-47DC1DDD9185}"/>
              </a:ext>
            </a:extLst>
          </p:cNvPr>
          <p:cNvSpPr txBox="1"/>
          <p:nvPr/>
        </p:nvSpPr>
        <p:spPr>
          <a:xfrm>
            <a:off x="1143000" y="1524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18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/>
                <a:cs typeface="Verdana"/>
              </a:rPr>
              <a:t>depre</a:t>
            </a:r>
            <a:r>
              <a:rPr lang="en-US" sz="18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18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18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US" sz="18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7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lang="en-US"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8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lang="en-US" sz="1800" spc="-50" dirty="0">
                <a:solidFill>
                  <a:srgbClr val="FFFFFF"/>
                </a:solidFill>
                <a:latin typeface="Verdana"/>
                <a:cs typeface="Verdana"/>
              </a:rPr>
              <a:t>fi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-15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25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lang="en-US" sz="1800" dirty="0">
                <a:solidFill>
                  <a:srgbClr val="FFFFFF"/>
                </a:solidFill>
                <a:latin typeface="Verdana"/>
                <a:cs typeface="Verdana"/>
              </a:rPr>
              <a:t>electrocardiogram, </a:t>
            </a:r>
            <a:r>
              <a:rPr lang="en-US" sz="1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lang="en-US" sz="1800" spc="-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ere</a:t>
            </a:r>
            <a:r>
              <a:rPr lang="en-US" sz="1800" spc="-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lang="en-US"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10" dirty="0">
                <a:solidFill>
                  <a:srgbClr val="FFFFFF"/>
                </a:solidFill>
                <a:latin typeface="Verdana"/>
                <a:cs typeface="Verdana"/>
              </a:rPr>
              <a:t>trac</a:t>
            </a:r>
            <a:r>
              <a:rPr lang="en-US" sz="18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18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210" dirty="0">
                <a:solidFill>
                  <a:srgbClr val="FFFFFF"/>
                </a:solidFill>
                <a:latin typeface="Verdana"/>
                <a:cs typeface="Verdana"/>
              </a:rPr>
              <a:t>ST  </a:t>
            </a:r>
            <a:r>
              <a:rPr lang="en-US" sz="18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1800" spc="35" dirty="0">
                <a:solidFill>
                  <a:srgbClr val="FFFFFF"/>
                </a:solidFill>
                <a:latin typeface="Verdana"/>
                <a:cs typeface="Verdana"/>
              </a:rPr>
              <a:t>egm</a:t>
            </a:r>
            <a:r>
              <a:rPr lang="en-US" sz="1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8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18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5" dirty="0">
                <a:solidFill>
                  <a:srgbClr val="FFFFFF"/>
                </a:solidFill>
                <a:latin typeface="Verdana"/>
                <a:cs typeface="Verdana"/>
              </a:rPr>
              <a:t>abno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1800" spc="-40" dirty="0">
                <a:solidFill>
                  <a:srgbClr val="FFFFFF"/>
                </a:solidFill>
                <a:latin typeface="Verdana"/>
                <a:cs typeface="Verdana"/>
              </a:rPr>
              <a:t>mal</a:t>
            </a:r>
            <a:r>
              <a:rPr lang="en-US" sz="18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US" sz="18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1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US" sz="18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US" sz="1800" spc="10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lang="en-US" sz="1800" spc="20" dirty="0">
                <a:solidFill>
                  <a:srgbClr val="FFFFFF"/>
                </a:solidFill>
                <a:latin typeface="Verdana"/>
                <a:cs typeface="Verdana"/>
              </a:rPr>
              <a:t>belo</a:t>
            </a:r>
            <a:r>
              <a:rPr lang="en-US" sz="1800" spc="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15" dirty="0">
                <a:solidFill>
                  <a:srgbClr val="FFFFFF"/>
                </a:solidFill>
                <a:latin typeface="Verdana"/>
                <a:cs typeface="Verdana"/>
              </a:rPr>
              <a:t>bas</a:t>
            </a:r>
            <a:r>
              <a:rPr lang="en-US" sz="18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-2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lang="en-US" sz="1800" dirty="0">
              <a:latin typeface="Verdana"/>
              <a:cs typeface="Verdana"/>
            </a:endParaRP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274D4B-B332-46D3-A315-901F1722BE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5211" y="2489842"/>
            <a:ext cx="5187190" cy="1777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2A9C9-42B7-4AF5-B8D5-3A933EEEAD67}"/>
              </a:ext>
            </a:extLst>
          </p:cNvPr>
          <p:cNvSpPr txBox="1"/>
          <p:nvPr/>
        </p:nvSpPr>
        <p:spPr>
          <a:xfrm>
            <a:off x="351716" y="4475506"/>
            <a:ext cx="5434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see that ST Depression increases after the age 52-55 and reaches it’s highest at the age of 57-60 then decreases.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0A011-113F-4F63-BA81-A54AD0A77F48}"/>
              </a:ext>
            </a:extLst>
          </p:cNvPr>
          <p:cNvSpPr txBox="1"/>
          <p:nvPr/>
        </p:nvSpPr>
        <p:spPr>
          <a:xfrm>
            <a:off x="359089" y="5527467"/>
            <a:ext cx="5380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positive correlation between ST Depression and Heart disease as ST depression increases then chances of Heart disease also increase.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7AD74-26EA-4665-8F72-544C11C6794B}"/>
              </a:ext>
            </a:extLst>
          </p:cNvPr>
          <p:cNvSpPr txBox="1"/>
          <p:nvPr/>
        </p:nvSpPr>
        <p:spPr>
          <a:xfrm>
            <a:off x="6395211" y="4648200"/>
            <a:ext cx="518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see that Males are more getting ST depression than the Females.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20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972" y="0"/>
            <a:ext cx="12304971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9815"/>
            <a:ext cx="7611675" cy="69493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Observations: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5053B-FE4A-4D3B-9076-905DC4EAA7A9}"/>
              </a:ext>
            </a:extLst>
          </p:cNvPr>
          <p:cNvSpPr txBox="1"/>
          <p:nvPr/>
        </p:nvSpPr>
        <p:spPr>
          <a:xfrm>
            <a:off x="609600" y="1524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of Max Heart rate of the patients who is having heart disease (139.26mm/Hg) is less than those who don’t have Heart disease.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6BC04-110C-4107-B3AB-F62AFA15563C}"/>
              </a:ext>
            </a:extLst>
          </p:cNvPr>
          <p:cNvSpPr txBox="1"/>
          <p:nvPr/>
        </p:nvSpPr>
        <p:spPr>
          <a:xfrm>
            <a:off x="609599" y="274320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ECG Measurement is higher (163) in patients who have heart disease than who don’t have heart disease.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B1B17-B7A3-41D3-B351-C0A95A52C876}"/>
              </a:ext>
            </a:extLst>
          </p:cNvPr>
          <p:cNvSpPr txBox="1"/>
          <p:nvPr/>
        </p:nvSpPr>
        <p:spPr>
          <a:xfrm>
            <a:off x="685800" y="3810000"/>
            <a:ext cx="704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cholesterol is higher (251.47) in Heart patients those who have heart disease than those who don’t have.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24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5FE3E0-9BE2-4AD2-A2FA-4A61583F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1999" cy="6865372"/>
            <a:chOff x="0" y="15240"/>
            <a:chExt cx="12191999" cy="68653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472" y="5920614"/>
              <a:ext cx="889594" cy="8890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14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09800"/>
              <a:ext cx="5715000" cy="4647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8044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30" dirty="0">
                <a:solidFill>
                  <a:srgbClr val="EBEBEB"/>
                </a:solidFill>
              </a:rPr>
              <a:t>P</a:t>
            </a:r>
            <a:r>
              <a:rPr sz="3600" spc="-25" dirty="0">
                <a:solidFill>
                  <a:srgbClr val="EBEBEB"/>
                </a:solidFill>
              </a:rPr>
              <a:t>ERFORMAN</a:t>
            </a:r>
            <a:r>
              <a:rPr sz="3600" spc="-15" dirty="0">
                <a:solidFill>
                  <a:srgbClr val="EBEBEB"/>
                </a:solidFill>
              </a:rPr>
              <a:t>C</a:t>
            </a:r>
            <a:r>
              <a:rPr sz="3600" spc="-350" dirty="0">
                <a:solidFill>
                  <a:srgbClr val="EBEBEB"/>
                </a:solidFill>
              </a:rPr>
              <a:t>E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25" dirty="0">
                <a:solidFill>
                  <a:srgbClr val="EBEBEB"/>
                </a:solidFill>
              </a:rPr>
              <a:t>IND</a:t>
            </a:r>
            <a:r>
              <a:rPr sz="3600" spc="-270" dirty="0">
                <a:solidFill>
                  <a:srgbClr val="EBEBEB"/>
                </a:solidFill>
              </a:rPr>
              <a:t>I</a:t>
            </a:r>
            <a:r>
              <a:rPr sz="3600" spc="-25" dirty="0">
                <a:solidFill>
                  <a:srgbClr val="EBEBEB"/>
                </a:solidFill>
              </a:rPr>
              <a:t>CA</a:t>
            </a:r>
            <a:r>
              <a:rPr sz="3600" spc="-20" dirty="0">
                <a:solidFill>
                  <a:srgbClr val="EBEBEB"/>
                </a:solidFill>
              </a:rPr>
              <a:t>TO</a:t>
            </a:r>
            <a:r>
              <a:rPr sz="3600" spc="-1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9DEFA-AC57-4A38-9B76-3D5FB36FABC6}"/>
              </a:ext>
            </a:extLst>
          </p:cNvPr>
          <p:cNvSpPr txBox="1"/>
          <p:nvPr/>
        </p:nvSpPr>
        <p:spPr>
          <a:xfrm>
            <a:off x="1233932" y="2438400"/>
            <a:ext cx="9510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Age distribution based on Heart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 distribution based on Heart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 depression and age based on Heart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category vs Chest pain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Heart disease (Presence/Absence) in Total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Chest pain type vs Heart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Cholesterol, Blood pressure, Heart rate based on Heart disease patients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ECG Measurement vs Heart disease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3500058"/>
            <a:ext cx="6824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0" dirty="0">
                <a:solidFill>
                  <a:schemeClr val="tx1"/>
                </a:solidFill>
              </a:rPr>
              <a:t>THANK YOU!</a:t>
            </a:r>
            <a:endParaRPr spc="-6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356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35" dirty="0">
                <a:solidFill>
                  <a:srgbClr val="EBEBEB"/>
                </a:solidFill>
              </a:rPr>
              <a:t>JECT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250" dirty="0">
                <a:solidFill>
                  <a:srgbClr val="EBEBEB"/>
                </a:solidFill>
              </a:rPr>
              <a:t>D</a:t>
            </a:r>
            <a:r>
              <a:rPr sz="3600" spc="-195" dirty="0">
                <a:solidFill>
                  <a:srgbClr val="EBEBEB"/>
                </a:solidFill>
              </a:rPr>
              <a:t>E</a:t>
            </a:r>
            <a:r>
              <a:rPr sz="3600" spc="-385" dirty="0">
                <a:solidFill>
                  <a:srgbClr val="EBEBEB"/>
                </a:solidFill>
              </a:rPr>
              <a:t>TAIL</a:t>
            </a:r>
            <a:r>
              <a:rPr lang="en-US" spc="-385" dirty="0">
                <a:solidFill>
                  <a:srgbClr val="EBEBEB"/>
                </a:solidFill>
              </a:rPr>
              <a:t>S</a:t>
            </a:r>
            <a:endParaRPr sz="3600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42567" y="3006598"/>
          <a:ext cx="8478520" cy="266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0010" algn="r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b="1" spc="-70" dirty="0">
                          <a:latin typeface="Tahoma"/>
                          <a:cs typeface="Tahoma"/>
                        </a:rPr>
                        <a:t>Project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40" dirty="0"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Heart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Disease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Diagnostic</a:t>
                      </a:r>
                      <a:r>
                        <a:rPr sz="18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45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Analysis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2550" algn="r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b="1" spc="-20" dirty="0">
                          <a:latin typeface="Tahoma"/>
                          <a:cs typeface="Tahoma"/>
                        </a:rPr>
                        <a:t>Technology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185" algn="r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b="1" spc="-35" dirty="0">
                          <a:latin typeface="Tahoma"/>
                          <a:cs typeface="Tahoma"/>
                        </a:rPr>
                        <a:t>Domain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Healthcare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2550" algn="r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Difficult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level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sz="1800" spc="80" dirty="0">
                          <a:latin typeface="Verdana"/>
                          <a:cs typeface="Verdana"/>
                        </a:rPr>
                        <a:t>Advanced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78740" algn="r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spc="-40" dirty="0">
                          <a:latin typeface="Verdana"/>
                          <a:cs typeface="Verdana"/>
                        </a:rPr>
                        <a:t>Python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1280" algn="r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-Pow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CB21EB-9794-4057-9218-7692356EA701}"/>
              </a:ext>
            </a:extLst>
          </p:cNvPr>
          <p:cNvSpPr txBox="1"/>
          <p:nvPr/>
        </p:nvSpPr>
        <p:spPr>
          <a:xfrm>
            <a:off x="10640059" y="606175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33932" y="1264665"/>
            <a:ext cx="238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5243" y="2674651"/>
            <a:ext cx="9681845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0" marR="30480" indent="-342900" algn="just">
              <a:lnSpc>
                <a:spcPct val="100200"/>
              </a:lnSpc>
              <a:spcBef>
                <a:spcPts val="90"/>
              </a:spcBef>
            </a:pPr>
            <a:r>
              <a:rPr sz="3375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2800" spc="-155" dirty="0">
                <a:latin typeface="Verdana"/>
                <a:cs typeface="Verdana"/>
              </a:rPr>
              <a:t>The </a:t>
            </a:r>
            <a:r>
              <a:rPr sz="2800" spc="70" dirty="0">
                <a:latin typeface="Verdana"/>
                <a:cs typeface="Verdana"/>
              </a:rPr>
              <a:t>goal </a:t>
            </a:r>
            <a:r>
              <a:rPr sz="2800" spc="10" dirty="0">
                <a:latin typeface="Verdana"/>
                <a:cs typeface="Verdana"/>
              </a:rPr>
              <a:t>of </a:t>
            </a:r>
            <a:r>
              <a:rPr sz="2800" spc="-204" dirty="0">
                <a:latin typeface="Verdana"/>
                <a:cs typeface="Verdana"/>
              </a:rPr>
              <a:t>this </a:t>
            </a:r>
            <a:r>
              <a:rPr sz="2800" spc="-20" dirty="0">
                <a:latin typeface="Verdana"/>
                <a:cs typeface="Verdana"/>
              </a:rPr>
              <a:t>project </a:t>
            </a:r>
            <a:r>
              <a:rPr sz="2800" spc="-295" dirty="0">
                <a:latin typeface="Verdana"/>
                <a:cs typeface="Verdana"/>
              </a:rPr>
              <a:t>is </a:t>
            </a:r>
            <a:r>
              <a:rPr sz="2800" spc="-15" dirty="0">
                <a:latin typeface="Verdana"/>
                <a:cs typeface="Verdana"/>
              </a:rPr>
              <a:t>to </a:t>
            </a:r>
            <a:r>
              <a:rPr sz="2800" spc="-35" dirty="0">
                <a:latin typeface="Verdana"/>
                <a:cs typeface="Verdana"/>
              </a:rPr>
              <a:t>analyse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40" dirty="0">
                <a:latin typeface="Verdana"/>
                <a:cs typeface="Verdana"/>
              </a:rPr>
              <a:t>heart </a:t>
            </a:r>
            <a:r>
              <a:rPr sz="2800" spc="-45" dirty="0">
                <a:latin typeface="Verdana"/>
                <a:cs typeface="Verdana"/>
              </a:rPr>
              <a:t>disease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280" dirty="0">
                <a:latin typeface="Verdana"/>
                <a:cs typeface="Verdana"/>
              </a:rPr>
              <a:t>oc</a:t>
            </a:r>
            <a:r>
              <a:rPr sz="2800" spc="265" dirty="0">
                <a:latin typeface="Verdana"/>
                <a:cs typeface="Verdana"/>
              </a:rPr>
              <a:t>c</a:t>
            </a:r>
            <a:r>
              <a:rPr sz="2800" spc="-60" dirty="0">
                <a:latin typeface="Verdana"/>
                <a:cs typeface="Verdana"/>
              </a:rPr>
              <a:t>urren</a:t>
            </a:r>
            <a:r>
              <a:rPr sz="2800" spc="-55" dirty="0">
                <a:latin typeface="Verdana"/>
                <a:cs typeface="Verdana"/>
              </a:rPr>
              <a:t>c</a:t>
            </a:r>
            <a:r>
              <a:rPr sz="2800" spc="-50" dirty="0">
                <a:latin typeface="Verdana"/>
                <a:cs typeface="Verdana"/>
              </a:rPr>
              <a:t>e,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ba</a:t>
            </a:r>
            <a:r>
              <a:rPr sz="2800" spc="10" dirty="0">
                <a:latin typeface="Verdana"/>
                <a:cs typeface="Verdana"/>
              </a:rPr>
              <a:t>s</a:t>
            </a:r>
            <a:r>
              <a:rPr sz="2800" spc="160" dirty="0">
                <a:latin typeface="Verdana"/>
                <a:cs typeface="Verdana"/>
              </a:rPr>
              <a:t>ed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35" dirty="0">
                <a:latin typeface="Verdana"/>
                <a:cs typeface="Verdana"/>
              </a:rPr>
              <a:t>o</a:t>
            </a:r>
            <a:r>
              <a:rPr sz="2800" spc="-70" dirty="0">
                <a:latin typeface="Verdana"/>
                <a:cs typeface="Verdana"/>
              </a:rPr>
              <a:t>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225" dirty="0">
                <a:latin typeface="Verdana"/>
                <a:cs typeface="Verdana"/>
              </a:rPr>
              <a:t>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355" dirty="0">
                <a:latin typeface="Verdana"/>
                <a:cs typeface="Verdana"/>
              </a:rPr>
              <a:t>c</a:t>
            </a:r>
            <a:r>
              <a:rPr sz="2800" spc="10" dirty="0">
                <a:latin typeface="Verdana"/>
                <a:cs typeface="Verdana"/>
              </a:rPr>
              <a:t>o</a:t>
            </a:r>
            <a:r>
              <a:rPr sz="2800" spc="20" dirty="0">
                <a:latin typeface="Verdana"/>
                <a:cs typeface="Verdana"/>
              </a:rPr>
              <a:t>m</a:t>
            </a:r>
            <a:r>
              <a:rPr sz="2800" spc="-25" dirty="0">
                <a:latin typeface="Verdana"/>
                <a:cs typeface="Verdana"/>
              </a:rPr>
              <a:t>binati</a:t>
            </a:r>
            <a:r>
              <a:rPr sz="2800" spc="-20" dirty="0">
                <a:latin typeface="Verdana"/>
                <a:cs typeface="Verdana"/>
              </a:rPr>
              <a:t>o</a:t>
            </a:r>
            <a:r>
              <a:rPr sz="2800" spc="-70" dirty="0">
                <a:latin typeface="Verdana"/>
                <a:cs typeface="Verdana"/>
              </a:rPr>
              <a:t>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35" dirty="0">
                <a:latin typeface="Verdana"/>
                <a:cs typeface="Verdana"/>
              </a:rPr>
              <a:t>o</a:t>
            </a:r>
            <a:r>
              <a:rPr sz="2800" spc="-110" dirty="0">
                <a:latin typeface="Verdana"/>
                <a:cs typeface="Verdana"/>
              </a:rPr>
              <a:t>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featu</a:t>
            </a:r>
            <a:r>
              <a:rPr sz="2800" spc="-40" dirty="0">
                <a:latin typeface="Verdana"/>
                <a:cs typeface="Verdana"/>
              </a:rPr>
              <a:t>r</a:t>
            </a:r>
            <a:r>
              <a:rPr sz="2800" spc="-114" dirty="0">
                <a:latin typeface="Verdana"/>
                <a:cs typeface="Verdana"/>
              </a:rPr>
              <a:t>es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hat  </a:t>
            </a:r>
            <a:r>
              <a:rPr sz="2800" spc="-20" dirty="0">
                <a:latin typeface="Verdana"/>
                <a:cs typeface="Verdana"/>
              </a:rPr>
              <a:t>descri</a:t>
            </a:r>
            <a:r>
              <a:rPr sz="2800" spc="-10" dirty="0">
                <a:latin typeface="Verdana"/>
                <a:cs typeface="Verdana"/>
              </a:rPr>
              <a:t>b</a:t>
            </a:r>
            <a:r>
              <a:rPr sz="2800" spc="-114" dirty="0">
                <a:latin typeface="Verdana"/>
                <a:cs typeface="Verdana"/>
              </a:rPr>
              <a:t>es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h</a:t>
            </a:r>
            <a:r>
              <a:rPr sz="2800" spc="-35" dirty="0">
                <a:latin typeface="Verdana"/>
                <a:cs typeface="Verdana"/>
              </a:rPr>
              <a:t>eart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d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spc="-110" dirty="0">
                <a:latin typeface="Verdana"/>
                <a:cs typeface="Verdana"/>
              </a:rPr>
              <a:t>s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spc="229" dirty="0">
                <a:latin typeface="Verdana"/>
                <a:cs typeface="Verdana"/>
              </a:rPr>
              <a:t>a</a:t>
            </a:r>
            <a:r>
              <a:rPr sz="2800" spc="-110" dirty="0">
                <a:latin typeface="Verdana"/>
                <a:cs typeface="Verdana"/>
              </a:rPr>
              <a:t>s</a:t>
            </a:r>
            <a:r>
              <a:rPr sz="2800" spc="-135" dirty="0">
                <a:latin typeface="Verdana"/>
                <a:cs typeface="Verdana"/>
              </a:rPr>
              <a:t>e</a:t>
            </a:r>
            <a:r>
              <a:rPr sz="2800" spc="-24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EFB83-8C05-41EB-9DB1-D5D758C52436}"/>
              </a:ext>
            </a:extLst>
          </p:cNvPr>
          <p:cNvSpPr txBox="1"/>
          <p:nvPr/>
        </p:nvSpPr>
        <p:spPr>
          <a:xfrm>
            <a:off x="10339037" y="603509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7271" y="7373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463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95" dirty="0">
                <a:solidFill>
                  <a:srgbClr val="EBEBEB"/>
                </a:solidFill>
              </a:rPr>
              <a:t>BLE</a:t>
            </a:r>
            <a:r>
              <a:rPr sz="3600" spc="-254" dirty="0">
                <a:solidFill>
                  <a:srgbClr val="EBEBEB"/>
                </a:solidFill>
              </a:rPr>
              <a:t>M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75" dirty="0">
                <a:solidFill>
                  <a:srgbClr val="EBEBEB"/>
                </a:solidFill>
              </a:rPr>
              <a:t>STA</a:t>
            </a:r>
            <a:r>
              <a:rPr sz="3600" spc="-430" dirty="0">
                <a:solidFill>
                  <a:srgbClr val="EBEBEB"/>
                </a:solidFill>
              </a:rPr>
              <a:t>T</a:t>
            </a:r>
            <a:r>
              <a:rPr sz="3600" spc="-155" dirty="0">
                <a:solidFill>
                  <a:srgbClr val="EBEBEB"/>
                </a:solidFill>
              </a:rPr>
              <a:t>EM</a:t>
            </a:r>
            <a:r>
              <a:rPr sz="3600" spc="-120" dirty="0">
                <a:solidFill>
                  <a:srgbClr val="EBEBEB"/>
                </a:solidFill>
              </a:rPr>
              <a:t>E</a:t>
            </a:r>
            <a:r>
              <a:rPr sz="3600" spc="-360" dirty="0">
                <a:solidFill>
                  <a:srgbClr val="EBEBEB"/>
                </a:solidFill>
              </a:rPr>
              <a:t>NT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246222" y="2341576"/>
            <a:ext cx="9645015" cy="283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850" spc="-277" baseline="1900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40" dirty="0">
                <a:latin typeface="Verdana"/>
                <a:cs typeface="Verdana"/>
              </a:rPr>
              <a:t>Health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is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real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wealth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In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pandemic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realized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brute </a:t>
            </a:r>
            <a:r>
              <a:rPr sz="2400" spc="-10" dirty="0">
                <a:latin typeface="Verdana"/>
                <a:cs typeface="Verdana"/>
              </a:rPr>
              <a:t>effects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50" dirty="0">
                <a:latin typeface="Verdana"/>
                <a:cs typeface="Verdana"/>
              </a:rPr>
              <a:t>covid-19 </a:t>
            </a:r>
            <a:r>
              <a:rPr sz="2400" spc="25" dirty="0">
                <a:latin typeface="Verdana"/>
                <a:cs typeface="Verdana"/>
              </a:rPr>
              <a:t>on </a:t>
            </a:r>
            <a:r>
              <a:rPr sz="2400" spc="-60" dirty="0">
                <a:latin typeface="Verdana"/>
                <a:cs typeface="Verdana"/>
              </a:rPr>
              <a:t>all irrespective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any </a:t>
            </a:r>
            <a:r>
              <a:rPr sz="2400" spc="-145" dirty="0">
                <a:latin typeface="Verdana"/>
                <a:cs typeface="Verdana"/>
              </a:rPr>
              <a:t>status. </a:t>
            </a:r>
            <a:r>
              <a:rPr sz="2400" spc="-5" dirty="0">
                <a:latin typeface="Verdana"/>
                <a:cs typeface="Verdana"/>
              </a:rPr>
              <a:t>You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-40" dirty="0">
                <a:latin typeface="Verdana"/>
                <a:cs typeface="Verdana"/>
              </a:rPr>
              <a:t>required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analyse </a:t>
            </a:r>
            <a:r>
              <a:rPr sz="2400" spc="-175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health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45" dirty="0">
                <a:latin typeface="Verdana"/>
                <a:cs typeface="Verdana"/>
              </a:rPr>
              <a:t>medical </a:t>
            </a:r>
            <a:r>
              <a:rPr sz="2400" spc="95" dirty="0">
                <a:latin typeface="Verdana"/>
                <a:cs typeface="Verdana"/>
              </a:rPr>
              <a:t>data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bette</a:t>
            </a:r>
            <a:r>
              <a:rPr sz="2400" spc="-2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future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prepar</a:t>
            </a:r>
            <a:r>
              <a:rPr sz="2400" spc="30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tion.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100" dirty="0">
              <a:latin typeface="Verdana"/>
              <a:cs typeface="Verdana"/>
            </a:endParaRPr>
          </a:p>
          <a:p>
            <a:pPr marL="393700" marR="325755" indent="-342900">
              <a:lnSpc>
                <a:spcPts val="2810"/>
              </a:lnSpc>
              <a:tabLst>
                <a:tab pos="393065" algn="l"/>
              </a:tabLst>
            </a:pPr>
            <a:r>
              <a:rPr sz="2850" spc="-277" baseline="1900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data</a:t>
            </a:r>
            <a:r>
              <a:rPr sz="2400" spc="2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et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33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formed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taking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nto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90" dirty="0">
                <a:latin typeface="Verdana"/>
                <a:cs typeface="Verdana"/>
              </a:rPr>
              <a:t>c</a:t>
            </a:r>
            <a:r>
              <a:rPr sz="2400" spc="-50" dirty="0">
                <a:latin typeface="Verdana"/>
                <a:cs typeface="Verdana"/>
              </a:rPr>
              <a:t>onsidera</a:t>
            </a:r>
            <a:r>
              <a:rPr sz="2400" spc="-30" dirty="0">
                <a:latin typeface="Verdana"/>
                <a:cs typeface="Verdana"/>
              </a:rPr>
              <a:t>t</a:t>
            </a:r>
            <a:r>
              <a:rPr sz="2400" spc="-40" dirty="0">
                <a:latin typeface="Verdana"/>
                <a:cs typeface="Verdana"/>
              </a:rPr>
              <a:t>io</a:t>
            </a:r>
            <a:r>
              <a:rPr sz="2400" spc="-5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som</a:t>
            </a:r>
            <a:r>
              <a:rPr sz="2400" spc="-35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65" dirty="0">
                <a:latin typeface="Verdana"/>
                <a:cs typeface="Verdana"/>
              </a:rPr>
              <a:t>inform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ti</a:t>
            </a:r>
            <a:r>
              <a:rPr sz="2400" spc="-105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30</a:t>
            </a:r>
            <a:r>
              <a:rPr sz="2400" spc="-200" dirty="0">
                <a:latin typeface="Verdana"/>
                <a:cs typeface="Verdana"/>
              </a:rPr>
              <a:t>3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individ</a:t>
            </a:r>
            <a:r>
              <a:rPr sz="2400" spc="-70" dirty="0">
                <a:latin typeface="Verdana"/>
                <a:cs typeface="Verdana"/>
              </a:rPr>
              <a:t>u</a:t>
            </a:r>
            <a:r>
              <a:rPr sz="2400" spc="-100" dirty="0">
                <a:latin typeface="Verdana"/>
                <a:cs typeface="Verdana"/>
              </a:rPr>
              <a:t>al</a:t>
            </a:r>
            <a:r>
              <a:rPr sz="2400" spc="-110" dirty="0">
                <a:latin typeface="Verdana"/>
                <a:cs typeface="Verdana"/>
              </a:rPr>
              <a:t>s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5FB8A-5A69-4714-8852-B75A853C8C2E}"/>
              </a:ext>
            </a:extLst>
          </p:cNvPr>
          <p:cNvSpPr txBox="1"/>
          <p:nvPr/>
        </p:nvSpPr>
        <p:spPr>
          <a:xfrm>
            <a:off x="9525000" y="5867400"/>
            <a:ext cx="88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8825" cy="6858000"/>
            <a:chOff x="0" y="54"/>
            <a:chExt cx="12188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"/>
              <a:ext cx="12188824" cy="6857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1238758"/>
            <a:ext cx="9640570" cy="16167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5080" indent="-12700">
              <a:lnSpc>
                <a:spcPct val="100499"/>
              </a:lnSpc>
              <a:spcBef>
                <a:spcPts val="85"/>
              </a:spcBef>
            </a:pPr>
            <a:r>
              <a:rPr sz="1300" b="1" spc="10" dirty="0">
                <a:solidFill>
                  <a:srgbClr val="23292E"/>
                </a:solidFill>
                <a:latin typeface="Tahoma"/>
                <a:cs typeface="Tahoma"/>
              </a:rPr>
              <a:t>Age:</a:t>
            </a:r>
            <a:r>
              <a:rPr sz="1300" b="1" spc="-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most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important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factor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developing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diseases,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approximately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tripling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each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90" dirty="0">
                <a:solidFill>
                  <a:srgbClr val="23292E"/>
                </a:solidFill>
                <a:latin typeface="Verdana"/>
                <a:cs typeface="Verdana"/>
              </a:rPr>
              <a:t>decade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life.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Coronary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fatty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streaks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begin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form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Verdana"/>
                <a:cs typeface="Verdana"/>
              </a:rPr>
              <a:t>adolescence.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estimated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82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percent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who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die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coronary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disease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are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65 </a:t>
            </a:r>
            <a:r>
              <a:rPr sz="1300" spc="50" dirty="0">
                <a:solidFill>
                  <a:srgbClr val="23292E"/>
                </a:solidFill>
                <a:latin typeface="Verdana"/>
                <a:cs typeface="Verdana"/>
              </a:rPr>
              <a:t>and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older.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Simultaneously,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stroke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doubles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every </a:t>
            </a:r>
            <a:r>
              <a:rPr sz="1300" spc="90" dirty="0">
                <a:solidFill>
                  <a:srgbClr val="23292E"/>
                </a:solidFill>
                <a:latin typeface="Verdana"/>
                <a:cs typeface="Verdana"/>
              </a:rPr>
              <a:t>decade </a:t>
            </a:r>
            <a:r>
              <a:rPr sz="1300" spc="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after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age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3292E"/>
                </a:solidFill>
                <a:latin typeface="Verdana"/>
                <a:cs typeface="Verdana"/>
              </a:rPr>
              <a:t>55.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Verdana"/>
              <a:cs typeface="Verdana"/>
            </a:endParaRPr>
          </a:p>
          <a:p>
            <a:pPr marL="24765" marR="97155" indent="-12700">
              <a:lnSpc>
                <a:spcPct val="100400"/>
              </a:lnSpc>
            </a:pPr>
            <a:r>
              <a:rPr sz="1300" b="1" spc="-70" dirty="0">
                <a:solidFill>
                  <a:srgbClr val="23292E"/>
                </a:solidFill>
                <a:latin typeface="Tahoma"/>
                <a:cs typeface="Tahoma"/>
              </a:rPr>
              <a:t>Sex:</a:t>
            </a:r>
            <a:r>
              <a:rPr sz="1300" b="1" spc="-2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Men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are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greater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pre-menopausal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women.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Once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past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menopause,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it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argued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woman's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man’s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although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recent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Verdana"/>
                <a:cs typeface="Verdana"/>
              </a:rPr>
              <a:t>data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from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WHO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UN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disputes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this.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Verdana"/>
                <a:cs typeface="Verdana"/>
              </a:rPr>
              <a:t>If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female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she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more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likely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develop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disease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than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male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31" y="3029838"/>
            <a:ext cx="9417685" cy="4229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spc="-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-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80" dirty="0">
                <a:solidFill>
                  <a:srgbClr val="23292E"/>
                </a:solidFill>
                <a:latin typeface="Tahoma"/>
                <a:cs typeface="Tahoma"/>
              </a:rPr>
              <a:t>Pressure:</a:t>
            </a:r>
            <a:r>
              <a:rPr sz="1300" b="1" spc="-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Over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time,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/>
                <a:cs typeface="Verdana"/>
              </a:rPr>
              <a:t>can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23292E"/>
                </a:solidFill>
                <a:latin typeface="Verdana"/>
                <a:cs typeface="Verdana"/>
              </a:rPr>
              <a:t>damage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arteries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feed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heart.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pressure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occurs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other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conditions,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such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obesity,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diabetes,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increases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even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more.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31" y="3625977"/>
            <a:ext cx="9168765" cy="4229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Fasting</a:t>
            </a:r>
            <a:r>
              <a:rPr sz="1300" b="1" spc="-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23292E"/>
                </a:solidFill>
                <a:latin typeface="Tahoma"/>
                <a:cs typeface="Tahoma"/>
              </a:rPr>
              <a:t>Blood</a:t>
            </a:r>
            <a:r>
              <a:rPr sz="1300" b="1" spc="-20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23292E"/>
                </a:solidFill>
                <a:latin typeface="Tahoma"/>
                <a:cs typeface="Tahoma"/>
              </a:rPr>
              <a:t>Sugar:</a:t>
            </a:r>
            <a:r>
              <a:rPr sz="1300" b="1" spc="-10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producing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enough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hormone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secreted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pancreas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(insulin)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not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responding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insulin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properly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causes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body's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sugar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levels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rise,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increasing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131" y="4223384"/>
            <a:ext cx="9536430" cy="14185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40" dirty="0">
                <a:solidFill>
                  <a:srgbClr val="23292E"/>
                </a:solidFill>
                <a:latin typeface="Tahoma"/>
                <a:cs typeface="Tahoma"/>
              </a:rPr>
              <a:t>Cholesterol: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 level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low-density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lipoprotein 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(LDL)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cholesterol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(the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"bad"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is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most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likely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to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narrow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arteries.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triglycerides,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type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fat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related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diet,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also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ups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However, </a:t>
            </a:r>
            <a:r>
              <a:rPr sz="1300" spc="-44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/>
                <a:cs typeface="Verdana"/>
              </a:rPr>
              <a:t>a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level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high-density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lipoprotein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(HDL)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cholesterol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(the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"good"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cholesterol)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lowers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your</a:t>
            </a:r>
            <a:r>
              <a:rPr sz="1300" spc="-10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attack.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Verdana"/>
              <a:cs typeface="Verdana"/>
            </a:endParaRPr>
          </a:p>
          <a:p>
            <a:pPr marL="24765" marR="214629" indent="-12700">
              <a:lnSpc>
                <a:spcPct val="100899"/>
              </a:lnSpc>
            </a:pPr>
            <a:r>
              <a:rPr sz="1300" b="1" spc="-75" dirty="0">
                <a:solidFill>
                  <a:srgbClr val="23292E"/>
                </a:solidFill>
                <a:latin typeface="Tahoma"/>
                <a:cs typeface="Tahoma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 ECG:</a:t>
            </a:r>
            <a:r>
              <a:rPr sz="1300" b="1" spc="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/>
                <a:cs typeface="Verdana"/>
              </a:rPr>
              <a:t>For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people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low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disease,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3292E"/>
                </a:solidFill>
                <a:latin typeface="Verdana"/>
                <a:cs typeface="Verdana"/>
              </a:rPr>
              <a:t>USPSTF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concludes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moderate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certainty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potential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harms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screening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resting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exercise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ECG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equal </a:t>
            </a:r>
            <a:r>
              <a:rPr sz="1300" spc="-55" dirty="0">
                <a:solidFill>
                  <a:srgbClr val="23292E"/>
                </a:solidFill>
                <a:latin typeface="Verdana"/>
                <a:cs typeface="Verdana"/>
              </a:rPr>
              <a:t>or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exceed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the potential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benefits.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For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Verdana"/>
                <a:cs typeface="Verdana"/>
              </a:rPr>
              <a:t>at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intermediate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current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evidence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insufficient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assess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23292E"/>
                </a:solidFill>
                <a:latin typeface="Verdana"/>
                <a:cs typeface="Verdana"/>
              </a:rPr>
              <a:t>balance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benefits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harms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screening.</a:t>
            </a:r>
            <a:endParaRPr sz="13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18700" y="2094483"/>
            <a:ext cx="1906270" cy="2664460"/>
            <a:chOff x="9918700" y="2094483"/>
            <a:chExt cx="1906270" cy="2664460"/>
          </a:xfrm>
        </p:grpSpPr>
        <p:sp>
          <p:nvSpPr>
            <p:cNvPr id="7" name="object 7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489203" y="0"/>
                  </a:lnTo>
                  <a:lnTo>
                    <a:pt x="443853" y="3660"/>
                  </a:lnTo>
                  <a:lnTo>
                    <a:pt x="400844" y="14258"/>
                  </a:lnTo>
                  <a:lnTo>
                    <a:pt x="360749" y="31217"/>
                  </a:lnTo>
                  <a:lnTo>
                    <a:pt x="324140" y="53961"/>
                  </a:lnTo>
                  <a:lnTo>
                    <a:pt x="291591" y="81914"/>
                  </a:lnTo>
                  <a:lnTo>
                    <a:pt x="263676" y="114501"/>
                  </a:lnTo>
                  <a:lnTo>
                    <a:pt x="240966" y="151144"/>
                  </a:lnTo>
                  <a:lnTo>
                    <a:pt x="224036" y="191268"/>
                  </a:lnTo>
                  <a:lnTo>
                    <a:pt x="213457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525"/>
                  </a:lnTo>
                  <a:lnTo>
                    <a:pt x="209803" y="1102232"/>
                  </a:lnTo>
                  <a:lnTo>
                    <a:pt x="209803" y="2365755"/>
                  </a:lnTo>
                  <a:lnTo>
                    <a:pt x="213457" y="2411113"/>
                  </a:lnTo>
                  <a:lnTo>
                    <a:pt x="224036" y="2454141"/>
                  </a:lnTo>
                  <a:lnTo>
                    <a:pt x="240966" y="2494265"/>
                  </a:lnTo>
                  <a:lnTo>
                    <a:pt x="263676" y="2530908"/>
                  </a:lnTo>
                  <a:lnTo>
                    <a:pt x="291592" y="2563495"/>
                  </a:lnTo>
                  <a:lnTo>
                    <a:pt x="324140" y="2591448"/>
                  </a:lnTo>
                  <a:lnTo>
                    <a:pt x="360749" y="2614192"/>
                  </a:lnTo>
                  <a:lnTo>
                    <a:pt x="400844" y="2631151"/>
                  </a:lnTo>
                  <a:lnTo>
                    <a:pt x="443853" y="2641749"/>
                  </a:lnTo>
                  <a:lnTo>
                    <a:pt x="489203" y="2645410"/>
                  </a:lnTo>
                  <a:lnTo>
                    <a:pt x="1607439" y="2645410"/>
                  </a:lnTo>
                  <a:lnTo>
                    <a:pt x="1652727" y="2641749"/>
                  </a:lnTo>
                  <a:lnTo>
                    <a:pt x="1695700" y="2631151"/>
                  </a:lnTo>
                  <a:lnTo>
                    <a:pt x="1735781" y="2614192"/>
                  </a:lnTo>
                  <a:lnTo>
                    <a:pt x="1772392" y="2591448"/>
                  </a:lnTo>
                  <a:lnTo>
                    <a:pt x="1804955" y="2563494"/>
                  </a:lnTo>
                  <a:lnTo>
                    <a:pt x="1832893" y="2530908"/>
                  </a:lnTo>
                  <a:lnTo>
                    <a:pt x="1855628" y="2494265"/>
                  </a:lnTo>
                  <a:lnTo>
                    <a:pt x="1872582" y="2454141"/>
                  </a:lnTo>
                  <a:lnTo>
                    <a:pt x="1883178" y="2411113"/>
                  </a:lnTo>
                  <a:lnTo>
                    <a:pt x="1886839" y="2365755"/>
                  </a:lnTo>
                  <a:lnTo>
                    <a:pt x="1886839" y="279653"/>
                  </a:lnTo>
                  <a:lnTo>
                    <a:pt x="1883178" y="234296"/>
                  </a:lnTo>
                  <a:lnTo>
                    <a:pt x="1872582" y="191268"/>
                  </a:lnTo>
                  <a:lnTo>
                    <a:pt x="1855628" y="151144"/>
                  </a:lnTo>
                  <a:lnTo>
                    <a:pt x="1832893" y="114501"/>
                  </a:lnTo>
                  <a:lnTo>
                    <a:pt x="1804955" y="81914"/>
                  </a:lnTo>
                  <a:lnTo>
                    <a:pt x="1772392" y="53961"/>
                  </a:lnTo>
                  <a:lnTo>
                    <a:pt x="1735781" y="31217"/>
                  </a:lnTo>
                  <a:lnTo>
                    <a:pt x="1695700" y="14258"/>
                  </a:lnTo>
                  <a:lnTo>
                    <a:pt x="1652727" y="3660"/>
                  </a:lnTo>
                  <a:lnTo>
                    <a:pt x="160743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1652727" y="3660"/>
                  </a:lnTo>
                  <a:lnTo>
                    <a:pt x="1695700" y="14258"/>
                  </a:lnTo>
                  <a:lnTo>
                    <a:pt x="1735781" y="31217"/>
                  </a:lnTo>
                  <a:lnTo>
                    <a:pt x="1772392" y="53961"/>
                  </a:lnTo>
                  <a:lnTo>
                    <a:pt x="1804955" y="81914"/>
                  </a:lnTo>
                  <a:lnTo>
                    <a:pt x="1832893" y="114501"/>
                  </a:lnTo>
                  <a:lnTo>
                    <a:pt x="1855628" y="151144"/>
                  </a:lnTo>
                  <a:lnTo>
                    <a:pt x="1872582" y="191268"/>
                  </a:lnTo>
                  <a:lnTo>
                    <a:pt x="1883178" y="234296"/>
                  </a:lnTo>
                  <a:lnTo>
                    <a:pt x="1886839" y="279653"/>
                  </a:lnTo>
                  <a:lnTo>
                    <a:pt x="1886839" y="440943"/>
                  </a:lnTo>
                  <a:lnTo>
                    <a:pt x="1886839" y="2365755"/>
                  </a:lnTo>
                  <a:lnTo>
                    <a:pt x="1883178" y="2411113"/>
                  </a:lnTo>
                  <a:lnTo>
                    <a:pt x="1872582" y="2454141"/>
                  </a:lnTo>
                  <a:lnTo>
                    <a:pt x="1855628" y="2494265"/>
                  </a:lnTo>
                  <a:lnTo>
                    <a:pt x="1832893" y="2530908"/>
                  </a:lnTo>
                  <a:lnTo>
                    <a:pt x="1804955" y="2563494"/>
                  </a:lnTo>
                  <a:lnTo>
                    <a:pt x="1772392" y="2591448"/>
                  </a:lnTo>
                  <a:lnTo>
                    <a:pt x="1735781" y="2614192"/>
                  </a:lnTo>
                  <a:lnTo>
                    <a:pt x="1695700" y="2631151"/>
                  </a:lnTo>
                  <a:lnTo>
                    <a:pt x="1652727" y="2641749"/>
                  </a:lnTo>
                  <a:lnTo>
                    <a:pt x="1607439" y="2645410"/>
                  </a:lnTo>
                  <a:lnTo>
                    <a:pt x="908557" y="2645410"/>
                  </a:lnTo>
                  <a:lnTo>
                    <a:pt x="489203" y="2645410"/>
                  </a:lnTo>
                  <a:lnTo>
                    <a:pt x="443853" y="2641749"/>
                  </a:lnTo>
                  <a:lnTo>
                    <a:pt x="400844" y="2631151"/>
                  </a:lnTo>
                  <a:lnTo>
                    <a:pt x="360749" y="2614192"/>
                  </a:lnTo>
                  <a:lnTo>
                    <a:pt x="324140" y="2591448"/>
                  </a:lnTo>
                  <a:lnTo>
                    <a:pt x="291592" y="2563495"/>
                  </a:lnTo>
                  <a:lnTo>
                    <a:pt x="263676" y="2530908"/>
                  </a:lnTo>
                  <a:lnTo>
                    <a:pt x="240966" y="2494265"/>
                  </a:lnTo>
                  <a:lnTo>
                    <a:pt x="224036" y="2454141"/>
                  </a:lnTo>
                  <a:lnTo>
                    <a:pt x="213457" y="2411113"/>
                  </a:lnTo>
                  <a:lnTo>
                    <a:pt x="209803" y="2365755"/>
                  </a:lnTo>
                  <a:lnTo>
                    <a:pt x="209803" y="1102232"/>
                  </a:lnTo>
                  <a:lnTo>
                    <a:pt x="0" y="771525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57" y="234296"/>
                  </a:lnTo>
                  <a:lnTo>
                    <a:pt x="224036" y="191268"/>
                  </a:lnTo>
                  <a:lnTo>
                    <a:pt x="240966" y="151144"/>
                  </a:lnTo>
                  <a:lnTo>
                    <a:pt x="263676" y="114501"/>
                  </a:lnTo>
                  <a:lnTo>
                    <a:pt x="291591" y="81914"/>
                  </a:lnTo>
                  <a:lnTo>
                    <a:pt x="324140" y="53961"/>
                  </a:lnTo>
                  <a:lnTo>
                    <a:pt x="360749" y="31217"/>
                  </a:lnTo>
                  <a:lnTo>
                    <a:pt x="400844" y="14258"/>
                  </a:lnTo>
                  <a:lnTo>
                    <a:pt x="443853" y="3660"/>
                  </a:lnTo>
                  <a:lnTo>
                    <a:pt x="489203" y="0"/>
                  </a:lnTo>
                  <a:lnTo>
                    <a:pt x="908557" y="0"/>
                  </a:lnTo>
                  <a:lnTo>
                    <a:pt x="1607439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02061" y="2860675"/>
            <a:ext cx="1088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These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meters 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1238758"/>
            <a:ext cx="9636760" cy="1636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73025" indent="-12700">
              <a:lnSpc>
                <a:spcPct val="100499"/>
              </a:lnSpc>
              <a:spcBef>
                <a:spcPts val="85"/>
              </a:spcBef>
            </a:pPr>
            <a:r>
              <a:rPr sz="1300" b="1" dirty="0">
                <a:solidFill>
                  <a:srgbClr val="23292E"/>
                </a:solidFill>
                <a:latin typeface="Tahoma"/>
                <a:cs typeface="Tahoma"/>
              </a:rPr>
              <a:t>Max </a:t>
            </a:r>
            <a:r>
              <a:rPr sz="1300" b="1" spc="-50" dirty="0">
                <a:solidFill>
                  <a:srgbClr val="23292E"/>
                </a:solidFill>
                <a:latin typeface="Tahoma"/>
                <a:cs typeface="Tahoma"/>
              </a:rPr>
              <a:t>heart </a:t>
            </a:r>
            <a:r>
              <a:rPr sz="1300" b="1" spc="-45" dirty="0">
                <a:solidFill>
                  <a:srgbClr val="23292E"/>
                </a:solidFill>
                <a:latin typeface="Tahoma"/>
                <a:cs typeface="Tahoma"/>
              </a:rPr>
              <a:t>rate </a:t>
            </a:r>
            <a:r>
              <a:rPr sz="1300" b="1" spc="10" dirty="0">
                <a:solidFill>
                  <a:srgbClr val="23292E"/>
                </a:solidFill>
                <a:latin typeface="Tahoma"/>
                <a:cs typeface="Tahoma"/>
              </a:rPr>
              <a:t>achieved: </a:t>
            </a:r>
            <a:r>
              <a:rPr sz="1300" spc="-7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cardiovascular </a:t>
            </a:r>
            <a:r>
              <a:rPr sz="1300" spc="-135" dirty="0">
                <a:solidFill>
                  <a:srgbClr val="23292E"/>
                </a:solidFill>
                <a:latin typeface="Verdana"/>
                <a:cs typeface="Verdana"/>
              </a:rPr>
              <a:t>risk,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associated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 </a:t>
            </a:r>
            <a:r>
              <a:rPr sz="1300" spc="20" dirty="0">
                <a:solidFill>
                  <a:srgbClr val="23292E"/>
                </a:solidFill>
                <a:latin typeface="Verdana"/>
                <a:cs typeface="Verdana"/>
              </a:rPr>
              <a:t>acceleration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rate, </a:t>
            </a:r>
            <a:r>
              <a:rPr sz="1300" spc="-30" dirty="0">
                <a:solidFill>
                  <a:srgbClr val="23292E"/>
                </a:solidFill>
                <a:latin typeface="Verdana"/>
                <a:cs typeface="Verdana"/>
              </a:rPr>
              <a:t>was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comparable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high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/>
                <a:cs typeface="Verdana"/>
              </a:rPr>
              <a:t>pressure.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Verdana"/>
                <a:cs typeface="Verdana"/>
              </a:rPr>
              <a:t>It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has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/>
                <a:cs typeface="Verdana"/>
              </a:rPr>
              <a:t>been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shown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rate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beats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per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/>
                <a:cs typeface="Verdana"/>
              </a:rPr>
              <a:t>minute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/>
                <a:cs typeface="Verdana"/>
              </a:rPr>
              <a:t>was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/>
                <a:cs typeface="Verdana"/>
              </a:rPr>
              <a:t>associated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cardiac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Verdana"/>
                <a:cs typeface="Verdana"/>
              </a:rPr>
              <a:t>death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/>
                <a:cs typeface="Verdana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/>
                <a:cs typeface="Verdana"/>
              </a:rPr>
              <a:t>least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3292E"/>
                </a:solidFill>
                <a:latin typeface="Verdana"/>
                <a:cs typeface="Verdana"/>
              </a:rPr>
              <a:t>20%,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/>
                <a:cs typeface="Verdana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this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 </a:t>
            </a:r>
            <a:r>
              <a:rPr sz="1300" spc="-44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risk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/>
                <a:cs typeface="Verdana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3292E"/>
                </a:solidFill>
                <a:latin typeface="Verdana"/>
                <a:cs typeface="Verdana"/>
              </a:rPr>
              <a:t>similar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to</a:t>
            </a:r>
            <a:r>
              <a:rPr sz="1300" spc="-11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/>
                <a:cs typeface="Verdana"/>
              </a:rPr>
              <a:t>the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/>
                <a:cs typeface="Verdana"/>
              </a:rPr>
              <a:t>one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observed</a:t>
            </a:r>
            <a:r>
              <a:rPr sz="1300" spc="-9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/>
                <a:cs typeface="Verdana"/>
              </a:rPr>
              <a:t>with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an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/>
                <a:cs typeface="Verdana"/>
              </a:rPr>
              <a:t>increase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/>
                <a:cs typeface="Verdana"/>
              </a:rPr>
              <a:t>systolic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/>
                <a:cs typeface="Verdana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/>
                <a:cs typeface="Verdana"/>
              </a:rPr>
              <a:t>pressure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/>
                <a:cs typeface="Verdana"/>
              </a:rPr>
              <a:t>by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/>
                <a:cs typeface="Verdana"/>
              </a:rPr>
              <a:t>10</a:t>
            </a:r>
            <a:r>
              <a:rPr sz="1300" spc="-95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mm</a:t>
            </a:r>
            <a:r>
              <a:rPr sz="1300" spc="-100" dirty="0">
                <a:solidFill>
                  <a:srgbClr val="23292E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/>
                <a:cs typeface="Verdana"/>
              </a:rPr>
              <a:t>Hg.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Verdana"/>
              <a:cs typeface="Verdana"/>
            </a:endParaRPr>
          </a:p>
          <a:p>
            <a:pPr marL="30480" marR="5080" algn="just">
              <a:lnSpc>
                <a:spcPct val="105000"/>
              </a:lnSpc>
            </a:pPr>
            <a:r>
              <a:rPr sz="1300" b="1" spc="-204" dirty="0">
                <a:solidFill>
                  <a:srgbClr val="23292E"/>
                </a:solidFill>
                <a:latin typeface="Tahoma"/>
                <a:cs typeface="Tahoma"/>
              </a:rPr>
              <a:t>ST</a:t>
            </a:r>
            <a:r>
              <a:rPr sz="1300" b="1" spc="-200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sz="1300" b="1" spc="-45" dirty="0">
                <a:solidFill>
                  <a:srgbClr val="23292E"/>
                </a:solidFill>
                <a:latin typeface="Tahoma"/>
                <a:cs typeface="Tahoma"/>
              </a:rPr>
              <a:t>Depression: </a:t>
            </a:r>
            <a:r>
              <a:rPr sz="1300" spc="-150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unstable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coronary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artery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disease, </a:t>
            </a:r>
            <a:r>
              <a:rPr sz="1300" spc="-80" dirty="0">
                <a:solidFill>
                  <a:srgbClr val="1F2023"/>
                </a:solidFill>
                <a:latin typeface="Verdana"/>
                <a:cs typeface="Verdana"/>
              </a:rPr>
              <a:t>ST-segment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depression </a:t>
            </a:r>
            <a:r>
              <a:rPr sz="1300" spc="-140" dirty="0">
                <a:solidFill>
                  <a:srgbClr val="1F2023"/>
                </a:solidFill>
                <a:latin typeface="Verdana"/>
                <a:cs typeface="Verdana"/>
              </a:rPr>
              <a:t>is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associated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with </a:t>
            </a:r>
            <a:r>
              <a:rPr sz="1300" spc="100" dirty="0">
                <a:solidFill>
                  <a:srgbClr val="1F2023"/>
                </a:solidFill>
                <a:latin typeface="Verdana"/>
                <a:cs typeface="Verdana"/>
              </a:rPr>
              <a:t>a </a:t>
            </a:r>
            <a:r>
              <a:rPr sz="1300" spc="-185" dirty="0">
                <a:solidFill>
                  <a:srgbClr val="1F2023"/>
                </a:solidFill>
                <a:latin typeface="Verdana"/>
                <a:cs typeface="Verdana"/>
              </a:rPr>
              <a:t>100%</a:t>
            </a:r>
            <a:r>
              <a:rPr sz="1300" spc="-18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increase </a:t>
            </a:r>
            <a:r>
              <a:rPr sz="1300" spc="-65" dirty="0">
                <a:solidFill>
                  <a:srgbClr val="1F2023"/>
                </a:solidFill>
                <a:latin typeface="Verdana"/>
                <a:cs typeface="Verdana"/>
              </a:rPr>
              <a:t>in </a:t>
            </a:r>
            <a:r>
              <a:rPr sz="1300" spc="-15" dirty="0">
                <a:solidFill>
                  <a:srgbClr val="1F2023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1F2023"/>
                </a:solidFill>
                <a:latin typeface="Verdana"/>
                <a:cs typeface="Verdana"/>
              </a:rPr>
              <a:t>occurrence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three-vessel/left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Verdana"/>
                <a:cs typeface="Verdana"/>
              </a:rPr>
              <a:t>main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1F2023"/>
                </a:solidFill>
                <a:latin typeface="Verdana"/>
                <a:cs typeface="Verdana"/>
              </a:rPr>
              <a:t>disease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1F2023"/>
                </a:solidFill>
                <a:latin typeface="Verdana"/>
                <a:cs typeface="Verdana"/>
              </a:rPr>
              <a:t>and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solidFill>
                  <a:srgbClr val="1F2023"/>
                </a:solidFill>
                <a:latin typeface="Verdana"/>
                <a:cs typeface="Verdana"/>
              </a:rPr>
              <a:t>to</a:t>
            </a:r>
            <a:r>
              <a:rPr sz="1300" spc="-8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Verdana"/>
                <a:cs typeface="Verdana"/>
              </a:rPr>
              <a:t>an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increased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1F2023"/>
                </a:solidFill>
                <a:latin typeface="Verdana"/>
                <a:cs typeface="Verdana"/>
              </a:rPr>
              <a:t>risk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subsequent</a:t>
            </a:r>
            <a:r>
              <a:rPr sz="1300" spc="-8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Verdana"/>
                <a:cs typeface="Verdana"/>
              </a:rPr>
              <a:t>cardiac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/>
                <a:cs typeface="Verdana"/>
              </a:rPr>
              <a:t>events.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1F2023"/>
                </a:solidFill>
                <a:latin typeface="Verdana"/>
                <a:cs typeface="Verdana"/>
              </a:rPr>
              <a:t>In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these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/>
                <a:cs typeface="Verdana"/>
              </a:rPr>
              <a:t>patients</a:t>
            </a:r>
            <a:r>
              <a:rPr sz="1300" spc="-8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Verdana"/>
                <a:cs typeface="Verdana"/>
              </a:rPr>
              <a:t>an </a:t>
            </a:r>
            <a:r>
              <a:rPr sz="1300" spc="-44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early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/>
                <a:cs typeface="Verdana"/>
              </a:rPr>
              <a:t>invasive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/>
                <a:cs typeface="Verdana"/>
              </a:rPr>
              <a:t>strategy</a:t>
            </a:r>
            <a:r>
              <a:rPr sz="1300" spc="-9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Verdana"/>
                <a:cs typeface="Verdana"/>
              </a:rPr>
              <a:t>substantially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/>
                <a:cs typeface="Verdana"/>
              </a:rPr>
              <a:t>decreases</a:t>
            </a:r>
            <a:r>
              <a:rPr sz="1300" spc="-10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5" dirty="0">
                <a:solidFill>
                  <a:srgbClr val="1F2023"/>
                </a:solidFill>
                <a:latin typeface="Verdana"/>
                <a:cs typeface="Verdana"/>
              </a:rPr>
              <a:t>death/myocardial</a:t>
            </a:r>
            <a:r>
              <a:rPr sz="1300" spc="-9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/>
                <a:cs typeface="Verdana"/>
              </a:rPr>
              <a:t>infarction.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193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 dirty="0"/>
          </a:p>
        </p:txBody>
      </p:sp>
      <p:sp>
        <p:nvSpPr>
          <p:cNvPr id="15" name="object 15"/>
          <p:cNvSpPr txBox="1"/>
          <p:nvPr/>
        </p:nvSpPr>
        <p:spPr>
          <a:xfrm>
            <a:off x="367791" y="5899465"/>
            <a:ext cx="5133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1800" spc="-150" dirty="0">
                <a:latin typeface="Verdana"/>
                <a:cs typeface="Verdana"/>
              </a:rPr>
              <a:t>45.8</a:t>
            </a:r>
            <a:r>
              <a:rPr sz="1800" spc="-185" dirty="0">
                <a:latin typeface="Verdana"/>
                <a:cs typeface="Verdana"/>
              </a:rPr>
              <a:t>7</a:t>
            </a:r>
            <a:r>
              <a:rPr sz="1800" spc="-545" dirty="0">
                <a:latin typeface="Verdana"/>
                <a:cs typeface="Verdana"/>
              </a:rPr>
              <a:t>%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suf</a:t>
            </a:r>
            <a:r>
              <a:rPr sz="1800" spc="-100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erin</a:t>
            </a:r>
            <a:r>
              <a:rPr sz="1800" spc="90" dirty="0">
                <a:latin typeface="Verdana"/>
                <a:cs typeface="Verdana"/>
              </a:rPr>
              <a:t>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</a:t>
            </a:r>
            <a:r>
              <a:rPr sz="1800" spc="10" dirty="0">
                <a:latin typeface="Verdana"/>
                <a:cs typeface="Verdana"/>
              </a:rPr>
              <a:t>e</a:t>
            </a:r>
            <a:r>
              <a:rPr sz="1800" spc="-70" dirty="0">
                <a:latin typeface="Verdana"/>
                <a:cs typeface="Verdana"/>
              </a:rPr>
              <a:t>ar</a:t>
            </a:r>
            <a:r>
              <a:rPr sz="1800" spc="-50" dirty="0">
                <a:latin typeface="Verdana"/>
                <a:cs typeface="Verdana"/>
              </a:rPr>
              <a:t>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di</a:t>
            </a:r>
            <a:r>
              <a:rPr sz="1800" spc="-110" dirty="0">
                <a:latin typeface="Verdana"/>
                <a:cs typeface="Verdana"/>
              </a:rPr>
              <a:t>s</a:t>
            </a:r>
            <a:r>
              <a:rPr sz="1800" spc="120" dirty="0">
                <a:latin typeface="Verdana"/>
                <a:cs typeface="Verdana"/>
              </a:rPr>
              <a:t>e</a:t>
            </a:r>
            <a:r>
              <a:rPr sz="1800" spc="130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lang="en-US" spc="-160" dirty="0">
                <a:latin typeface="Verdana"/>
                <a:cs typeface="Verdana"/>
              </a:rPr>
              <a:t> from our Total population.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3552" y="5911904"/>
            <a:ext cx="5040630" cy="55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Wingdings"/>
              <a:buChar char=""/>
              <a:tabLst>
                <a:tab pos="299720" algn="l"/>
              </a:tabLst>
            </a:pPr>
            <a:r>
              <a:rPr lang="en-US" spc="25" dirty="0">
                <a:latin typeface="Verdana"/>
                <a:cs typeface="Verdana"/>
              </a:rPr>
              <a:t>We have more Old age people (&gt;55) i.e. 52.81% in our dataset.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2472" y="1914827"/>
            <a:ext cx="58501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What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Kind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of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Population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do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we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have?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C275A0-B3AB-4A3D-95FE-76EA0662F0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444" y="2813749"/>
            <a:ext cx="5535930" cy="2695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A0459E-6FBE-4D40-998F-5753F49C6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8899" y="2818799"/>
            <a:ext cx="5210175" cy="26955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984</Words>
  <Application>Microsoft Office PowerPoint</Application>
  <PresentationFormat>Widescreen</PresentationFormat>
  <Paragraphs>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Lucida Sans Unicode</vt:lpstr>
      <vt:lpstr>Tahoma</vt:lpstr>
      <vt:lpstr>Trebuchet MS</vt:lpstr>
      <vt:lpstr>Verdana</vt:lpstr>
      <vt:lpstr>Wingdings</vt:lpstr>
      <vt:lpstr>Wingdings 3</vt:lpstr>
      <vt:lpstr>Ion Boardroom</vt:lpstr>
      <vt:lpstr>PowerPoint Presentation</vt:lpstr>
      <vt:lpstr>PROJECT DETAILS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INSIGHTS</vt:lpstr>
      <vt:lpstr>Who suffers from heart disease?</vt:lpstr>
      <vt:lpstr>Chest pain experienced by Heart patients</vt:lpstr>
      <vt:lpstr>ST Depression and how it is related to Heart disease</vt:lpstr>
      <vt:lpstr>Other Observations:</vt:lpstr>
      <vt:lpstr>PowerPoint Presentation</vt:lpstr>
      <vt:lpstr>KEY PERFORMANCE INDICATOR (KPI)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Srimant Mishra</cp:lastModifiedBy>
  <cp:revision>16</cp:revision>
  <dcterms:created xsi:type="dcterms:W3CDTF">2022-07-03T14:44:44Z</dcterms:created>
  <dcterms:modified xsi:type="dcterms:W3CDTF">2022-07-04T07:43:37Z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2022-07-03T00:00:00Z</vt:filetime>
  </property>
</Properties>
</file>