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adha Singh" initials="SS" lastIdx="1" clrIdx="0">
    <p:extLst>
      <p:ext uri="{19B8F6BF-5375-455C-9EA6-DF929625EA0E}">
        <p15:presenceInfo xmlns:p15="http://schemas.microsoft.com/office/powerpoint/2012/main" userId="a6edaac93af20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xcel%20CapstoneTransactionData%20Final%20Solution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OneDrive\Desktop\Freshco%20Hypermarket%20Capstone\Excel%20CapstoneTransactionData%20Final%20Solution_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Solution_.xlsx]Dashboard!PivotTable1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Time Slot wise total count of orders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Dashboard!$A$5:$A$10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Dashboard!$B$5:$B$10</c:f>
              <c:numCache>
                <c:formatCode>General</c:formatCode>
                <c:ptCount val="5"/>
                <c:pt idx="0">
                  <c:v>5924</c:v>
                </c:pt>
                <c:pt idx="1">
                  <c:v>4712</c:v>
                </c:pt>
                <c:pt idx="2">
                  <c:v>1589</c:v>
                </c:pt>
                <c:pt idx="3">
                  <c:v>5389</c:v>
                </c:pt>
                <c:pt idx="4">
                  <c:v>5209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4-4D09-97D7-D0D7DB76F4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8130736"/>
        <c:axId val="1018119216"/>
      </c:barChart>
      <c:catAx>
        <c:axId val="101813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119216"/>
        <c:crosses val="autoZero"/>
        <c:auto val="1"/>
        <c:lblAlgn val="ctr"/>
        <c:lblOffset val="100"/>
        <c:noMultiLvlLbl val="0"/>
      </c:catAx>
      <c:valAx>
        <c:axId val="101811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1307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Solution_.xlsx]Customer Level Analysis!PivotTable15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dirty="0"/>
              <a:t>Aggregated LTV at customer acquisition source level</a:t>
            </a:r>
            <a:endParaRPr lang="en-IN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Analysis'!$K$4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'Customer Level Analysis'!$J$5:$J$11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Analysis'!$K$5:$K$11</c:f>
              <c:numCache>
                <c:formatCode>0.00</c:formatCode>
                <c:ptCount val="6"/>
                <c:pt idx="0">
                  <c:v>373.0779220779221</c:v>
                </c:pt>
                <c:pt idx="1">
                  <c:v>383.06937172774872</c:v>
                </c:pt>
                <c:pt idx="2">
                  <c:v>349.11458333333331</c:v>
                </c:pt>
                <c:pt idx="3">
                  <c:v>373.04996505939903</c:v>
                </c:pt>
                <c:pt idx="4">
                  <c:v>362.7327844311377</c:v>
                </c:pt>
                <c:pt idx="5">
                  <c:v>389.47570130383247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B-41E6-ABDA-427F463582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825579456"/>
        <c:axId val="1825566976"/>
      </c:barChart>
      <c:catAx>
        <c:axId val="182557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566976"/>
        <c:crosses val="autoZero"/>
        <c:auto val="1"/>
        <c:lblAlgn val="ctr"/>
        <c:lblOffset val="100"/>
        <c:noMultiLvlLbl val="0"/>
      </c:catAx>
      <c:valAx>
        <c:axId val="1825566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579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Solution_.xlsx]Customer Level Analysis!PivotTable1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dirty="0"/>
              <a:t>Aggregated LTV at acquisition month level.</a:t>
            </a:r>
            <a:endParaRPr lang="en-IN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Analysis'!$Q$4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'Customer Level Analysis'!$P$5:$P$14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Analysis'!$Q$5:$Q$14</c:f>
              <c:numCache>
                <c:formatCode>0.00</c:formatCode>
                <c:ptCount val="9"/>
                <c:pt idx="0">
                  <c:v>370.57783312577834</c:v>
                </c:pt>
                <c:pt idx="1">
                  <c:v>369.47745039085987</c:v>
                </c:pt>
                <c:pt idx="2">
                  <c:v>355.71441647597254</c:v>
                </c:pt>
                <c:pt idx="3">
                  <c:v>378.90916431166733</c:v>
                </c:pt>
                <c:pt idx="4">
                  <c:v>420.13630831643002</c:v>
                </c:pt>
                <c:pt idx="5">
                  <c:v>370.90290895353229</c:v>
                </c:pt>
                <c:pt idx="6">
                  <c:v>379.64801512287335</c:v>
                </c:pt>
                <c:pt idx="7">
                  <c:v>405.26377410468319</c:v>
                </c:pt>
                <c:pt idx="8">
                  <c:v>319.05956038761519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F3-4888-B779-C0E5DD850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5592416"/>
        <c:axId val="1825593376"/>
      </c:barChart>
      <c:catAx>
        <c:axId val="182559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593376"/>
        <c:crosses val="autoZero"/>
        <c:auto val="1"/>
        <c:lblAlgn val="ctr"/>
        <c:lblOffset val="100"/>
        <c:noMultiLvlLbl val="0"/>
      </c:catAx>
      <c:valAx>
        <c:axId val="182559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5924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Solution.xlsx]Customer Level Analysis!PivotTable2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Revenue per order at different customer acquisition Source level.</a:t>
            </a:r>
            <a:endParaRPr lang="en-IN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Analysis'!$X$4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'Customer Level Analysis'!$W$5:$W$11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Analysis'!$X$5:$X$11</c:f>
              <c:numCache>
                <c:formatCode>0.00</c:formatCode>
                <c:ptCount val="6"/>
                <c:pt idx="0">
                  <c:v>349.06149732620321</c:v>
                </c:pt>
                <c:pt idx="1">
                  <c:v>363.05179506357518</c:v>
                </c:pt>
                <c:pt idx="2">
                  <c:v>322.85237068965517</c:v>
                </c:pt>
                <c:pt idx="3">
                  <c:v>346.71872816212436</c:v>
                </c:pt>
                <c:pt idx="4">
                  <c:v>343.86107784431135</c:v>
                </c:pt>
                <c:pt idx="5">
                  <c:v>363.51876728565782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80-4F76-A9D0-839898F76B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5615936"/>
        <c:axId val="1825603456"/>
      </c:barChart>
      <c:catAx>
        <c:axId val="182561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603456"/>
        <c:crosses val="autoZero"/>
        <c:auto val="1"/>
        <c:lblAlgn val="ctr"/>
        <c:lblOffset val="100"/>
        <c:noMultiLvlLbl val="0"/>
      </c:catAx>
      <c:valAx>
        <c:axId val="182560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6159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Solution.xlsx]Customer Level Analysis!PivotTable3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Revenue per order at different customer acquisition Month level.</a:t>
            </a:r>
            <a:endParaRPr lang="en-IN" sz="1000" b="1" i="0" u="none" strike="noStrike" kern="1200" spc="100" baseline="0" dirty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white">
                    <a:lumMod val="95000"/>
                  </a:prstClr>
                </a:solidFill>
              </a:defRPr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prstClr val="white">
                  <a:lumMod val="95000"/>
                </a:prst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Analysis'!$AF$4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'Customer Level Analysis'!$AE$5:$AE$14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'Customer Level Analysis'!$AF$5:$AF$14</c:f>
              <c:numCache>
                <c:formatCode>0.00</c:formatCode>
                <c:ptCount val="9"/>
                <c:pt idx="0">
                  <c:v>367.16998754669987</c:v>
                </c:pt>
                <c:pt idx="1">
                  <c:v>367.27360192423333</c:v>
                </c:pt>
                <c:pt idx="2">
                  <c:v>353.52723112128149</c:v>
                </c:pt>
                <c:pt idx="3">
                  <c:v>376.0888171174808</c:v>
                </c:pt>
                <c:pt idx="4">
                  <c:v>401.83083164300206</c:v>
                </c:pt>
                <c:pt idx="5">
                  <c:v>363.99508877975069</c:v>
                </c:pt>
                <c:pt idx="6">
                  <c:v>360.46654064272212</c:v>
                </c:pt>
                <c:pt idx="7">
                  <c:v>323.25172176308541</c:v>
                </c:pt>
                <c:pt idx="8">
                  <c:v>286.69038052469864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1-4A81-9EED-44FDA77992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5619776"/>
        <c:axId val="1825598176"/>
      </c:barChart>
      <c:catAx>
        <c:axId val="182561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598176"/>
        <c:crosses val="autoZero"/>
        <c:auto val="1"/>
        <c:lblAlgn val="ctr"/>
        <c:lblOffset val="100"/>
        <c:noMultiLvlLbl val="0"/>
      </c:catAx>
      <c:valAx>
        <c:axId val="182559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56197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Solution.xlsx]Dashboard!PivotTable6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overall delivery time at Month level</a:t>
            </a:r>
            <a:r>
              <a:rPr lang="en-IN" sz="16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Dashboard!$L$38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Dashboard!$K$39:$K$48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Dashboard!$L$39:$L$48</c:f>
              <c:numCache>
                <c:formatCode>[$-F400]h:mm:ss\ AM/PM</c:formatCode>
                <c:ptCount val="9"/>
                <c:pt idx="0">
                  <c:v>1.5346080452584381E-2</c:v>
                </c:pt>
                <c:pt idx="1">
                  <c:v>1.3463240551848046E-2</c:v>
                </c:pt>
                <c:pt idx="2">
                  <c:v>1.4142679721579454E-2</c:v>
                </c:pt>
                <c:pt idx="3">
                  <c:v>1.939777519268851E-2</c:v>
                </c:pt>
                <c:pt idx="4">
                  <c:v>3.0946942235754983E-2</c:v>
                </c:pt>
                <c:pt idx="5">
                  <c:v>1.5908055069733879E-2</c:v>
                </c:pt>
                <c:pt idx="6">
                  <c:v>1.3773079961935185E-2</c:v>
                </c:pt>
                <c:pt idx="7">
                  <c:v>1.5767234115874659E-2</c:v>
                </c:pt>
                <c:pt idx="8">
                  <c:v>1.3650007140062542E-2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F4-418A-AD91-304D73AF88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761926064"/>
        <c:axId val="579001280"/>
      </c:barChart>
      <c:catAx>
        <c:axId val="76192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01280"/>
        <c:crosses val="autoZero"/>
        <c:auto val="1"/>
        <c:lblAlgn val="ctr"/>
        <c:lblOffset val="100"/>
        <c:noMultiLvlLbl val="0"/>
      </c:catAx>
      <c:valAx>
        <c:axId val="57900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92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Solution.xlsx]Dashboard!PivotTable7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Average Overall Delivery Time at area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Dashboard!$L$55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Dashboard!$K$56:$K$106</c:f>
              <c:strCache>
                <c:ptCount val="50"/>
                <c:pt idx="0">
                  <c:v>Bellandur, Ecospace</c:v>
                </c:pt>
                <c:pt idx="1">
                  <c:v>HSR Layout</c:v>
                </c:pt>
                <c:pt idx="2">
                  <c:v>ITI Layout</c:v>
                </c:pt>
                <c:pt idx="3">
                  <c:v>Bellandur, ETV</c:v>
                </c:pt>
                <c:pt idx="4">
                  <c:v>Bellandur, Green Glen</c:v>
                </c:pt>
                <c:pt idx="5">
                  <c:v>Harlur</c:v>
                </c:pt>
                <c:pt idx="6">
                  <c:v>Bomannahali - MicoLayout</c:v>
                </c:pt>
                <c:pt idx="7">
                  <c:v>Bellandur, Sarjapur Road</c:v>
                </c:pt>
                <c:pt idx="8">
                  <c:v>Kudlu</c:v>
                </c:pt>
                <c:pt idx="9">
                  <c:v>BTM Stage 1</c:v>
                </c:pt>
                <c:pt idx="10">
                  <c:v>BTM Stage 2</c:v>
                </c:pt>
                <c:pt idx="11">
                  <c:v>Yemalur</c:v>
                </c:pt>
                <c:pt idx="12">
                  <c:v>Koramangala, Ejipura</c:v>
                </c:pt>
                <c:pt idx="13">
                  <c:v>Bellandur - Off Sarjapur Road</c:v>
                </c:pt>
                <c:pt idx="14">
                  <c:v>Bilekahalli</c:v>
                </c:pt>
                <c:pt idx="15">
                  <c:v>Manipal County</c:v>
                </c:pt>
                <c:pt idx="16">
                  <c:v>Sarjapur Road</c:v>
                </c:pt>
                <c:pt idx="17">
                  <c:v>Wilson Garden, Shantinagar</c:v>
                </c:pt>
                <c:pt idx="18">
                  <c:v>Banashankari Stage 2</c:v>
                </c:pt>
                <c:pt idx="19">
                  <c:v>Doddanekundi</c:v>
                </c:pt>
                <c:pt idx="20">
                  <c:v>Bommanahalli</c:v>
                </c:pt>
                <c:pt idx="21">
                  <c:v>Challagatta</c:v>
                </c:pt>
                <c:pt idx="22">
                  <c:v>Marathahalli</c:v>
                </c:pt>
                <c:pt idx="23">
                  <c:v>Arekere</c:v>
                </c:pt>
                <c:pt idx="24">
                  <c:v>Kadubeesanhali, Prestige</c:v>
                </c:pt>
                <c:pt idx="25">
                  <c:v>Victoria Layout</c:v>
                </c:pt>
                <c:pt idx="26">
                  <c:v>Kadubeesanhali, PTP</c:v>
                </c:pt>
                <c:pt idx="27">
                  <c:v>Devarachikanna Halli</c:v>
                </c:pt>
                <c:pt idx="28">
                  <c:v>Bellandur, APR</c:v>
                </c:pt>
                <c:pt idx="29">
                  <c:v>Viveka Nagar</c:v>
                </c:pt>
                <c:pt idx="30">
                  <c:v>Frazer Town</c:v>
                </c:pt>
                <c:pt idx="31">
                  <c:v>Bellandur, Sakara</c:v>
                </c:pt>
                <c:pt idx="32">
                  <c:v>JP Nagar Phase 1-3</c:v>
                </c:pt>
                <c:pt idx="33">
                  <c:v>Binnipet</c:v>
                </c:pt>
                <c:pt idx="34">
                  <c:v>JP Nagar Phase 6-7</c:v>
                </c:pt>
                <c:pt idx="35">
                  <c:v>JP Nagar Phase 4-5</c:v>
                </c:pt>
                <c:pt idx="36">
                  <c:v>Bannerghatta</c:v>
                </c:pt>
                <c:pt idx="37">
                  <c:v>Akshaya Nagar</c:v>
                </c:pt>
                <c:pt idx="38">
                  <c:v>Jayanagar</c:v>
                </c:pt>
                <c:pt idx="39">
                  <c:v>Indiranagar</c:v>
                </c:pt>
                <c:pt idx="40">
                  <c:v>Kumaraswamy Layout</c:v>
                </c:pt>
                <c:pt idx="41">
                  <c:v>Basavanagudi</c:v>
                </c:pt>
                <c:pt idx="42">
                  <c:v>Domlur, EGL</c:v>
                </c:pt>
                <c:pt idx="43">
                  <c:v>JP Nagar Phase 8-9</c:v>
                </c:pt>
                <c:pt idx="44">
                  <c:v>Richmond Town</c:v>
                </c:pt>
                <c:pt idx="45">
                  <c:v>CV Raman Nagar</c:v>
                </c:pt>
                <c:pt idx="46">
                  <c:v>Pattandur</c:v>
                </c:pt>
                <c:pt idx="47">
                  <c:v>Vimanapura</c:v>
                </c:pt>
                <c:pt idx="48">
                  <c:v>Brookefield</c:v>
                </c:pt>
                <c:pt idx="49">
                  <c:v>Mahadevapura</c:v>
                </c:pt>
              </c:strCache>
            </c:strRef>
          </c:cat>
          <c:val>
            <c:numRef>
              <c:f>Dashboard!$L$56:$L$106</c:f>
              <c:numCache>
                <c:formatCode>[$-F400]h:mm:ss\ AM/PM</c:formatCode>
                <c:ptCount val="50"/>
                <c:pt idx="0">
                  <c:v>1.479957176343305E-2</c:v>
                </c:pt>
                <c:pt idx="1">
                  <c:v>1.5608612176114724E-2</c:v>
                </c:pt>
                <c:pt idx="2">
                  <c:v>1.6183838307571363E-2</c:v>
                </c:pt>
                <c:pt idx="3">
                  <c:v>2.0557951385853812E-2</c:v>
                </c:pt>
                <c:pt idx="4">
                  <c:v>2.1817591026008717E-2</c:v>
                </c:pt>
                <c:pt idx="5">
                  <c:v>2.2140376223814345E-2</c:v>
                </c:pt>
                <c:pt idx="6">
                  <c:v>2.2868481299438633E-2</c:v>
                </c:pt>
                <c:pt idx="7">
                  <c:v>2.299731859365034E-2</c:v>
                </c:pt>
                <c:pt idx="8">
                  <c:v>2.3851794992868554E-2</c:v>
                </c:pt>
                <c:pt idx="9">
                  <c:v>2.3887086057049388E-2</c:v>
                </c:pt>
                <c:pt idx="10">
                  <c:v>2.4199092883009143E-2</c:v>
                </c:pt>
                <c:pt idx="11">
                  <c:v>2.5142164353123268E-2</c:v>
                </c:pt>
                <c:pt idx="12">
                  <c:v>2.5355499868450319E-2</c:v>
                </c:pt>
                <c:pt idx="13">
                  <c:v>2.5468586910971102E-2</c:v>
                </c:pt>
                <c:pt idx="14">
                  <c:v>2.6686599324007562E-2</c:v>
                </c:pt>
                <c:pt idx="15">
                  <c:v>2.7232874765726178E-2</c:v>
                </c:pt>
                <c:pt idx="16">
                  <c:v>2.7394310185263747E-2</c:v>
                </c:pt>
                <c:pt idx="17">
                  <c:v>2.7512144099091529E-2</c:v>
                </c:pt>
                <c:pt idx="18">
                  <c:v>2.7541377316083526E-2</c:v>
                </c:pt>
                <c:pt idx="19">
                  <c:v>2.8043784721376142E-2</c:v>
                </c:pt>
                <c:pt idx="20">
                  <c:v>2.8219407906255906E-2</c:v>
                </c:pt>
                <c:pt idx="21">
                  <c:v>2.8559490740008187E-2</c:v>
                </c:pt>
                <c:pt idx="22">
                  <c:v>2.8613310183573049E-2</c:v>
                </c:pt>
                <c:pt idx="23">
                  <c:v>2.9118009260855615E-2</c:v>
                </c:pt>
                <c:pt idx="24">
                  <c:v>2.934740354976384E-2</c:v>
                </c:pt>
                <c:pt idx="25">
                  <c:v>2.9385474539594725E-2</c:v>
                </c:pt>
                <c:pt idx="26">
                  <c:v>2.956784721754957E-2</c:v>
                </c:pt>
                <c:pt idx="27">
                  <c:v>3.0701004051479686E-2</c:v>
                </c:pt>
                <c:pt idx="28">
                  <c:v>3.0721857837965341E-2</c:v>
                </c:pt>
                <c:pt idx="29">
                  <c:v>3.09795775465318E-2</c:v>
                </c:pt>
                <c:pt idx="30">
                  <c:v>3.1120023144467268E-2</c:v>
                </c:pt>
                <c:pt idx="31">
                  <c:v>3.1232630470185541E-2</c:v>
                </c:pt>
                <c:pt idx="32">
                  <c:v>3.1920018520031589E-2</c:v>
                </c:pt>
                <c:pt idx="33">
                  <c:v>3.2285405097354669E-2</c:v>
                </c:pt>
                <c:pt idx="34">
                  <c:v>3.3314591050536059E-2</c:v>
                </c:pt>
                <c:pt idx="35">
                  <c:v>3.5709502314732945E-2</c:v>
                </c:pt>
                <c:pt idx="36">
                  <c:v>3.662013426073827E-2</c:v>
                </c:pt>
                <c:pt idx="37">
                  <c:v>3.7679393736956023E-2</c:v>
                </c:pt>
                <c:pt idx="38">
                  <c:v>3.7750092594554495E-2</c:v>
                </c:pt>
                <c:pt idx="39">
                  <c:v>3.9330421625761246E-2</c:v>
                </c:pt>
                <c:pt idx="40">
                  <c:v>3.9591114007635042E-2</c:v>
                </c:pt>
                <c:pt idx="41">
                  <c:v>4.0150273918698076E-2</c:v>
                </c:pt>
                <c:pt idx="42">
                  <c:v>4.1006130400395101E-2</c:v>
                </c:pt>
                <c:pt idx="43">
                  <c:v>4.1304849539301358E-2</c:v>
                </c:pt>
                <c:pt idx="44">
                  <c:v>4.4022887730534421E-2</c:v>
                </c:pt>
                <c:pt idx="45">
                  <c:v>4.4410937502107117E-2</c:v>
                </c:pt>
                <c:pt idx="46">
                  <c:v>4.9435034721682314E-2</c:v>
                </c:pt>
                <c:pt idx="47">
                  <c:v>5.2413414348848164E-2</c:v>
                </c:pt>
                <c:pt idx="48">
                  <c:v>6.3347118055389728E-2</c:v>
                </c:pt>
                <c:pt idx="49">
                  <c:v>0.10184725694853114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27-4B09-88F3-BC9FE7720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0443952"/>
        <c:axId val="1560442992"/>
      </c:barChart>
      <c:catAx>
        <c:axId val="1560443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42992"/>
        <c:crosses val="autoZero"/>
        <c:auto val="1"/>
        <c:lblAlgn val="ctr"/>
        <c:lblOffset val="100"/>
        <c:noMultiLvlLbl val="0"/>
      </c:catAx>
      <c:valAx>
        <c:axId val="156044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4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Solution.xlsx]Dashboard!PivotTable8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 Overall Delivery Time at Month level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Dashboard!$L$110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Dashboard!$K$111:$K$120</c:f>
              <c:strCache>
                <c:ptCount val="9"/>
                <c:pt idx="0">
                  <c:v>February</c:v>
                </c:pt>
                <c:pt idx="1">
                  <c:v>September</c:v>
                </c:pt>
                <c:pt idx="2">
                  <c:v>July</c:v>
                </c:pt>
                <c:pt idx="3">
                  <c:v>March</c:v>
                </c:pt>
                <c:pt idx="4">
                  <c:v>January</c:v>
                </c:pt>
                <c:pt idx="5">
                  <c:v>August</c:v>
                </c:pt>
                <c:pt idx="6">
                  <c:v>June</c:v>
                </c:pt>
                <c:pt idx="7">
                  <c:v>April</c:v>
                </c:pt>
                <c:pt idx="8">
                  <c:v>May</c:v>
                </c:pt>
              </c:strCache>
            </c:strRef>
          </c:cat>
          <c:val>
            <c:numRef>
              <c:f>Dashboard!$L$111:$L$120</c:f>
              <c:numCache>
                <c:formatCode>[$-F400]h:mm:ss\ AM/PM</c:formatCode>
                <c:ptCount val="9"/>
                <c:pt idx="0">
                  <c:v>1.3463240551848046E-2</c:v>
                </c:pt>
                <c:pt idx="1">
                  <c:v>1.3650007140062542E-2</c:v>
                </c:pt>
                <c:pt idx="2">
                  <c:v>1.3773079961935185E-2</c:v>
                </c:pt>
                <c:pt idx="3">
                  <c:v>1.4142679721579454E-2</c:v>
                </c:pt>
                <c:pt idx="4">
                  <c:v>1.5346080452584381E-2</c:v>
                </c:pt>
                <c:pt idx="5">
                  <c:v>1.5767234115874659E-2</c:v>
                </c:pt>
                <c:pt idx="6">
                  <c:v>1.5908055069733879E-2</c:v>
                </c:pt>
                <c:pt idx="7">
                  <c:v>1.939777519268851E-2</c:v>
                </c:pt>
                <c:pt idx="8">
                  <c:v>3.0946942235754983E-2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1B-47F9-A05E-5D05351749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60436000"/>
        <c:axId val="1560439840"/>
      </c:barChart>
      <c:catAx>
        <c:axId val="1560436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39840"/>
        <c:crosses val="autoZero"/>
        <c:auto val="1"/>
        <c:lblAlgn val="ctr"/>
        <c:lblOffset val="100"/>
        <c:noMultiLvlLbl val="0"/>
      </c:catAx>
      <c:valAx>
        <c:axId val="156043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04360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Solution.xlsx]Delivery Analysis!PivotTable8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900" b="1" i="0" u="none" strike="noStrike" kern="1200" spc="100" baseline="0" dirty="0">
                <a:solidFill>
                  <a:prstClr val="white">
                    <a:lumMod val="95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Average overall delivery time at month and weekday/weekend level.</a:t>
            </a:r>
            <a:endParaRPr lang="en-IN" sz="9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'Delivery Analysis'!$N$3:$N$4</c:f>
              <c:strCache>
                <c:ptCount val="1"/>
                <c:pt idx="0">
                  <c:v>Weekday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6000"/>
                    <a:tint val="98000"/>
                    <a:lumMod val="114000"/>
                  </a:schemeClr>
                </a:gs>
                <a:gs pos="100000">
                  <a:schemeClr val="accent1">
                    <a:shade val="76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'Delivery Analysis'!$M$5:$M$14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Analysis'!$N$5:$N$14</c:f>
              <c:numCache>
                <c:formatCode>[$-F400]h:mm:ss\ AM/PM</c:formatCode>
                <c:ptCount val="9"/>
                <c:pt idx="0">
                  <c:v>1.5711273298793085E-2</c:v>
                </c:pt>
                <c:pt idx="1">
                  <c:v>1.3497681064015377E-2</c:v>
                </c:pt>
                <c:pt idx="2">
                  <c:v>1.4090281957704275E-2</c:v>
                </c:pt>
                <c:pt idx="3">
                  <c:v>1.900042090204972E-2</c:v>
                </c:pt>
                <c:pt idx="4">
                  <c:v>2.9523292005432165E-2</c:v>
                </c:pt>
                <c:pt idx="5">
                  <c:v>1.5913996583313286E-2</c:v>
                </c:pt>
                <c:pt idx="6">
                  <c:v>1.3555543020156421E-2</c:v>
                </c:pt>
                <c:pt idx="7">
                  <c:v>1.5695422701719509E-2</c:v>
                </c:pt>
                <c:pt idx="8">
                  <c:v>1.3628207907915737E-2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E-49CE-ADC9-04FF56143F81}"/>
            </c:ext>
          </c:extLst>
        </c:ser>
        <c:ser>
          <c:idx val="1"/>
          <c:order val="1"/>
          <c:tx>
            <c:strRef>
              <c:f>'Delivery Analysis'!$O$3:$O$4</c:f>
              <c:strCache>
                <c:ptCount val="1"/>
                <c:pt idx="0">
                  <c:v>Weekend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7000"/>
                    <a:tint val="98000"/>
                    <a:lumMod val="114000"/>
                  </a:schemeClr>
                </a:gs>
                <a:gs pos="100000">
                  <a:schemeClr val="accent1">
                    <a:tint val="77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'Delivery Analysis'!$M$5:$M$14</c:f>
              <c:strCache>
                <c:ptCount val="9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</c:strCache>
            </c:strRef>
          </c:cat>
          <c:val>
            <c:numRef>
              <c:f>'Delivery Analysis'!$O$5:$O$14</c:f>
              <c:numCache>
                <c:formatCode>[$-F400]h:mm:ss\ AM/PM</c:formatCode>
                <c:ptCount val="9"/>
                <c:pt idx="0">
                  <c:v>1.4588956170271151E-2</c:v>
                </c:pt>
                <c:pt idx="1">
                  <c:v>1.3371653172146426E-2</c:v>
                </c:pt>
                <c:pt idx="2">
                  <c:v>1.4293217841049111E-2</c:v>
                </c:pt>
                <c:pt idx="3">
                  <c:v>2.0452839794250312E-2</c:v>
                </c:pt>
                <c:pt idx="4">
                  <c:v>3.367785422970361E-2</c:v>
                </c:pt>
                <c:pt idx="5">
                  <c:v>1.5895659006396681E-2</c:v>
                </c:pt>
                <c:pt idx="6">
                  <c:v>1.4264552311879801E-2</c:v>
                </c:pt>
                <c:pt idx="7">
                  <c:v>1.591744795978511E-2</c:v>
                </c:pt>
                <c:pt idx="8">
                  <c:v>1.3702153290391168E-2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3E-49CE-ADC9-04FF56143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2804320"/>
        <c:axId val="202819680"/>
      </c:barChart>
      <c:catAx>
        <c:axId val="202804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19680"/>
        <c:crosses val="autoZero"/>
        <c:auto val="1"/>
        <c:lblAlgn val="ctr"/>
        <c:lblOffset val="100"/>
        <c:noMultiLvlLbl val="0"/>
      </c:catAx>
      <c:valAx>
        <c:axId val="20281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[$-F400]h:mm:ss\ AM/PM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8043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Solution_.xlsx]Dashboard!PivotTable2</c:name>
    <c:fmtId val="3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err="1"/>
              <a:t>Areawise</a:t>
            </a:r>
            <a:r>
              <a:rPr lang="en-US" dirty="0"/>
              <a:t> total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Dashboard!$B$28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Dashboard!$A$29:$A$81</c:f>
              <c:strCache>
                <c:ptCount val="52"/>
                <c:pt idx="0">
                  <c:v>HSR Layout</c:v>
                </c:pt>
                <c:pt idx="1">
                  <c:v>ITI Layout</c:v>
                </c:pt>
                <c:pt idx="2">
                  <c:v>Harlur</c:v>
                </c:pt>
                <c:pt idx="3">
                  <c:v>Bomannahali - MicoLayout</c:v>
                </c:pt>
                <c:pt idx="4">
                  <c:v>Kudlu</c:v>
                </c:pt>
                <c:pt idx="5">
                  <c:v>Koramangala, Ejipura</c:v>
                </c:pt>
                <c:pt idx="6">
                  <c:v>Bellandur, Green Glen</c:v>
                </c:pt>
                <c:pt idx="7">
                  <c:v>Bellandur, Sarjapur Road</c:v>
                </c:pt>
                <c:pt idx="8">
                  <c:v>Manipal County</c:v>
                </c:pt>
                <c:pt idx="9">
                  <c:v>Bommanahalli</c:v>
                </c:pt>
                <c:pt idx="10">
                  <c:v>Bellandur - Off Sarjapur Road</c:v>
                </c:pt>
                <c:pt idx="11">
                  <c:v>BTM Stage 1</c:v>
                </c:pt>
                <c:pt idx="12">
                  <c:v>BTM Stage 2</c:v>
                </c:pt>
                <c:pt idx="13">
                  <c:v>Bellandur, APR</c:v>
                </c:pt>
                <c:pt idx="14">
                  <c:v>Akshaya Nagar</c:v>
                </c:pt>
                <c:pt idx="15">
                  <c:v>Sarjapur Road</c:v>
                </c:pt>
                <c:pt idx="16">
                  <c:v>Bilekahalli</c:v>
                </c:pt>
                <c:pt idx="17">
                  <c:v>Bellandur, Sakara</c:v>
                </c:pt>
                <c:pt idx="18">
                  <c:v>Kadubeesanhali, Prestige</c:v>
                </c:pt>
                <c:pt idx="19">
                  <c:v>Devarachikanna Halli</c:v>
                </c:pt>
                <c:pt idx="20">
                  <c:v>Domlur, EGL</c:v>
                </c:pt>
                <c:pt idx="21">
                  <c:v>Indiranagar</c:v>
                </c:pt>
                <c:pt idx="22">
                  <c:v>Viveka Nagar</c:v>
                </c:pt>
                <c:pt idx="23">
                  <c:v>Yemalur</c:v>
                </c:pt>
                <c:pt idx="24">
                  <c:v>JP Nagar Phase 4-5</c:v>
                </c:pt>
                <c:pt idx="25">
                  <c:v>Arekere</c:v>
                </c:pt>
                <c:pt idx="26">
                  <c:v>JP Nagar Phase 6-7</c:v>
                </c:pt>
                <c:pt idx="27">
                  <c:v>Bannerghatta</c:v>
                </c:pt>
                <c:pt idx="28">
                  <c:v>JP Nagar Phase 1-3</c:v>
                </c:pt>
                <c:pt idx="29">
                  <c:v>Kumaraswamy Layout</c:v>
                </c:pt>
                <c:pt idx="30">
                  <c:v>Wilson Garden, Shantinagar</c:v>
                </c:pt>
                <c:pt idx="31">
                  <c:v>Jayanagar</c:v>
                </c:pt>
                <c:pt idx="32">
                  <c:v>Marathahalli</c:v>
                </c:pt>
                <c:pt idx="33">
                  <c:v>Basavanagudi</c:v>
                </c:pt>
                <c:pt idx="34">
                  <c:v>Richmond Town</c:v>
                </c:pt>
                <c:pt idx="35">
                  <c:v>Doddanekundi</c:v>
                </c:pt>
                <c:pt idx="36">
                  <c:v>Banashankari Stage 2</c:v>
                </c:pt>
                <c:pt idx="37">
                  <c:v>Bellandur, ETV</c:v>
                </c:pt>
                <c:pt idx="38">
                  <c:v>Cox Town</c:v>
                </c:pt>
                <c:pt idx="39">
                  <c:v>Whitefield</c:v>
                </c:pt>
                <c:pt idx="40">
                  <c:v>Vimanapura</c:v>
                </c:pt>
                <c:pt idx="41">
                  <c:v>Challagatta</c:v>
                </c:pt>
                <c:pt idx="42">
                  <c:v>Kadubeesanhali, PTP</c:v>
                </c:pt>
                <c:pt idx="43">
                  <c:v>Mahadevapura</c:v>
                </c:pt>
                <c:pt idx="44">
                  <c:v>Victoria Layout</c:v>
                </c:pt>
                <c:pt idx="45">
                  <c:v>JP Nagar Phase 8-9</c:v>
                </c:pt>
                <c:pt idx="46">
                  <c:v>Bellandur, Ecospace</c:v>
                </c:pt>
                <c:pt idx="47">
                  <c:v>CV Raman Nagar</c:v>
                </c:pt>
                <c:pt idx="48">
                  <c:v>Binnipet</c:v>
                </c:pt>
                <c:pt idx="49">
                  <c:v>Pattandur</c:v>
                </c:pt>
                <c:pt idx="50">
                  <c:v>Brookefield</c:v>
                </c:pt>
                <c:pt idx="51">
                  <c:v>Frazer Town</c:v>
                </c:pt>
              </c:strCache>
            </c:strRef>
          </c:cat>
          <c:val>
            <c:numRef>
              <c:f>Dashboard!$B$29:$B$81</c:f>
              <c:numCache>
                <c:formatCode>General</c:formatCode>
                <c:ptCount val="52"/>
                <c:pt idx="0">
                  <c:v>15657</c:v>
                </c:pt>
                <c:pt idx="1">
                  <c:v>3946</c:v>
                </c:pt>
                <c:pt idx="2">
                  <c:v>1309</c:v>
                </c:pt>
                <c:pt idx="3">
                  <c:v>551</c:v>
                </c:pt>
                <c:pt idx="4">
                  <c:v>518</c:v>
                </c:pt>
                <c:pt idx="5">
                  <c:v>160</c:v>
                </c:pt>
                <c:pt idx="6">
                  <c:v>134</c:v>
                </c:pt>
                <c:pt idx="7">
                  <c:v>98</c:v>
                </c:pt>
                <c:pt idx="8">
                  <c:v>80</c:v>
                </c:pt>
                <c:pt idx="9">
                  <c:v>52</c:v>
                </c:pt>
                <c:pt idx="10">
                  <c:v>44</c:v>
                </c:pt>
                <c:pt idx="11">
                  <c:v>35</c:v>
                </c:pt>
                <c:pt idx="12">
                  <c:v>32</c:v>
                </c:pt>
                <c:pt idx="13">
                  <c:v>29</c:v>
                </c:pt>
                <c:pt idx="14">
                  <c:v>21</c:v>
                </c:pt>
                <c:pt idx="15">
                  <c:v>20</c:v>
                </c:pt>
                <c:pt idx="16">
                  <c:v>11</c:v>
                </c:pt>
                <c:pt idx="17">
                  <c:v>11</c:v>
                </c:pt>
                <c:pt idx="18">
                  <c:v>9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  <c:pt idx="25">
                  <c:v>6</c:v>
                </c:pt>
                <c:pt idx="26">
                  <c:v>6</c:v>
                </c:pt>
                <c:pt idx="27">
                  <c:v>5</c:v>
                </c:pt>
                <c:pt idx="28">
                  <c:v>5</c:v>
                </c:pt>
                <c:pt idx="29">
                  <c:v>4</c:v>
                </c:pt>
                <c:pt idx="30">
                  <c:v>4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33-441A-BFE7-921864B6A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81619264"/>
        <c:axId val="1081607744"/>
      </c:barChart>
      <c:catAx>
        <c:axId val="108161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607744"/>
        <c:crosses val="autoZero"/>
        <c:auto val="1"/>
        <c:lblAlgn val="ctr"/>
        <c:lblOffset val="100"/>
        <c:noMultiLvlLbl val="0"/>
      </c:catAx>
      <c:valAx>
        <c:axId val="108160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161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Solution_.xlsx]Dashboard!PivotTable3</c:name>
    <c:fmtId val="4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 dirty="0"/>
              <a:t>Delivery charges as a percentage of product amount at  month level.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Dashboard!$I$4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8701-4CA9-8D3D-FD350669E248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8701-4CA9-8D3D-FD350669E248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8701-4CA9-8D3D-FD350669E248}"/>
              </c:ext>
            </c:extLst>
          </c:dPt>
          <c:cat>
            <c:strRef>
              <c:f>Dashboard!$H$5:$H$14</c:f>
              <c:strCache>
                <c:ptCount val="9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</c:strCache>
            </c:strRef>
          </c:cat>
          <c:val>
            <c:numRef>
              <c:f>Dashboard!$I$5:$I$14</c:f>
              <c:numCache>
                <c:formatCode>0.00%</c:formatCode>
                <c:ptCount val="9"/>
                <c:pt idx="0">
                  <c:v>0.10716351994166048</c:v>
                </c:pt>
                <c:pt idx="1">
                  <c:v>9.7413997881760819E-2</c:v>
                </c:pt>
                <c:pt idx="2">
                  <c:v>8.9910660072161863E-2</c:v>
                </c:pt>
                <c:pt idx="3">
                  <c:v>8.5988547202580756E-2</c:v>
                </c:pt>
                <c:pt idx="4">
                  <c:v>5.3443407357979283E-2</c:v>
                </c:pt>
                <c:pt idx="5">
                  <c:v>5.5028520093018056E-2</c:v>
                </c:pt>
                <c:pt idx="6">
                  <c:v>5.6856465367990425E-2</c:v>
                </c:pt>
                <c:pt idx="7">
                  <c:v>2.8963269360066237E-2</c:v>
                </c:pt>
                <c:pt idx="8">
                  <c:v>2.0771722026418728E-2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1-4CA9-8D3D-FD350669E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97833664"/>
        <c:axId val="1097834144"/>
      </c:barChart>
      <c:catAx>
        <c:axId val="1097833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834144"/>
        <c:crosses val="autoZero"/>
        <c:auto val="1"/>
        <c:lblAlgn val="ctr"/>
        <c:lblOffset val="100"/>
        <c:noMultiLvlLbl val="0"/>
      </c:catAx>
      <c:valAx>
        <c:axId val="109783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8336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Solution_.xlsx]Dashboard!PivotTable5</c:name>
    <c:fmtId val="5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 b="1" i="0" u="none" strike="noStrike" kern="1200" spc="100" baseline="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Delivery charges as a percentage of product amount at Time Slot.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Dashboard!$Q$4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Dashboard!$P$5:$P$10</c:f>
              <c:strCache>
                <c:ptCount val="5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  <c:pt idx="4">
                  <c:v>Late Night</c:v>
                </c:pt>
              </c:strCache>
            </c:strRef>
          </c:cat>
          <c:val>
            <c:numRef>
              <c:f>Dashboard!$Q$5:$Q$10</c:f>
              <c:numCache>
                <c:formatCode>0.00%</c:formatCode>
                <c:ptCount val="5"/>
                <c:pt idx="0">
                  <c:v>5.2914304413204556E-2</c:v>
                </c:pt>
                <c:pt idx="1">
                  <c:v>5.0945182886460695E-2</c:v>
                </c:pt>
                <c:pt idx="2">
                  <c:v>5.3830617073594426E-2</c:v>
                </c:pt>
                <c:pt idx="3">
                  <c:v>6.4293509414322048E-2</c:v>
                </c:pt>
                <c:pt idx="4">
                  <c:v>0.12258190158826329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D1-46B1-A136-8C34EE367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4520176"/>
        <c:axId val="1184561936"/>
      </c:barChart>
      <c:catAx>
        <c:axId val="1184520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61936"/>
        <c:crosses val="autoZero"/>
        <c:auto val="1"/>
        <c:lblAlgn val="ctr"/>
        <c:lblOffset val="100"/>
        <c:noMultiLvlLbl val="0"/>
      </c:catAx>
      <c:valAx>
        <c:axId val="1184561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2017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Discount as a percentage of product amount at Order Drop Geo Level Analysis.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Dashboard!$I$19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Dashboard!$H$20:$H$72</c:f>
              <c:strCache>
                <c:ptCount val="52"/>
                <c:pt idx="0">
                  <c:v>Harlur</c:v>
                </c:pt>
                <c:pt idx="1">
                  <c:v>Bilekahalli</c:v>
                </c:pt>
                <c:pt idx="2">
                  <c:v>Bellandur - Off Sarjapur Road</c:v>
                </c:pt>
                <c:pt idx="3">
                  <c:v>ITI Layout</c:v>
                </c:pt>
                <c:pt idx="4">
                  <c:v>Victoria Layout</c:v>
                </c:pt>
                <c:pt idx="5">
                  <c:v>Yemalur</c:v>
                </c:pt>
                <c:pt idx="6">
                  <c:v>BTM Stage 1</c:v>
                </c:pt>
                <c:pt idx="7">
                  <c:v>JP Nagar Phase 1-3</c:v>
                </c:pt>
                <c:pt idx="8">
                  <c:v>HSR Layout</c:v>
                </c:pt>
                <c:pt idx="9">
                  <c:v>Devarachikanna Halli</c:v>
                </c:pt>
                <c:pt idx="10">
                  <c:v>Jayanagar</c:v>
                </c:pt>
                <c:pt idx="11">
                  <c:v>Manipal County</c:v>
                </c:pt>
                <c:pt idx="12">
                  <c:v>Kudlu</c:v>
                </c:pt>
                <c:pt idx="13">
                  <c:v>Bellandur, Green Glen</c:v>
                </c:pt>
                <c:pt idx="14">
                  <c:v>Koramangala, Ejipura</c:v>
                </c:pt>
                <c:pt idx="15">
                  <c:v>BTM Stage 2</c:v>
                </c:pt>
                <c:pt idx="16">
                  <c:v>Bomannahali - MicoLayout</c:v>
                </c:pt>
                <c:pt idx="17">
                  <c:v>Domlur, EGL</c:v>
                </c:pt>
                <c:pt idx="18">
                  <c:v>Doddanekundi</c:v>
                </c:pt>
                <c:pt idx="19">
                  <c:v>Bellandur, Sakara</c:v>
                </c:pt>
                <c:pt idx="20">
                  <c:v>Wilson Garden, Shantinagar</c:v>
                </c:pt>
                <c:pt idx="21">
                  <c:v>Bellandur, APR</c:v>
                </c:pt>
                <c:pt idx="22">
                  <c:v>Indiranagar</c:v>
                </c:pt>
                <c:pt idx="23">
                  <c:v>Bannerghatta</c:v>
                </c:pt>
                <c:pt idx="24">
                  <c:v>Bommanahalli</c:v>
                </c:pt>
                <c:pt idx="25">
                  <c:v>JP Nagar Phase 4-5</c:v>
                </c:pt>
                <c:pt idx="26">
                  <c:v>Akshaya Nagar</c:v>
                </c:pt>
                <c:pt idx="27">
                  <c:v>Bellandur, Sarjapur Road</c:v>
                </c:pt>
                <c:pt idx="28">
                  <c:v>Sarjapur Road</c:v>
                </c:pt>
                <c:pt idx="29">
                  <c:v>Arekere</c:v>
                </c:pt>
                <c:pt idx="30">
                  <c:v>Viveka Nagar</c:v>
                </c:pt>
                <c:pt idx="31">
                  <c:v>JP Nagar Phase 8-9</c:v>
                </c:pt>
                <c:pt idx="32">
                  <c:v>Kadubeesanhali, Prestige</c:v>
                </c:pt>
                <c:pt idx="33">
                  <c:v>JP Nagar Phase 6-7</c:v>
                </c:pt>
                <c:pt idx="34">
                  <c:v>Banashankari Stage 2</c:v>
                </c:pt>
                <c:pt idx="35">
                  <c:v>Pattandur</c:v>
                </c:pt>
                <c:pt idx="36">
                  <c:v>Mahadevapura</c:v>
                </c:pt>
                <c:pt idx="37">
                  <c:v>CV Raman Nagar</c:v>
                </c:pt>
                <c:pt idx="38">
                  <c:v>Bellandur, Ecospace</c:v>
                </c:pt>
                <c:pt idx="39">
                  <c:v>Marathahalli</c:v>
                </c:pt>
                <c:pt idx="40">
                  <c:v>Kadubeesanhali, PTP</c:v>
                </c:pt>
                <c:pt idx="41">
                  <c:v>Richmond Town</c:v>
                </c:pt>
                <c:pt idx="42">
                  <c:v>Challagatta</c:v>
                </c:pt>
                <c:pt idx="43">
                  <c:v>Bellandur, ETV</c:v>
                </c:pt>
                <c:pt idx="44">
                  <c:v>Vimanapura</c:v>
                </c:pt>
                <c:pt idx="45">
                  <c:v>Brookefield</c:v>
                </c:pt>
                <c:pt idx="46">
                  <c:v>Kumaraswamy Layout</c:v>
                </c:pt>
                <c:pt idx="47">
                  <c:v>Basavanagudi</c:v>
                </c:pt>
                <c:pt idx="48">
                  <c:v>Binnipet</c:v>
                </c:pt>
                <c:pt idx="49">
                  <c:v>Frazer Town</c:v>
                </c:pt>
                <c:pt idx="50">
                  <c:v>Whitefield</c:v>
                </c:pt>
                <c:pt idx="51">
                  <c:v>Cox Town</c:v>
                </c:pt>
              </c:strCache>
            </c:strRef>
          </c:cat>
          <c:val>
            <c:numRef>
              <c:f>Dashboard!$I$20:$I$72</c:f>
              <c:numCache>
                <c:formatCode>0.00%</c:formatCode>
                <c:ptCount val="52"/>
                <c:pt idx="0">
                  <c:v>9.7028083619954381E-2</c:v>
                </c:pt>
                <c:pt idx="1">
                  <c:v>7.7718718574917398E-2</c:v>
                </c:pt>
                <c:pt idx="2">
                  <c:v>7.4554575332987372E-2</c:v>
                </c:pt>
                <c:pt idx="3">
                  <c:v>7.3611574368465618E-2</c:v>
                </c:pt>
                <c:pt idx="4">
                  <c:v>7.0707070707070704E-2</c:v>
                </c:pt>
                <c:pt idx="5">
                  <c:v>6.9141689373296997E-2</c:v>
                </c:pt>
                <c:pt idx="6">
                  <c:v>6.5170763900346471E-2</c:v>
                </c:pt>
                <c:pt idx="7">
                  <c:v>6.3543003851091143E-2</c:v>
                </c:pt>
                <c:pt idx="8">
                  <c:v>6.1958998165856094E-2</c:v>
                </c:pt>
                <c:pt idx="9">
                  <c:v>6.1943549914756584E-2</c:v>
                </c:pt>
                <c:pt idx="10">
                  <c:v>5.5649241146711638E-2</c:v>
                </c:pt>
                <c:pt idx="11">
                  <c:v>4.881986194611445E-2</c:v>
                </c:pt>
                <c:pt idx="12">
                  <c:v>4.762622043901571E-2</c:v>
                </c:pt>
                <c:pt idx="13">
                  <c:v>4.6499008270648554E-2</c:v>
                </c:pt>
                <c:pt idx="14">
                  <c:v>4.1756756756756754E-2</c:v>
                </c:pt>
                <c:pt idx="15">
                  <c:v>4.1275626423690204E-2</c:v>
                </c:pt>
                <c:pt idx="16">
                  <c:v>3.5142731139232934E-2</c:v>
                </c:pt>
                <c:pt idx="17">
                  <c:v>3.3504458254525804E-2</c:v>
                </c:pt>
                <c:pt idx="18">
                  <c:v>3.3333333333333333E-2</c:v>
                </c:pt>
                <c:pt idx="19">
                  <c:v>3.125E-2</c:v>
                </c:pt>
                <c:pt idx="20">
                  <c:v>3.0927835051546393E-2</c:v>
                </c:pt>
                <c:pt idx="21">
                  <c:v>2.9391516178573319E-2</c:v>
                </c:pt>
                <c:pt idx="22">
                  <c:v>2.8422084286180985E-2</c:v>
                </c:pt>
                <c:pt idx="23">
                  <c:v>2.5684568032264911E-2</c:v>
                </c:pt>
                <c:pt idx="24">
                  <c:v>2.3068170063101273E-2</c:v>
                </c:pt>
                <c:pt idx="25">
                  <c:v>1.8056293149229952E-2</c:v>
                </c:pt>
                <c:pt idx="26">
                  <c:v>1.4857575470805337E-2</c:v>
                </c:pt>
                <c:pt idx="27">
                  <c:v>1.1443419377698456E-2</c:v>
                </c:pt>
                <c:pt idx="28">
                  <c:v>1.0912425492893169E-2</c:v>
                </c:pt>
                <c:pt idx="29">
                  <c:v>8.2251082251082255E-3</c:v>
                </c:pt>
                <c:pt idx="30">
                  <c:v>4.6022353714661405E-3</c:v>
                </c:pt>
                <c:pt idx="31">
                  <c:v>4.1459369817578775E-3</c:v>
                </c:pt>
                <c:pt idx="32">
                  <c:v>2.4813895781637717E-3</c:v>
                </c:pt>
                <c:pt idx="33">
                  <c:v>1.3579576317218902E-3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#N/A</c:v>
                </c:pt>
                <c:pt idx="51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C-4E10-A12C-515226B8A7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4557136"/>
        <c:axId val="1184566256"/>
      </c:barChart>
      <c:catAx>
        <c:axId val="118455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66256"/>
        <c:crosses val="autoZero"/>
        <c:auto val="1"/>
        <c:lblAlgn val="ctr"/>
        <c:lblOffset val="100"/>
        <c:noMultiLvlLbl val="0"/>
      </c:catAx>
      <c:valAx>
        <c:axId val="118456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5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Completion Rate at day of week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Dashboard!$O$18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Dashboard!$N$19:$N$26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Dashboard!$O$19:$O$26</c:f>
              <c:numCache>
                <c:formatCode>0.00%</c:formatCode>
                <c:ptCount val="7"/>
                <c:pt idx="0">
                  <c:v>0.13477632213118346</c:v>
                </c:pt>
                <c:pt idx="1">
                  <c:v>0.13538973842176752</c:v>
                </c:pt>
                <c:pt idx="2">
                  <c:v>0.13819392717872322</c:v>
                </c:pt>
                <c:pt idx="3">
                  <c:v>0.14261928756079392</c:v>
                </c:pt>
                <c:pt idx="4">
                  <c:v>0.14577399991236911</c:v>
                </c:pt>
                <c:pt idx="5">
                  <c:v>0.14892871226394427</c:v>
                </c:pt>
                <c:pt idx="6">
                  <c:v>0.15431801253121852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EC-4076-B420-1A5A0D0B4A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4567696"/>
        <c:axId val="1184555216"/>
      </c:barChart>
      <c:catAx>
        <c:axId val="118456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55216"/>
        <c:crosses val="autoZero"/>
        <c:auto val="1"/>
        <c:lblAlgn val="ctr"/>
        <c:lblOffset val="100"/>
        <c:noMultiLvlLbl val="0"/>
      </c:catAx>
      <c:valAx>
        <c:axId val="118455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676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Completion Rate at day of SLOT</a:t>
            </a:r>
          </a:p>
          <a:p>
            <a:pPr>
              <a:defRPr/>
            </a:pPr>
            <a:r>
              <a:rPr lang="en-IN"/>
              <a:t> level</a:t>
            </a:r>
          </a:p>
          <a:p>
            <a:pPr>
              <a:defRPr/>
            </a:pP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Dashboard!$O$31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Dashboard!$N$32:$N$37</c:f>
              <c:strCache>
                <c:ptCount val="5"/>
                <c:pt idx="0">
                  <c:v>Afternoon</c:v>
                </c:pt>
                <c:pt idx="1">
                  <c:v>Evening</c:v>
                </c:pt>
                <c:pt idx="2">
                  <c:v>Late Night</c:v>
                </c:pt>
                <c:pt idx="3">
                  <c:v>Morning</c:v>
                </c:pt>
                <c:pt idx="4">
                  <c:v>Night</c:v>
                </c:pt>
              </c:strCache>
            </c:strRef>
          </c:cat>
          <c:val>
            <c:numRef>
              <c:f>Dashboard!$O$32:$O$37</c:f>
              <c:numCache>
                <c:formatCode>0.00%</c:formatCode>
                <c:ptCount val="5"/>
                <c:pt idx="0">
                  <c:v>0.25956272181571222</c:v>
                </c:pt>
                <c:pt idx="1">
                  <c:v>0.20645839723086359</c:v>
                </c:pt>
                <c:pt idx="2">
                  <c:v>6.9622748981290797E-2</c:v>
                </c:pt>
                <c:pt idx="3">
                  <c:v>0.23612145642553564</c:v>
                </c:pt>
                <c:pt idx="4">
                  <c:v>0.22823467554659774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C-4381-96B6-FED7AFDA6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84558096"/>
        <c:axId val="1184549456"/>
      </c:barChart>
      <c:catAx>
        <c:axId val="118455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49456"/>
        <c:crosses val="autoZero"/>
        <c:auto val="1"/>
        <c:lblAlgn val="ctr"/>
        <c:lblOffset val="100"/>
        <c:noMultiLvlLbl val="0"/>
      </c:catAx>
      <c:valAx>
        <c:axId val="118454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55809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[Excel CapstoneTransactionData Final Solution_.xlsx]Dashboard!PivotTable2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Completion Rate at no. of products ordered level.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8000"/>
                  <a:lumMod val="114000"/>
                </a:schemeClr>
              </a:gs>
              <a:gs pos="100000">
                <a:schemeClr val="accent1">
                  <a:shade val="90000"/>
                  <a:lumMod val="84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Dashboard!$J$7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Dashboard!$I$8:$I$13</c:f>
              <c:strCache>
                <c:ptCount val="5"/>
                <c:pt idx="0">
                  <c:v>1-5</c:v>
                </c:pt>
                <c:pt idx="1">
                  <c:v>6-10</c:v>
                </c:pt>
                <c:pt idx="2">
                  <c:v>11-15</c:v>
                </c:pt>
                <c:pt idx="3">
                  <c:v>16-20</c:v>
                </c:pt>
                <c:pt idx="4">
                  <c:v>21-25</c:v>
                </c:pt>
              </c:strCache>
            </c:strRef>
          </c:cat>
          <c:val>
            <c:numRef>
              <c:f>Dashboard!$J$8:$J$13</c:f>
              <c:numCache>
                <c:formatCode>0.00%</c:formatCode>
                <c:ptCount val="5"/>
                <c:pt idx="0">
                  <c:v>0.69944104572862109</c:v>
                </c:pt>
                <c:pt idx="1">
                  <c:v>0.2147352669336737</c:v>
                </c:pt>
                <c:pt idx="2">
                  <c:v>6.4609832313718585E-2</c:v>
                </c:pt>
                <c:pt idx="3">
                  <c:v>1.9497381277232516E-2</c:v>
                </c:pt>
                <c:pt idx="4">
                  <c:v>1.7164737467541041E-3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D9-423F-A6AF-642BADE1D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89183616"/>
        <c:axId val="289182176"/>
      </c:barChart>
      <c:catAx>
        <c:axId val="28918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82176"/>
        <c:crosses val="autoZero"/>
        <c:auto val="1"/>
        <c:lblAlgn val="ctr"/>
        <c:lblOffset val="100"/>
        <c:noMultiLvlLbl val="0"/>
      </c:catAx>
      <c:valAx>
        <c:axId val="28918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836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CapstoneTransactionData Final Solution_.xlsx]Customer Level Analysis!PivotTable13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000" dirty="0"/>
              <a:t>Completion rate at source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 Level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'Customer Level Analysis'!$A$4:$A$10</c:f>
              <c:strCache>
                <c:ptCount val="6"/>
                <c:pt idx="0">
                  <c:v>Facebook</c:v>
                </c:pt>
                <c:pt idx="1">
                  <c:v>Google</c:v>
                </c:pt>
                <c:pt idx="2">
                  <c:v>Instagram</c:v>
                </c:pt>
                <c:pt idx="3">
                  <c:v>Offline Campaign</c:v>
                </c:pt>
                <c:pt idx="4">
                  <c:v>Organic</c:v>
                </c:pt>
                <c:pt idx="5">
                  <c:v>Snapchat</c:v>
                </c:pt>
              </c:strCache>
            </c:strRef>
          </c:cat>
          <c:val>
            <c:numRef>
              <c:f>'Customer Level Analysis'!$B$4:$B$10</c:f>
              <c:numCache>
                <c:formatCode>0.00%</c:formatCode>
                <c:ptCount val="6"/>
                <c:pt idx="0">
                  <c:v>0.11473966814840895</c:v>
                </c:pt>
                <c:pt idx="1">
                  <c:v>0.23432067250561156</c:v>
                </c:pt>
                <c:pt idx="2">
                  <c:v>0.1218696360195414</c:v>
                </c:pt>
                <c:pt idx="3">
                  <c:v>0.12525857136569693</c:v>
                </c:pt>
                <c:pt idx="4">
                  <c:v>0.29290084063201444</c:v>
                </c:pt>
                <c:pt idx="5">
                  <c:v>0.11091061132872673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5-4D08-AF27-F72CFCC80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11061615"/>
        <c:axId val="711067855"/>
      </c:barChart>
      <c:catAx>
        <c:axId val="71106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067855"/>
        <c:crosses val="autoZero"/>
        <c:auto val="1"/>
        <c:lblAlgn val="ctr"/>
        <c:lblOffset val="100"/>
        <c:noMultiLvlLbl val="0"/>
      </c:catAx>
      <c:valAx>
        <c:axId val="7110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06161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85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7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04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12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5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454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534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50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7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65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6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3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9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33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8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9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8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F85659-39F4-482E-ACF8-5AC41B01516A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5656-8C38-4F56-8A71-E128157AEA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09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A857-711E-D04B-9D28-C781E6C8D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166" y="2689434"/>
            <a:ext cx="10667644" cy="1981200"/>
          </a:xfrm>
        </p:spPr>
        <p:txBody>
          <a:bodyPr/>
          <a:lstStyle/>
          <a:p>
            <a:r>
              <a:rPr lang="en-IN" sz="5400" b="1" dirty="0" err="1">
                <a:solidFill>
                  <a:schemeClr val="tx1"/>
                </a:solidFill>
                <a:latin typeface="Book Antiqua" panose="02040602050305030304" pitchFamily="18" charset="0"/>
              </a:rPr>
              <a:t>Freshco</a:t>
            </a:r>
            <a:r>
              <a:rPr lang="en-IN" sz="5400" b="1" dirty="0">
                <a:solidFill>
                  <a:schemeClr val="tx1"/>
                </a:solidFill>
                <a:latin typeface="Book Antiqua" panose="02040602050305030304" pitchFamily="18" charset="0"/>
              </a:rPr>
              <a:t> hypermarket capstone   </a:t>
            </a:r>
            <a:br>
              <a:rPr lang="en-IN" sz="5400" b="1" dirty="0">
                <a:solidFill>
                  <a:schemeClr val="tx1"/>
                </a:solidFill>
                <a:latin typeface="Book Antiqua" panose="02040602050305030304" pitchFamily="18" charset="0"/>
              </a:rPr>
            </a:br>
            <a:endParaRPr lang="en-IN" sz="5400" b="1" dirty="0">
              <a:latin typeface="Book Antiqua" panose="020406020503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4499B-A5A2-828F-7DD2-A7041D99F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9183" y="3788114"/>
            <a:ext cx="2139884" cy="914400"/>
          </a:xfrm>
        </p:spPr>
        <p:txBody>
          <a:bodyPr>
            <a:no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By-Swadha Singh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564F2-D2D1-0E5C-34B0-873E36C6C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384" y="253311"/>
            <a:ext cx="2844646" cy="515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17097C-5780-9FA9-70C9-15C87F5B1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3752" y="1229016"/>
            <a:ext cx="673167" cy="6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D8AF-753C-A5BA-07D7-F8339AC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CUSTOMER LEVEL ANALYSIS</a:t>
            </a:r>
            <a:br>
              <a:rPr lang="en-IN" sz="2800" dirty="0"/>
            </a:br>
            <a:r>
              <a:rPr lang="en-US" sz="1600" b="1" dirty="0"/>
              <a:t>Completion rate at source level</a:t>
            </a:r>
            <a:endParaRPr lang="en-IN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9F769-3807-F61B-700C-6FF1479F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4026"/>
            <a:ext cx="10585925" cy="452437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 Source: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Organic channels have the highest completion rate at 29.29%, indicating strong organic reach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Paid Channels Perform Well: Facebook, Google, and Offline Campaigns also show solid completion rates, suggesting effective paid advertising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Instagram and Snapchat Lag: Instagram and Snapchat have slightly lower completion rates compared to other channels.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4ECDDA0-E17A-1EA1-1325-4CB111168EDB}"/>
              </a:ext>
            </a:extLst>
          </p:cNvPr>
          <p:cNvGraphicFramePr>
            <a:graphicFrameLocks/>
          </p:cNvGraphicFramePr>
          <p:nvPr/>
        </p:nvGraphicFramePr>
        <p:xfrm>
          <a:off x="4524375" y="3632635"/>
          <a:ext cx="6883621" cy="309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1C420A-3A37-07A3-0F36-0AAD0D60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6013-0FB2-F8EF-6C4E-26F0A62A2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Aggregated LTV at customer acquisition source &amp; Month level.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0C57D-0629-9DFA-EFE1-E1B51747F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F45857-7D99-0EA2-F8B1-5C8D8CC3C1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33419" y="1465928"/>
          <a:ext cx="5001191" cy="2141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509EDE3-1283-9BB6-0E1D-2C66F8A0DF6D}"/>
              </a:ext>
            </a:extLst>
          </p:cNvPr>
          <p:cNvGraphicFramePr>
            <a:graphicFrameLocks/>
          </p:cNvGraphicFramePr>
          <p:nvPr/>
        </p:nvGraphicFramePr>
        <p:xfrm>
          <a:off x="6833418" y="3834581"/>
          <a:ext cx="5001191" cy="2899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C6271F-9B9E-7F67-A630-49A4B6FEAB29}"/>
              </a:ext>
            </a:extLst>
          </p:cNvPr>
          <p:cNvSpPr txBox="1"/>
          <p:nvPr/>
        </p:nvSpPr>
        <p:spPr>
          <a:xfrm>
            <a:off x="0" y="1853248"/>
            <a:ext cx="68652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Snapchat Success: Snapchat acquires customers with the highest LTV.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Performance: Google and Offline Campaigns also generate high-value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LTV: Instagram &amp; Organic channels comparatively lower LTV.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acquired in "May" show highest aggregated LTV.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"Sep" &amp; "Mar" have lowest aggregated LTV.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effectiveness might contribute to May's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 for boosting LTV during low months could be explored.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16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3F47-6E99-9575-0269-C5EB3D94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Average Revenue per order at different customer acquisition Source &amp; Month level.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7879-C12F-F05F-232D-1C0286A2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0693B4E-32C0-6FB3-4BAA-60750A4FD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165958"/>
              </p:ext>
            </p:extLst>
          </p:nvPr>
        </p:nvGraphicFramePr>
        <p:xfrm>
          <a:off x="6523349" y="1432224"/>
          <a:ext cx="5307290" cy="2516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F87346-854B-A127-7768-ED9BE2AACB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721746"/>
              </p:ext>
            </p:extLst>
          </p:nvPr>
        </p:nvGraphicFramePr>
        <p:xfrm>
          <a:off x="6523349" y="4044099"/>
          <a:ext cx="5307290" cy="2753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CC7F37-B81D-C968-49B6-969F3094B2CF}"/>
              </a:ext>
            </a:extLst>
          </p:cNvPr>
          <p:cNvSpPr txBox="1"/>
          <p:nvPr/>
        </p:nvSpPr>
        <p:spPr>
          <a:xfrm>
            <a:off x="361361" y="1853248"/>
            <a:ext cx="60944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Snapchat and Google Lead: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Snapchat and Google have the highest average revenue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Campaigns Perform Well: Offline campaigns also generate significant revenue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Instagram and Facebook Lag: Instagram and Facebook have lower average revenue per order compared to other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is Top Performer: May generated the highest average revenue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September Lags: September had the lowest average revenue per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Off-Peak Spending: Explore strategies to increase sales during slower months.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9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1DF8-6FD7-B326-4671-E7C7A4F7B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8119-EF62-2A05-F0DB-C2A8A950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Snapchat Success: Snapchat is a top-performing platform for both customer lifetime value (LTV) and revenue per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is Promising: Acquiring customers in May leads to higher LTV and 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 Potential: Organic sources have good completion rates but need strategies to increase spending.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for Improvement: Instagram and Facebook require improvements in acquisition and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Organic Spending: Develop strategies to encourage higher spending from organic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Snapchat: Continue investing in Snapchat to acquire high-value customers.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F1F6CA-AD9B-89B4-4BF5-27657110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1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658F-EFD9-6BDD-6FC5-7E82FFE9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831" y="490426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DELIVERY ANALYSIS.</a:t>
            </a:r>
            <a:br>
              <a:rPr lang="en-IN" sz="2800" dirty="0"/>
            </a:br>
            <a:r>
              <a:rPr lang="en-US" sz="1400" b="1" dirty="0"/>
              <a:t>Average overall delivery time at Month level</a:t>
            </a:r>
            <a:r>
              <a:rPr lang="en-IN" sz="1400" b="1" dirty="0"/>
              <a:t>.</a:t>
            </a:r>
            <a:br>
              <a:rPr lang="en-IN" sz="2800" dirty="0"/>
            </a:br>
            <a:endParaRPr lang="en-IN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B625CA-74FF-F5F1-539C-FA48625EE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99431"/>
              </p:ext>
            </p:extLst>
          </p:nvPr>
        </p:nvGraphicFramePr>
        <p:xfrm>
          <a:off x="6447934" y="1890956"/>
          <a:ext cx="5414128" cy="3270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EC485F-98CA-2447-43E0-FFD59D3124EE}"/>
              </a:ext>
            </a:extLst>
          </p:cNvPr>
          <p:cNvSpPr txBox="1"/>
          <p:nvPr/>
        </p:nvSpPr>
        <p:spPr>
          <a:xfrm>
            <a:off x="329938" y="2413337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 delivery months: February, September, July (around 19 minutes).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Slowest delivery months: April and May (around 27 and 44 minutes respectively).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 fluctuations observed across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Strategy: Study factors affecting delivery times during slower months.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0E7771-E60D-C6F7-733F-73A2843A0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8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8BE81D9-0BC2-0C3A-55E6-F35D5B338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6248" y="434900"/>
            <a:ext cx="986381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/>
              <a:t>Average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dirty="0"/>
              <a:t>Overall Delivery Time at Delivery Area and Month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7C4532-CBB5-293B-8492-D0BF59D2B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055328"/>
              </p:ext>
            </p:extLst>
          </p:nvPr>
        </p:nvGraphicFramePr>
        <p:xfrm>
          <a:off x="6693031" y="1193394"/>
          <a:ext cx="5002721" cy="2235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2230DE-3C44-F132-08D8-A59453149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565483"/>
              </p:ext>
            </p:extLst>
          </p:nvPr>
        </p:nvGraphicFramePr>
        <p:xfrm>
          <a:off x="6693030" y="3718330"/>
          <a:ext cx="5033913" cy="2977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914391-2206-3426-77DB-F542981B4E8F}"/>
              </a:ext>
            </a:extLst>
          </p:cNvPr>
          <p:cNvSpPr txBox="1"/>
          <p:nvPr/>
        </p:nvSpPr>
        <p:spPr>
          <a:xfrm>
            <a:off x="496248" y="1666006"/>
            <a:ext cx="60944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 delivery areas: Bellandur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Ecospace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Bellandur ETV.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Proximity, efficient routes, low congestion could contribute.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Slowest delivery areas: CV Raman Nagar,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Pattandur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Distance, Traffic, and route efficiency could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 Months: February, September, and July have the quickest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Slowest Month: May has slower deliveries. Analyze local conditions or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Reasons: Understand why delivery times vary across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Performance: Use successful strategies from faster months to improve overall delivery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277D489-3FC1-16A4-374B-D25645C7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E9739B-1638-10F9-6A7E-AD33BA0B3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EADA-D7EA-A4A4-A7EC-0D6211F7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Average overall delivery time at month and weekday/weekend level.</a:t>
            </a:r>
            <a:br>
              <a:rPr lang="en-US" sz="2800" dirty="0"/>
            </a:br>
            <a:br>
              <a:rPr lang="en-US" sz="2800" dirty="0"/>
            </a:br>
            <a:endParaRPr lang="en-IN" sz="28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055C5C8-C788-71DF-A871-10E4C83DD6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1106" y="1668038"/>
            <a:ext cx="9309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Delays: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Deliveries take slightly longer on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Factors: Increased traffic and activities might contribute to slower deliveries.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Operations: Assess staffing, routes, and efficiency on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Weekend Delivery: Optimize resources and processes for better weekend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B167966-5827-8C6E-1D2D-EFE150940A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184487"/>
              </p:ext>
            </p:extLst>
          </p:nvPr>
        </p:nvGraphicFramePr>
        <p:xfrm>
          <a:off x="871822" y="3379260"/>
          <a:ext cx="8195977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4E845656-6265-59C4-B1B3-23C561F45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3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8CE4-7434-3299-B304-1C7D2535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54" y="754376"/>
            <a:ext cx="9404723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Key Insights and Recommendations.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C947-C222-2954-607B-8435FB027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Delivery Times Fluctuate: Delivery times vary by month, location, and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Impact Delivery: Distance, traffic, routes, and demand affect delivery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Operations: Optimize routes, resources, and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Strategies: Adjust strategies based on specific area needs.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49F80-E6D8-A6B6-3215-D4B2693B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7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5B54-54D5-67CE-B922-7280C436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                     THANK YOU 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3ABB7-3145-16AA-7645-4D5AD012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BF3FD2-9DE7-6F9E-DD73-92EA51A80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71" y="3894756"/>
            <a:ext cx="1831710" cy="1109997"/>
          </a:xfrm>
        </p:spPr>
      </p:pic>
    </p:spTree>
    <p:extLst>
      <p:ext uri="{BB962C8B-B14F-4D97-AF65-F5344CB8AC3E}">
        <p14:creationId xmlns:p14="http://schemas.microsoft.com/office/powerpoint/2010/main" val="911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7C7EB-D215-CED6-848C-44531B7C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69535"/>
            <a:ext cx="8090059" cy="1055571"/>
          </a:xfrm>
        </p:spPr>
        <p:txBody>
          <a:bodyPr/>
          <a:lstStyle/>
          <a:p>
            <a:r>
              <a:rPr lang="en-IN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51D5-BF5B-7A21-86E9-4B253633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680193" cy="4461004"/>
          </a:xfrm>
        </p:spPr>
        <p:txBody>
          <a:bodyPr/>
          <a:lstStyle/>
          <a:p>
            <a:r>
              <a:rPr lang="en-IN" dirty="0"/>
              <a:t>ORDER LEVEL ANALYSIS</a:t>
            </a:r>
          </a:p>
          <a:p>
            <a:r>
              <a:rPr lang="en-IN" dirty="0"/>
              <a:t>COMPLETION RATE ANALYSIS</a:t>
            </a:r>
          </a:p>
          <a:p>
            <a:r>
              <a:rPr lang="en-IN" dirty="0"/>
              <a:t>CUSTOMER LEVEL ANALYSIS</a:t>
            </a:r>
          </a:p>
          <a:p>
            <a:r>
              <a:rPr lang="en-IN" dirty="0"/>
              <a:t>DELIVERY ANALYSIS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64DD6-75D4-93F7-7411-CEE40D5C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483" y="344078"/>
            <a:ext cx="592205" cy="50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075A-223C-D8ED-23B4-887B4831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55F51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ORDER LEVEL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6F33-C811-EDC5-4DCA-0B80EE63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102936"/>
            <a:ext cx="9404722" cy="5145463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effectLst/>
                <a:latin typeface="Calibri" panose="020F0502020204030204" pitchFamily="34" charset="0"/>
              </a:rPr>
              <a:t>Order Distribution at slot &amp; Order drop Geo Level Analysis.</a:t>
            </a:r>
          </a:p>
          <a:p>
            <a:pPr marL="0" indent="0">
              <a:buNone/>
            </a:pPr>
            <a:endParaRPr lang="en-US" b="0" i="0" u="none" strike="noStrike" dirty="0">
              <a:effectLst/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Afternoon-Highest order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Morning &amp; Night- Substantial Night.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Late Night- Lowest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Optimize resources based on active time slot.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HSR </a:t>
            </a:r>
            <a:r>
              <a:rPr lang="en-US" sz="1800" dirty="0" err="1">
                <a:latin typeface="Calibri" panose="020F0502020204030204" pitchFamily="34" charset="0"/>
              </a:rPr>
              <a:t>Layout,ITI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Layout,Harlur</a:t>
            </a:r>
            <a:r>
              <a:rPr lang="en-US" sz="1800" dirty="0">
                <a:latin typeface="Calibri" panose="020F0502020204030204" pitchFamily="34" charset="0"/>
              </a:rPr>
              <a:t>-Highest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</a:rPr>
              <a:t>Binnipet,Pattandur,Brookefield,Frazer</a:t>
            </a:r>
            <a:r>
              <a:rPr lang="en-US" sz="1800" dirty="0">
                <a:latin typeface="Calibri" panose="020F0502020204030204" pitchFamily="34" charset="0"/>
              </a:rPr>
              <a:t> Town-Lowest Order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799B046-4BB0-3980-A433-2A080B71A365}"/>
              </a:ext>
            </a:extLst>
          </p:cNvPr>
          <p:cNvGraphicFramePr>
            <a:graphicFrameLocks/>
          </p:cNvGraphicFramePr>
          <p:nvPr/>
        </p:nvGraphicFramePr>
        <p:xfrm>
          <a:off x="7174229" y="1268730"/>
          <a:ext cx="4739640" cy="260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E2EE4B-57E0-DA94-D6B2-7291BA0C6695}"/>
              </a:ext>
            </a:extLst>
          </p:cNvPr>
          <p:cNvGraphicFramePr>
            <a:graphicFrameLocks/>
          </p:cNvGraphicFramePr>
          <p:nvPr/>
        </p:nvGraphicFramePr>
        <p:xfrm>
          <a:off x="7174228" y="4040564"/>
          <a:ext cx="4739641" cy="2644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2E4CE6-4324-70A1-0ACA-E3722FA8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7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82C9-55ED-2434-820E-03600A35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Delivery charges as a percentage of product amount at slot and month level</a:t>
            </a:r>
            <a:br>
              <a:rPr lang="en-IN" sz="4400" dirty="0"/>
            </a:br>
            <a:endParaRPr lang="en-IN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3F4957-BF49-C871-56CA-55F8A43962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42111" y="1552575"/>
          <a:ext cx="5249863" cy="2266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1E6975-CDFA-E660-3BEA-A0E7759D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23667AA-A878-2E2F-2C76-3EDFF3827F97}"/>
              </a:ext>
            </a:extLst>
          </p:cNvPr>
          <p:cNvGraphicFramePr>
            <a:graphicFrameLocks/>
          </p:cNvGraphicFramePr>
          <p:nvPr/>
        </p:nvGraphicFramePr>
        <p:xfrm>
          <a:off x="6742111" y="3976687"/>
          <a:ext cx="5249862" cy="2657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D6F0CDD-E980-5EF9-E8B4-94BC9AD414D7}"/>
              </a:ext>
            </a:extLst>
          </p:cNvPr>
          <p:cNvSpPr txBox="1"/>
          <p:nvPr/>
        </p:nvSpPr>
        <p:spPr>
          <a:xfrm>
            <a:off x="646111" y="185324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Delivery fees have decreased from January to September.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</a:rPr>
              <a:t>Possible reasons include policy changes, promotions, customer behavior, and regional differences.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Identify and implement strategies that proved successful in previous months to maintain or improve performance</a:t>
            </a:r>
            <a:r>
              <a:rPr lang="en-US" dirty="0"/>
              <a:t>.</a:t>
            </a:r>
            <a:br>
              <a:rPr lang="en-US" sz="1800" dirty="0">
                <a:latin typeface="Calibri" panose="020F0502020204030204" pitchFamily="34" charset="0"/>
              </a:rPr>
            </a:br>
            <a:br>
              <a:rPr lang="en-US" sz="1800" dirty="0">
                <a:latin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Optimize Late-Night Delivery Fees: Consider reducing delivery charges during late-night hours to encourage more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Implement Time-Based Pricing: Adjust delivery fees based on the time of day to incentivize orders during less busy periods.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Promote Off-Peak Ordering: Offer promotions or discounts to customers who place orders during lower-charge time slots.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IN" sz="36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40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7158-BB85-4621-B3B2-893B16B6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Discount as a percentage of product amount at Order</a:t>
            </a:r>
            <a:r>
              <a:rPr lang="en-US" sz="2800" baseline="0" dirty="0"/>
              <a:t> Drop Geo Level Analysis.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A5DE04-F9F5-913C-8B40-14B90471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42C4DB-78CB-6304-38BA-D02B4F881F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8011" y="3256915"/>
          <a:ext cx="10975977" cy="3495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6E5B35-496A-AC23-F350-F11F9C87C1B6}"/>
              </a:ext>
            </a:extLst>
          </p:cNvPr>
          <p:cNvSpPr txBox="1"/>
          <p:nvPr/>
        </p:nvSpPr>
        <p:spPr>
          <a:xfrm>
            <a:off x="608011" y="1751024"/>
            <a:ext cx="9536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High-Discount Areas: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Offer targeted discounts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Harlur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Bilekahalli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Bellandur.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Discounts: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Tailor discount offers to specific areas to maximize effectiveness.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Sales: Strategically boost order volumes in these regions.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3B7B-8B5B-9D47-0C8C-5C21B349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09601"/>
            <a:ext cx="9404723" cy="1400530"/>
          </a:xfrm>
        </p:spPr>
        <p:txBody>
          <a:bodyPr/>
          <a:lstStyle/>
          <a:p>
            <a:r>
              <a:rPr lang="en-IN" sz="2800" dirty="0"/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092D-E155-D5D1-CDEC-C33971D5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Data Analysis: Thoroughly analyzed order patterns, charges, and discounts to gain a deep understanding of customer behavior and business performance.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Customer-Centric Approach: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Developed data-driven strategies to enhance customer satisfaction and loyalty.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Campaigns: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more focused marketing campaigns based on customer data to reach the right audience.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B8DB0-84AC-76A0-E93C-13A1C8CA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6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4374-381D-A17F-07C5-38696099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59806" cy="140053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COMPLETION RATE ANALYSIS</a:t>
            </a:r>
            <a:br>
              <a:rPr lang="en-IN" dirty="0"/>
            </a:br>
            <a:r>
              <a:rPr lang="en-IN" sz="1600" b="1" dirty="0"/>
              <a:t>Completion Rate at day of week and Slot level-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7DE82-5B92-3BEA-0993-229EA0E1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50FC1B-D8C2-D6C4-7E76-6EABE97492F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17236" y="1603711"/>
          <a:ext cx="4619135" cy="2185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2A2DBB6-DCA4-CF96-C452-905523FFA4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5522"/>
              </p:ext>
            </p:extLst>
          </p:nvPr>
        </p:nvGraphicFramePr>
        <p:xfrm>
          <a:off x="7117236" y="4114800"/>
          <a:ext cx="4722830" cy="2399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23DA08-4D93-E363-6EAF-7DE4966901C3}"/>
              </a:ext>
            </a:extLst>
          </p:cNvPr>
          <p:cNvSpPr txBox="1"/>
          <p:nvPr/>
        </p:nvSpPr>
        <p:spPr>
          <a:xfrm>
            <a:off x="226244" y="1853247"/>
            <a:ext cx="6815580" cy="455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Sunday Success: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Orders placed on Sundays have the highest completion rate at 15.43%.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Consistency: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Monday to Thursday exhibit relatively consistent completion rates, ranging from 13.48% to 13.82%.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Trend: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Completion rates increase from Thursday to Saturday, peaking at 14.89% on Saturday.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Afternoon Peak: The afternoon has the highest completion rate at 25.96%.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Late-Night Low: Late-night orders have the lowest completion rate at 6.96%.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Evening and Morning: Evening and morning orders have relatively consistent completion rates, ranging from 20.65% to 23.61</a:t>
            </a:r>
            <a:r>
              <a:rPr lang="en-US" dirty="0"/>
              <a:t>%.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8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5F21-1585-B889-74B7-86C68D5EE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00" y="429186"/>
            <a:ext cx="9888717" cy="961784"/>
          </a:xfrm>
        </p:spPr>
        <p:txBody>
          <a:bodyPr/>
          <a:lstStyle/>
          <a:p>
            <a:r>
              <a:rPr lang="en-IN" sz="2800" dirty="0"/>
              <a:t>Completion Rate Analysis at no. of products ordered level.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2A284-C77F-DE94-C9C5-111AD07C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EC80E9A-29F2-A3E0-6FB8-ABC22586C1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50993" y="2241599"/>
          <a:ext cx="4770219" cy="2961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34E892F-732C-31FE-DAC8-02747C3F58B8}"/>
              </a:ext>
            </a:extLst>
          </p:cNvPr>
          <p:cNvSpPr txBox="1"/>
          <p:nvPr/>
        </p:nvSpPr>
        <p:spPr>
          <a:xfrm>
            <a:off x="0" y="2797666"/>
            <a:ext cx="6815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Smaller Orders, Higher Completion: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Orders with 1-5 products have the highest completion rate at 69.94%.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Decreasing Completion with Larger Orders: As the number of products ordered increases, completion rates generally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Large Orders: Orders with 21-25 products are relatively rare, accounting for only 0.17% of total orders.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7268-5432-EB6D-EEB7-E1AE7FA3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Key 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BA03-FF94-102D-0195-0557B861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Customer Behavior: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observed different ordering patterns on different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Marketing: Adjust marketing strategies based on the day of the week and focus on popular delivery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User Experience: Make it easier for customers to place larger orders.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Engagement: Encourage more customers to use our service and complete their orders.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61CCA-C56D-1159-059A-D58B0F83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917" y="429186"/>
            <a:ext cx="541772" cy="4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45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474</TotalTime>
  <Words>1350</Words>
  <Application>Microsoft Office PowerPoint</Application>
  <PresentationFormat>Widescreen</PresentationFormat>
  <Paragraphs>135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Century Gothic</vt:lpstr>
      <vt:lpstr>Wingdings</vt:lpstr>
      <vt:lpstr>Wingdings 3</vt:lpstr>
      <vt:lpstr>Ion</vt:lpstr>
      <vt:lpstr>Freshco hypermarket capstone    </vt:lpstr>
      <vt:lpstr>TOPICS</vt:lpstr>
      <vt:lpstr>ORDER LEVEL ANALYSIS</vt:lpstr>
      <vt:lpstr>Delivery charges as a percentage of product amount at slot and month level </vt:lpstr>
      <vt:lpstr>Discount as a percentage of product amount at Order Drop Geo Level Analysis. </vt:lpstr>
      <vt:lpstr>Key Insights and Recommendations</vt:lpstr>
      <vt:lpstr>COMPLETION RATE ANALYSIS Completion Rate at day of week and Slot level- </vt:lpstr>
      <vt:lpstr>Completion Rate Analysis at no. of products ordered level. </vt:lpstr>
      <vt:lpstr>Key Insights and Recommendations</vt:lpstr>
      <vt:lpstr>CUSTOMER LEVEL ANALYSIS Completion rate at source level</vt:lpstr>
      <vt:lpstr>Aggregated LTV at customer acquisition source &amp; Month level.</vt:lpstr>
      <vt:lpstr>Average Revenue per order at different customer acquisition Source &amp; Month level.</vt:lpstr>
      <vt:lpstr>Key Insights and Recommendations</vt:lpstr>
      <vt:lpstr>DELIVERY ANALYSIS. Average overall delivery time at Month level. </vt:lpstr>
      <vt:lpstr>Average Overall Delivery Time at Delivery Area and Month Level. </vt:lpstr>
      <vt:lpstr>Average overall delivery time at month and weekday/weekend level.  </vt:lpstr>
      <vt:lpstr>Key Insights and Recommendations.</vt:lpstr>
      <vt:lpstr>                                            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Swadha Singh</dc:creator>
  <cp:lastModifiedBy>Swadha Singh</cp:lastModifiedBy>
  <cp:revision>12</cp:revision>
  <dcterms:created xsi:type="dcterms:W3CDTF">2024-09-21T11:34:52Z</dcterms:created>
  <dcterms:modified xsi:type="dcterms:W3CDTF">2024-09-22T16:47:18Z</dcterms:modified>
</cp:coreProperties>
</file>