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Ubuntu"/>
      <p:regular r:id="rId7"/>
      <p:bold r:id="rId8"/>
      <p:italic r:id="rId9"/>
      <p:boldItalic r:id="rId10"/>
    </p:embeddedFont>
    <p:embeddedFont>
      <p:font typeface="Raleway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font" Target="fonts/Ubuntu-bold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Ubuntu-italic.fntdata"/><Relationship Id="rId15" Type="http://schemas.openxmlformats.org/officeDocument/2006/relationships/font" Target="fonts/RobotoMon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font" Target="fonts/Ubuntu-regular.fntdata"/><Relationship Id="rId8" Type="http://schemas.openxmlformats.org/officeDocument/2006/relationships/font" Target="fonts/Ubuntu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1053300"/>
          </a:xfrm>
          <a:prstGeom prst="rect">
            <a:avLst/>
          </a:prstGeom>
          <a:solidFill>
            <a:srgbClr val="611BB8"/>
          </a:solidFill>
          <a:ln>
            <a:noFill/>
          </a:ln>
        </p:spPr>
        <p:txBody>
          <a:bodyPr anchorCtr="0" anchor="b" bIns="91425" lIns="522000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GB" sz="295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Exploiting Air Quality Monitors to Perform Indoor Surveillance: Academic Setting</a:t>
            </a:r>
            <a:endParaRPr b="1" sz="2877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3400" y="1111475"/>
            <a:ext cx="6726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Prasenjit Karmakar</a:t>
            </a:r>
            <a:r>
              <a:rPr baseline="30000" lang="en-GB" sz="1600">
                <a:latin typeface="Times New Roman"/>
                <a:ea typeface="Times New Roman"/>
                <a:cs typeface="Times New Roman"/>
                <a:sym typeface="Times New Roman"/>
              </a:rPr>
              <a:t>†</a:t>
            </a:r>
            <a:r>
              <a:rPr b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Swadhin Pradhan</a:t>
            </a:r>
            <a:r>
              <a:rPr baseline="30000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§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GB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Sandip Chakraborty</a:t>
            </a:r>
            <a:r>
              <a:rPr b="1" baseline="30000" lang="en-GB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†</a:t>
            </a:r>
            <a:b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aseline="30000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†</a:t>
            </a:r>
            <a:r>
              <a:rPr i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 Kharagpur, India, </a:t>
            </a:r>
            <a:r>
              <a:rPr baseline="30000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§</a:t>
            </a:r>
            <a:r>
              <a:rPr i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Cisco Systems, USA</a:t>
            </a:r>
            <a:endParaRPr i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0550" y="4802081"/>
            <a:ext cx="9486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UbiNet</a:t>
            </a:r>
            <a:endParaRPr b="1" sz="20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800025" y="4874100"/>
            <a:ext cx="2361000" cy="269400"/>
          </a:xfrm>
          <a:prstGeom prst="rect">
            <a:avLst/>
          </a:prstGeom>
          <a:solidFill>
            <a:srgbClr val="611BB8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Sept 30</a:t>
            </a:r>
            <a:r>
              <a:rPr b="1" baseline="30000" lang="en-GB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b="1" lang="en-GB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Oct 3</a:t>
            </a:r>
            <a:r>
              <a:rPr b="1" baseline="30000" lang="en-GB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rd</a:t>
            </a:r>
            <a:r>
              <a:rPr b="1" lang="en-GB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2024 </a:t>
            </a:r>
            <a:r>
              <a:rPr b="1" lang="en-GB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-GB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Australia</a:t>
            </a:r>
            <a:endParaRPr b="1"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50" y="1798962"/>
            <a:ext cx="3326425" cy="16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7125" y="136082"/>
            <a:ext cx="697976" cy="78112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804875" y="2021317"/>
            <a:ext cx="379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1"/>
                </a:solidFill>
              </a:rPr>
              <a:t>Key Takeaways</a:t>
            </a:r>
            <a:br>
              <a:rPr b="1" lang="en-GB" u="sng">
                <a:solidFill>
                  <a:schemeClr val="dk1"/>
                </a:solidFill>
              </a:rPr>
            </a:b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1) Potential </a:t>
            </a:r>
            <a:r>
              <a:rPr b="1" lang="en-GB" sz="1100">
                <a:solidFill>
                  <a:schemeClr val="dk1"/>
                </a:solidFill>
              </a:rPr>
              <a:t>side-channel</a:t>
            </a:r>
            <a:r>
              <a:rPr lang="en-GB" sz="1100">
                <a:solidFill>
                  <a:schemeClr val="dk1"/>
                </a:solidFill>
              </a:rPr>
              <a:t> applications of air monitors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2) </a:t>
            </a:r>
            <a:r>
              <a:rPr b="1" lang="en-GB" sz="1100"/>
              <a:t>Sharing</a:t>
            </a:r>
            <a:r>
              <a:rPr lang="en-GB" sz="1100"/>
              <a:t> pollution data may </a:t>
            </a:r>
            <a:r>
              <a:rPr b="1" lang="en-GB" sz="1100"/>
              <a:t>compromise</a:t>
            </a:r>
            <a:r>
              <a:rPr lang="en-GB" sz="1100"/>
              <a:t> </a:t>
            </a:r>
            <a:r>
              <a:rPr b="1" lang="en-GB" sz="1100"/>
              <a:t>privacy</a:t>
            </a:r>
            <a:endParaRPr b="1"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3) </a:t>
            </a:r>
            <a:r>
              <a:rPr b="1" lang="en-GB" sz="1100">
                <a:solidFill>
                  <a:schemeClr val="dk1"/>
                </a:solidFill>
              </a:rPr>
              <a:t>Identify</a:t>
            </a:r>
            <a:r>
              <a:rPr lang="en-GB" sz="1100">
                <a:solidFill>
                  <a:schemeClr val="dk1"/>
                </a:solidFill>
              </a:rPr>
              <a:t> specific </a:t>
            </a:r>
            <a:r>
              <a:rPr b="1" lang="en-GB" sz="1100">
                <a:solidFill>
                  <a:schemeClr val="dk1"/>
                </a:solidFill>
              </a:rPr>
              <a:t>activities</a:t>
            </a:r>
            <a:r>
              <a:rPr lang="en-GB" sz="1100">
                <a:solidFill>
                  <a:schemeClr val="dk1"/>
                </a:solidFill>
              </a:rPr>
              <a:t> with </a:t>
            </a:r>
            <a:r>
              <a:rPr b="1" lang="en-GB" sz="1100">
                <a:solidFill>
                  <a:schemeClr val="dk1"/>
                </a:solidFill>
              </a:rPr>
              <a:t>97.7% F1-score</a:t>
            </a:r>
            <a:endParaRPr b="1" sz="11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050" y="3461250"/>
            <a:ext cx="8653599" cy="1322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6375" y="1250601"/>
            <a:ext cx="1218726" cy="4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2672850" y="4824150"/>
            <a:ext cx="379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Email: prasenjitkarmakar52282@gmail.com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