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F4C74-309C-9049-A045-3B53D092389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9D145-583C-6A41-9AE7-A240E358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P Simplified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4D63AB-F705-D244-8C3C-58CF0241F64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18434" name="Slide Image Placeholder 5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Notes Placeholder 6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HP Simplified" charset="0"/>
              </a:rPr>
              <a:t>Recent studies conservatively estimate that we get around 70 notifications a day which cause stress, unwanted</a:t>
            </a:r>
            <a:r>
              <a:rPr lang="en-US" baseline="0" dirty="0" smtClean="0">
                <a:latin typeface="HP Simplified" charset="0"/>
              </a:rPr>
              <a:t> interruptions which in turn causes less productivity due to frequent context switches. Sometimes people </a:t>
            </a:r>
            <a:r>
              <a:rPr lang="en-US" baseline="0" dirty="0" err="1" smtClean="0">
                <a:latin typeface="HP Simplified" charset="0"/>
              </a:rPr>
              <a:t>uinstall</a:t>
            </a:r>
            <a:r>
              <a:rPr lang="en-US" baseline="0" dirty="0" smtClean="0">
                <a:latin typeface="HP Simplified" charset="0"/>
              </a:rPr>
              <a:t> apps due to incessant notifications.</a:t>
            </a:r>
            <a:endParaRPr lang="en-US" dirty="0">
              <a:latin typeface="HP Simplified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P Simplified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1AD762-57F0-024D-A9C3-B38BBAFE7E1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9458" name="Slide Image Placeholder 5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Notes Placeholder 6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HP Simplified" charset="0"/>
              </a:rPr>
              <a:t>In this project, we want to address this problem and come up with a solution which will tell “when and where to give what notification”. We have</a:t>
            </a:r>
            <a:r>
              <a:rPr lang="en-US" baseline="0" dirty="0" smtClean="0">
                <a:latin typeface="HP Simplified" charset="0"/>
              </a:rPr>
              <a:t> planned to first understand the users’ notification usage pattern and later will manage it.</a:t>
            </a:r>
            <a:endParaRPr lang="en-US" dirty="0">
              <a:latin typeface="HP Simplified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133856"/>
            <a:ext cx="8229600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FD5CD-7AE2-BA46-9F56-2737E4EC643F}" type="datetime1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EA578-6035-6448-9D9A-1A5DE695C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582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9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0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2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B9EB-2482-9047-BFA9-6830C05C240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A716-F7DA-C34A-B68D-AC846423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jpeg"/><Relationship Id="rId5" Type="http://schemas.microsoft.com/office/2007/relationships/hdphoto" Target="../media/hdphoto3.wdp"/><Relationship Id="rId6" Type="http://schemas.openxmlformats.org/officeDocument/2006/relationships/image" Target="../media/image12.jpeg"/><Relationship Id="rId7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wadhin@cs.utexa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638300"/>
            <a:ext cx="8093075" cy="1470025"/>
          </a:xfrm>
        </p:spPr>
        <p:txBody>
          <a:bodyPr/>
          <a:lstStyle/>
          <a:p>
            <a:r>
              <a:rPr lang="en-US" dirty="0" smtClean="0"/>
              <a:t>Assessing Importance of Smartphone Notifications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4700"/>
            <a:ext cx="6400800" cy="1752600"/>
          </a:xfrm>
        </p:spPr>
        <p:txBody>
          <a:bodyPr/>
          <a:lstStyle/>
          <a:p>
            <a:r>
              <a:rPr lang="en-US" dirty="0" err="1" smtClean="0"/>
              <a:t>Swadhin</a:t>
            </a:r>
            <a:r>
              <a:rPr lang="en-US" dirty="0" smtClean="0"/>
              <a:t> </a:t>
            </a:r>
            <a:r>
              <a:rPr lang="en-US" dirty="0" err="1" smtClean="0"/>
              <a:t>Pradhan</a:t>
            </a:r>
            <a:endParaRPr lang="en-US" dirty="0" smtClean="0"/>
          </a:p>
          <a:p>
            <a:r>
              <a:rPr lang="en-US" dirty="0" err="1" smtClean="0"/>
              <a:t>Lili</a:t>
            </a:r>
            <a:r>
              <a:rPr lang="en-US" dirty="0" smtClean="0"/>
              <a:t> </a:t>
            </a:r>
            <a:r>
              <a:rPr lang="en-US" dirty="0" err="1" smtClean="0"/>
              <a:t>Qiu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6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P Simplified" charset="0"/>
              </a:rPr>
              <a:t>Motivation</a:t>
            </a:r>
            <a:endParaRPr lang="en-US" dirty="0">
              <a:latin typeface="HP Simplified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79B70-FB42-814B-9AE5-669DBED09FD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354" y="1986558"/>
            <a:ext cx="3673365" cy="3672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buFont typeface="Wingdings" charset="2"/>
              <a:buChar char="§"/>
            </a:pPr>
            <a:r>
              <a:rPr lang="en-US" sz="3200" dirty="0" smtClean="0"/>
              <a:t>~ </a:t>
            </a:r>
            <a:r>
              <a:rPr lang="en-US" sz="3200" dirty="0" smtClean="0">
                <a:solidFill>
                  <a:srgbClr val="FF0000"/>
                </a:solidFill>
              </a:rPr>
              <a:t>70 notifications </a:t>
            </a:r>
            <a:r>
              <a:rPr lang="en-US" sz="3200" dirty="0" smtClean="0"/>
              <a:t> </a:t>
            </a:r>
          </a:p>
          <a:p>
            <a:pPr marL="914400" lvl="1" indent="-457200">
              <a:lnSpc>
                <a:spcPct val="90000"/>
              </a:lnSpc>
              <a:buFont typeface="Wingdings" charset="2"/>
              <a:buChar char="§"/>
            </a:pPr>
            <a:r>
              <a:rPr lang="en-US" sz="3200" dirty="0" smtClean="0"/>
              <a:t>Overwhelming</a:t>
            </a:r>
            <a:endParaRPr lang="en-US" sz="3200" dirty="0" smtClean="0"/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Wingdings" charset="2"/>
              <a:buChar char="§"/>
            </a:pPr>
            <a:r>
              <a:rPr lang="en-US" sz="3200" dirty="0" smtClean="0"/>
              <a:t>Interruptions</a:t>
            </a:r>
          </a:p>
          <a:p>
            <a:pPr marL="914400" lvl="1" indent="-457200">
              <a:lnSpc>
                <a:spcPct val="90000"/>
              </a:lnSpc>
              <a:buFont typeface="Wingdings" charset="2"/>
              <a:buChar char="§"/>
            </a:pPr>
            <a:r>
              <a:rPr lang="en-US" sz="3200" dirty="0" smtClean="0"/>
              <a:t>Ongoing Tasks</a:t>
            </a:r>
            <a:endParaRPr lang="en-US" sz="3200" dirty="0" smtClean="0"/>
          </a:p>
          <a:p>
            <a:pPr marL="914400" lvl="1" indent="-457200">
              <a:lnSpc>
                <a:spcPct val="90000"/>
              </a:lnSpc>
              <a:buFont typeface="Wingdings" charset="2"/>
              <a:buChar char="§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Wingdings" charset="2"/>
              <a:buChar char="§"/>
            </a:pPr>
            <a:r>
              <a:rPr lang="en-US" sz="3200" dirty="0" smtClean="0">
                <a:solidFill>
                  <a:srgbClr val="FF0000"/>
                </a:solidFill>
              </a:rPr>
              <a:t>Stress</a:t>
            </a:r>
            <a:r>
              <a:rPr lang="en-US" sz="3200" dirty="0" smtClean="0"/>
              <a:t> </a:t>
            </a:r>
            <a:r>
              <a:rPr lang="en-US" sz="3200" dirty="0" smtClean="0"/>
              <a:t>…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pic>
        <p:nvPicPr>
          <p:cNvPr id="2" name="Picture 1" descr="notifica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76" y="1796432"/>
            <a:ext cx="4876929" cy="4368872"/>
          </a:xfrm>
          <a:prstGeom prst="rect">
            <a:avLst/>
          </a:prstGeom>
        </p:spPr>
      </p:pic>
      <p:pic>
        <p:nvPicPr>
          <p:cNvPr id="3" name="Picture 2" descr="stock-footage-young-punk-businesswoman-with-smartphone-in-the-offi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99" y="1772816"/>
            <a:ext cx="4846111" cy="4392488"/>
          </a:xfrm>
          <a:prstGeom prst="rect">
            <a:avLst/>
          </a:prstGeom>
        </p:spPr>
      </p:pic>
      <p:pic>
        <p:nvPicPr>
          <p:cNvPr id="8" name="Content Placeholder 7" descr="mobile-frustration.jp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8" b="17178"/>
          <a:stretch>
            <a:fillRect/>
          </a:stretch>
        </p:blipFill>
        <p:spPr>
          <a:xfrm>
            <a:off x="4020417" y="1716682"/>
            <a:ext cx="4970315" cy="4448622"/>
          </a:xfrm>
        </p:spPr>
      </p:pic>
      <p:pic>
        <p:nvPicPr>
          <p:cNvPr id="11" name="Picture 10" descr="Chat-Notification-5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73" y="3644864"/>
            <a:ext cx="518455" cy="714924"/>
          </a:xfrm>
          <a:prstGeom prst="rect">
            <a:avLst/>
          </a:prstGeom>
        </p:spPr>
      </p:pic>
      <p:pic>
        <p:nvPicPr>
          <p:cNvPr id="12" name="Picture 11" descr="mac_notification_set_1_22344_8008_image_1244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41" y="3579871"/>
            <a:ext cx="565587" cy="779917"/>
          </a:xfrm>
          <a:prstGeom prst="rect">
            <a:avLst/>
          </a:prstGeom>
        </p:spPr>
      </p:pic>
      <p:pic>
        <p:nvPicPr>
          <p:cNvPr id="13" name="Picture 12" descr="nexusae0_FloatingNotifications-Thum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74" y="4073455"/>
            <a:ext cx="518455" cy="682896"/>
          </a:xfrm>
          <a:prstGeom prst="rect">
            <a:avLst/>
          </a:prstGeom>
        </p:spPr>
      </p:pic>
      <p:pic>
        <p:nvPicPr>
          <p:cNvPr id="15" name="Picture 14" descr="pus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9" y="5002933"/>
            <a:ext cx="848380" cy="6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7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P Simplified" charset="0"/>
              </a:rPr>
              <a:t>Problem Definition</a:t>
            </a:r>
            <a:endParaRPr lang="en-US" dirty="0">
              <a:latin typeface="HP Simplified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319" y="1386805"/>
            <a:ext cx="8229362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HP Simplified" charset="0"/>
              </a:rPr>
              <a:t>When</a:t>
            </a:r>
            <a:r>
              <a:rPr lang="en-US" sz="2800" dirty="0" smtClean="0">
                <a:solidFill>
                  <a:srgbClr val="FF0000"/>
                </a:solidFill>
                <a:latin typeface="HP Simplified" charset="0"/>
              </a:rPr>
              <a:t> </a:t>
            </a:r>
            <a:r>
              <a:rPr lang="en-US" sz="2800" dirty="0" smtClean="0">
                <a:latin typeface="HP Simplified" charset="0"/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  <a:latin typeface="HP Simplified" charset="0"/>
              </a:rPr>
              <a:t>Where</a:t>
            </a:r>
            <a:r>
              <a:rPr lang="en-US" sz="2800" dirty="0" smtClean="0">
                <a:latin typeface="HP Simplified" charset="0"/>
              </a:rPr>
              <a:t> to give </a:t>
            </a:r>
            <a:r>
              <a:rPr lang="en-US" sz="2800" b="1" dirty="0" smtClean="0">
                <a:solidFill>
                  <a:srgbClr val="FF0000"/>
                </a:solidFill>
                <a:latin typeface="HP Simplified" charset="0"/>
              </a:rPr>
              <a:t>What</a:t>
            </a:r>
            <a:r>
              <a:rPr lang="en-US" sz="2800" dirty="0" smtClean="0">
                <a:latin typeface="HP Simplified" charset="0"/>
              </a:rPr>
              <a:t> notification ?</a:t>
            </a:r>
          </a:p>
          <a:p>
            <a:pPr marL="228600" lvl="1" indent="0">
              <a:buNone/>
            </a:pPr>
            <a:endParaRPr lang="en-US" dirty="0">
              <a:latin typeface="HP Simplified" charset="0"/>
            </a:endParaRPr>
          </a:p>
          <a:p>
            <a:pPr marL="228600" lvl="1" indent="0">
              <a:buNone/>
            </a:pPr>
            <a:endParaRPr lang="en-US" dirty="0">
              <a:latin typeface="HP Simplified" charset="0"/>
            </a:endParaRPr>
          </a:p>
          <a:p>
            <a:pPr marL="0" indent="0">
              <a:buNone/>
            </a:pPr>
            <a:endParaRPr lang="en-US" dirty="0">
              <a:latin typeface="HP Simplified" charset="0"/>
            </a:endParaRPr>
          </a:p>
          <a:p>
            <a:endParaRPr lang="en-US" dirty="0">
              <a:latin typeface="HP Simplifie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42A3A7E-FCBE-9F4E-BC75-C9BB98424EB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6776" y="2132856"/>
            <a:ext cx="1890702" cy="576064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Notification Usage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0394" y="2852936"/>
            <a:ext cx="3943465" cy="3528392"/>
          </a:xfrm>
          <a:prstGeom prst="round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sz="2000" dirty="0" smtClean="0">
                <a:latin typeface="HP Simplified" charset="0"/>
              </a:rPr>
              <a:t>What is the notification landscape ?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HP Simplified" charset="0"/>
              </a:rPr>
              <a:t>How many types of notification </a:t>
            </a:r>
            <a:r>
              <a:rPr lang="en-US" sz="2000" dirty="0" smtClean="0">
                <a:latin typeface="HP Simplified" charset="0"/>
              </a:rPr>
              <a:t>?</a:t>
            </a:r>
            <a:endParaRPr lang="en-US" sz="2000" dirty="0" smtClean="0">
              <a:latin typeface="HP Simplified" charset="0"/>
            </a:endParaRPr>
          </a:p>
          <a:p>
            <a:pPr marL="285750" indent="-285750">
              <a:buFont typeface="Wingdings" charset="2"/>
              <a:buChar char="§"/>
            </a:pPr>
            <a:endParaRPr lang="en-US" sz="2000" dirty="0" smtClean="0">
              <a:latin typeface="HP Simplified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000" dirty="0" smtClean="0">
                <a:latin typeface="HP Simplified" charset="0"/>
              </a:rPr>
              <a:t>Which apps generally provide more notifications ? </a:t>
            </a:r>
          </a:p>
          <a:p>
            <a:pPr marL="514350" lvl="1" indent="-285750">
              <a:buFont typeface="Wingdings" charset="2"/>
              <a:buChar char="§"/>
            </a:pPr>
            <a:endParaRPr lang="en-US" sz="2000" dirty="0" smtClean="0">
              <a:latin typeface="HP Simplified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000" dirty="0" smtClean="0">
                <a:latin typeface="HP Simplified" charset="0"/>
              </a:rPr>
              <a:t>How do users respond to notifications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4562" y="2132856"/>
            <a:ext cx="1890702" cy="576064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Notification Manager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386779" y="4262224"/>
            <a:ext cx="617381" cy="822960"/>
          </a:xfrm>
          <a:prstGeom prst="rightArrow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141371" y="2852936"/>
            <a:ext cx="3752234" cy="3528392"/>
          </a:xfrm>
          <a:prstGeom prst="round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sz="2000" dirty="0" smtClean="0">
                <a:latin typeface="HP Simplified" charset="0"/>
              </a:rPr>
              <a:t>Can we </a:t>
            </a:r>
            <a:r>
              <a:rPr lang="en-US" sz="2000" b="1" i="1" dirty="0" smtClean="0">
                <a:latin typeface="HP Simplified" charset="0"/>
              </a:rPr>
              <a:t>curate the notifications </a:t>
            </a:r>
            <a:r>
              <a:rPr lang="en-US" sz="2000" dirty="0" smtClean="0">
                <a:latin typeface="HP Simplified" charset="0"/>
              </a:rPr>
              <a:t>according to perceived </a:t>
            </a:r>
            <a:r>
              <a:rPr lang="en-US" sz="2000" dirty="0" smtClean="0">
                <a:latin typeface="HP Simplified" charset="0"/>
              </a:rPr>
              <a:t>importance?</a:t>
            </a:r>
          </a:p>
          <a:p>
            <a:endParaRPr lang="en-US" sz="2000" dirty="0" smtClean="0">
              <a:latin typeface="HP Simplified" charset="0"/>
            </a:endParaRPr>
          </a:p>
          <a:p>
            <a:pPr marL="285750" indent="-285750">
              <a:buFont typeface="Wingdings" charset="2"/>
              <a:buChar char="§"/>
            </a:pPr>
            <a:endParaRPr lang="en-US" sz="2000" dirty="0">
              <a:latin typeface="HP Simplified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000" b="1" i="1" dirty="0" smtClean="0">
                <a:latin typeface="HP Simplified" charset="0"/>
              </a:rPr>
              <a:t>Personalized notification provision </a:t>
            </a:r>
            <a:r>
              <a:rPr lang="en-US" sz="2000" dirty="0" smtClean="0">
                <a:latin typeface="HP Simplified" charset="0"/>
              </a:rPr>
              <a:t>keeping in mind precious user attention </a:t>
            </a:r>
            <a:r>
              <a:rPr lang="en-US" sz="2000" dirty="0" smtClean="0">
                <a:latin typeface="HP Simplified" charset="0"/>
              </a:rPr>
              <a:t>budget.</a:t>
            </a:r>
            <a:endParaRPr lang="en-US" sz="2000" dirty="0" smtClean="0">
              <a:latin typeface="HP Simplified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8501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Notifbase</a:t>
            </a:r>
            <a:r>
              <a:rPr lang="en-US" dirty="0" smtClean="0"/>
              <a:t> : App for Collecting Notification Usage and Context</a:t>
            </a:r>
            <a:endParaRPr lang="en-US" dirty="0"/>
          </a:p>
        </p:txBody>
      </p:sp>
      <p:pic>
        <p:nvPicPr>
          <p:cNvPr id="5" name="Content Placeholder 4" descr="Notifbase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11198" r="-111198"/>
          <a:stretch>
            <a:fillRect/>
          </a:stretch>
        </p:blipFill>
        <p:spPr>
          <a:xfrm>
            <a:off x="-2241550" y="1727200"/>
            <a:ext cx="8229600" cy="4525963"/>
          </a:xfrm>
        </p:spPr>
      </p:pic>
      <p:pic>
        <p:nvPicPr>
          <p:cNvPr id="6" name="Picture 5" descr="Notifbase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0" y="1758950"/>
            <a:ext cx="2555875" cy="45437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ight Arrow 6"/>
          <p:cNvSpPr/>
          <p:nvPr/>
        </p:nvSpPr>
        <p:spPr>
          <a:xfrm>
            <a:off x="3540125" y="3619500"/>
            <a:ext cx="1301750" cy="539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0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Snotify</a:t>
            </a:r>
            <a:r>
              <a:rPr lang="en-US" dirty="0" smtClean="0"/>
              <a:t> : Feedback App for Notification Importance</a:t>
            </a:r>
            <a:endParaRPr lang="en-US" dirty="0"/>
          </a:p>
        </p:txBody>
      </p:sp>
      <p:pic>
        <p:nvPicPr>
          <p:cNvPr id="4" name="Content Placeholder 3" descr="start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11627" r="-111627"/>
          <a:stretch>
            <a:fillRect/>
          </a:stretch>
        </p:blipFill>
        <p:spPr>
          <a:xfrm>
            <a:off x="-2384425" y="1711325"/>
            <a:ext cx="8229600" cy="4525963"/>
          </a:xfrm>
        </p:spPr>
      </p:pic>
      <p:pic>
        <p:nvPicPr>
          <p:cNvPr id="5" name="Picture 4" descr="App_front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21" y="1727200"/>
            <a:ext cx="2545854" cy="4525963"/>
          </a:xfrm>
          <a:prstGeom prst="rect">
            <a:avLst/>
          </a:prstGeom>
        </p:spPr>
      </p:pic>
      <p:pic>
        <p:nvPicPr>
          <p:cNvPr id="6" name="Picture 5" descr="feedback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92" y="1711325"/>
            <a:ext cx="2545854" cy="452596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32125" y="3762375"/>
            <a:ext cx="267196" cy="5238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842496" y="3762375"/>
            <a:ext cx="267196" cy="5238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274638"/>
            <a:ext cx="8794750" cy="6234112"/>
          </a:xfrm>
        </p:spPr>
        <p:txBody>
          <a:bodyPr>
            <a:noAutofit/>
          </a:bodyPr>
          <a:lstStyle/>
          <a:p>
            <a:r>
              <a:rPr lang="en-US" sz="3200" dirty="0">
                <a:sym typeface="Wingdings"/>
              </a:rPr>
              <a:t/>
            </a:r>
            <a:br>
              <a:rPr lang="en-US" sz="3200" dirty="0">
                <a:sym typeface="Wingdings"/>
              </a:rPr>
            </a:br>
            <a:r>
              <a:rPr lang="en-US" sz="3200" dirty="0" smtClean="0">
                <a:sym typeface="Wingdings"/>
              </a:rPr>
              <a:t>Needed Android Version &gt;= </a:t>
            </a:r>
            <a:r>
              <a:rPr lang="en-US" sz="3200" dirty="0" err="1" smtClean="0">
                <a:sym typeface="Wingdings"/>
              </a:rPr>
              <a:t>Kitkat</a:t>
            </a:r>
            <a:r>
              <a:rPr lang="en-US" sz="3200" dirty="0" smtClean="0">
                <a:sym typeface="Wingdings"/>
              </a:rPr>
              <a:t/>
            </a:r>
            <a:br>
              <a:rPr lang="en-US" sz="3200" dirty="0" smtClean="0">
                <a:sym typeface="Wingdings"/>
              </a:rPr>
            </a:br>
            <a:r>
              <a:rPr lang="en-US" sz="3200" dirty="0" smtClean="0">
                <a:sym typeface="Wingdings"/>
              </a:rPr>
              <a:t/>
            </a:r>
            <a:br>
              <a:rPr lang="en-US" sz="3200" dirty="0" smtClean="0">
                <a:sym typeface="Wingdings"/>
              </a:rPr>
            </a:br>
            <a:r>
              <a:rPr lang="en-US" sz="3200" b="1" dirty="0" smtClean="0">
                <a:sym typeface="Wingdings"/>
              </a:rPr>
              <a:t>$25 Amazon Gift Card </a:t>
            </a:r>
            <a:r>
              <a:rPr lang="en-US" sz="3200" dirty="0" smtClean="0">
                <a:sym typeface="Wingdings"/>
              </a:rPr>
              <a:t>for 21 days</a:t>
            </a:r>
            <a:br>
              <a:rPr lang="en-US" sz="3200" dirty="0" smtClean="0">
                <a:sym typeface="Wingdings"/>
              </a:rPr>
            </a:br>
            <a:r>
              <a:rPr lang="en-US" sz="3200">
                <a:sym typeface="Wingdings"/>
              </a:rPr>
              <a:t/>
            </a:r>
            <a:br>
              <a:rPr lang="en-US" sz="3200">
                <a:sym typeface="Wingdings"/>
              </a:rPr>
            </a:br>
            <a:r>
              <a:rPr lang="en-US" sz="3200" smtClean="0">
                <a:sym typeface="Wingdings"/>
              </a:rPr>
              <a:t>More Details </a:t>
            </a:r>
            <a:r>
              <a:rPr lang="en-US" sz="3200" dirty="0" smtClean="0">
                <a:sym typeface="Wingdings"/>
              </a:rPr>
              <a:t>: </a:t>
            </a:r>
            <a:br>
              <a:rPr lang="en-US" sz="3200" dirty="0" smtClean="0">
                <a:sym typeface="Wingdings"/>
              </a:rPr>
            </a:br>
            <a:r>
              <a:rPr lang="en-US" sz="3200" dirty="0" smtClean="0">
                <a:sym typeface="Wingdings"/>
              </a:rPr>
              <a:t>https://</a:t>
            </a:r>
            <a:r>
              <a:rPr lang="en-US" sz="3200" dirty="0" err="1" smtClean="0">
                <a:sym typeface="Wingdings"/>
              </a:rPr>
              <a:t>www.cs.utexas.edu</a:t>
            </a:r>
            <a:r>
              <a:rPr lang="en-US" sz="3200" dirty="0" smtClean="0">
                <a:sym typeface="Wingdings"/>
              </a:rPr>
              <a:t>/~</a:t>
            </a:r>
            <a:r>
              <a:rPr lang="en-US" sz="3200" dirty="0" err="1" smtClean="0">
                <a:sym typeface="Wingdings"/>
              </a:rPr>
              <a:t>swadhin</a:t>
            </a:r>
            <a:r>
              <a:rPr lang="en-US" sz="3200" dirty="0" smtClean="0">
                <a:sym typeface="Wingdings"/>
              </a:rPr>
              <a:t>/</a:t>
            </a:r>
            <a:r>
              <a:rPr lang="en-US" sz="3200" dirty="0" err="1" smtClean="0">
                <a:sym typeface="Wingdings"/>
              </a:rPr>
              <a:t>notification_project.html</a:t>
            </a:r>
            <a:r>
              <a:rPr lang="en-US" sz="3200" dirty="0" smtClean="0">
                <a:sym typeface="Wingdings"/>
              </a:rPr>
              <a:t/>
            </a:r>
            <a:br>
              <a:rPr lang="en-US" sz="3200" dirty="0" smtClean="0">
                <a:sym typeface="Wingdings"/>
              </a:rPr>
            </a:br>
            <a:r>
              <a:rPr lang="en-US" sz="3200" dirty="0">
                <a:sym typeface="Wingdings"/>
              </a:rPr>
              <a:t/>
            </a:r>
            <a:br>
              <a:rPr lang="en-US" sz="3200" dirty="0">
                <a:sym typeface="Wingdings"/>
              </a:rPr>
            </a:br>
            <a:r>
              <a:rPr lang="en-US" sz="3200" dirty="0" smtClean="0">
                <a:sym typeface="Wingdings"/>
              </a:rPr>
              <a:t>Contact person:</a:t>
            </a:r>
            <a:br>
              <a:rPr lang="en-US" sz="3200" dirty="0" smtClean="0">
                <a:sym typeface="Wingdings"/>
              </a:rPr>
            </a:br>
            <a:r>
              <a:rPr lang="en-US" sz="3200" dirty="0" err="1" smtClean="0">
                <a:sym typeface="Wingdings"/>
              </a:rPr>
              <a:t>Swadhin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3200" dirty="0" err="1" smtClean="0">
                <a:sym typeface="Wingdings"/>
              </a:rPr>
              <a:t>Pradhan</a:t>
            </a:r>
            <a:r>
              <a:rPr lang="en-US" sz="3200" dirty="0" smtClean="0">
                <a:sym typeface="Wingdings"/>
              </a:rPr>
              <a:t> (</a:t>
            </a:r>
            <a:r>
              <a:rPr lang="en-US" sz="3200" dirty="0" smtClean="0">
                <a:sym typeface="Wingdings"/>
                <a:hlinkClick r:id="rId2"/>
              </a:rPr>
              <a:t>swadhin@cs.utexas.edu</a:t>
            </a:r>
            <a:r>
              <a:rPr lang="en-US" sz="3200" dirty="0" smtClean="0">
                <a:sym typeface="Wingdings"/>
              </a:rPr>
              <a:t>, GDC 6.802D, 737-222-8807)</a:t>
            </a:r>
            <a:r>
              <a:rPr lang="en-US" sz="3200" dirty="0">
                <a:sym typeface="Wingdings"/>
              </a:rPr>
              <a:t/>
            </a:r>
            <a:br>
              <a:rPr lang="en-US" sz="3200" dirty="0">
                <a:sym typeface="Wingdings"/>
              </a:rPr>
            </a:br>
            <a:r>
              <a:rPr lang="en-US" sz="3200" dirty="0" smtClean="0">
                <a:sym typeface="Wingdings"/>
              </a:rPr>
              <a:t/>
            </a:r>
            <a:br>
              <a:rPr lang="en-US" sz="3200" dirty="0" smtClean="0">
                <a:sym typeface="Wingdings"/>
              </a:rPr>
            </a:br>
            <a:r>
              <a:rPr lang="en-US" sz="3200" dirty="0" smtClean="0"/>
              <a:t>Please Participate </a:t>
            </a:r>
            <a:r>
              <a:rPr lang="en-US" sz="3200" dirty="0" smtClean="0">
                <a:sym typeface="Wingdings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8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186</Words>
  <Application>Microsoft Macintosh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Assessing Importance of Smartphone Notifications</vt:lpstr>
      <vt:lpstr>Motivation</vt:lpstr>
      <vt:lpstr>Problem Definition</vt:lpstr>
      <vt:lpstr>Notifbase : App for Collecting Notification Usage and Context</vt:lpstr>
      <vt:lpstr>Snotify : Feedback App for Notification Importance</vt:lpstr>
      <vt:lpstr> Needed Android Version &gt;= Kitkat  $25 Amazon Gift Card for 21 days  More Details :  https://www.cs.utexas.edu/~swadhin/notification_project.html  Contact person: Swadhin Pradhan (swadhin@cs.utexas.edu, GDC 6.802D, 737-222-8807)  Please Participate </vt:lpstr>
    </vt:vector>
  </TitlesOfParts>
  <Company>UTAustin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Importance of Smartphone Notifications</dc:title>
  <dc:creator>SWADHIN PRADHAN</dc:creator>
  <cp:lastModifiedBy>SWADHIN PRADHAN</cp:lastModifiedBy>
  <cp:revision>19</cp:revision>
  <dcterms:created xsi:type="dcterms:W3CDTF">2015-11-09T23:29:27Z</dcterms:created>
  <dcterms:modified xsi:type="dcterms:W3CDTF">2015-11-10T00:11:17Z</dcterms:modified>
</cp:coreProperties>
</file>