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2" r:id="rId7"/>
    <p:sldId id="293" r:id="rId8"/>
    <p:sldId id="271" r:id="rId9"/>
    <p:sldId id="273" r:id="rId10"/>
    <p:sldId id="294" r:id="rId11"/>
    <p:sldId id="274" r:id="rId12"/>
    <p:sldId id="275" r:id="rId13"/>
    <p:sldId id="276" r:id="rId14"/>
    <p:sldId id="277" r:id="rId15"/>
    <p:sldId id="278" r:id="rId16"/>
    <p:sldId id="287" r:id="rId17"/>
    <p:sldId id="288" r:id="rId18"/>
    <p:sldId id="289" r:id="rId19"/>
    <p:sldId id="290" r:id="rId20"/>
    <p:sldId id="292" r:id="rId21"/>
    <p:sldId id="283" r:id="rId22"/>
    <p:sldId id="284" r:id="rId23"/>
    <p:sldId id="285" r:id="rId24"/>
    <p:sldId id="286" r:id="rId25"/>
    <p:sldId id="291" r:id="rId26"/>
    <p:sldId id="295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533FA-E036-4696-A0F7-E11A4475DF9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BB4CA-8196-4E05-9D81-B76929D245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2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2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2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9018-28ED-4E1E-8DDC-FF097343294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C3DF-3817-48C0-8E07-9D381C9817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4/presentations/S4158-cuda-streams-best-practices-common-pitfalls.pdf" TargetMode="External"/><Relationship Id="rId2" Type="http://schemas.openxmlformats.org/officeDocument/2006/relationships/hyperlink" Target="https://devblogs.nvidia.com/how-overlap-data-transfers-cuda-cc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vidia.com/docs/IO/116711/sc11-cuda-c-basics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GPU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Ghufran Baig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96000"/>
            <a:ext cx="7531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https://devblogs.nvidia.com/how-overlap-data-transfers-cuda-cc/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http://on-demand.gputechconf.com/gtc/2014/presentations/S4158-cuda-streams-best-practices-common-pitfalls.pdf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https://www.nvidia.com/docs/IO/116711/sc11-cuda-c-basics.pdf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Synchronicity In CUDA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CUDA calls are either synchronous or asynchronous </a:t>
            </a:r>
            <a:r>
              <a:rPr lang="en-US" dirty="0" err="1" smtClean="0"/>
              <a:t>w.r.t</a:t>
            </a:r>
            <a:r>
              <a:rPr lang="en-US" dirty="0" smtClean="0"/>
              <a:t> the host </a:t>
            </a:r>
          </a:p>
          <a:p>
            <a:pPr lvl="1"/>
            <a:r>
              <a:rPr lang="en-US" dirty="0" smtClean="0"/>
              <a:t>Synchronous: </a:t>
            </a:r>
            <a:r>
              <a:rPr lang="en-US" dirty="0" err="1" smtClean="0"/>
              <a:t>enqueue</a:t>
            </a:r>
            <a:r>
              <a:rPr lang="en-US" dirty="0" smtClean="0"/>
              <a:t> work and wait for completion </a:t>
            </a:r>
          </a:p>
          <a:p>
            <a:pPr lvl="1"/>
            <a:r>
              <a:rPr lang="en-US" dirty="0" smtClean="0"/>
              <a:t>Asynchronous: </a:t>
            </a:r>
            <a:r>
              <a:rPr lang="en-US" dirty="0" err="1" smtClean="0"/>
              <a:t>enqueue</a:t>
            </a:r>
            <a:r>
              <a:rPr lang="en-US" dirty="0" smtClean="0"/>
              <a:t> work and return immediately  </a:t>
            </a:r>
          </a:p>
          <a:p>
            <a:r>
              <a:rPr lang="en-US" dirty="0" smtClean="0"/>
              <a:t>Kernel Launches are asynchronous Automatic overlap with host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Asynchronous Operations for Overlap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486400"/>
          </a:xfrm>
        </p:spPr>
        <p:txBody>
          <a:bodyPr>
            <a:normAutofit/>
          </a:bodyPr>
          <a:lstStyle/>
          <a:p>
            <a:r>
              <a:rPr lang="en-GB" b="1" dirty="0" err="1" smtClean="0">
                <a:latin typeface="Courier New"/>
                <a:cs typeface="Courier New"/>
              </a:rPr>
              <a:t>cudaMemcpyAsync</a:t>
            </a:r>
            <a:r>
              <a:rPr lang="en-GB" dirty="0" smtClean="0"/>
              <a:t>: Asynchronous </a:t>
            </a:r>
            <a:r>
              <a:rPr lang="en-GB" dirty="0" err="1" smtClean="0"/>
              <a:t>memcpy</a:t>
            </a:r>
            <a:endParaRPr lang="en-GB" dirty="0" smtClean="0"/>
          </a:p>
          <a:p>
            <a:r>
              <a:rPr lang="en-GB" b="1" dirty="0" err="1" smtClean="0">
                <a:latin typeface="Courier New"/>
                <a:cs typeface="Courier New"/>
              </a:rPr>
              <a:t>cudaMemcpyAsync</a:t>
            </a:r>
            <a:r>
              <a:rPr lang="en-GB" dirty="0" smtClean="0"/>
              <a:t> does the same as </a:t>
            </a:r>
            <a:r>
              <a:rPr lang="en-GB" dirty="0" err="1" smtClean="0">
                <a:latin typeface="Courier New"/>
                <a:cs typeface="Courier New"/>
              </a:rPr>
              <a:t>cudaMemcpy</a:t>
            </a:r>
            <a:r>
              <a:rPr lang="en-GB" dirty="0" smtClean="0"/>
              <a:t>, but may return before the transfer is actually complete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0942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Asynchronous Operations for Overlap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Performing a </a:t>
            </a:r>
            <a:r>
              <a:rPr lang="en-GB" dirty="0" err="1" smtClean="0">
                <a:latin typeface="Courier New"/>
                <a:cs typeface="Courier New"/>
              </a:rPr>
              <a:t>cudaMemcpyAsync</a:t>
            </a:r>
            <a:r>
              <a:rPr lang="en-GB" dirty="0" smtClean="0"/>
              <a:t>:</a:t>
            </a:r>
          </a:p>
          <a:p>
            <a:pPr marL="571500" lvl="1" indent="0">
              <a:buNone/>
            </a:pPr>
            <a:endParaRPr lang="en-GB" sz="1600" dirty="0" smtClean="0">
              <a:latin typeface="Courier New"/>
              <a:cs typeface="Courier New"/>
            </a:endParaRPr>
          </a:p>
          <a:p>
            <a:pPr lvl="1" indent="0">
              <a:buNone/>
            </a:pPr>
            <a:r>
              <a:rPr lang="en-GB" sz="2000" b="1" dirty="0" err="1" smtClean="0"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>
                <a:latin typeface="Courier New"/>
                <a:cs typeface="Courier New"/>
              </a:rPr>
              <a:t>*</a:t>
            </a:r>
            <a:r>
              <a:rPr lang="en-GB" sz="2000" b="1" dirty="0" err="1">
                <a:latin typeface="Courier New"/>
                <a:cs typeface="Courier New"/>
              </a:rPr>
              <a:t>h_arr</a:t>
            </a:r>
            <a:r>
              <a:rPr lang="en-GB" sz="2000" b="1" dirty="0">
                <a:latin typeface="Courier New"/>
                <a:cs typeface="Courier New"/>
              </a:rPr>
              <a:t>, *</a:t>
            </a:r>
            <a:r>
              <a:rPr lang="en-GB" sz="2000" b="1" dirty="0" err="1">
                <a:latin typeface="Courier New"/>
                <a:cs typeface="Courier New"/>
              </a:rPr>
              <a:t>d_arr</a:t>
            </a:r>
            <a:r>
              <a:rPr lang="en-GB" sz="2000" b="1" dirty="0" smtClean="0">
                <a:latin typeface="Courier New"/>
                <a:cs typeface="Courier New"/>
              </a:rPr>
              <a:t>;</a:t>
            </a:r>
          </a:p>
          <a:p>
            <a:pPr lvl="1" indent="0">
              <a:buNone/>
            </a:pPr>
            <a:r>
              <a:rPr lang="en-GB" sz="2000" b="1" dirty="0" err="1" smtClean="0">
                <a:latin typeface="Courier New"/>
                <a:cs typeface="Courier New"/>
              </a:rPr>
              <a:t>cudaStream_t</a:t>
            </a:r>
            <a:r>
              <a:rPr lang="en-GB" sz="2000" b="1" dirty="0" smtClean="0">
                <a:latin typeface="Courier New"/>
                <a:cs typeface="Courier New"/>
              </a:rPr>
              <a:t> stream;</a:t>
            </a:r>
          </a:p>
          <a:p>
            <a:pPr lvl="1" indent="0">
              <a:buNone/>
            </a:pPr>
            <a:r>
              <a:rPr lang="en-GB" sz="2000" b="1" dirty="0" err="1" smtClean="0">
                <a:latin typeface="Courier New"/>
                <a:cs typeface="Courier New"/>
              </a:rPr>
              <a:t>cudaMalloc</a:t>
            </a:r>
            <a:r>
              <a:rPr lang="en-GB" sz="2000" b="1" dirty="0" smtClean="0">
                <a:latin typeface="Courier New"/>
                <a:cs typeface="Courier New"/>
              </a:rPr>
              <a:t>((void **)&amp;</a:t>
            </a:r>
            <a:r>
              <a:rPr lang="en-GB" sz="2000" b="1" dirty="0" err="1" smtClean="0">
                <a:latin typeface="Courier New"/>
                <a:cs typeface="Courier New"/>
              </a:rPr>
              <a:t>d_arr</a:t>
            </a:r>
            <a:r>
              <a:rPr lang="en-GB" sz="2000" b="1" dirty="0" smtClean="0">
                <a:latin typeface="Courier New"/>
                <a:cs typeface="Courier New"/>
              </a:rPr>
              <a:t>, </a:t>
            </a:r>
            <a:r>
              <a:rPr lang="en-GB" sz="2000" b="1" dirty="0" err="1" smtClean="0">
                <a:latin typeface="Courier New"/>
                <a:cs typeface="Courier New"/>
              </a:rPr>
              <a:t>nbytes</a:t>
            </a:r>
            <a:r>
              <a:rPr lang="en-GB" sz="2000" b="1" dirty="0" smtClean="0">
                <a:latin typeface="Courier New"/>
                <a:cs typeface="Courier New"/>
              </a:rPr>
              <a:t>);</a:t>
            </a:r>
          </a:p>
          <a:p>
            <a:pPr lvl="1" indent="0">
              <a:buNone/>
            </a:pPr>
            <a:r>
              <a:rPr lang="en-GB" sz="2000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cudaMallocHost</a:t>
            </a:r>
            <a:r>
              <a:rPr lang="en-GB" sz="2000" b="1" dirty="0" smtClean="0">
                <a:latin typeface="Courier New"/>
                <a:cs typeface="Courier New"/>
              </a:rPr>
              <a:t>((void **)&amp;</a:t>
            </a:r>
            <a:r>
              <a:rPr lang="en-GB" sz="2000" b="1" dirty="0" err="1" smtClean="0">
                <a:latin typeface="Courier New"/>
                <a:cs typeface="Courier New"/>
              </a:rPr>
              <a:t>h_arr</a:t>
            </a:r>
            <a:r>
              <a:rPr lang="en-GB" sz="2000" b="1" dirty="0" smtClean="0">
                <a:latin typeface="Courier New"/>
                <a:cs typeface="Courier New"/>
              </a:rPr>
              <a:t>, </a:t>
            </a:r>
            <a:r>
              <a:rPr lang="en-GB" sz="2000" b="1" dirty="0" err="1" smtClean="0">
                <a:latin typeface="Courier New"/>
                <a:cs typeface="Courier New"/>
              </a:rPr>
              <a:t>nbytes</a:t>
            </a:r>
            <a:r>
              <a:rPr lang="en-GB" sz="2000" b="1" dirty="0" smtClean="0">
                <a:latin typeface="Courier New"/>
                <a:cs typeface="Courier New"/>
              </a:rPr>
              <a:t>);</a:t>
            </a:r>
          </a:p>
          <a:p>
            <a:pPr lvl="1" indent="0">
              <a:buNone/>
            </a:pPr>
            <a:r>
              <a:rPr lang="en-GB" sz="2000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cudaStreamCreate</a:t>
            </a:r>
            <a:r>
              <a:rPr lang="en-GB" sz="2000" b="1" dirty="0" smtClean="0">
                <a:latin typeface="Courier New"/>
                <a:cs typeface="Courier New"/>
              </a:rPr>
              <a:t>(&amp;stream);</a:t>
            </a:r>
          </a:p>
          <a:p>
            <a:pPr lvl="1" indent="0">
              <a:buNone/>
            </a:pPr>
            <a:endParaRPr lang="en-GB" sz="2000" b="1" dirty="0">
              <a:latin typeface="Courier New"/>
              <a:cs typeface="Courier New"/>
            </a:endParaRPr>
          </a:p>
          <a:p>
            <a:pPr lvl="1" indent="0">
              <a:buNone/>
            </a:pPr>
            <a:r>
              <a:rPr lang="en-GB" sz="2000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cudaMemcpyAsync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  <a:r>
              <a:rPr lang="en-GB" sz="2000" b="1" dirty="0" err="1" smtClean="0">
                <a:latin typeface="Courier New"/>
                <a:cs typeface="Courier New"/>
              </a:rPr>
              <a:t>d_arr</a:t>
            </a:r>
            <a:r>
              <a:rPr lang="en-GB" sz="2000" b="1" dirty="0" smtClean="0">
                <a:latin typeface="Courier New"/>
                <a:cs typeface="Courier New"/>
              </a:rPr>
              <a:t>, </a:t>
            </a:r>
            <a:r>
              <a:rPr lang="en-GB" sz="2000" b="1" dirty="0" err="1" smtClean="0">
                <a:latin typeface="Courier New"/>
                <a:cs typeface="Courier New"/>
              </a:rPr>
              <a:t>h_arr</a:t>
            </a:r>
            <a:r>
              <a:rPr lang="en-GB" sz="2000" b="1" dirty="0" smtClean="0">
                <a:latin typeface="Courier New"/>
                <a:cs typeface="Courier New"/>
              </a:rPr>
              <a:t>, </a:t>
            </a:r>
            <a:r>
              <a:rPr lang="en-GB" sz="2000" b="1" dirty="0" err="1" smtClean="0">
                <a:latin typeface="Courier New"/>
                <a:cs typeface="Courier New"/>
              </a:rPr>
              <a:t>nbytes</a:t>
            </a:r>
            <a:r>
              <a:rPr lang="en-GB" sz="2000" b="1" dirty="0" smtClean="0">
                <a:latin typeface="Courier New"/>
                <a:cs typeface="Courier New"/>
              </a:rPr>
              <a:t>, </a:t>
            </a:r>
            <a:r>
              <a:rPr lang="en-GB" sz="2000" b="1" dirty="0" err="1" smtClean="0">
                <a:latin typeface="Courier New"/>
                <a:cs typeface="Courier New"/>
              </a:rPr>
              <a:t>cudaMemcpyHostToDevice</a:t>
            </a:r>
            <a:r>
              <a:rPr lang="en-GB" sz="2000" b="1" dirty="0" smtClean="0">
                <a:latin typeface="Courier New"/>
                <a:cs typeface="Courier New"/>
              </a:rPr>
              <a:t>, </a:t>
            </a:r>
            <a:r>
              <a:rPr lang="en-GB" sz="2000" b="1" dirty="0" smtClean="0">
                <a:solidFill>
                  <a:srgbClr val="76B900"/>
                </a:solidFill>
                <a:latin typeface="Courier New"/>
                <a:cs typeface="Courier New"/>
              </a:rPr>
              <a:t>stream</a:t>
            </a:r>
            <a:r>
              <a:rPr lang="en-GB" sz="2000" b="1" dirty="0" smtClean="0">
                <a:latin typeface="Courier New"/>
                <a:cs typeface="Courier New"/>
              </a:rPr>
              <a:t>);</a:t>
            </a:r>
          </a:p>
          <a:p>
            <a:pPr lvl="1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...</a:t>
            </a:r>
          </a:p>
          <a:p>
            <a:pPr lvl="1" indent="0">
              <a:buNone/>
            </a:pPr>
            <a:r>
              <a:rPr lang="en-GB" sz="2000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cudaStreamSynchronize</a:t>
            </a:r>
            <a:r>
              <a:rPr lang="en-GB" sz="2000" b="1" dirty="0" smtClean="0">
                <a:latin typeface="Courier New"/>
                <a:cs typeface="Courier New"/>
              </a:rPr>
              <a:t>(stream);</a:t>
            </a:r>
          </a:p>
          <a:p>
            <a:pPr lvl="1" indent="0">
              <a:buNone/>
            </a:pPr>
            <a:r>
              <a:rPr lang="en-GB" sz="2000" b="1" dirty="0" err="1" smtClean="0">
                <a:latin typeface="Courier New"/>
                <a:cs typeface="Courier New"/>
              </a:rPr>
              <a:t>cudaFree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  <a:r>
              <a:rPr lang="en-GB" sz="2000" b="1" dirty="0" err="1" smtClean="0">
                <a:latin typeface="Courier New"/>
                <a:cs typeface="Courier New"/>
              </a:rPr>
              <a:t>d_arr</a:t>
            </a:r>
            <a:r>
              <a:rPr lang="en-GB" sz="2000" b="1" dirty="0" smtClean="0">
                <a:latin typeface="Courier New"/>
                <a:cs typeface="Courier New"/>
              </a:rPr>
              <a:t>); </a:t>
            </a:r>
            <a:r>
              <a:rPr lang="en-GB" sz="2000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cudaFreeHost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  <a:r>
              <a:rPr lang="en-GB" sz="2000" b="1" dirty="0" err="1" smtClean="0">
                <a:latin typeface="Courier New"/>
                <a:cs typeface="Courier New"/>
              </a:rPr>
              <a:t>h_arr</a:t>
            </a:r>
            <a:r>
              <a:rPr lang="en-GB" sz="2000" b="1" dirty="0" smtClean="0">
                <a:latin typeface="Courier New"/>
                <a:cs typeface="Courier New"/>
              </a:rPr>
              <a:t>); </a:t>
            </a:r>
            <a:r>
              <a:rPr lang="en-GB" sz="2000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cudaStreamDestroy</a:t>
            </a:r>
            <a:r>
              <a:rPr lang="en-GB" sz="2000" b="1" dirty="0" smtClean="0">
                <a:latin typeface="Courier New"/>
                <a:cs typeface="Courier New"/>
              </a:rPr>
              <a:t>(stream);</a:t>
            </a:r>
          </a:p>
        </p:txBody>
      </p:sp>
      <p:grpSp>
        <p:nvGrpSpPr>
          <p:cNvPr id="7" name="Group 13"/>
          <p:cNvGrpSpPr/>
          <p:nvPr/>
        </p:nvGrpSpPr>
        <p:grpSpPr>
          <a:xfrm>
            <a:off x="2209800" y="2221468"/>
            <a:ext cx="6794396" cy="826532"/>
            <a:chOff x="2209800" y="2221468"/>
            <a:chExt cx="6794396" cy="826532"/>
          </a:xfrm>
        </p:grpSpPr>
        <p:sp>
          <p:nvSpPr>
            <p:cNvPr id="4" name="Rectangle 3"/>
            <p:cNvSpPr/>
            <p:nvPr/>
          </p:nvSpPr>
          <p:spPr>
            <a:xfrm>
              <a:off x="5867400" y="2221468"/>
              <a:ext cx="3136796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page-</a:t>
              </a:r>
              <a:r>
                <a:rPr lang="en-GB" dirty="0" smtClean="0"/>
                <a:t>locked memory allocation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" idx="1"/>
            </p:cNvCxnSpPr>
            <p:nvPr/>
          </p:nvCxnSpPr>
          <p:spPr>
            <a:xfrm flipV="1">
              <a:off x="2209800" y="2406134"/>
              <a:ext cx="3657600" cy="6418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4"/>
          <p:cNvGrpSpPr/>
          <p:nvPr/>
        </p:nvGrpSpPr>
        <p:grpSpPr>
          <a:xfrm>
            <a:off x="3429000" y="3593068"/>
            <a:ext cx="5716620" cy="597932"/>
            <a:chOff x="3429000" y="3593068"/>
            <a:chExt cx="5716620" cy="597932"/>
          </a:xfrm>
        </p:grpSpPr>
        <p:sp>
          <p:nvSpPr>
            <p:cNvPr id="5" name="Rectangle 4"/>
            <p:cNvSpPr/>
            <p:nvPr/>
          </p:nvSpPr>
          <p:spPr>
            <a:xfrm>
              <a:off x="5562600" y="3593068"/>
              <a:ext cx="3583020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 smtClean="0"/>
                <a:t>Call return before transfer complete</a:t>
              </a:r>
              <a:endParaRPr lang="en-US" dirty="0"/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429000" y="3733800"/>
              <a:ext cx="2133600" cy="457200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5"/>
          <p:cNvGrpSpPr/>
          <p:nvPr/>
        </p:nvGrpSpPr>
        <p:grpSpPr>
          <a:xfrm>
            <a:off x="1676400" y="4800600"/>
            <a:ext cx="7571307" cy="369332"/>
            <a:chOff x="1676400" y="4800600"/>
            <a:chExt cx="7571307" cy="369332"/>
          </a:xfrm>
        </p:grpSpPr>
        <p:sp>
          <p:nvSpPr>
            <p:cNvPr id="6" name="Rectangle 5"/>
            <p:cNvSpPr/>
            <p:nvPr/>
          </p:nvSpPr>
          <p:spPr>
            <a:xfrm>
              <a:off x="5257800" y="4800600"/>
              <a:ext cx="3989907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 smtClean="0"/>
                <a:t>Do something while data is being moved</a:t>
              </a:r>
              <a:endParaRPr lang="en-US" dirty="0"/>
            </a:p>
          </p:txBody>
        </p:sp>
        <p:cxnSp>
          <p:nvCxnSpPr>
            <p:cNvPr id="13" name="Curved Connector 12"/>
            <p:cNvCxnSpPr>
              <a:endCxn id="6" idx="1"/>
            </p:cNvCxnSpPr>
            <p:nvPr/>
          </p:nvCxnSpPr>
          <p:spPr>
            <a:xfrm>
              <a:off x="1676400" y="4876800"/>
              <a:ext cx="3581400" cy="1084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0"/>
          <p:cNvGrpSpPr/>
          <p:nvPr/>
        </p:nvGrpSpPr>
        <p:grpSpPr>
          <a:xfrm>
            <a:off x="3276600" y="5181600"/>
            <a:ext cx="5872710" cy="1174750"/>
            <a:chOff x="3276600" y="5181600"/>
            <a:chExt cx="5872710" cy="1174750"/>
          </a:xfrm>
        </p:grpSpPr>
        <p:sp>
          <p:nvSpPr>
            <p:cNvPr id="18" name="Rectangle 17"/>
            <p:cNvSpPr/>
            <p:nvPr/>
          </p:nvSpPr>
          <p:spPr>
            <a:xfrm>
              <a:off x="5257800" y="5987018"/>
              <a:ext cx="3891510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 smtClean="0"/>
                <a:t>Sync to make sure operations complete</a:t>
              </a:r>
              <a:endParaRPr lang="en-US" dirty="0"/>
            </a:p>
          </p:txBody>
        </p:sp>
        <p:cxnSp>
          <p:nvCxnSpPr>
            <p:cNvPr id="19" name="Curved Connector 18"/>
            <p:cNvCxnSpPr/>
            <p:nvPr/>
          </p:nvCxnSpPr>
          <p:spPr>
            <a:xfrm>
              <a:off x="3276600" y="5181600"/>
              <a:ext cx="1981200" cy="957818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07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GB" dirty="0" smtClean="0"/>
              <a:t>ssociate kernel launches with a non-NULL stream</a:t>
            </a:r>
          </a:p>
          <a:p>
            <a:pPr lvl="1"/>
            <a:r>
              <a:rPr lang="en-GB" dirty="0" smtClean="0"/>
              <a:t>Note that kernels are always </a:t>
            </a:r>
            <a:r>
              <a:rPr lang="en-GB" dirty="0" smtClean="0"/>
              <a:t>asynchronous</a:t>
            </a:r>
            <a:endParaRPr lang="en-GB" dirty="0" smtClean="0"/>
          </a:p>
          <a:p>
            <a:pPr marL="0" indent="0">
              <a:buNone/>
            </a:pPr>
            <a:r>
              <a:rPr lang="en-GB" sz="2400" b="1" dirty="0" smtClean="0">
                <a:latin typeface="Courier New"/>
                <a:cs typeface="Courier New"/>
              </a:rPr>
              <a:t>kernel&lt;&lt;&lt;</a:t>
            </a:r>
            <a:r>
              <a:rPr lang="en-GB" sz="2400" b="1" dirty="0" err="1" smtClean="0">
                <a:latin typeface="Courier New"/>
                <a:cs typeface="Courier New"/>
              </a:rPr>
              <a:t>nblocks</a:t>
            </a:r>
            <a:r>
              <a:rPr lang="en-GB" sz="2400" b="1" dirty="0" smtClean="0">
                <a:latin typeface="Courier New"/>
                <a:cs typeface="Courier New"/>
              </a:rPr>
              <a:t>, </a:t>
            </a:r>
            <a:r>
              <a:rPr lang="en-GB" sz="2400" b="1" dirty="0" err="1" smtClean="0">
                <a:latin typeface="Courier New"/>
                <a:cs typeface="Courier New"/>
              </a:rPr>
              <a:t>threads_per_block</a:t>
            </a:r>
            <a:r>
              <a:rPr lang="en-GB" sz="2400" b="1" dirty="0" smtClean="0">
                <a:latin typeface="Courier New"/>
                <a:cs typeface="Courier New"/>
              </a:rPr>
              <a:t>, </a:t>
            </a:r>
            <a:r>
              <a:rPr lang="en-GB" sz="2400" b="1" dirty="0" err="1" smtClean="0">
                <a:latin typeface="Courier New"/>
                <a:cs typeface="Courier New"/>
              </a:rPr>
              <a:t>smem_size</a:t>
            </a:r>
            <a:r>
              <a:rPr lang="en-GB" sz="2400" b="1" dirty="0" smtClean="0">
                <a:latin typeface="Courier New"/>
                <a:cs typeface="Courier New"/>
              </a:rPr>
              <a:t>, </a:t>
            </a:r>
            <a:r>
              <a:rPr lang="en-GB" sz="2400" b="1" dirty="0" smtClean="0">
                <a:solidFill>
                  <a:srgbClr val="76B900"/>
                </a:solidFill>
                <a:latin typeface="Courier New"/>
                <a:cs typeface="Courier New"/>
              </a:rPr>
              <a:t>stream</a:t>
            </a:r>
            <a:r>
              <a:rPr lang="en-GB" sz="2400" b="1" dirty="0" smtClean="0">
                <a:latin typeface="Courier New"/>
                <a:cs typeface="Courier New"/>
              </a:rPr>
              <a:t>&gt;&gt;&gt;(...);</a:t>
            </a:r>
          </a:p>
          <a:p>
            <a:pPr marL="0" indent="0">
              <a:buNone/>
            </a:pPr>
            <a:endParaRPr lang="en-GB" sz="2400" dirty="0" smtClean="0">
              <a:latin typeface="Courier New"/>
              <a:cs typeface="Courier New"/>
            </a:endParaRPr>
          </a:p>
          <a:p>
            <a:r>
              <a:rPr lang="en-GB" dirty="0"/>
              <a:t>The effects of </a:t>
            </a:r>
            <a:r>
              <a:rPr lang="en-GB" sz="2400" dirty="0" err="1">
                <a:latin typeface="Courier New"/>
                <a:cs typeface="Courier New"/>
              </a:rPr>
              <a:t>cudaMemcpyAsync</a:t>
            </a:r>
            <a:r>
              <a:rPr lang="en-GB" dirty="0"/>
              <a:t> and kernel </a:t>
            </a:r>
            <a:r>
              <a:rPr lang="en-GB" dirty="0" smtClean="0"/>
              <a:t>launching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perations </a:t>
            </a:r>
            <a:r>
              <a:rPr lang="en-GB" dirty="0" smtClean="0"/>
              <a:t>added to </a:t>
            </a:r>
            <a:r>
              <a:rPr lang="en-GB" dirty="0"/>
              <a:t>stream queue for </a:t>
            </a:r>
            <a:r>
              <a:rPr lang="en-GB" dirty="0" smtClean="0"/>
              <a:t>execution</a:t>
            </a:r>
          </a:p>
          <a:p>
            <a:pPr lvl="1"/>
            <a:r>
              <a:rPr lang="en-GB" dirty="0" smtClean="0"/>
              <a:t>Actually operations may not happen yet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91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ector sum example, A + B = C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Partition the vectors and use </a:t>
            </a:r>
            <a:r>
              <a:rPr lang="en-GB" dirty="0"/>
              <a:t>CUDA streams to overlap copy and compute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Streams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2401669"/>
            <a:ext cx="8659954" cy="646331"/>
            <a:chOff x="0" y="1981200"/>
            <a:chExt cx="8659954" cy="64633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159121" y="2314577"/>
              <a:ext cx="75008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346642" y="2064550"/>
              <a:ext cx="135015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 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296" y="2064550"/>
              <a:ext cx="135015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 B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21950" y="2064550"/>
              <a:ext cx="2887821" cy="450050"/>
            </a:xfrm>
            <a:prstGeom prst="rect">
              <a:avLst/>
            </a:prstGeom>
            <a:solidFill>
              <a:srgbClr val="76B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vector_sum</a:t>
              </a:r>
              <a:r>
                <a:rPr lang="en-US" dirty="0" smtClean="0"/>
                <a:t>&lt;&lt;&lt;...&gt;&gt;&gt;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7275" y="2064550"/>
              <a:ext cx="135015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 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981200"/>
              <a:ext cx="1234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NULL stream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28800" y="4602984"/>
            <a:ext cx="4766042" cy="1950216"/>
            <a:chOff x="1828800" y="4114800"/>
            <a:chExt cx="4766042" cy="195021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144459" y="5864993"/>
              <a:ext cx="345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44459" y="5354613"/>
              <a:ext cx="345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44459" y="4864882"/>
              <a:ext cx="345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44459" y="4364827"/>
              <a:ext cx="3450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334237" y="4114800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278" y="4114800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84320" y="4114800"/>
              <a:ext cx="716280" cy="450050"/>
            </a:xfrm>
            <a:prstGeom prst="rect">
              <a:avLst/>
            </a:prstGeom>
            <a:solidFill>
              <a:srgbClr val="76B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v_s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34403" y="4114800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09278" y="4614855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84320" y="4614855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9362" y="4614855"/>
              <a:ext cx="716280" cy="450050"/>
            </a:xfrm>
            <a:prstGeom prst="rect">
              <a:avLst/>
            </a:prstGeom>
            <a:solidFill>
              <a:srgbClr val="76B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v_s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09445" y="4614855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84320" y="5114911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59362" y="5114911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34403" y="5114911"/>
              <a:ext cx="716280" cy="450050"/>
            </a:xfrm>
            <a:prstGeom prst="rect">
              <a:avLst/>
            </a:prstGeom>
            <a:solidFill>
              <a:srgbClr val="76B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v_s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487" y="5114911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59362" y="5614966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4403" y="5614966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09445" y="5614966"/>
              <a:ext cx="716280" cy="450050"/>
            </a:xfrm>
            <a:prstGeom prst="rect">
              <a:avLst/>
            </a:prstGeom>
            <a:solidFill>
              <a:srgbClr val="76B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v_s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59528" y="5614966"/>
              <a:ext cx="335280" cy="450050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8800" y="4164804"/>
              <a:ext cx="13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Stream A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8800" y="4664860"/>
              <a:ext cx="13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Stream B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8800" y="5154591"/>
              <a:ext cx="13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Stream C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28800" y="5664971"/>
              <a:ext cx="13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Stream D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4432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0800" y="3118441"/>
            <a:ext cx="8540800" cy="1910759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nStreams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cudaMemcpyAsync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streamBytes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kernel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&lt;&lt;&lt;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]&gt;&gt;&gt;(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cudaMemcpyAsync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streamBytes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implementation 1</a:t>
            </a:r>
          </a:p>
          <a:p>
            <a:pPr lvl="1"/>
            <a:r>
              <a:rPr lang="en-US" dirty="0"/>
              <a:t> loop over all the operations for each chunk</a:t>
            </a:r>
          </a:p>
        </p:txBody>
      </p:sp>
    </p:spTree>
    <p:extLst>
      <p:ext uri="{BB962C8B-B14F-4D97-AF65-F5344CB8AC3E}">
        <p14:creationId xmlns:p14="http://schemas.microsoft.com/office/powerpoint/2010/main" xmlns="" val="49522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implementation 2</a:t>
            </a:r>
          </a:p>
          <a:p>
            <a:pPr lvl="1"/>
            <a:r>
              <a:rPr lang="en-US" dirty="0"/>
              <a:t>batch similar operations </a:t>
            </a:r>
            <a:r>
              <a:rPr lang="en-US" dirty="0" smtClean="0"/>
              <a:t>together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8802" y="3124200"/>
            <a:ext cx="8540800" cy="3295754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nStreams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cudaMemcpyAsync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streamBytes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nStreams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kernel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&lt;&lt;&lt;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]&gt;&gt;&gt;(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nStreams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streamSize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cudaMemcpyAsync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(&amp;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offset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streamBytes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stream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 C1060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copy </a:t>
            </a:r>
            <a:r>
              <a:rPr lang="en-US" dirty="0"/>
              <a:t>engine </a:t>
            </a:r>
            <a:endParaRPr lang="en-US" dirty="0" smtClean="0"/>
          </a:p>
          <a:p>
            <a:r>
              <a:rPr lang="en-US" dirty="0" smtClean="0"/>
              <a:t>One</a:t>
            </a:r>
            <a:r>
              <a:rPr lang="en-US" dirty="0"/>
              <a:t> kernel engine</a:t>
            </a:r>
          </a:p>
        </p:txBody>
      </p:sp>
      <p:pic>
        <p:nvPicPr>
          <p:cNvPr id="53250" name="Picture 2" descr="https://devblogs.nvidia.com/wp-content/uploads/2012/11/C1060Timeline-1024x67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5600"/>
            <a:ext cx="574586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Execution over C2050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copy </a:t>
            </a:r>
            <a:r>
              <a:rPr lang="en-US" dirty="0" smtClean="0"/>
              <a:t>engines (H2D + D2H)</a:t>
            </a:r>
          </a:p>
          <a:p>
            <a:r>
              <a:rPr lang="en-US" dirty="0" smtClean="0"/>
              <a:t> One kernel engine</a:t>
            </a:r>
            <a:endParaRPr lang="en-US" dirty="0"/>
          </a:p>
        </p:txBody>
      </p:sp>
      <p:pic>
        <p:nvPicPr>
          <p:cNvPr id="55298" name="Picture 2" descr="https://devblogs.nvidia.com/wp-content/uploads/2012/11/C2050Timeline-1024x66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809880" cy="379571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867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kernels complete together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Overlap Data </a:t>
            </a:r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implementation must be tailored for GPU architecture</a:t>
            </a:r>
          </a:p>
          <a:p>
            <a:r>
              <a:rPr lang="en-US" dirty="0" smtClean="0"/>
              <a:t>Latest GPUs provide support to workaround this tailoring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00" name="Folded Corner 99"/>
          <p:cNvSpPr/>
          <p:nvPr/>
        </p:nvSpPr>
        <p:spPr>
          <a:xfrm>
            <a:off x="1016605" y="1538791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iostream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&lt;algorithm&gt;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namespace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          1024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RADIUS    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BLOCK_SIZE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__global__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stencil_1d(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*out)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__shared__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temp[BLOCK_SIZE + 2 *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blockDim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input elements into shared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RADIUS)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Synchronize (ensure all the data is available)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syncthreads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the stencil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offset = -RADIUS ; offset &lt;= RADIUS ; offset++)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result += 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offset];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Store the result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*x,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(x, n,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*out;    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host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device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(N + 2*RADIUS)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sizeof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host copies and setup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in 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(in, 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device copies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to 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in, 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out,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Launch stencil_1d() kernel on 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stencil_1d&lt;&lt;&lt;N/BLOCK_SIZE,BLOCK_SIZE&gt;&gt;&gt;(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result back to host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cudaMemcpyDeviceToHost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Cleanup</a:t>
            </a: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free(in); free(out);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2986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2998524" y="5489228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2986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3128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128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28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86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28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</a:t>
            </a:r>
            <a:r>
              <a:rPr lang="en-GB" dirty="0" err="1" smtClean="0">
                <a:latin typeface="Trebuchet MS" pitchFamily="34" charset="0"/>
              </a:rPr>
              <a:t>fn</a:t>
            </a:r>
            <a:endParaRPr lang="en-GB" dirty="0" smtClean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6712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110"/>
          <p:cNvGrpSpPr/>
          <p:nvPr/>
        </p:nvGrpSpPr>
        <p:grpSpPr>
          <a:xfrm>
            <a:off x="6032449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6712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299096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4572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4438664" y="5116929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8783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give streams priority </a:t>
            </a:r>
          </a:p>
          <a:p>
            <a:pPr lvl="1"/>
            <a:r>
              <a:rPr lang="en-US" dirty="0" smtClean="0"/>
              <a:t>High priority streams will preempt lower priority streams. </a:t>
            </a:r>
          </a:p>
          <a:p>
            <a:pPr lvl="1"/>
            <a:r>
              <a:rPr lang="en-US" dirty="0" smtClean="0"/>
              <a:t> Currently executing blocks will complete but new blocks will only be scheduled after higher priority work has been scheduled. </a:t>
            </a:r>
          </a:p>
          <a:p>
            <a:pPr lvl="1"/>
            <a:r>
              <a:rPr lang="en-US" dirty="0" smtClean="0"/>
              <a:t>Not applicable to memory transfers</a:t>
            </a:r>
          </a:p>
          <a:p>
            <a:r>
              <a:rPr lang="en-US" dirty="0" smtClean="0"/>
              <a:t> Query available priorities: </a:t>
            </a:r>
          </a:p>
          <a:p>
            <a:pPr lvl="1"/>
            <a:r>
              <a:rPr lang="en-US" dirty="0" err="1" smtClean="0"/>
              <a:t>cudaDeviceGetStreamPriorityRange</a:t>
            </a:r>
            <a:r>
              <a:rPr lang="en-US" dirty="0" smtClean="0"/>
              <a:t>(&amp;low, &amp;high) 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Kepler</a:t>
            </a:r>
            <a:r>
              <a:rPr lang="en-US" dirty="0" smtClean="0"/>
              <a:t>: low: -1, high: 0 </a:t>
            </a:r>
          </a:p>
          <a:p>
            <a:r>
              <a:rPr lang="en-US" dirty="0" smtClean="0"/>
              <a:t>Create using special API:</a:t>
            </a:r>
          </a:p>
          <a:p>
            <a:pPr lvl="1"/>
            <a:r>
              <a:rPr lang="en-US" dirty="0" err="1" smtClean="0"/>
              <a:t>cudaStreamCreateWithPriority</a:t>
            </a:r>
            <a:r>
              <a:rPr lang="en-US" dirty="0" smtClean="0"/>
              <a:t>(&amp;stream, flags, priority)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Implicit and Explicit Synchronization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types of host-device synchronization:</a:t>
            </a:r>
          </a:p>
          <a:p>
            <a:pPr lvl="1"/>
            <a:r>
              <a:rPr lang="en-US" b="1" dirty="0"/>
              <a:t>Implicit synchronization </a:t>
            </a:r>
            <a:r>
              <a:rPr lang="en-US" dirty="0"/>
              <a:t>causes the host to wait on the GPU, but as a side effect of other CUDA actions</a:t>
            </a:r>
          </a:p>
          <a:p>
            <a:pPr lvl="1"/>
            <a:r>
              <a:rPr lang="en-US" b="1" dirty="0"/>
              <a:t>Explicit synchronization </a:t>
            </a:r>
            <a:r>
              <a:rPr lang="en-US" dirty="0"/>
              <a:t>causes the host to wait on the GPU because the programmer has asked for that behavior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7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CUDA </a:t>
            </a:r>
            <a:r>
              <a:rPr lang="en-GB" dirty="0" smtClean="0"/>
              <a:t>operations that include implicit synchronization: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 smtClean="0"/>
              <a:t>device </a:t>
            </a:r>
            <a:r>
              <a:rPr lang="en-GB" dirty="0" err="1" smtClean="0"/>
              <a:t>memset</a:t>
            </a:r>
            <a:r>
              <a:rPr lang="en-GB" dirty="0" smtClean="0"/>
              <a:t> (</a:t>
            </a:r>
            <a:r>
              <a:rPr lang="en-GB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cudaMemset</a:t>
            </a:r>
            <a:r>
              <a:rPr lang="en-GB" dirty="0" smtClean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A memory copy between two addresses on the same device (</a:t>
            </a:r>
            <a:r>
              <a:rPr lang="en-GB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GB" dirty="0" smtClean="0">
                <a:solidFill>
                  <a:srgbClr val="76B900"/>
                </a:solidFill>
                <a:latin typeface="Courier New"/>
                <a:cs typeface="Courier New"/>
              </a:rPr>
              <a:t>(..., </a:t>
            </a:r>
            <a:r>
              <a:rPr lang="en-GB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cudaMemcpyDeviceToDevice</a:t>
            </a:r>
            <a:r>
              <a:rPr lang="en-GB" dirty="0" smtClean="0">
                <a:solidFill>
                  <a:srgbClr val="76B900"/>
                </a:solidFill>
                <a:latin typeface="Courier New"/>
                <a:cs typeface="Courier New"/>
              </a:rPr>
              <a:t>)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Implicit and Explicit Synchronization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056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Four ways to explicitly synchronize in CUDA: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Synchronize on a device</a:t>
            </a:r>
          </a:p>
          <a:p>
            <a:pPr marL="1431925" lvl="3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cudaDeviceSynchronize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Synchronize on a stream</a:t>
            </a:r>
          </a:p>
          <a:p>
            <a:pPr marL="1431925" lvl="3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cudaStreamSynchronize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Synchronize on an event</a:t>
            </a:r>
          </a:p>
          <a:p>
            <a:pPr marL="1431925" lvl="3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cudaEventSynchronize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Synchronize across streams using an event</a:t>
            </a: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cudaStreamWaitEvent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 stream,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 event)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;</a:t>
            </a:r>
          </a:p>
          <a:p>
            <a:pPr marL="1028700" lvl="1" indent="-45720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Implicit and Explicit Synchronization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93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err="1" smtClean="0">
                <a:latin typeface="Courier New"/>
                <a:cs typeface="Courier New"/>
              </a:rPr>
              <a:t>cudaStreamWaitEvent</a:t>
            </a:r>
            <a:r>
              <a:rPr lang="en-GB" dirty="0" smtClean="0"/>
              <a:t> adds inter-stream dependencies</a:t>
            </a:r>
          </a:p>
          <a:p>
            <a:pPr lvl="1"/>
            <a:r>
              <a:rPr lang="en-GB" dirty="0" smtClean="0"/>
              <a:t>Causes the specified </a:t>
            </a:r>
            <a:r>
              <a:rPr lang="en-GB" dirty="0" smtClean="0">
                <a:latin typeface="Courier New"/>
                <a:cs typeface="Courier New"/>
              </a:rPr>
              <a:t>stream</a:t>
            </a:r>
            <a:r>
              <a:rPr lang="en-GB" dirty="0" smtClean="0"/>
              <a:t> to wait on the specified </a:t>
            </a:r>
            <a:r>
              <a:rPr lang="en-GB" dirty="0" smtClean="0">
                <a:latin typeface="Courier New"/>
                <a:cs typeface="Courier New"/>
              </a:rPr>
              <a:t>event</a:t>
            </a:r>
            <a:r>
              <a:rPr lang="en-GB" dirty="0" smtClean="0"/>
              <a:t> before executing any further actions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event</a:t>
            </a:r>
            <a:r>
              <a:rPr lang="en-GB" dirty="0" smtClean="0"/>
              <a:t> does not need to be an event recorded in </a:t>
            </a:r>
            <a:r>
              <a:rPr lang="en-GB" dirty="0" smtClean="0">
                <a:latin typeface="Courier New"/>
                <a:cs typeface="Courier New"/>
              </a:rPr>
              <a:t>stream</a:t>
            </a:r>
            <a:endParaRPr lang="en-GB" dirty="0">
              <a:latin typeface="Trebuchet MS"/>
              <a:cs typeface="Trebuchet MS"/>
            </a:endParaRPr>
          </a:p>
          <a:p>
            <a:pPr lvl="1"/>
            <a:endParaRPr lang="en-GB" sz="1600" dirty="0" smtClean="0">
              <a:latin typeface="Trebuchet MS"/>
              <a:cs typeface="Trebuchet MS"/>
            </a:endParaRPr>
          </a:p>
          <a:p>
            <a:pPr marL="1431925" lvl="3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cudaEventRecord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(event, stream1);</a:t>
            </a:r>
          </a:p>
          <a:p>
            <a:pPr marL="1431925" lvl="3" indent="0">
              <a:buNone/>
            </a:pP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...</a:t>
            </a:r>
          </a:p>
          <a:p>
            <a:pPr marL="1431925" lvl="3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cudaStreamWaitEvent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(stream2, event);</a:t>
            </a:r>
          </a:p>
          <a:p>
            <a:pPr marL="1431925" lvl="3" indent="0">
              <a:buNone/>
            </a:pPr>
            <a:r>
              <a:rPr lang="en-GB" sz="2400" b="1" dirty="0">
                <a:solidFill>
                  <a:srgbClr val="76B900"/>
                </a:solidFill>
                <a:latin typeface="Courier New"/>
                <a:cs typeface="Courier New"/>
              </a:rPr>
              <a:t>...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actions added to stream2 after the call to </a:t>
            </a:r>
            <a:r>
              <a:rPr lang="en-GB" dirty="0" err="1">
                <a:latin typeface="Courier New"/>
                <a:cs typeface="Courier New"/>
              </a:rPr>
              <a:t>cudaStreamWaitEvent</a:t>
            </a:r>
            <a:r>
              <a:rPr lang="en-GB" dirty="0"/>
              <a:t> will execute until event is satisfied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Implicit and Explicit Synchronization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3548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 smtClean="0"/>
              <a:t>Cooperating GPU </a:t>
            </a:r>
            <a:r>
              <a:rPr lang="en-GB" dirty="0"/>
              <a:t>Threads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Cooperating GPU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GPU threads SIMD </a:t>
            </a:r>
            <a:r>
              <a:rPr lang="en-US" dirty="0" err="1" smtClean="0"/>
              <a:t>archicture</a:t>
            </a:r>
            <a:endParaRPr lang="en-US" dirty="0" smtClean="0"/>
          </a:p>
          <a:p>
            <a:pPr lvl="1"/>
            <a:r>
              <a:rPr lang="en-US" dirty="0" smtClean="0"/>
              <a:t>Not all threads are being executed at a given instant</a:t>
            </a:r>
          </a:p>
          <a:p>
            <a:pPr lvl="1"/>
            <a:r>
              <a:rPr lang="en-US" dirty="0" smtClean="0"/>
              <a:t>Cooperating threads need some synchronization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mutexes</a:t>
            </a:r>
            <a:r>
              <a:rPr lang="en-US" dirty="0" smtClean="0"/>
              <a:t> or semaphores for explicit synchronization between threads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3532188"/>
          </a:xfrm>
        </p:spPr>
        <p:txBody>
          <a:bodyPr/>
          <a:lstStyle/>
          <a:p>
            <a:r>
              <a:rPr lang="en-GB" sz="2800" smtClean="0"/>
              <a:t>Consider applying a 1D stencil to a 1D array of elements</a:t>
            </a:r>
          </a:p>
          <a:p>
            <a:pPr lvl="1"/>
            <a:r>
              <a:rPr lang="en-GB" sz="2400" smtClean="0"/>
              <a:t>Each output element is the sum of input elements within a radius</a:t>
            </a:r>
          </a:p>
          <a:p>
            <a:endParaRPr lang="en-GB" sz="2800" smtClean="0"/>
          </a:p>
          <a:p>
            <a:r>
              <a:rPr lang="en-GB" sz="2800" smtClean="0"/>
              <a:t>If radius is 3, then each output element is the sum of 7 input elements:</a:t>
            </a:r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332581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3602038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387826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415290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442912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470535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98157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3621088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4721225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3147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4196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xmlns="" val="1739728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Each thread processes one output element</a:t>
            </a:r>
          </a:p>
          <a:p>
            <a:pPr lvl="1"/>
            <a:r>
              <a:rPr lang="en-GB" sz="2400" smtClean="0"/>
              <a:t>blockDim.x elements per block</a:t>
            </a:r>
          </a:p>
          <a:p>
            <a:endParaRPr lang="en-GB" sz="2800" smtClean="0"/>
          </a:p>
          <a:p>
            <a:r>
              <a:rPr lang="en-GB" sz="2800" smtClean="0"/>
              <a:t>Input elements are read several times</a:t>
            </a:r>
          </a:p>
          <a:p>
            <a:pPr lvl="1"/>
            <a:r>
              <a:rPr lang="en-GB" sz="2400" smtClean="0"/>
              <a:t>With radius 3, each input element is read seven times</a:t>
            </a:r>
          </a:p>
        </p:txBody>
      </p:sp>
      <p:grpSp>
        <p:nvGrpSpPr>
          <p:cNvPr id="2" name="Input"/>
          <p:cNvGrpSpPr>
            <a:grpSpLocks/>
          </p:cNvGrpSpPr>
          <p:nvPr/>
        </p:nvGrpSpPr>
        <p:grpSpPr bwMode="auto">
          <a:xfrm>
            <a:off x="2171700" y="4724400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" name="Output"/>
          <p:cNvGrpSpPr>
            <a:grpSpLocks/>
          </p:cNvGrpSpPr>
          <p:nvPr/>
        </p:nvGrpSpPr>
        <p:grpSpPr bwMode="auto">
          <a:xfrm>
            <a:off x="2171700" y="5478463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308927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39566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3702050" y="54784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400685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4313238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461962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926013" y="54784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523081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553720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21717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24780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27828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30892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339566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3702050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400685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431323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461962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4926013" y="4724400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523081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55372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58435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6149975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64547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13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Terminology: within a block, threads share data via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Extremely fast on-chip memory, user-managed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Declare using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 smtClean="0"/>
              <a:t>, allocated per 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Data is not visible to threads in other blocks</a:t>
            </a:r>
          </a:p>
        </p:txBody>
      </p:sp>
    </p:spTree>
    <p:extLst>
      <p:ext uri="{BB962C8B-B14F-4D97-AF65-F5344CB8AC3E}">
        <p14:creationId xmlns:p14="http://schemas.microsoft.com/office/powerpoint/2010/main" xmlns="" val="2491461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GB" smtClean="0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6863"/>
            <a:ext cx="8585200" cy="513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Cache data in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Read (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+ 2 * radius) input elements from global memory to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Compute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Write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 to global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Each block needs a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 smtClean="0"/>
              <a:t>of radius elements at each boundary</a:t>
            </a:r>
            <a:endParaRPr lang="en-GB" sz="2400" dirty="0"/>
          </a:p>
        </p:txBody>
      </p:sp>
      <p:grpSp>
        <p:nvGrpSpPr>
          <p:cNvPr id="2" name="Output"/>
          <p:cNvGrpSpPr>
            <a:grpSpLocks/>
          </p:cNvGrpSpPr>
          <p:nvPr/>
        </p:nvGrpSpPr>
        <p:grpSpPr bwMode="auto">
          <a:xfrm>
            <a:off x="2171700" y="5678488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5" name="Input"/>
          <p:cNvGrpSpPr>
            <a:grpSpLocks/>
          </p:cNvGrpSpPr>
          <p:nvPr/>
        </p:nvGrpSpPr>
        <p:grpSpPr bwMode="auto">
          <a:xfrm>
            <a:off x="2171700" y="4729163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7062788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73691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7675563" y="47291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260475" y="47291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15652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1871663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4384675" y="5278438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808080"/>
              </a:solidFill>
              <a:latin typeface="Arial"/>
              <a:cs typeface="+mn-cs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4454525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1628775" y="4810125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7427912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3248025" y="6378575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109663" y="530383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848475" y="5297488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</p:spTree>
    <p:extLst>
      <p:ext uri="{BB962C8B-B14F-4D97-AF65-F5344CB8AC3E}">
        <p14:creationId xmlns:p14="http://schemas.microsoft.com/office/powerpoint/2010/main" xmlns="" val="2541915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76200" y="1674813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5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" name="Group 327"/>
          <p:cNvGrpSpPr/>
          <p:nvPr/>
        </p:nvGrpSpPr>
        <p:grpSpPr>
          <a:xfrm>
            <a:off x="6240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4" name="Group 350"/>
          <p:cNvGrpSpPr>
            <a:grpSpLocks/>
          </p:cNvGrpSpPr>
          <p:nvPr/>
        </p:nvGrpSpPr>
        <p:grpSpPr bwMode="auto">
          <a:xfrm>
            <a:off x="6240463" y="3444875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5" name="Group 373"/>
          <p:cNvGrpSpPr>
            <a:grpSpLocks/>
          </p:cNvGrpSpPr>
          <p:nvPr/>
        </p:nvGrpSpPr>
        <p:grpSpPr bwMode="auto">
          <a:xfrm>
            <a:off x="6240463" y="3962400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6" name="Group 396"/>
          <p:cNvGrpSpPr>
            <a:grpSpLocks/>
          </p:cNvGrpSpPr>
          <p:nvPr/>
        </p:nvGrpSpPr>
        <p:grpSpPr bwMode="auto">
          <a:xfrm>
            <a:off x="6240463" y="4267200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4344" name="Title 3"/>
          <p:cNvSpPr txBox="1">
            <a:spLocks/>
          </p:cNvSpPr>
          <p:nvPr/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22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0020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500" i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Tx/>
              <a:buNone/>
              <a:defRPr/>
            </a:pP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500" i="1" dirty="0" smtClean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4383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Race!</a:t>
            </a:r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76200" y="1600200"/>
            <a:ext cx="8750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 smtClean="0"/>
              <a:t>The stencil example will not work…</a:t>
            </a:r>
          </a:p>
          <a:p>
            <a:pPr lvl="1">
              <a:defRPr/>
            </a:pPr>
            <a:endParaRPr lang="en-GB" sz="2400" kern="0" dirty="0" smtClean="0"/>
          </a:p>
          <a:p>
            <a:pPr>
              <a:defRPr/>
            </a:pPr>
            <a:r>
              <a:rPr lang="en-GB" kern="0" dirty="0" smtClean="0"/>
              <a:t>Suppose thread 15 reads the halo before thread 0 has fetched it…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6027738" y="5260975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4011613" y="3409950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3983038" y="5187950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5562600" y="3910013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5978525" y="3492500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864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Synchronizes all threads within 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Used to prevent RAW / WAR / WAW hazards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All threads must reach the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In conditional code, the condition must be uniform across the block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53067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93465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kern="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1095046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 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Zero copy Access host memory directly from device code </a:t>
            </a:r>
          </a:p>
          <a:p>
            <a:pPr lvl="1"/>
            <a:r>
              <a:rPr lang="en-US" dirty="0" smtClean="0"/>
              <a:t>Transfers implicitly performed as needed by device code </a:t>
            </a:r>
          </a:p>
          <a:p>
            <a:r>
              <a:rPr lang="en-US" dirty="0" smtClean="0"/>
              <a:t>Zero copy will be faster if data is only read/written from/to global memory once</a:t>
            </a:r>
          </a:p>
          <a:p>
            <a:pPr lvl="1"/>
            <a:r>
              <a:rPr lang="en-US" dirty="0" smtClean="0"/>
              <a:t>Copy input data to GPU memory </a:t>
            </a:r>
          </a:p>
          <a:p>
            <a:pPr lvl="1"/>
            <a:r>
              <a:rPr lang="en-US" dirty="0" smtClean="0"/>
              <a:t>Run one kernel </a:t>
            </a:r>
          </a:p>
          <a:p>
            <a:pPr lvl="1"/>
            <a:r>
              <a:rPr lang="en-US" dirty="0" smtClean="0"/>
              <a:t>Copy output data back to CPU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1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98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13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Opportunity for More 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kinds of action overlap are </a:t>
            </a:r>
            <a:r>
              <a:rPr lang="en-GB" dirty="0" smtClean="0"/>
              <a:t>possible</a:t>
            </a:r>
            <a:endParaRPr lang="en-GB" dirty="0" smtClean="0"/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Overlapped host computation and device computation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Overlapped host computation and host-device data transfer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Overlapped host-device data transfer and device computation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smtClean="0"/>
              <a:t>Concurrent device computation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55437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25180" y="3387388"/>
            <a:ext cx="2514600" cy="118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702591" y="2590800"/>
            <a:ext cx="444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Overlap both </a:t>
            </a:r>
            <a:r>
              <a:rPr lang="en-US" sz="3000" dirty="0" err="1" smtClean="0"/>
              <a:t>memcpy</a:t>
            </a:r>
            <a:r>
              <a:rPr lang="en-US" sz="3000" dirty="0" smtClean="0"/>
              <a:t> with</a:t>
            </a:r>
          </a:p>
          <a:p>
            <a:r>
              <a:rPr lang="en-US" sz="3000" dirty="0" smtClean="0"/>
              <a:t>Kernel (</a:t>
            </a:r>
            <a:r>
              <a:rPr lang="en-US" sz="3000" dirty="0" err="1" smtClean="0"/>
              <a:t>upto</a:t>
            </a:r>
            <a:r>
              <a:rPr lang="en-US" sz="3000" dirty="0" smtClean="0"/>
              <a:t> 3x)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0050" y="1524000"/>
            <a:ext cx="5772150" cy="1066800"/>
            <a:chOff x="1619250" y="1524000"/>
            <a:chExt cx="5772150" cy="1066800"/>
          </a:xfrm>
        </p:grpSpPr>
        <p:pic>
          <p:nvPicPr>
            <p:cNvPr id="563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19250" y="1885950"/>
              <a:ext cx="5772150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1828800" y="1524000"/>
              <a:ext cx="172996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Serial (1x)</a:t>
              </a:r>
              <a:endParaRPr lang="en-US" sz="3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" y="3480137"/>
            <a:ext cx="4286250" cy="2006263"/>
            <a:chOff x="457200" y="4689812"/>
            <a:chExt cx="4286250" cy="2006263"/>
          </a:xfrm>
        </p:grpSpPr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5324475"/>
              <a:ext cx="428625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6039" y="4689812"/>
              <a:ext cx="40910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Overlap D2H with kernel </a:t>
              </a:r>
            </a:p>
            <a:p>
              <a:r>
                <a:rPr lang="en-US" sz="3000" dirty="0" smtClean="0"/>
                <a:t>(</a:t>
              </a:r>
              <a:r>
                <a:rPr lang="en-US" sz="3000" dirty="0" err="1" smtClean="0"/>
                <a:t>upto</a:t>
              </a:r>
              <a:r>
                <a:rPr lang="en-US" sz="3000" dirty="0" smtClean="0"/>
                <a:t> 2x)</a:t>
              </a:r>
              <a:endParaRPr lang="en-US" sz="3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16211" y="4648200"/>
            <a:ext cx="3013389" cy="2168188"/>
            <a:chOff x="5791200" y="4689812"/>
            <a:chExt cx="3013389" cy="2168188"/>
          </a:xfrm>
        </p:grpSpPr>
        <p:pic>
          <p:nvPicPr>
            <p:cNvPr id="5632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5476875"/>
              <a:ext cx="2657475" cy="138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791200" y="4689812"/>
              <a:ext cx="30133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Overlap with CPU </a:t>
              </a:r>
            </a:p>
            <a:p>
              <a:r>
                <a:rPr lang="en-US" sz="3000" dirty="0" smtClean="0"/>
                <a:t>(</a:t>
              </a:r>
              <a:r>
                <a:rPr lang="en-US" sz="3000" dirty="0" err="1" smtClean="0"/>
                <a:t>upto</a:t>
              </a:r>
              <a:r>
                <a:rPr lang="en-US" sz="3000" dirty="0" smtClean="0"/>
                <a:t> 3x+)</a:t>
              </a:r>
              <a:endParaRPr lang="en-US" sz="3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CUDA </a:t>
            </a:r>
            <a:r>
              <a:rPr lang="en-GB" dirty="0" smtClean="0"/>
              <a:t>Stream: </a:t>
            </a:r>
            <a:r>
              <a:rPr lang="en-GB" dirty="0" smtClean="0"/>
              <a:t>a FIFO queue of CUDA actions to be performed</a:t>
            </a:r>
          </a:p>
          <a:p>
            <a:pPr lvl="1"/>
            <a:r>
              <a:rPr lang="en-GB" dirty="0" smtClean="0"/>
              <a:t>Every </a:t>
            </a:r>
            <a:r>
              <a:rPr lang="en-GB" dirty="0" smtClean="0"/>
              <a:t>action (kernel launch, </a:t>
            </a:r>
            <a:r>
              <a:rPr lang="en-GB" dirty="0" err="1" smtClean="0">
                <a:latin typeface="Courier New"/>
                <a:cs typeface="Courier New"/>
              </a:rPr>
              <a:t>cudaMemcpy</a:t>
            </a:r>
            <a:r>
              <a:rPr lang="en-GB" dirty="0" smtClean="0"/>
              <a:t>, etc) </a:t>
            </a:r>
            <a:r>
              <a:rPr lang="en-GB" dirty="0" smtClean="0"/>
              <a:t>is </a:t>
            </a:r>
            <a:r>
              <a:rPr lang="en-GB" dirty="0" err="1" smtClean="0"/>
              <a:t>enqueued</a:t>
            </a:r>
            <a:r>
              <a:rPr lang="en-GB" dirty="0" smtClean="0"/>
              <a:t> </a:t>
            </a:r>
            <a:r>
              <a:rPr lang="en-GB" dirty="0" smtClean="0"/>
              <a:t>in </a:t>
            </a:r>
            <a:r>
              <a:rPr lang="en-GB" dirty="0" smtClean="0"/>
              <a:t>a stream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operation in the </a:t>
            </a:r>
            <a:r>
              <a:rPr lang="en-US" dirty="0" smtClean="0"/>
              <a:t>stream </a:t>
            </a:r>
            <a:r>
              <a:rPr lang="en-US" dirty="0"/>
              <a:t>will begin until all previously issued operations </a:t>
            </a:r>
            <a:r>
              <a:rPr lang="en-US" i="1" dirty="0" smtClean="0"/>
              <a:t>complete</a:t>
            </a:r>
          </a:p>
          <a:p>
            <a:r>
              <a:rPr lang="en-US" dirty="0" smtClean="0"/>
              <a:t>Operations in different streams are unordered and can overlap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15900" y="5132943"/>
            <a:ext cx="8699500" cy="1572657"/>
            <a:chOff x="0" y="4114800"/>
            <a:chExt cx="8699500" cy="1572657"/>
          </a:xfrm>
        </p:grpSpPr>
        <p:sp>
          <p:nvSpPr>
            <p:cNvPr id="5" name="Rectangle 4"/>
            <p:cNvSpPr/>
            <p:nvPr/>
          </p:nvSpPr>
          <p:spPr>
            <a:xfrm>
              <a:off x="1677658" y="4587335"/>
              <a:ext cx="4875542" cy="1100122"/>
            </a:xfrm>
            <a:prstGeom prst="rect">
              <a:avLst/>
            </a:prstGeom>
            <a:noFill/>
            <a:ln w="25400">
              <a:solidFill>
                <a:srgbClr val="76B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4200" y="422697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Trebuchet MS"/>
                </a:rPr>
                <a:t>CUDA Stream</a:t>
              </a:r>
              <a:endParaRPr lang="en-US" dirty="0">
                <a:cs typeface="Trebuchet M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324000" y="5137396"/>
              <a:ext cx="5588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0" y="4848255"/>
              <a:ext cx="1425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Trebuchet MS"/>
                </a:rPr>
                <a:t>CUDA Application</a:t>
              </a:r>
              <a:endParaRPr lang="en-US" dirty="0">
                <a:cs typeface="Trebuchet M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12121" y="4787358"/>
              <a:ext cx="1787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Trebuchet MS"/>
                </a:rPr>
                <a:t>CUDA Runtime &amp; GPU</a:t>
              </a:r>
              <a:endParaRPr lang="en-US" dirty="0">
                <a:cs typeface="Trebuchet MS"/>
              </a:endParaRPr>
            </a:p>
          </p:txBody>
        </p:sp>
        <p:sp useBgFill="1">
          <p:nvSpPr>
            <p:cNvPr id="11" name="Rectangle 10"/>
            <p:cNvSpPr/>
            <p:nvPr/>
          </p:nvSpPr>
          <p:spPr>
            <a:xfrm>
              <a:off x="1847866" y="4787357"/>
              <a:ext cx="971533" cy="700078"/>
            </a:xfrm>
            <a:prstGeom prst="rect">
              <a:avLst/>
            </a:prstGeom>
            <a:ln w="25400"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cs typeface="Trebuchet MS"/>
                </a:rPr>
                <a:t>Kernel</a:t>
              </a:r>
              <a:endParaRPr lang="en-US" b="1" dirty="0">
                <a:solidFill>
                  <a:schemeClr val="tx1"/>
                </a:solidFill>
                <a:cs typeface="Trebuchet MS"/>
              </a:endParaRPr>
            </a:p>
          </p:txBody>
        </p:sp>
        <p:sp useBgFill="1">
          <p:nvSpPr>
            <p:cNvPr id="12" name="Rectangle 11"/>
            <p:cNvSpPr/>
            <p:nvPr/>
          </p:nvSpPr>
          <p:spPr>
            <a:xfrm>
              <a:off x="3048000" y="4787357"/>
              <a:ext cx="1524000" cy="700078"/>
            </a:xfrm>
            <a:prstGeom prst="rect">
              <a:avLst/>
            </a:prstGeom>
            <a:ln w="25400"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cs typeface="Courier New"/>
                </a:rPr>
                <a:t>cudaMemcpy</a:t>
              </a:r>
              <a:endParaRPr lang="en-US" b="1" dirty="0">
                <a:solidFill>
                  <a:schemeClr val="tx1"/>
                </a:solidFill>
                <a:cs typeface="Courier New"/>
              </a:endParaRPr>
            </a:p>
          </p:txBody>
        </p:sp>
        <p:sp useBgFill="1">
          <p:nvSpPr>
            <p:cNvPr id="13" name="Rectangle 12"/>
            <p:cNvSpPr/>
            <p:nvPr/>
          </p:nvSpPr>
          <p:spPr>
            <a:xfrm>
              <a:off x="4810696" y="4787357"/>
              <a:ext cx="1513904" cy="700078"/>
            </a:xfrm>
            <a:prstGeom prst="rect">
              <a:avLst/>
            </a:prstGeom>
            <a:ln w="25400"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cs typeface="Courier New"/>
                </a:rPr>
                <a:t>cudaMemcpy</a:t>
              </a:r>
              <a:endParaRPr lang="en-US" b="1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15179" y="4162455"/>
              <a:ext cx="11645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/>
                <a:t>head 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9579" y="4114800"/>
              <a:ext cx="11645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 smtClean="0"/>
                <a:t>tail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4529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</a:t>
            </a:r>
            <a:r>
              <a:rPr lang="en-GB" dirty="0" smtClean="0"/>
              <a:t>Streams for Overlap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Two </a:t>
            </a:r>
            <a:r>
              <a:rPr lang="en-GB" dirty="0" smtClean="0"/>
              <a:t>types of streams in a CUDA program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/>
              <a:t>implicitly</a:t>
            </a:r>
            <a:r>
              <a:rPr lang="en-GB" dirty="0" smtClean="0"/>
              <a:t> declared stream (</a:t>
            </a:r>
            <a:r>
              <a:rPr lang="en-GB" b="1" dirty="0" smtClean="0"/>
              <a:t>NULL stream</a:t>
            </a:r>
            <a:r>
              <a:rPr lang="en-GB" dirty="0" smtClean="0"/>
              <a:t>)</a:t>
            </a:r>
          </a:p>
          <a:p>
            <a:pPr lvl="1"/>
            <a:r>
              <a:rPr lang="en-GB" b="1" dirty="0" smtClean="0"/>
              <a:t>Explicitly</a:t>
            </a:r>
            <a:r>
              <a:rPr lang="en-GB" dirty="0" smtClean="0"/>
              <a:t> declared streams (</a:t>
            </a:r>
            <a:r>
              <a:rPr lang="en-GB" b="1" dirty="0" smtClean="0"/>
              <a:t>non-NULL streams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Up until now, all code has been using the NULL stream by default</a:t>
            </a:r>
          </a:p>
          <a:p>
            <a:pPr marL="2689225" lvl="6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(...);</a:t>
            </a:r>
          </a:p>
          <a:p>
            <a:pPr marL="2689225" lvl="6" indent="0">
              <a:buNone/>
            </a:pP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kernel&lt;&lt;&lt;...&gt;&gt;&gt;(...);</a:t>
            </a:r>
          </a:p>
          <a:p>
            <a:pPr marL="2689225" lvl="6" indent="0">
              <a:buNone/>
            </a:pPr>
            <a:r>
              <a:rPr lang="en-GB" b="1" dirty="0" err="1" smtClean="0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GB" b="1" dirty="0" smtClean="0">
                <a:solidFill>
                  <a:srgbClr val="76B900"/>
                </a:solidFill>
                <a:latin typeface="Courier New"/>
                <a:cs typeface="Courier New"/>
              </a:rPr>
              <a:t>(...);</a:t>
            </a:r>
          </a:p>
          <a:p>
            <a:pPr marL="2689225" lvl="6" indent="0">
              <a:buNone/>
            </a:pPr>
            <a:endParaRPr lang="en-GB" dirty="0"/>
          </a:p>
          <a:p>
            <a:r>
              <a:rPr lang="en-GB" dirty="0" smtClean="0"/>
              <a:t>Non-NULL streams require manual allocation and management by the CUDA </a:t>
            </a:r>
            <a:r>
              <a:rPr lang="en-GB" dirty="0" smtClean="0"/>
              <a:t>programmer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207057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1549</Words>
  <Application>Microsoft Office PowerPoint</Application>
  <PresentationFormat>On-screen Show (4:3)</PresentationFormat>
  <Paragraphs>383</Paragraphs>
  <Slides>36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More on GPU Programming</vt:lpstr>
      <vt:lpstr>Heterogeneous Computing</vt:lpstr>
      <vt:lpstr>Simple Processing Flow</vt:lpstr>
      <vt:lpstr>Simple Processing Flow</vt:lpstr>
      <vt:lpstr>Simple Processing Flow</vt:lpstr>
      <vt:lpstr>Opportunity for More Concurrency</vt:lpstr>
      <vt:lpstr>Concurrency</vt:lpstr>
      <vt:lpstr>CUDA Streams</vt:lpstr>
      <vt:lpstr>CUDA Streams for Overlap</vt:lpstr>
      <vt:lpstr>Synchronicity In CUDA </vt:lpstr>
      <vt:lpstr>Asynchronous Operations for Overlap</vt:lpstr>
      <vt:lpstr>Asynchronous Operations for Overlap</vt:lpstr>
      <vt:lpstr>CUDA Streams</vt:lpstr>
      <vt:lpstr>CUDA Streams</vt:lpstr>
      <vt:lpstr>Implementation</vt:lpstr>
      <vt:lpstr>Implementation</vt:lpstr>
      <vt:lpstr>Execution over C1060</vt:lpstr>
      <vt:lpstr>Execution over C2050</vt:lpstr>
      <vt:lpstr>Overlap Data Transfers</vt:lpstr>
      <vt:lpstr>PRIORITY STREAMS</vt:lpstr>
      <vt:lpstr>Implicit and Explicit Synchronization</vt:lpstr>
      <vt:lpstr>Implicit and Explicit Synchronization</vt:lpstr>
      <vt:lpstr>Implicit and Explicit Synchronization</vt:lpstr>
      <vt:lpstr>Implicit and Explicit Synchronization</vt:lpstr>
      <vt:lpstr>Cooperating GPU Threads </vt:lpstr>
      <vt:lpstr>Cooperating GPU Threads</vt:lpstr>
      <vt:lpstr>1D Stencil</vt:lpstr>
      <vt:lpstr>Implementing Within a Block</vt:lpstr>
      <vt:lpstr>Sharing Data Between Threads</vt:lpstr>
      <vt:lpstr>Implementing With Shared Memory</vt:lpstr>
      <vt:lpstr>Slide 31</vt:lpstr>
      <vt:lpstr>Stencil Kernel</vt:lpstr>
      <vt:lpstr>Data Race!</vt:lpstr>
      <vt:lpstr>__syncthreads()</vt:lpstr>
      <vt:lpstr>Stencil Kernel</vt:lpstr>
      <vt:lpstr>Zero Copy Memory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GPU Programming</dc:title>
  <dc:creator>Ghufran Baig</dc:creator>
  <cp:lastModifiedBy>Ghufran Baig</cp:lastModifiedBy>
  <cp:revision>3</cp:revision>
  <dcterms:created xsi:type="dcterms:W3CDTF">2018-08-14T22:00:23Z</dcterms:created>
  <dcterms:modified xsi:type="dcterms:W3CDTF">2018-08-15T17:39:52Z</dcterms:modified>
</cp:coreProperties>
</file>