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7" r:id="rId2"/>
    <p:sldId id="306" r:id="rId3"/>
    <p:sldId id="307" r:id="rId4"/>
    <p:sldId id="258" r:id="rId5"/>
    <p:sldId id="259" r:id="rId6"/>
    <p:sldId id="260" r:id="rId7"/>
    <p:sldId id="303" r:id="rId8"/>
    <p:sldId id="312" r:id="rId9"/>
    <p:sldId id="264" r:id="rId10"/>
    <p:sldId id="313" r:id="rId11"/>
    <p:sldId id="267" r:id="rId12"/>
    <p:sldId id="268" r:id="rId13"/>
    <p:sldId id="269" r:id="rId14"/>
    <p:sldId id="270" r:id="rId15"/>
    <p:sldId id="322" r:id="rId16"/>
    <p:sldId id="276" r:id="rId17"/>
    <p:sldId id="277" r:id="rId18"/>
    <p:sldId id="278" r:id="rId19"/>
    <p:sldId id="325" r:id="rId20"/>
    <p:sldId id="279" r:id="rId21"/>
    <p:sldId id="281" r:id="rId22"/>
    <p:sldId id="282" r:id="rId23"/>
    <p:sldId id="283" r:id="rId24"/>
    <p:sldId id="317" r:id="rId25"/>
    <p:sldId id="285" r:id="rId26"/>
    <p:sldId id="321" r:id="rId27"/>
    <p:sldId id="286" r:id="rId28"/>
    <p:sldId id="287" r:id="rId29"/>
    <p:sldId id="289" r:id="rId30"/>
    <p:sldId id="290" r:id="rId31"/>
    <p:sldId id="291" r:id="rId32"/>
    <p:sldId id="315" r:id="rId33"/>
    <p:sldId id="292" r:id="rId34"/>
    <p:sldId id="29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660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a/b/g</c:v>
                </c:pt>
                <c:pt idx="1">
                  <c:v>n</c:v>
                </c:pt>
                <c:pt idx="2">
                  <c:v>ac</c:v>
                </c:pt>
                <c:pt idx="3">
                  <c:v>ad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20.0</c:v>
                </c:pt>
                <c:pt idx="1">
                  <c:v>40.0</c:v>
                </c:pt>
                <c:pt idx="2">
                  <c:v>160.0</c:v>
                </c:pt>
                <c:pt idx="3">
                  <c:v>1825.0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7115000"/>
        <c:axId val="2097117976"/>
      </c:barChart>
      <c:catAx>
        <c:axId val="2097115000"/>
        <c:scaling>
          <c:orientation val="minMax"/>
        </c:scaling>
        <c:delete val="0"/>
        <c:axPos val="b"/>
        <c:majorTickMark val="out"/>
        <c:minorTickMark val="none"/>
        <c:tickLblPos val="nextTo"/>
        <c:crossAx val="2097117976"/>
        <c:crosses val="autoZero"/>
        <c:auto val="1"/>
        <c:lblAlgn val="ctr"/>
        <c:lblOffset val="100"/>
        <c:noMultiLvlLbl val="0"/>
      </c:catAx>
      <c:valAx>
        <c:axId val="2097117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71150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316428477875"/>
          <c:y val="0.100313096726124"/>
          <c:w val="0.769568480494651"/>
          <c:h val="0.8252276974565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1.0</c:v>
                </c:pt>
                <c:pt idx="9">
                  <c:v>10.0</c:v>
                </c:pt>
                <c:pt idx="19">
                  <c:v>20.0</c:v>
                </c:pt>
                <c:pt idx="29">
                  <c:v>30.0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17.1339</c:v>
                </c:pt>
                <c:pt idx="1">
                  <c:v>17.2376</c:v>
                </c:pt>
                <c:pt idx="2">
                  <c:v>16.6559</c:v>
                </c:pt>
                <c:pt idx="3">
                  <c:v>15.0748</c:v>
                </c:pt>
                <c:pt idx="4">
                  <c:v>11.9081</c:v>
                </c:pt>
                <c:pt idx="5">
                  <c:v>5.1802</c:v>
                </c:pt>
                <c:pt idx="6">
                  <c:v>0.422</c:v>
                </c:pt>
                <c:pt idx="7">
                  <c:v>10.5379</c:v>
                </c:pt>
                <c:pt idx="8">
                  <c:v>15.3694</c:v>
                </c:pt>
                <c:pt idx="9">
                  <c:v>17.8378</c:v>
                </c:pt>
                <c:pt idx="10">
                  <c:v>18.9444</c:v>
                </c:pt>
                <c:pt idx="11">
                  <c:v>19.5241</c:v>
                </c:pt>
                <c:pt idx="12">
                  <c:v>19.95799999999999</c:v>
                </c:pt>
                <c:pt idx="13">
                  <c:v>20.591</c:v>
                </c:pt>
                <c:pt idx="14">
                  <c:v>20.5764</c:v>
                </c:pt>
                <c:pt idx="15">
                  <c:v>21.2252</c:v>
                </c:pt>
                <c:pt idx="16">
                  <c:v>21.6388</c:v>
                </c:pt>
                <c:pt idx="17">
                  <c:v>22.1098</c:v>
                </c:pt>
                <c:pt idx="18">
                  <c:v>22.9126</c:v>
                </c:pt>
                <c:pt idx="19">
                  <c:v>23.3187</c:v>
                </c:pt>
                <c:pt idx="20">
                  <c:v>23.9661</c:v>
                </c:pt>
                <c:pt idx="21">
                  <c:v>24.0976</c:v>
                </c:pt>
                <c:pt idx="22">
                  <c:v>24.0054</c:v>
                </c:pt>
                <c:pt idx="23">
                  <c:v>24.1448</c:v>
                </c:pt>
                <c:pt idx="24">
                  <c:v>23.6522</c:v>
                </c:pt>
                <c:pt idx="25">
                  <c:v>23.3358</c:v>
                </c:pt>
                <c:pt idx="26">
                  <c:v>22.8338</c:v>
                </c:pt>
                <c:pt idx="27">
                  <c:v>21.0641</c:v>
                </c:pt>
                <c:pt idx="28">
                  <c:v>19.2329</c:v>
                </c:pt>
                <c:pt idx="29">
                  <c:v>17.7793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1.0</c:v>
                </c:pt>
                <c:pt idx="9">
                  <c:v>10.0</c:v>
                </c:pt>
                <c:pt idx="19">
                  <c:v>20.0</c:v>
                </c:pt>
                <c:pt idx="29">
                  <c:v>30.0</c:v>
                </c:pt>
              </c:numCache>
            </c:num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16.84209999999998</c:v>
                </c:pt>
                <c:pt idx="1">
                  <c:v>17.28</c:v>
                </c:pt>
                <c:pt idx="2">
                  <c:v>17.9464</c:v>
                </c:pt>
                <c:pt idx="3">
                  <c:v>19.0594</c:v>
                </c:pt>
                <c:pt idx="4">
                  <c:v>19.8196</c:v>
                </c:pt>
                <c:pt idx="5">
                  <c:v>20.2839</c:v>
                </c:pt>
                <c:pt idx="6">
                  <c:v>20.1647</c:v>
                </c:pt>
                <c:pt idx="7">
                  <c:v>20.3049</c:v>
                </c:pt>
                <c:pt idx="8">
                  <c:v>20.0994</c:v>
                </c:pt>
                <c:pt idx="9">
                  <c:v>19.1815</c:v>
                </c:pt>
                <c:pt idx="10">
                  <c:v>17.73239999999998</c:v>
                </c:pt>
                <c:pt idx="11">
                  <c:v>15.9716</c:v>
                </c:pt>
                <c:pt idx="12">
                  <c:v>14.1229</c:v>
                </c:pt>
                <c:pt idx="13">
                  <c:v>14.2287</c:v>
                </c:pt>
                <c:pt idx="14">
                  <c:v>14.2769</c:v>
                </c:pt>
                <c:pt idx="15">
                  <c:v>16.0963</c:v>
                </c:pt>
                <c:pt idx="16">
                  <c:v>17.6186</c:v>
                </c:pt>
                <c:pt idx="17">
                  <c:v>18.4137</c:v>
                </c:pt>
                <c:pt idx="18">
                  <c:v>18.9546</c:v>
                </c:pt>
                <c:pt idx="19">
                  <c:v>18.5432</c:v>
                </c:pt>
                <c:pt idx="20">
                  <c:v>18.76439999999998</c:v>
                </c:pt>
                <c:pt idx="21">
                  <c:v>19.0726</c:v>
                </c:pt>
                <c:pt idx="22">
                  <c:v>19.745</c:v>
                </c:pt>
                <c:pt idx="23">
                  <c:v>20.7977</c:v>
                </c:pt>
                <c:pt idx="24">
                  <c:v>21.2449</c:v>
                </c:pt>
                <c:pt idx="25">
                  <c:v>22.3628</c:v>
                </c:pt>
                <c:pt idx="26">
                  <c:v>23.3525</c:v>
                </c:pt>
                <c:pt idx="27">
                  <c:v>23.169</c:v>
                </c:pt>
                <c:pt idx="28">
                  <c:v>23.10739999999999</c:v>
                </c:pt>
                <c:pt idx="29">
                  <c:v>22.33759999999999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57150">
              <a:solidFill>
                <a:srgbClr val="000000"/>
              </a:solidFill>
            </a:ln>
          </c:spPr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1.0</c:v>
                </c:pt>
                <c:pt idx="9">
                  <c:v>10.0</c:v>
                </c:pt>
                <c:pt idx="19">
                  <c:v>20.0</c:v>
                </c:pt>
                <c:pt idx="29">
                  <c:v>30.0</c:v>
                </c:pt>
              </c:numCache>
            </c:numRef>
          </c:cat>
          <c:val>
            <c:numRef>
              <c:f>Sheet1!$D$2:$D$31</c:f>
              <c:numCache>
                <c:formatCode>General</c:formatCode>
                <c:ptCount val="30"/>
                <c:pt idx="0">
                  <c:v>11.8004</c:v>
                </c:pt>
                <c:pt idx="1">
                  <c:v>14.3815</c:v>
                </c:pt>
                <c:pt idx="2">
                  <c:v>16.2185</c:v>
                </c:pt>
                <c:pt idx="3">
                  <c:v>17.49909999999998</c:v>
                </c:pt>
                <c:pt idx="4">
                  <c:v>18.3272</c:v>
                </c:pt>
                <c:pt idx="5">
                  <c:v>18.9606999999999</c:v>
                </c:pt>
                <c:pt idx="6">
                  <c:v>19.0817</c:v>
                </c:pt>
                <c:pt idx="7">
                  <c:v>18.8921</c:v>
                </c:pt>
                <c:pt idx="8">
                  <c:v>18.7166</c:v>
                </c:pt>
                <c:pt idx="9">
                  <c:v>18.7422</c:v>
                </c:pt>
                <c:pt idx="10">
                  <c:v>18.9358</c:v>
                </c:pt>
                <c:pt idx="11">
                  <c:v>18.7809</c:v>
                </c:pt>
                <c:pt idx="12">
                  <c:v>17.7747</c:v>
                </c:pt>
                <c:pt idx="13">
                  <c:v>17.0433</c:v>
                </c:pt>
                <c:pt idx="14">
                  <c:v>16.5211</c:v>
                </c:pt>
                <c:pt idx="15">
                  <c:v>16.672</c:v>
                </c:pt>
                <c:pt idx="16">
                  <c:v>17.0562</c:v>
                </c:pt>
                <c:pt idx="17">
                  <c:v>17.4963</c:v>
                </c:pt>
                <c:pt idx="18">
                  <c:v>17.83449999999999</c:v>
                </c:pt>
                <c:pt idx="19">
                  <c:v>17.2686999999999</c:v>
                </c:pt>
                <c:pt idx="20">
                  <c:v>16.8135</c:v>
                </c:pt>
                <c:pt idx="21">
                  <c:v>15.8564</c:v>
                </c:pt>
                <c:pt idx="22">
                  <c:v>13.8813</c:v>
                </c:pt>
                <c:pt idx="23">
                  <c:v>11.5311</c:v>
                </c:pt>
                <c:pt idx="24">
                  <c:v>6.756</c:v>
                </c:pt>
                <c:pt idx="25">
                  <c:v>-0.1027</c:v>
                </c:pt>
                <c:pt idx="26">
                  <c:v>3.1288</c:v>
                </c:pt>
                <c:pt idx="27">
                  <c:v>6.967899999999998</c:v>
                </c:pt>
                <c:pt idx="28">
                  <c:v>9.6814</c:v>
                </c:pt>
                <c:pt idx="29">
                  <c:v>9.9792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5756376"/>
        <c:axId val="2095759384"/>
      </c:lineChart>
      <c:catAx>
        <c:axId val="2095756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 b="1"/>
            </a:pPr>
            <a:endParaRPr lang="en-US"/>
          </a:p>
        </c:txPr>
        <c:crossAx val="2095759384"/>
        <c:crosses val="autoZero"/>
        <c:auto val="1"/>
        <c:lblAlgn val="ctr"/>
        <c:lblOffset val="100"/>
        <c:noMultiLvlLbl val="0"/>
      </c:catAx>
      <c:valAx>
        <c:axId val="2095759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 b="1"/>
            </a:pPr>
            <a:endParaRPr lang="en-US"/>
          </a:p>
        </c:txPr>
        <c:crossAx val="20957563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58609-CF15-5E43-A0BA-BB14762EEFBA}" type="datetimeFigureOut">
              <a:rPr lang="en-US" smtClean="0"/>
              <a:t>4/13/16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CE336-7822-2C44-BC5C-9519E678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66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4DCE2-2160-164D-8D29-F118BCE339F0}" type="datetimeFigureOut">
              <a:rPr lang="en-US" smtClean="0"/>
              <a:t>4/13/16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E8F14-1DDB-FF41-9AE5-B5DB3823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14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79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transition slide after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E8F14-1DDB-FF41-9AE5-B5DB382305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46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4 bits difference can still result</a:t>
            </a:r>
            <a:r>
              <a:rPr lang="en-US" baseline="0" dirty="0" smtClean="0"/>
              <a:t> in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E8F14-1DDB-FF41-9AE5-B5DB382305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16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with sorted subs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E8F14-1DDB-FF41-9AE5-B5DB382305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0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Talk</a:t>
            </a:r>
          </a:p>
          <a:p>
            <a:r>
              <a:rPr lang="en-US" dirty="0" smtClean="0"/>
              <a:t>The simulator was</a:t>
            </a:r>
            <a:r>
              <a:rPr lang="en-US" baseline="0" dirty="0" smtClean="0"/>
              <a:t> coded in Python and uses real CSI traces captured from the Intel 5300 cards. We change the data rate on each of the frames using the various rate adaptation schemes.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comparison, we consider the following rate adaptation schemes: </a:t>
            </a:r>
          </a:p>
          <a:p>
            <a:pPr marL="222245" indent="-222245">
              <a:buAutoNum type="arabicPeriod"/>
            </a:pPr>
            <a:r>
              <a:rPr lang="en-US" baseline="0" dirty="0" smtClean="0"/>
              <a:t>Sample rate with MIMO – default sample rate, but extended to work with MIMO functionality. It probes the network at a random rate every 10 frames and selects the rate that min. transmission time (incl. </a:t>
            </a:r>
            <a:r>
              <a:rPr lang="en-US" baseline="0" dirty="0" err="1" smtClean="0"/>
              <a:t>retx</a:t>
            </a:r>
            <a:r>
              <a:rPr lang="en-US" baseline="0" dirty="0" smtClean="0"/>
              <a:t> time). The goal here is to max. throughput without considering energy at all. </a:t>
            </a:r>
          </a:p>
          <a:p>
            <a:pPr marL="222245" indent="-222245">
              <a:buAutoNum type="arabicPeriod"/>
            </a:pPr>
            <a:r>
              <a:rPr lang="en-US" baseline="0" dirty="0" smtClean="0"/>
              <a:t>Effective SNR – selects data rate based on eff. SNR derived from CSI values. Computes eff. SNR for the frame and aims to max. throughput. </a:t>
            </a:r>
          </a:p>
          <a:p>
            <a:pPr marL="222245" indent="-222245">
              <a:buAutoNum type="arabicPeriod"/>
            </a:pPr>
            <a:r>
              <a:rPr lang="en-US" baseline="0" dirty="0" smtClean="0"/>
              <a:t>Max. throughput – pics MCS that maximized </a:t>
            </a:r>
            <a:r>
              <a:rPr lang="en-US" baseline="0" dirty="0" err="1" smtClean="0"/>
              <a:t>tput</a:t>
            </a:r>
            <a:r>
              <a:rPr lang="en-US" baseline="0" dirty="0" smtClean="0"/>
              <a:t>. </a:t>
            </a:r>
          </a:p>
          <a:p>
            <a:pPr marL="222245" indent="-222245">
              <a:buAutoNum type="arabicPeriod"/>
            </a:pPr>
            <a:r>
              <a:rPr lang="en-US" baseline="0" dirty="0" smtClean="0"/>
              <a:t>Min. energy – pics MCS that min. energy while keeping frame delivery &gt; 90%. </a:t>
            </a:r>
          </a:p>
          <a:p>
            <a:pPr marL="222245" indent="-222245">
              <a:buAutoNum type="arabicPeriod"/>
            </a:pPr>
            <a:r>
              <a:rPr lang="en-US" baseline="0" dirty="0" smtClean="0"/>
              <a:t>Min. energy with throughput constraint. – ensures throughput is no lesser than X% of the max. throughput</a:t>
            </a:r>
          </a:p>
        </p:txBody>
      </p:sp>
    </p:spTree>
    <p:extLst>
      <p:ext uri="{BB962C8B-B14F-4D97-AF65-F5344CB8AC3E}">
        <p14:creationId xmlns:p14="http://schemas.microsoft.com/office/powerpoint/2010/main" val="1367205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Error: 1by2 = 9.4%(Ours), 38.2%(</a:t>
            </a:r>
            <a:r>
              <a:rPr lang="en-US" dirty="0" err="1" smtClean="0"/>
              <a:t>Effsnr</a:t>
            </a:r>
            <a:r>
              <a:rPr lang="en-US" dirty="0" smtClean="0"/>
              <a:t>);</a:t>
            </a:r>
            <a:r>
              <a:rPr lang="en-US" baseline="0" dirty="0" smtClean="0"/>
              <a:t> 2</a:t>
            </a:r>
            <a:r>
              <a:rPr lang="en-US" dirty="0" smtClean="0"/>
              <a:t>by3 = 11.8%(Ours), 27%(</a:t>
            </a:r>
            <a:r>
              <a:rPr lang="en-US" dirty="0" err="1" smtClean="0"/>
              <a:t>Effsnr</a:t>
            </a:r>
            <a:r>
              <a:rPr lang="en-US" dirty="0" smtClean="0"/>
              <a:t>)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3by4 = 9.3%(Ours), 19.9%(</a:t>
            </a:r>
            <a:r>
              <a:rPr lang="en-US" dirty="0" err="1" smtClean="0"/>
              <a:t>Effsnr</a:t>
            </a:r>
            <a:r>
              <a:rPr lang="en-US" dirty="0" smtClean="0"/>
              <a:t>);</a:t>
            </a:r>
            <a:r>
              <a:rPr lang="en-US" baseline="0" dirty="0" smtClean="0"/>
              <a:t> 5</a:t>
            </a:r>
            <a:r>
              <a:rPr lang="en-US" dirty="0" smtClean="0"/>
              <a:t>by6 = 13.2%(Ours), 20.5%(</a:t>
            </a:r>
            <a:r>
              <a:rPr lang="en-US" dirty="0" err="1" smtClean="0"/>
              <a:t>Effsnr</a:t>
            </a:r>
            <a:r>
              <a:rPr lang="en-US" dirty="0" smtClean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76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76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20Mhz: Lookup </a:t>
            </a:r>
            <a:r>
              <a:rPr lang="en-US" dirty="0" err="1" smtClean="0"/>
              <a:t>impv</a:t>
            </a:r>
            <a:r>
              <a:rPr lang="en-US" dirty="0" smtClean="0"/>
              <a:t> over </a:t>
            </a:r>
            <a:r>
              <a:rPr lang="en-US" dirty="0" err="1" smtClean="0"/>
              <a:t>effsnr</a:t>
            </a:r>
            <a:r>
              <a:rPr lang="en-US" dirty="0" smtClean="0"/>
              <a:t>: Std-11n: </a:t>
            </a:r>
            <a:r>
              <a:rPr lang="en-US" dirty="0" err="1" smtClean="0"/>
              <a:t>upto</a:t>
            </a:r>
            <a:r>
              <a:rPr lang="en-US" dirty="0" smtClean="0"/>
              <a:t> 75% </a:t>
            </a:r>
            <a:r>
              <a:rPr lang="en-US" baseline="0" dirty="0" smtClean="0"/>
              <a:t>(avg:4.6%) </a:t>
            </a:r>
            <a:r>
              <a:rPr lang="en-US" dirty="0" err="1" smtClean="0"/>
              <a:t>Csi</a:t>
            </a:r>
            <a:r>
              <a:rPr lang="en-US" dirty="0" smtClean="0"/>
              <a:t>: </a:t>
            </a:r>
            <a:r>
              <a:rPr lang="en-US" dirty="0" err="1" smtClean="0"/>
              <a:t>upto</a:t>
            </a:r>
            <a:r>
              <a:rPr lang="en-US" baseline="0" dirty="0" smtClean="0"/>
              <a:t> 79</a:t>
            </a:r>
            <a:r>
              <a:rPr lang="en-US" dirty="0" smtClean="0"/>
              <a:t>% (avg:15.2%), ML:</a:t>
            </a:r>
            <a:r>
              <a:rPr lang="en-US" baseline="0" dirty="0" smtClean="0"/>
              <a:t> Std-11n: </a:t>
            </a:r>
            <a:r>
              <a:rPr lang="en-US" baseline="0" dirty="0" err="1" smtClean="0"/>
              <a:t>upto</a:t>
            </a:r>
            <a:r>
              <a:rPr lang="en-US" baseline="0" dirty="0" smtClean="0"/>
              <a:t> 75%(avg:4.7%) </a:t>
            </a:r>
            <a:r>
              <a:rPr lang="en-US" baseline="0" dirty="0" err="1" smtClean="0"/>
              <a:t>Csi</a:t>
            </a:r>
            <a:r>
              <a:rPr lang="en-US" baseline="0" dirty="0" smtClean="0"/>
              <a:t>: 79% (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: 14.9%)</a:t>
            </a:r>
            <a:endParaRPr lang="en-US" dirty="0" smtClean="0"/>
          </a:p>
          <a:p>
            <a:r>
              <a:rPr lang="en-US" dirty="0" smtClean="0"/>
              <a:t>40Mhz: Lookup </a:t>
            </a:r>
            <a:r>
              <a:rPr lang="en-US" dirty="0" err="1" smtClean="0"/>
              <a:t>impv</a:t>
            </a:r>
            <a:r>
              <a:rPr lang="en-US" dirty="0" smtClean="0"/>
              <a:t> over </a:t>
            </a:r>
            <a:r>
              <a:rPr lang="en-US" dirty="0" err="1" smtClean="0"/>
              <a:t>effsnr</a:t>
            </a:r>
            <a:r>
              <a:rPr lang="en-US" dirty="0" smtClean="0"/>
              <a:t>: Std-11n: </a:t>
            </a:r>
            <a:r>
              <a:rPr lang="en-US" dirty="0" err="1" smtClean="0"/>
              <a:t>upto</a:t>
            </a:r>
            <a:r>
              <a:rPr lang="en-US" dirty="0" smtClean="0"/>
              <a:t> 62% </a:t>
            </a:r>
            <a:r>
              <a:rPr lang="en-US" baseline="0" dirty="0" smtClean="0"/>
              <a:t>(avg:4%) </a:t>
            </a:r>
            <a:r>
              <a:rPr lang="en-US" dirty="0" err="1" smtClean="0"/>
              <a:t>Csi</a:t>
            </a:r>
            <a:r>
              <a:rPr lang="en-US" dirty="0" smtClean="0"/>
              <a:t>: </a:t>
            </a:r>
            <a:r>
              <a:rPr lang="en-US" dirty="0" err="1" smtClean="0"/>
              <a:t>upto</a:t>
            </a:r>
            <a:r>
              <a:rPr lang="en-US" dirty="0" smtClean="0"/>
              <a:t> 72% (avg:12.4%), ML:</a:t>
            </a:r>
            <a:r>
              <a:rPr lang="en-US" baseline="0" dirty="0" smtClean="0"/>
              <a:t> Std-11n: </a:t>
            </a:r>
            <a:r>
              <a:rPr lang="en-US" baseline="0" dirty="0" err="1" smtClean="0"/>
              <a:t>upto</a:t>
            </a:r>
            <a:r>
              <a:rPr lang="en-US" baseline="0" dirty="0" smtClean="0"/>
              <a:t> 65%(avg:3.9%) </a:t>
            </a:r>
            <a:r>
              <a:rPr lang="en-US" baseline="0" dirty="0" err="1" smtClean="0"/>
              <a:t>Csi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upto</a:t>
            </a:r>
            <a:r>
              <a:rPr lang="en-US" baseline="0" dirty="0" smtClean="0"/>
              <a:t> 72% (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: 12.8%)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76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20Mhz: Lookup </a:t>
            </a:r>
            <a:r>
              <a:rPr lang="en-US" dirty="0" err="1" smtClean="0"/>
              <a:t>impv</a:t>
            </a:r>
            <a:r>
              <a:rPr lang="en-US" dirty="0" smtClean="0"/>
              <a:t> over </a:t>
            </a:r>
            <a:r>
              <a:rPr lang="en-US" dirty="0" err="1" smtClean="0"/>
              <a:t>effsnr</a:t>
            </a:r>
            <a:r>
              <a:rPr lang="en-US" dirty="0" smtClean="0"/>
              <a:t>: Std-11n: </a:t>
            </a:r>
            <a:r>
              <a:rPr lang="en-US" dirty="0" err="1" smtClean="0"/>
              <a:t>upto</a:t>
            </a:r>
            <a:r>
              <a:rPr lang="en-US" dirty="0" smtClean="0"/>
              <a:t> 75% </a:t>
            </a:r>
            <a:r>
              <a:rPr lang="en-US" baseline="0" dirty="0" smtClean="0"/>
              <a:t>(avg:4.6%) </a:t>
            </a:r>
            <a:r>
              <a:rPr lang="en-US" dirty="0" err="1" smtClean="0"/>
              <a:t>Csi</a:t>
            </a:r>
            <a:r>
              <a:rPr lang="en-US" dirty="0" smtClean="0"/>
              <a:t>: </a:t>
            </a:r>
            <a:r>
              <a:rPr lang="en-US" dirty="0" err="1" smtClean="0"/>
              <a:t>upto</a:t>
            </a:r>
            <a:r>
              <a:rPr lang="en-US" baseline="0" dirty="0" smtClean="0"/>
              <a:t> 79</a:t>
            </a:r>
            <a:r>
              <a:rPr lang="en-US" dirty="0" smtClean="0"/>
              <a:t>% (avg:15.2%), ML:</a:t>
            </a:r>
            <a:r>
              <a:rPr lang="en-US" baseline="0" dirty="0" smtClean="0"/>
              <a:t> Std-11n: </a:t>
            </a:r>
            <a:r>
              <a:rPr lang="en-US" baseline="0" dirty="0" err="1" smtClean="0"/>
              <a:t>upto</a:t>
            </a:r>
            <a:r>
              <a:rPr lang="en-US" baseline="0" dirty="0" smtClean="0"/>
              <a:t> 75%(avg:4.7%) </a:t>
            </a:r>
            <a:r>
              <a:rPr lang="en-US" baseline="0" dirty="0" err="1" smtClean="0"/>
              <a:t>Csi</a:t>
            </a:r>
            <a:r>
              <a:rPr lang="en-US" baseline="0" dirty="0" smtClean="0"/>
              <a:t>: 79% (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: 14.9%)</a:t>
            </a:r>
            <a:endParaRPr lang="en-US" dirty="0" smtClean="0"/>
          </a:p>
          <a:p>
            <a:r>
              <a:rPr lang="en-US" dirty="0" smtClean="0"/>
              <a:t>40Mhz: Lookup </a:t>
            </a:r>
            <a:r>
              <a:rPr lang="en-US" dirty="0" err="1" smtClean="0"/>
              <a:t>impv</a:t>
            </a:r>
            <a:r>
              <a:rPr lang="en-US" dirty="0" smtClean="0"/>
              <a:t> over </a:t>
            </a:r>
            <a:r>
              <a:rPr lang="en-US" dirty="0" err="1" smtClean="0"/>
              <a:t>effsnr</a:t>
            </a:r>
            <a:r>
              <a:rPr lang="en-US" dirty="0" smtClean="0"/>
              <a:t>: Std-11n: </a:t>
            </a:r>
            <a:r>
              <a:rPr lang="en-US" dirty="0" err="1" smtClean="0"/>
              <a:t>upto</a:t>
            </a:r>
            <a:r>
              <a:rPr lang="en-US" dirty="0" smtClean="0"/>
              <a:t> 62% </a:t>
            </a:r>
            <a:r>
              <a:rPr lang="en-US" baseline="0" dirty="0" smtClean="0"/>
              <a:t>(avg:4%) </a:t>
            </a:r>
            <a:r>
              <a:rPr lang="en-US" dirty="0" err="1" smtClean="0"/>
              <a:t>Csi</a:t>
            </a:r>
            <a:r>
              <a:rPr lang="en-US" dirty="0" smtClean="0"/>
              <a:t>: </a:t>
            </a:r>
            <a:r>
              <a:rPr lang="en-US" dirty="0" err="1" smtClean="0"/>
              <a:t>upto</a:t>
            </a:r>
            <a:r>
              <a:rPr lang="en-US" dirty="0" smtClean="0"/>
              <a:t> 72% (avg:12.4%), ML:</a:t>
            </a:r>
            <a:r>
              <a:rPr lang="en-US" baseline="0" dirty="0" smtClean="0"/>
              <a:t> Std-11n: </a:t>
            </a:r>
            <a:r>
              <a:rPr lang="en-US" baseline="0" dirty="0" err="1" smtClean="0"/>
              <a:t>upto</a:t>
            </a:r>
            <a:r>
              <a:rPr lang="en-US" baseline="0" dirty="0" smtClean="0"/>
              <a:t> 65%(avg:3.9%) </a:t>
            </a:r>
            <a:r>
              <a:rPr lang="en-US" baseline="0" dirty="0" err="1" smtClean="0"/>
              <a:t>Csi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upto</a:t>
            </a:r>
            <a:r>
              <a:rPr lang="en-US" baseline="0" dirty="0" smtClean="0"/>
              <a:t> 72% (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: 12.8%)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76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Identfy</a:t>
            </a:r>
            <a:r>
              <a:rPr lang="en-US" dirty="0" smtClean="0"/>
              <a:t> reasons</a:t>
            </a:r>
            <a:r>
              <a:rPr lang="en-US" baseline="0" dirty="0" smtClean="0"/>
              <a:t> of poor performance</a:t>
            </a:r>
          </a:p>
          <a:p>
            <a:r>
              <a:rPr lang="en-US" baseline="0" dirty="0" smtClean="0"/>
              <a:t>propose del. ration schemes</a:t>
            </a:r>
          </a:p>
          <a:p>
            <a:r>
              <a:rPr lang="en-US" baseline="0" dirty="0" smtClean="0"/>
              <a:t>propose </a:t>
            </a:r>
            <a:r>
              <a:rPr lang="en-US" baseline="0" dirty="0" err="1" smtClean="0"/>
              <a:t>inlv</a:t>
            </a:r>
            <a:endParaRPr lang="en-US" baseline="0" dirty="0" smtClean="0"/>
          </a:p>
          <a:p>
            <a:r>
              <a:rPr lang="en-US" baseline="0" dirty="0" err="1" smtClean="0"/>
              <a:t>impv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Future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E8F14-1DDB-FF41-9AE5-B5DB382305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0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units of Mbps.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E8F14-1DDB-FF41-9AE5-B5DB382305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21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 of averaging on SNR</a:t>
            </a:r>
          </a:p>
          <a:p>
            <a:r>
              <a:rPr lang="en-US" dirty="0" err="1" smtClean="0"/>
              <a:t>EffSNR</a:t>
            </a:r>
            <a:r>
              <a:rPr lang="en-US" baseline="0" dirty="0" smtClean="0"/>
              <a:t> averages on 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82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68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Repeat the challenges to</a:t>
            </a:r>
            <a:r>
              <a:rPr lang="en-US" baseline="0" dirty="0" smtClean="0"/>
              <a:t> highlight contributions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E8F14-1DDB-FF41-9AE5-B5DB382305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25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 3 and 4, out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E8F14-1DDB-FF41-9AE5-B5DB382305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9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none" dirty="0" smtClean="0"/>
              <a:t>Use CSI</a:t>
            </a:r>
            <a:r>
              <a:rPr lang="en-US" u="none" baseline="0" dirty="0" smtClean="0"/>
              <a:t> -&gt; channel state information which is how channel amplitude and phase is reported 802.11n</a:t>
            </a:r>
          </a:p>
          <a:p>
            <a:r>
              <a:rPr lang="en-US" u="none" baseline="0" dirty="0" smtClean="0"/>
              <a:t>Use to </a:t>
            </a:r>
            <a:r>
              <a:rPr lang="en-US" u="none" baseline="0" dirty="0" err="1" smtClean="0"/>
              <a:t>calc</a:t>
            </a:r>
            <a:r>
              <a:rPr lang="en-US" u="none" baseline="0" dirty="0" smtClean="0"/>
              <a:t> SNR. Then use it </a:t>
            </a:r>
            <a:r>
              <a:rPr lang="en-US" u="none" baseline="0" dirty="0" err="1" smtClean="0"/>
              <a:t>calc</a:t>
            </a:r>
            <a:r>
              <a:rPr lang="en-US" u="none" baseline="0" dirty="0" smtClean="0"/>
              <a:t> loss rate for all supported rates. Compute ETT for each rate.</a:t>
            </a:r>
            <a:endParaRPr lang="en-US" u="none" dirty="0" smtClean="0"/>
          </a:p>
        </p:txBody>
      </p:sp>
    </p:spTree>
    <p:extLst>
      <p:ext uri="{BB962C8B-B14F-4D97-AF65-F5344CB8AC3E}">
        <p14:creationId xmlns:p14="http://schemas.microsoft.com/office/powerpoint/2010/main" val="2763813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Dratio</a:t>
            </a:r>
            <a:r>
              <a:rPr lang="en-US" baseline="0" dirty="0" smtClean="0"/>
              <a:t> delivery ratio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E8F14-1DDB-FF41-9AE5-B5DB382305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8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computation time</a:t>
            </a:r>
          </a:p>
          <a:p>
            <a:r>
              <a:rPr lang="en-US" dirty="0" smtClean="0"/>
              <a:t>Add neural</a:t>
            </a:r>
            <a:r>
              <a:rPr lang="en-US" baseline="0" dirty="0" smtClean="0"/>
              <a:t> network details (algorithm name)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E8F14-1DDB-FF41-9AE5-B5DB382305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5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18B0-9378-1841-A350-7658C6DD76AE}" type="datetime1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7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5BD7-8D0C-DA46-9FD4-8F10A367D896}" type="datetime1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3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E035-E37E-074B-8801-471E0641FB30}" type="datetime1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3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0E34-1DDC-3144-A2D5-CF5212A2E641}" type="datetime1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8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08E7-899F-6346-834B-C3456F1524A4}" type="datetime1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4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F3D0-9F24-A24B-A7D2-2AAC21A89F7F}" type="datetime1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8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7C74-ADB4-7C4C-A262-6DB402B00B64}" type="datetime1">
              <a:rPr lang="en-US" smtClean="0"/>
              <a:t>4/13/16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4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D7A3-C7D5-7941-BE48-C838CEE988AA}" type="datetime1">
              <a:rPr lang="en-US" smtClean="0"/>
              <a:t>4/13/16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6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D2A3-B03E-014C-AD1B-BE1CDBA59833}" type="datetime1">
              <a:rPr lang="en-US" smtClean="0"/>
              <a:t>4/13/16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9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A3E1-E99D-6F42-820B-2E40A8D0F7DF}" type="datetime1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335B-3B3E-EE44-A4C2-C4E3D62ED648}" type="datetime1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4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4AC85-6C57-DD4E-B096-9D8CD68EB683}" type="datetime1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9F87C-0BCC-414F-B258-01F2DCBFF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7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file:///\\localhost\Users\owaiskhan\Work\Conferences\Infocom16\Presentation\Document1!OLE_LINK2" TargetMode="External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file:///\\localhost\Users\owaiskhan\Work\Conferences\Proposal\Document1!OLE_LINK1" TargetMode="External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09198"/>
            <a:ext cx="8821560" cy="1470025"/>
          </a:xfrm>
        </p:spPr>
        <p:txBody>
          <a:bodyPr>
            <a:normAutofit/>
          </a:bodyPr>
          <a:lstStyle/>
          <a:p>
            <a:r>
              <a:rPr lang="en-US" sz="4200" dirty="0" smtClean="0"/>
              <a:t>Accurate </a:t>
            </a:r>
            <a:r>
              <a:rPr lang="en-US" sz="4200" dirty="0" err="1" smtClean="0"/>
              <a:t>WiFi</a:t>
            </a:r>
            <a:r>
              <a:rPr lang="en-US" sz="4200" dirty="0" smtClean="0"/>
              <a:t> Packet Delivery Rate Estimation and Applications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58246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Owais Khan and </a:t>
            </a:r>
            <a:r>
              <a:rPr lang="en-US" dirty="0" err="1" smtClean="0">
                <a:solidFill>
                  <a:srgbClr val="0000FF"/>
                </a:solidFill>
              </a:rPr>
              <a:t>Lili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Qiu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39560" y="2781143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17471" y="4216582"/>
            <a:ext cx="5987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The University of Texas at Austin</a:t>
            </a:r>
          </a:p>
          <a:p>
            <a:pPr algn="ctr"/>
            <a:endParaRPr lang="en-US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58180" y="6171684"/>
            <a:ext cx="3827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/>
              <a:t>Infocom</a:t>
            </a:r>
            <a:r>
              <a:rPr lang="en-US" sz="2400" dirty="0"/>
              <a:t> 2016, San Francisco.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53025"/>
            <a:ext cx="16287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468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140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Lookup Table: Idea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9560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3077" y="3529560"/>
            <a:ext cx="8665206" cy="1777759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00FF"/>
                </a:solidFill>
              </a:rPr>
              <a:t>Decoding success depend on error pattern to FEC Decoder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Same errors have different outcome depending on location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2155" y="1417860"/>
            <a:ext cx="8774067" cy="1541151"/>
            <a:chOff x="99469" y="1404936"/>
            <a:chExt cx="8774067" cy="1541151"/>
          </a:xfrm>
        </p:grpSpPr>
        <p:sp>
          <p:nvSpPr>
            <p:cNvPr id="11" name="TextBox 10"/>
            <p:cNvSpPr txBox="1"/>
            <p:nvPr/>
          </p:nvSpPr>
          <p:spPr>
            <a:xfrm>
              <a:off x="3539231" y="1428941"/>
              <a:ext cx="22163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Receive Chain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9469" y="1404936"/>
              <a:ext cx="8774067" cy="1541151"/>
              <a:chOff x="64189" y="2675088"/>
              <a:chExt cx="8774067" cy="154115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164220" y="3563514"/>
                <a:ext cx="1767256" cy="652723"/>
                <a:chOff x="1164220" y="3563514"/>
                <a:chExt cx="1767256" cy="652723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181863" y="3563514"/>
                  <a:ext cx="1749613" cy="6527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164220" y="3722286"/>
                  <a:ext cx="176725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De-Modulation</a:t>
                  </a:r>
                  <a:endParaRPr lang="en-US" sz="2000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3486314" y="3563514"/>
                <a:ext cx="1749613" cy="652723"/>
                <a:chOff x="1181863" y="3563514"/>
                <a:chExt cx="1749613" cy="65272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1181863" y="3563514"/>
                  <a:ext cx="1749613" cy="6527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234780" y="3722286"/>
                  <a:ext cx="160369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De-Interleave</a:t>
                  </a:r>
                  <a:endParaRPr lang="en-US" sz="2000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779479" y="3563516"/>
                <a:ext cx="1749613" cy="652723"/>
                <a:chOff x="1181863" y="3563514"/>
                <a:chExt cx="1749613" cy="652723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181863" y="3563514"/>
                  <a:ext cx="1749613" cy="6527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340620" y="3722286"/>
                  <a:ext cx="14139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FEC Decode</a:t>
                  </a:r>
                  <a:endParaRPr lang="en-US" sz="2000" dirty="0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53175" y="3237152"/>
                <a:ext cx="628688" cy="652723"/>
                <a:chOff x="1975651" y="5504041"/>
                <a:chExt cx="628688" cy="652723"/>
              </a:xfrm>
            </p:grpSpPr>
            <p:sp>
              <p:nvSpPr>
                <p:cNvPr id="22" name="Isosceles Triangle 21"/>
                <p:cNvSpPr/>
                <p:nvPr/>
              </p:nvSpPr>
              <p:spPr>
                <a:xfrm rot="10800000">
                  <a:off x="1975651" y="5504041"/>
                  <a:ext cx="493913" cy="264618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222607" y="5768659"/>
                  <a:ext cx="0" cy="3881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rot="16200000">
                  <a:off x="2410287" y="5938700"/>
                  <a:ext cx="0" cy="3881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>
                <a:stCxn id="29" idx="3"/>
                <a:endCxn id="27" idx="1"/>
              </p:cNvCxnSpPr>
              <p:nvPr/>
            </p:nvCxnSpPr>
            <p:spPr>
              <a:xfrm>
                <a:off x="2931476" y="3889876"/>
                <a:ext cx="55483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5253596" y="3918789"/>
                <a:ext cx="55483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7529092" y="3918789"/>
                <a:ext cx="55483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8066290" y="3651722"/>
                <a:ext cx="771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00FF"/>
                    </a:solidFill>
                  </a:rPr>
                  <a:t>Data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4189" y="2675088"/>
                <a:ext cx="18559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00FF"/>
                    </a:solidFill>
                  </a:rPr>
                  <a:t>Analog Signal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-46529" y="2635845"/>
            <a:ext cx="100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0.5+1.2j,</a:t>
            </a:r>
          </a:p>
          <a:p>
            <a:r>
              <a:rPr lang="en-US" dirty="0" smtClean="0"/>
              <a:t>-2-0.8j,…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39069" y="1917058"/>
            <a:ext cx="14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0, 1, 1, 0, …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0423" y="5044580"/>
            <a:ext cx="10142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Idea: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39560" y="5629356"/>
            <a:ext cx="778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0000FF"/>
                </a:solidFill>
              </a:rPr>
              <a:t>“Calculate the error probability of all possible patterns offline and use them to estimate delivery rate for given CSI”</a:t>
            </a:r>
            <a:endParaRPr lang="en-US" sz="24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4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754" y="1154836"/>
            <a:ext cx="8665206" cy="3480398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Run </a:t>
            </a:r>
            <a:r>
              <a:rPr lang="en-US" sz="2800" dirty="0">
                <a:solidFill>
                  <a:srgbClr val="0000FF"/>
                </a:solidFill>
              </a:rPr>
              <a:t>V</a:t>
            </a:r>
            <a:r>
              <a:rPr lang="en-US" sz="2800" dirty="0" smtClean="0">
                <a:solidFill>
                  <a:srgbClr val="0000FF"/>
                </a:solidFill>
              </a:rPr>
              <a:t>iterbi decoding offline and build a lookup table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Use error pattern as input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140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Lookup Table: Approach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9560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8754" y="5063230"/>
            <a:ext cx="7263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Independent of wireless </a:t>
            </a:r>
            <a:r>
              <a:rPr lang="en-US" sz="2800" dirty="0" smtClean="0">
                <a:solidFill>
                  <a:srgbClr val="0000FF"/>
                </a:solidFill>
              </a:rPr>
              <a:t>channel or hardware 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5766" y="5633853"/>
            <a:ext cx="9020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Using an error pattern for frame prohibitively expensive 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456525"/>
              </p:ext>
            </p:extLst>
          </p:nvPr>
        </p:nvGraphicFramePr>
        <p:xfrm>
          <a:off x="774700" y="2720340"/>
          <a:ext cx="7361596" cy="163067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194300"/>
                <a:gridCol w="21672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Pattern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Prob.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Error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81075" y="3151037"/>
            <a:ext cx="484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1 1</a:t>
            </a:r>
            <a:r>
              <a:rPr lang="en-US" sz="2800" dirty="0" smtClean="0"/>
              <a:t> 0 0 0 0 0 </a:t>
            </a:r>
            <a:r>
              <a:rPr lang="en-US" sz="2800" dirty="0" smtClean="0">
                <a:solidFill>
                  <a:srgbClr val="FF0000"/>
                </a:solidFill>
              </a:rPr>
              <a:t>1 </a:t>
            </a:r>
            <a:r>
              <a:rPr lang="en-US" sz="2800" dirty="0" smtClean="0"/>
              <a:t>0 0</a:t>
            </a:r>
            <a:r>
              <a:rPr lang="en-US" sz="2800" dirty="0" smtClean="0">
                <a:solidFill>
                  <a:srgbClr val="FF0000"/>
                </a:solidFill>
              </a:rPr>
              <a:t> 1 1</a:t>
            </a:r>
            <a:r>
              <a:rPr lang="en-US" sz="2800" dirty="0" smtClean="0"/>
              <a:t> 0 0 0 0 0 0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996950" y="3535042"/>
            <a:ext cx="484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1 1</a:t>
            </a:r>
            <a:r>
              <a:rPr lang="en-US" sz="2800" dirty="0" smtClean="0"/>
              <a:t> 0 0 0 0 0 </a:t>
            </a:r>
            <a:r>
              <a:rPr lang="en-US" sz="2800" dirty="0" smtClean="0">
                <a:solidFill>
                  <a:srgbClr val="FF0000"/>
                </a:solidFill>
              </a:rPr>
              <a:t>1 1 1 1 1</a:t>
            </a:r>
            <a:r>
              <a:rPr lang="en-US" sz="2800" dirty="0" smtClean="0"/>
              <a:t> 0 0 0 0 0 0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633508" y="3169439"/>
            <a:ext cx="639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0.1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8552" y="3534439"/>
            <a:ext cx="639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0.9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109667" y="3874091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6611692" y="3867741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35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9" grpId="0"/>
      <p:bldP spid="2" grpId="0"/>
      <p:bldP spid="10" grpId="0"/>
      <p:bldP spid="8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754" y="1154836"/>
            <a:ext cx="8665206" cy="907100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Errors in frame decouple after a certain period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140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Lookup Table: Observation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9560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29881" y="2127916"/>
            <a:ext cx="7043044" cy="70930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30862" y="2127916"/>
            <a:ext cx="494827" cy="7093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98792" y="2127916"/>
            <a:ext cx="544311" cy="7093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70061" y="2949482"/>
            <a:ext cx="162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 seq. 1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374932" y="2949482"/>
            <a:ext cx="162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 seq. 2</a:t>
            </a:r>
            <a:endParaRPr lang="en-US" sz="24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96215" y="3435160"/>
            <a:ext cx="8665206" cy="90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0000FF"/>
                </a:solidFill>
              </a:rPr>
              <a:t>The de-coupling length is dependent on code rate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641284"/>
              </p:ext>
            </p:extLst>
          </p:nvPr>
        </p:nvGraphicFramePr>
        <p:xfrm>
          <a:off x="764478" y="4201554"/>
          <a:ext cx="5435600" cy="2438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17153"/>
                <a:gridCol w="3218447"/>
              </a:tblGrid>
              <a:tr h="426303">
                <a:tc>
                  <a:txBody>
                    <a:bodyPr/>
                    <a:lstStyle/>
                    <a:p>
                      <a:pPr algn="ctr"/>
                      <a:r>
                        <a:rPr lang="en-US" sz="2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r>
                        <a:rPr lang="en-US" sz="26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Rate</a:t>
                      </a:r>
                      <a:endParaRPr lang="en-US" sz="2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Window Size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26303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1/2</a:t>
                      </a:r>
                      <a:endParaRPr 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dirty="0" smtClean="0"/>
                        <a:t>75</a:t>
                      </a:r>
                      <a:r>
                        <a:rPr lang="en-US" sz="2600" kern="1200" baseline="0" dirty="0" smtClean="0"/>
                        <a:t> bits</a:t>
                      </a:r>
                      <a:endParaRPr lang="en-US" sz="2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6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2/3</a:t>
                      </a:r>
                      <a:endParaRPr 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50 bits</a:t>
                      </a:r>
                      <a:endParaRPr kumimoji="0" lang="en-US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5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3/4</a:t>
                      </a:r>
                      <a:endParaRPr 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 bits</a:t>
                      </a:r>
                      <a:endParaRPr kumimoji="0" lang="en-US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5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 smtClean="0"/>
                        <a:t>5/6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 bits</a:t>
                      </a:r>
                      <a:endParaRPr kumimoji="0" lang="en-US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680171" y="4602242"/>
            <a:ext cx="22937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2^40 is still a very large number!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904448" y="2854232"/>
            <a:ext cx="2173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Independent!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2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  <p:bldP spid="17" grpId="0"/>
      <p:bldP spid="18" grpId="0"/>
      <p:bldP spid="19" grpId="0"/>
      <p:bldP spid="21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754" y="1187825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We find upper and lower error thresholds</a:t>
            </a:r>
          </a:p>
          <a:p>
            <a:pPr lvl="1"/>
            <a:r>
              <a:rPr lang="en-US" sz="2400" dirty="0" smtClean="0"/>
              <a:t>Errors less than </a:t>
            </a:r>
            <a:r>
              <a:rPr lang="en-US" sz="2400" i="1" dirty="0" err="1" smtClean="0"/>
              <a:t>lowerThresh</a:t>
            </a:r>
            <a:r>
              <a:rPr lang="en-US" sz="2400" dirty="0" smtClean="0"/>
              <a:t>, decoding always successful</a:t>
            </a:r>
          </a:p>
          <a:p>
            <a:pPr lvl="1"/>
            <a:r>
              <a:rPr lang="en-US" sz="2400" dirty="0"/>
              <a:t>Errors </a:t>
            </a:r>
            <a:r>
              <a:rPr lang="en-US" sz="2400" dirty="0" smtClean="0"/>
              <a:t>greater than </a:t>
            </a:r>
            <a:r>
              <a:rPr lang="en-US" sz="2400" i="1" dirty="0" err="1" smtClean="0"/>
              <a:t>upperThresh</a:t>
            </a:r>
            <a:r>
              <a:rPr lang="en-US" sz="2400" dirty="0"/>
              <a:t>, decoding always </a:t>
            </a:r>
            <a:r>
              <a:rPr lang="en-US" sz="2400" dirty="0" smtClean="0"/>
              <a:t>fails</a:t>
            </a:r>
            <a:endParaRPr lang="en-US" sz="2400" dirty="0">
              <a:solidFill>
                <a:srgbClr val="0000FF"/>
              </a:solidFill>
            </a:endParaRPr>
          </a:p>
          <a:p>
            <a:pPr lvl="1"/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140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Can we reduce size further?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9560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865703"/>
              </p:ext>
            </p:extLst>
          </p:nvPr>
        </p:nvGraphicFramePr>
        <p:xfrm>
          <a:off x="600075" y="3222724"/>
          <a:ext cx="5810326" cy="28346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88596"/>
                <a:gridCol w="2160865"/>
                <a:gridCol w="2160865"/>
              </a:tblGrid>
              <a:tr h="426303">
                <a:tc>
                  <a:txBody>
                    <a:bodyPr/>
                    <a:lstStyle/>
                    <a:p>
                      <a:pPr algn="ctr"/>
                      <a:r>
                        <a:rPr lang="en-US" sz="2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r>
                        <a:rPr lang="en-US" sz="26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Rate</a:t>
                      </a:r>
                      <a:endParaRPr lang="en-US" sz="2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/>
                        <a:t>LowerThresh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>
                          <a:solidFill>
                            <a:schemeClr val="bg1"/>
                          </a:solidFill>
                        </a:rPr>
                        <a:t>UpperThresh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26303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1/2</a:t>
                      </a:r>
                      <a:endParaRPr 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baseline="0" dirty="0" smtClean="0"/>
                        <a:t>5</a:t>
                      </a:r>
                      <a:endParaRPr lang="en-US" sz="2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2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6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2/3</a:t>
                      </a:r>
                      <a:endParaRPr 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</a:t>
                      </a:r>
                      <a:endParaRPr kumimoji="0" lang="en-US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US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5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3/4</a:t>
                      </a:r>
                      <a:endParaRPr 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5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 smtClean="0"/>
                        <a:t>5/6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16671" y="4110117"/>
            <a:ext cx="22937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Complexity reduces to </a:t>
            </a:r>
            <a:r>
              <a:rPr lang="en-US" sz="2800" dirty="0" err="1" smtClean="0">
                <a:solidFill>
                  <a:srgbClr val="0000FF"/>
                </a:solidFill>
              </a:rPr>
              <a:t>nChoosek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13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7200" y="4965437"/>
            <a:ext cx="6159471" cy="68323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754" y="1154836"/>
            <a:ext cx="8665206" cy="3480398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To Summarize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Each code rate has a fixed window size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The table is bounded by number of errors in a window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FF"/>
                </a:solidFill>
              </a:rPr>
              <a:t>Implement the table as a hash map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The error sequence is converted to integer and used as key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140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Actual Lookup Table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9560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788942"/>
              </p:ext>
            </p:extLst>
          </p:nvPr>
        </p:nvGraphicFramePr>
        <p:xfrm>
          <a:off x="333374" y="4217052"/>
          <a:ext cx="8353425" cy="163067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841876"/>
                <a:gridCol w="1682750"/>
                <a:gridCol w="18287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Pattern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key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Perr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5125" y="4618845"/>
            <a:ext cx="484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1 1</a:t>
            </a:r>
            <a:r>
              <a:rPr lang="en-US" sz="2800" dirty="0" smtClean="0"/>
              <a:t> 0 0 0 0 0 </a:t>
            </a:r>
            <a:r>
              <a:rPr lang="en-US" sz="2800" dirty="0" smtClean="0">
                <a:solidFill>
                  <a:srgbClr val="FF0000"/>
                </a:solidFill>
              </a:rPr>
              <a:t>1 </a:t>
            </a:r>
            <a:r>
              <a:rPr lang="en-US" sz="2800" dirty="0" smtClean="0"/>
              <a:t>0 0</a:t>
            </a:r>
            <a:r>
              <a:rPr lang="en-US" sz="2800" dirty="0" smtClean="0">
                <a:solidFill>
                  <a:srgbClr val="FF0000"/>
                </a:solidFill>
              </a:rPr>
              <a:t> 1 1</a:t>
            </a:r>
            <a:r>
              <a:rPr lang="en-US" sz="2800" dirty="0" smtClean="0"/>
              <a:t> 0 0 0 0 0 0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49250" y="5015144"/>
            <a:ext cx="484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1 1</a:t>
            </a:r>
            <a:r>
              <a:rPr lang="en-US" sz="2800" dirty="0" smtClean="0"/>
              <a:t> 0 0 0 0 0 </a:t>
            </a:r>
            <a:r>
              <a:rPr lang="en-US" sz="2800" dirty="0" smtClean="0">
                <a:solidFill>
                  <a:srgbClr val="FF0000"/>
                </a:solidFill>
              </a:rPr>
              <a:t>1 1 1 1 1</a:t>
            </a:r>
            <a:r>
              <a:rPr lang="en-US" sz="2800" dirty="0" smtClean="0"/>
              <a:t> 0 0 0 0 0 0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604533" y="462028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364901" y="4976789"/>
            <a:ext cx="821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0.75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334967" y="5322443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5741742" y="5347843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455041" y="5372322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79880" y="4636164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3203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589405" y="4963189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2907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8372" y="6082512"/>
            <a:ext cx="7520057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How to use these tables to estimate delivery rate?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7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10" grpId="0"/>
      <p:bldP spid="8" grpId="0"/>
      <p:bldP spid="14" grpId="0"/>
      <p:bldP spid="15" grpId="0"/>
      <p:bldP spid="16" grpId="0"/>
      <p:bldP spid="17" grpId="0"/>
      <p:bldP spid="18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latin typeface="+mj-lt"/>
              </a:rPr>
              <a:t>Delivery Rate Estimation</a:t>
            </a:r>
            <a:endParaRPr lang="en-US" dirty="0">
              <a:latin typeface="+mj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9560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57200" y="1507236"/>
            <a:ext cx="6035040" cy="1053094"/>
            <a:chOff x="457200" y="1507236"/>
            <a:chExt cx="6016836" cy="1053094"/>
          </a:xfrm>
        </p:grpSpPr>
        <p:grpSp>
          <p:nvGrpSpPr>
            <p:cNvPr id="5" name="Group 4"/>
            <p:cNvGrpSpPr/>
            <p:nvPr/>
          </p:nvGrpSpPr>
          <p:grpSpPr>
            <a:xfrm>
              <a:off x="457200" y="1507236"/>
              <a:ext cx="6016836" cy="795528"/>
              <a:chOff x="-501480" y="0"/>
              <a:chExt cx="6016836" cy="795528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-501480" y="0"/>
                <a:ext cx="6016836" cy="795528"/>
              </a:xfrm>
              <a:prstGeom prst="roundRect">
                <a:avLst>
                  <a:gd name="adj" fmla="val 10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Rounded Rectangle 4"/>
              <p:cNvSpPr/>
              <p:nvPr/>
            </p:nvSpPr>
            <p:spPr>
              <a:xfrm>
                <a:off x="-339239" y="23300"/>
                <a:ext cx="5703478" cy="74892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2870" tIns="102870" rIns="102870" bIns="102870" numCol="1" spcCol="1270" anchor="ctr" anchorCtr="0">
                <a:noAutofit/>
              </a:bodyPr>
              <a:lstStyle/>
              <a:p>
                <a:pPr lvl="0" algn="l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700" b="1" dirty="0" smtClean="0">
                    <a:solidFill>
                      <a:schemeClr val="tx1"/>
                    </a:solidFill>
                  </a:rPr>
                  <a:t>Calculate BER per subcarrier from SNR</a:t>
                </a:r>
                <a:endParaRPr lang="en-US" sz="2700" b="1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Down Arrow 4"/>
            <p:cNvSpPr/>
            <p:nvPr/>
          </p:nvSpPr>
          <p:spPr>
            <a:xfrm>
              <a:off x="6073289" y="2171218"/>
              <a:ext cx="284401" cy="38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b="1" kern="12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81980" y="2378088"/>
            <a:ext cx="6035040" cy="795528"/>
            <a:chOff x="411861" y="906018"/>
            <a:chExt cx="5515356" cy="795528"/>
          </a:xfrm>
        </p:grpSpPr>
        <p:sp>
          <p:nvSpPr>
            <p:cNvPr id="20" name="Rounded Rectangle 19"/>
            <p:cNvSpPr/>
            <p:nvPr/>
          </p:nvSpPr>
          <p:spPr>
            <a:xfrm>
              <a:off x="411861" y="906018"/>
              <a:ext cx="5515356" cy="795528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435161" y="929318"/>
              <a:ext cx="4961538" cy="748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dirty="0" smtClean="0">
                  <a:solidFill>
                    <a:schemeClr val="tx1"/>
                  </a:solidFill>
                </a:rPr>
                <a:t>Generate Error Patterns from BER</a:t>
              </a:r>
              <a:endParaRPr lang="en-US" sz="27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70724" y="3274351"/>
            <a:ext cx="6035040" cy="795528"/>
            <a:chOff x="823721" y="1812036"/>
            <a:chExt cx="5515356" cy="795528"/>
          </a:xfrm>
        </p:grpSpPr>
        <p:sp>
          <p:nvSpPr>
            <p:cNvPr id="23" name="Rounded Rectangle 22"/>
            <p:cNvSpPr/>
            <p:nvPr/>
          </p:nvSpPr>
          <p:spPr>
            <a:xfrm>
              <a:off x="823721" y="1812036"/>
              <a:ext cx="5515356" cy="795528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4"/>
            <p:cNvSpPr/>
            <p:nvPr/>
          </p:nvSpPr>
          <p:spPr>
            <a:xfrm>
              <a:off x="847021" y="1835336"/>
              <a:ext cx="5424782" cy="748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dirty="0" smtClean="0">
                  <a:solidFill>
                    <a:schemeClr val="tx1"/>
                  </a:solidFill>
                </a:rPr>
                <a:t>Lookup Error Prob. for error pattern </a:t>
              </a:r>
              <a:endParaRPr lang="en-US" sz="27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812150" y="4142449"/>
            <a:ext cx="6033984" cy="795528"/>
            <a:chOff x="1235582" y="2718054"/>
            <a:chExt cx="5515356" cy="795528"/>
          </a:xfrm>
        </p:grpSpPr>
        <p:sp>
          <p:nvSpPr>
            <p:cNvPr id="26" name="Rounded Rectangle 25"/>
            <p:cNvSpPr/>
            <p:nvPr/>
          </p:nvSpPr>
          <p:spPr>
            <a:xfrm>
              <a:off x="1235582" y="2718054"/>
              <a:ext cx="5515356" cy="795528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1258882" y="2741354"/>
              <a:ext cx="5434474" cy="748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dirty="0" smtClean="0">
                  <a:solidFill>
                    <a:schemeClr val="tx1"/>
                  </a:solidFill>
                </a:rPr>
                <a:t>Lookup next pattern in sequence</a:t>
              </a:r>
              <a:endParaRPr lang="en-US" sz="27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168385" y="5008806"/>
            <a:ext cx="6026257" cy="795528"/>
            <a:chOff x="1647443" y="3624072"/>
            <a:chExt cx="5515356" cy="795528"/>
          </a:xfrm>
        </p:grpSpPr>
        <p:sp>
          <p:nvSpPr>
            <p:cNvPr id="29" name="Rounded Rectangle 28"/>
            <p:cNvSpPr/>
            <p:nvPr/>
          </p:nvSpPr>
          <p:spPr>
            <a:xfrm>
              <a:off x="1647443" y="3624072"/>
              <a:ext cx="5515356" cy="795528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1670743" y="3647372"/>
              <a:ext cx="5023246" cy="748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dirty="0" smtClean="0">
                  <a:solidFill>
                    <a:schemeClr val="tx1"/>
                  </a:solidFill>
                </a:rPr>
                <a:t>Take product of all Error Probs.</a:t>
              </a:r>
              <a:endParaRPr lang="en-US" sz="27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39919" y="2142841"/>
            <a:ext cx="517093" cy="517093"/>
            <a:chOff x="4998262" y="581177"/>
            <a:chExt cx="517093" cy="517093"/>
          </a:xfrm>
        </p:grpSpPr>
        <p:sp>
          <p:nvSpPr>
            <p:cNvPr id="32" name="Down Arrow 31"/>
            <p:cNvSpPr/>
            <p:nvPr/>
          </p:nvSpPr>
          <p:spPr>
            <a:xfrm>
              <a:off x="4998262" y="581177"/>
              <a:ext cx="517093" cy="517093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0000FF">
                <a:alpha val="90000"/>
              </a:srgbClr>
            </a:solidFill>
            <a:ln>
              <a:solidFill>
                <a:schemeClr val="tx2">
                  <a:alpha val="9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Down Arrow 4"/>
            <p:cNvSpPr/>
            <p:nvPr/>
          </p:nvSpPr>
          <p:spPr>
            <a:xfrm>
              <a:off x="5114608" y="581177"/>
              <a:ext cx="284401" cy="38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b="1" kern="120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382607" y="3057247"/>
            <a:ext cx="517093" cy="517093"/>
            <a:chOff x="4998262" y="581177"/>
            <a:chExt cx="517093" cy="517093"/>
          </a:xfrm>
        </p:grpSpPr>
        <p:sp>
          <p:nvSpPr>
            <p:cNvPr id="35" name="Down Arrow 34"/>
            <p:cNvSpPr/>
            <p:nvPr/>
          </p:nvSpPr>
          <p:spPr>
            <a:xfrm>
              <a:off x="4998262" y="581177"/>
              <a:ext cx="517093" cy="517093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0000FF">
                <a:alpha val="90000"/>
              </a:srgbClr>
            </a:solidFill>
            <a:ln>
              <a:solidFill>
                <a:schemeClr val="tx2">
                  <a:alpha val="9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Down Arrow 4"/>
            <p:cNvSpPr/>
            <p:nvPr/>
          </p:nvSpPr>
          <p:spPr>
            <a:xfrm>
              <a:off x="5114608" y="581177"/>
              <a:ext cx="284401" cy="38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b="1" kern="120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804401" y="3920188"/>
            <a:ext cx="517093" cy="517093"/>
            <a:chOff x="4998262" y="581177"/>
            <a:chExt cx="517093" cy="517093"/>
          </a:xfrm>
        </p:grpSpPr>
        <p:sp>
          <p:nvSpPr>
            <p:cNvPr id="38" name="Down Arrow 37"/>
            <p:cNvSpPr/>
            <p:nvPr/>
          </p:nvSpPr>
          <p:spPr>
            <a:xfrm>
              <a:off x="4998262" y="581177"/>
              <a:ext cx="517093" cy="517093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0000FF">
                <a:alpha val="90000"/>
              </a:srgbClr>
            </a:solidFill>
            <a:ln>
              <a:solidFill>
                <a:schemeClr val="tx2">
                  <a:alpha val="9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Down Arrow 4"/>
            <p:cNvSpPr/>
            <p:nvPr/>
          </p:nvSpPr>
          <p:spPr>
            <a:xfrm>
              <a:off x="5114608" y="581177"/>
              <a:ext cx="284401" cy="38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b="1" kern="12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387805" y="4809845"/>
            <a:ext cx="517093" cy="517093"/>
            <a:chOff x="4998262" y="581177"/>
            <a:chExt cx="517093" cy="517093"/>
          </a:xfrm>
        </p:grpSpPr>
        <p:sp>
          <p:nvSpPr>
            <p:cNvPr id="41" name="Down Arrow 40"/>
            <p:cNvSpPr/>
            <p:nvPr/>
          </p:nvSpPr>
          <p:spPr>
            <a:xfrm>
              <a:off x="4998262" y="581177"/>
              <a:ext cx="517093" cy="517093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0000FF">
                <a:alpha val="90000"/>
              </a:srgbClr>
            </a:solidFill>
            <a:ln>
              <a:solidFill>
                <a:schemeClr val="tx2">
                  <a:alpha val="9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Down Arrow 4"/>
            <p:cNvSpPr/>
            <p:nvPr/>
          </p:nvSpPr>
          <p:spPr>
            <a:xfrm>
              <a:off x="5114608" y="581177"/>
              <a:ext cx="284401" cy="38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b="1" kern="120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602061" y="5867054"/>
            <a:ext cx="6039424" cy="795528"/>
            <a:chOff x="1647443" y="3624072"/>
            <a:chExt cx="5515356" cy="795528"/>
          </a:xfrm>
          <a:solidFill>
            <a:srgbClr val="FAC090"/>
          </a:solidFill>
        </p:grpSpPr>
        <p:sp>
          <p:nvSpPr>
            <p:cNvPr id="44" name="Rounded Rectangle 43"/>
            <p:cNvSpPr/>
            <p:nvPr/>
          </p:nvSpPr>
          <p:spPr>
            <a:xfrm>
              <a:off x="1647443" y="3624072"/>
              <a:ext cx="5515356" cy="79552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ounded Rectangle 4"/>
            <p:cNvSpPr/>
            <p:nvPr/>
          </p:nvSpPr>
          <p:spPr>
            <a:xfrm>
              <a:off x="1670742" y="3647372"/>
              <a:ext cx="5267926" cy="74892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dirty="0" smtClean="0">
                  <a:solidFill>
                    <a:schemeClr val="tx1"/>
                  </a:solidFill>
                </a:rPr>
                <a:t>Repeat for multiple error sequences</a:t>
              </a:r>
              <a:endParaRPr lang="en-US" sz="27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82405" y="5631807"/>
            <a:ext cx="517093" cy="517093"/>
            <a:chOff x="4998262" y="581177"/>
            <a:chExt cx="517093" cy="517093"/>
          </a:xfrm>
        </p:grpSpPr>
        <p:sp>
          <p:nvSpPr>
            <p:cNvPr id="47" name="Down Arrow 46"/>
            <p:cNvSpPr/>
            <p:nvPr/>
          </p:nvSpPr>
          <p:spPr>
            <a:xfrm>
              <a:off x="4998262" y="581177"/>
              <a:ext cx="517093" cy="517093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0000FF">
                <a:alpha val="90000"/>
              </a:srgbClr>
            </a:solidFill>
            <a:ln>
              <a:solidFill>
                <a:schemeClr val="tx2">
                  <a:alpha val="9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Down Arrow 4"/>
            <p:cNvSpPr/>
            <p:nvPr/>
          </p:nvSpPr>
          <p:spPr>
            <a:xfrm>
              <a:off x="5114608" y="581177"/>
              <a:ext cx="284401" cy="38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b="1" kern="1200">
                <a:solidFill>
                  <a:schemeClr val="tx1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76FC-3B45-FB4F-B3AD-3DDA9077B912}" type="slidenum">
              <a:rPr lang="en-US" smtClean="0"/>
              <a:t>15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26804" y="1309635"/>
            <a:ext cx="6929415" cy="1904244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156219" y="1420525"/>
            <a:ext cx="19877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00FF"/>
                </a:solidFill>
              </a:rPr>
              <a:t>Error Pattern Generation</a:t>
            </a:r>
            <a:endParaRPr lang="en-US" sz="2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229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/>
      <p:bldP spid="5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Sliding window operation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8887" y="2114291"/>
            <a:ext cx="7961346" cy="523220"/>
            <a:chOff x="300480" y="4352674"/>
            <a:chExt cx="79613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727763" y="4352674"/>
              <a:ext cx="53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 smtClean="0">
                  <a:solidFill>
                    <a:srgbClr val="FF0000"/>
                  </a:solidFill>
                </a:rPr>
                <a:t>b</a:t>
              </a:r>
              <a:r>
                <a:rPr lang="en-US" sz="2800" b="1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28511" y="4352674"/>
              <a:ext cx="53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 smtClean="0">
                  <a:solidFill>
                    <a:srgbClr val="FF0000"/>
                  </a:solidFill>
                </a:rPr>
                <a:t>b</a:t>
              </a:r>
              <a:r>
                <a:rPr lang="en-US" sz="2800" b="1" baseline="-250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00371" y="4352674"/>
              <a:ext cx="53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 smtClean="0"/>
                <a:t>b</a:t>
              </a:r>
              <a:r>
                <a:rPr lang="en-US" sz="2800" b="1" baseline="-25000" dirty="0"/>
                <a:t>4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78137" y="4352674"/>
              <a:ext cx="53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 smtClean="0"/>
                <a:t>b</a:t>
              </a:r>
              <a:r>
                <a:rPr lang="en-US" sz="2800" b="1" baseline="-25000" dirty="0"/>
                <a:t>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72231" y="4352674"/>
              <a:ext cx="53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 smtClean="0"/>
                <a:t>b</a:t>
              </a:r>
              <a:r>
                <a:rPr lang="en-US" sz="2800" b="1" baseline="-25000" dirty="0"/>
                <a:t>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22605" y="4352674"/>
              <a:ext cx="53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 smtClean="0">
                  <a:solidFill>
                    <a:srgbClr val="FF0000"/>
                  </a:solidFill>
                </a:rPr>
                <a:t>b</a:t>
              </a:r>
              <a:r>
                <a:rPr lang="en-US" sz="2800" b="1" baseline="-25000" dirty="0" smtClean="0">
                  <a:solidFill>
                    <a:srgbClr val="FF0000"/>
                  </a:solidFill>
                </a:rPr>
                <a:t>6</a:t>
              </a:r>
              <a:endParaRPr lang="en-US" sz="28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23353" y="4352674"/>
              <a:ext cx="53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 smtClean="0"/>
                <a:t>b</a:t>
              </a:r>
              <a:r>
                <a:rPr lang="en-US" sz="2800" b="1" baseline="-25000" dirty="0"/>
                <a:t>8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72979" y="4352674"/>
              <a:ext cx="53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 smtClean="0"/>
                <a:t>b</a:t>
              </a:r>
              <a:r>
                <a:rPr lang="en-US" sz="2800" b="1" baseline="-25000" dirty="0"/>
                <a:t>7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3727" y="4352674"/>
              <a:ext cx="53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 smtClean="0"/>
                <a:t>b</a:t>
              </a:r>
              <a:r>
                <a:rPr lang="en-US" sz="2800" b="1" baseline="-25000" dirty="0"/>
                <a:t>9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24101" y="4352674"/>
              <a:ext cx="6453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 smtClean="0">
                  <a:solidFill>
                    <a:srgbClr val="FF0000"/>
                  </a:solidFill>
                </a:rPr>
                <a:t>b</a:t>
              </a:r>
              <a:r>
                <a:rPr lang="en-US" sz="2800" b="1" baseline="-25000" dirty="0" smtClean="0">
                  <a:solidFill>
                    <a:srgbClr val="FF0000"/>
                  </a:solidFill>
                </a:rPr>
                <a:t>10</a:t>
              </a:r>
              <a:endParaRPr lang="en-US" sz="28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82571" y="4352674"/>
              <a:ext cx="6453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 smtClean="0"/>
                <a:t>b</a:t>
              </a:r>
              <a:r>
                <a:rPr lang="en-US" sz="2800" b="1" baseline="-25000" dirty="0" smtClean="0"/>
                <a:t>11</a:t>
              </a:r>
              <a:endParaRPr lang="en-US" sz="2800" b="1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41041" y="4352674"/>
              <a:ext cx="6453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 smtClean="0">
                  <a:solidFill>
                    <a:srgbClr val="FF0000"/>
                  </a:solidFill>
                </a:rPr>
                <a:t>b</a:t>
              </a:r>
              <a:r>
                <a:rPr lang="en-US" sz="2800" b="1" baseline="-25000" dirty="0" smtClean="0">
                  <a:solidFill>
                    <a:srgbClr val="FF0000"/>
                  </a:solidFill>
                </a:rPr>
                <a:t>12</a:t>
              </a:r>
              <a:endParaRPr lang="en-US" sz="28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99511" y="4352674"/>
              <a:ext cx="6453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 smtClean="0"/>
                <a:t>b</a:t>
              </a:r>
              <a:r>
                <a:rPr lang="en-US" sz="2800" b="1" baseline="-25000" dirty="0" smtClean="0"/>
                <a:t>13</a:t>
              </a:r>
              <a:endParaRPr lang="en-US" sz="2800" b="1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480" y="4352674"/>
              <a:ext cx="53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 smtClean="0"/>
                <a:t>b</a:t>
              </a:r>
              <a:r>
                <a:rPr lang="en-US" sz="2800" b="1" baseline="-25000" dirty="0" smtClean="0"/>
                <a:t>0</a:t>
              </a:r>
              <a:endParaRPr lang="en-US" sz="2800" b="1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57981" y="4352674"/>
              <a:ext cx="6453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 smtClean="0"/>
                <a:t>b</a:t>
              </a:r>
              <a:r>
                <a:rPr lang="en-US" sz="2800" b="1" baseline="-25000" dirty="0" smtClean="0"/>
                <a:t>14</a:t>
              </a:r>
              <a:endParaRPr lang="en-US" sz="2800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16447" y="4352674"/>
              <a:ext cx="6453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 smtClean="0"/>
                <a:t>b</a:t>
              </a:r>
              <a:r>
                <a:rPr lang="en-US" sz="2800" b="1" baseline="-25000" dirty="0" smtClean="0"/>
                <a:t>15</a:t>
              </a:r>
              <a:endParaRPr lang="en-US" sz="2800" b="1" baseline="-25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08887" y="3116499"/>
            <a:ext cx="7961346" cy="523220"/>
            <a:chOff x="300480" y="4352674"/>
            <a:chExt cx="7961346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727763" y="4352674"/>
              <a:ext cx="53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>
                  <a:solidFill>
                    <a:srgbClr val="FF0000"/>
                  </a:solidFill>
                </a:rPr>
                <a:t>1</a:t>
              </a:r>
              <a:endParaRPr lang="en-US" sz="28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28511" y="4352674"/>
              <a:ext cx="53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 smtClean="0">
                  <a:solidFill>
                    <a:srgbClr val="FF0000"/>
                  </a:solidFill>
                </a:rPr>
                <a:t>1</a:t>
              </a:r>
              <a:endParaRPr lang="en-US" sz="28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00371" y="4352674"/>
              <a:ext cx="53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/>
                <a:t>0</a:t>
              </a:r>
              <a:endParaRPr lang="en-US" sz="2800" b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78137" y="4352674"/>
              <a:ext cx="53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/>
                <a:t>0</a:t>
              </a:r>
              <a:endParaRPr lang="en-US" sz="2800" b="1" baseline="-25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72231" y="4352674"/>
              <a:ext cx="53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/>
                <a:t>0</a:t>
              </a:r>
              <a:endParaRPr lang="en-US" sz="2800" b="1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22605" y="4352674"/>
              <a:ext cx="53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>
                  <a:solidFill>
                    <a:srgbClr val="FF0000"/>
                  </a:solidFill>
                </a:rPr>
                <a:t>1</a:t>
              </a:r>
              <a:endParaRPr lang="en-US" sz="28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23353" y="4352674"/>
              <a:ext cx="53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/>
                <a:t>0</a:t>
              </a:r>
              <a:endParaRPr lang="en-US" sz="28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72979" y="4352674"/>
              <a:ext cx="53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/>
                <a:t>0</a:t>
              </a:r>
              <a:endParaRPr lang="en-US" sz="28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73727" y="4352674"/>
              <a:ext cx="53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/>
                <a:t>0</a:t>
              </a:r>
              <a:endParaRPr lang="en-US" sz="2800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24101" y="4352674"/>
              <a:ext cx="6453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>
                  <a:solidFill>
                    <a:srgbClr val="FF0000"/>
                  </a:solidFill>
                </a:rPr>
                <a:t>1</a:t>
              </a:r>
              <a:endParaRPr lang="en-US" sz="28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82571" y="4352674"/>
              <a:ext cx="6453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/>
                <a:t>0</a:t>
              </a:r>
              <a:endParaRPr lang="en-US" sz="2800" b="1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941041" y="4352674"/>
              <a:ext cx="6453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>
                  <a:solidFill>
                    <a:srgbClr val="FF0000"/>
                  </a:solidFill>
                </a:rPr>
                <a:t>1</a:t>
              </a:r>
              <a:endParaRPr lang="en-US" sz="28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99511" y="4352674"/>
              <a:ext cx="6453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/>
                <a:t>0</a:t>
              </a:r>
              <a:endParaRPr lang="en-US" sz="2800" b="1" baseline="-25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480" y="4352674"/>
              <a:ext cx="53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/>
                <a:t>0</a:t>
              </a:r>
              <a:endParaRPr lang="en-US" sz="2800" b="1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57981" y="4352674"/>
              <a:ext cx="6453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/>
                <a:t>0</a:t>
              </a:r>
              <a:endParaRPr lang="en-US" sz="2800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16447" y="4352674"/>
              <a:ext cx="6453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/>
                <a:t>0</a:t>
              </a:r>
              <a:endParaRPr lang="en-US" sz="2800" b="1" baseline="-25000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836170" y="3116499"/>
            <a:ext cx="1844468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454858" y="3747879"/>
            <a:ext cx="494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40" name="Rectangle 39"/>
          <p:cNvSpPr/>
          <p:nvPr/>
        </p:nvSpPr>
        <p:spPr>
          <a:xfrm>
            <a:off x="1737496" y="3122379"/>
            <a:ext cx="1844468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421308" y="3747879"/>
            <a:ext cx="494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42" name="Rectangle 41"/>
          <p:cNvSpPr/>
          <p:nvPr/>
        </p:nvSpPr>
        <p:spPr>
          <a:xfrm>
            <a:off x="3192376" y="3111979"/>
            <a:ext cx="1844468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932508" y="3122379"/>
            <a:ext cx="2233880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488014" y="3747879"/>
            <a:ext cx="494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3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6244153" y="3122379"/>
            <a:ext cx="1994197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030971" y="4288559"/>
            <a:ext cx="2577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e,1</a:t>
            </a:r>
            <a:r>
              <a:rPr lang="en-US" sz="2800" dirty="0" smtClean="0"/>
              <a:t> = 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x 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x p</a:t>
            </a:r>
            <a:r>
              <a:rPr lang="en-US" sz="2800" baseline="-25000" dirty="0"/>
              <a:t>3</a:t>
            </a:r>
            <a:endParaRPr lang="en-US" sz="28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39560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308754" y="1187826"/>
            <a:ext cx="8665206" cy="66954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Example: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70857" y="1254125"/>
            <a:ext cx="22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Window Size = 4</a:t>
            </a:r>
            <a:endParaRPr lang="en-US" sz="2400" dirty="0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149531" y="4897880"/>
            <a:ext cx="8665206" cy="66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0000FF"/>
                </a:solidFill>
              </a:rPr>
              <a:t>Delivery Rate is the average of Prob. of Error of N </a:t>
            </a:r>
            <a:r>
              <a:rPr lang="en-US" sz="2800" dirty="0" err="1" smtClean="0">
                <a:solidFill>
                  <a:srgbClr val="0000FF"/>
                </a:solidFill>
              </a:rPr>
              <a:t>seqs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060785"/>
              </p:ext>
            </p:extLst>
          </p:nvPr>
        </p:nvGraphicFramePr>
        <p:xfrm>
          <a:off x="1706822" y="5609850"/>
          <a:ext cx="5486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" name="Document" r:id="rId4" imgW="5486400" imgH="977900" progId="Word.Document.12">
                  <p:link updateAutomatic="1"/>
                </p:oleObj>
              </mc:Choice>
              <mc:Fallback>
                <p:oleObj name="Document" r:id="rId4" imgW="5486400" imgH="9779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6822" y="5609850"/>
                        <a:ext cx="5486400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413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/>
      <p:bldP spid="40" grpId="0" animBg="1"/>
      <p:bldP spid="40" grpId="1" animBg="1"/>
      <p:bldP spid="41" grpId="0"/>
      <p:bldP spid="42" grpId="0" animBg="1"/>
      <p:bldP spid="42" grpId="1" animBg="1"/>
      <p:bldP spid="43" grpId="0" animBg="1"/>
      <p:bldP spid="43" grpId="1" animBg="1"/>
      <p:bldP spid="44" grpId="0"/>
      <p:bldP spid="45" grpId="0" animBg="1"/>
      <p:bldP spid="45" grpId="1" animBg="1"/>
      <p:bldP spid="46" grpId="0"/>
      <p:bldP spid="51" grpId="0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49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9560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302404" y="1737100"/>
            <a:ext cx="8665206" cy="185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0000FF"/>
                </a:solidFill>
              </a:rPr>
              <a:t>Motivation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Avoids the time and space complexity of lookup tables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Machine learning can provide faster </a:t>
            </a:r>
            <a:r>
              <a:rPr lang="en-US" sz="2400" dirty="0">
                <a:solidFill>
                  <a:srgbClr val="000000"/>
                </a:solidFill>
              </a:rPr>
              <a:t>online </a:t>
            </a:r>
            <a:r>
              <a:rPr lang="en-US" sz="2400" dirty="0" smtClean="0">
                <a:solidFill>
                  <a:srgbClr val="000000"/>
                </a:solidFill>
              </a:rPr>
              <a:t>solution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8754" y="3569074"/>
            <a:ext cx="8665206" cy="2987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0000FF"/>
                </a:solidFill>
              </a:rPr>
              <a:t>Machine learning algorithm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We chose Neural Networks</a:t>
            </a:r>
          </a:p>
          <a:p>
            <a:pPr lvl="1"/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800" dirty="0" smtClean="0">
                <a:solidFill>
                  <a:srgbClr val="0000FF"/>
                </a:solidFill>
              </a:rPr>
              <a:t>Reason</a:t>
            </a:r>
          </a:p>
          <a:p>
            <a:pPr lvl="1"/>
            <a:r>
              <a:rPr lang="en-US" sz="2400" dirty="0" smtClean="0"/>
              <a:t>Supports non-linear continuous functions</a:t>
            </a:r>
          </a:p>
          <a:p>
            <a:pPr lvl="1"/>
            <a:r>
              <a:rPr lang="en-US" sz="2400" dirty="0" smtClean="0"/>
              <a:t>Appropriate for delivery ratio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49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Feature Set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9560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8754" y="1187824"/>
            <a:ext cx="8665206" cy="516852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 Set</a:t>
            </a:r>
          </a:p>
          <a:p>
            <a:pPr lvl="1"/>
            <a:r>
              <a:rPr lang="en-US" sz="2400" dirty="0" smtClean="0"/>
              <a:t>Use Bit error Rate per bit</a:t>
            </a:r>
          </a:p>
          <a:p>
            <a:pPr lvl="1"/>
            <a:endParaRPr lang="en-US" sz="2400" dirty="0" smtClean="0"/>
          </a:p>
          <a:p>
            <a:r>
              <a:rPr lang="en-US" sz="2800" dirty="0" smtClean="0">
                <a:solidFill>
                  <a:srgbClr val="0000FF"/>
                </a:solidFill>
              </a:rPr>
              <a:t>Advantage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Easy to obtain from CSI information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Allows de-coupling from the interleaver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Feature size is limited by number of bits in OFDM symbol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48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49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Neural Network: Setup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9560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19</a:t>
            </a:fld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6484227" y="3056704"/>
            <a:ext cx="469103" cy="629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047897" y="2138900"/>
            <a:ext cx="478542" cy="25234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430181" y="2116217"/>
            <a:ext cx="478542" cy="25234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 Single Corner Rectangle 79"/>
          <p:cNvSpPr/>
          <p:nvPr/>
        </p:nvSpPr>
        <p:spPr>
          <a:xfrm>
            <a:off x="1793355" y="2251760"/>
            <a:ext cx="470954" cy="2207388"/>
          </a:xfrm>
          <a:prstGeom prst="round1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1842198" y="2300600"/>
            <a:ext cx="5054626" cy="2207388"/>
            <a:chOff x="1672310" y="3477588"/>
            <a:chExt cx="5054626" cy="2207388"/>
          </a:xfrm>
        </p:grpSpPr>
        <p:grpSp>
          <p:nvGrpSpPr>
            <p:cNvPr id="8" name="Group 7"/>
            <p:cNvGrpSpPr/>
            <p:nvPr/>
          </p:nvGrpSpPr>
          <p:grpSpPr>
            <a:xfrm>
              <a:off x="1672310" y="3722890"/>
              <a:ext cx="347472" cy="1619588"/>
              <a:chOff x="1857375" y="2495169"/>
              <a:chExt cx="347472" cy="1619588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1857375" y="2495169"/>
                <a:ext cx="347472" cy="3474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857375" y="3131227"/>
                <a:ext cx="347472" cy="3474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857375" y="3767285"/>
                <a:ext cx="347472" cy="3474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319546" y="3477588"/>
              <a:ext cx="347472" cy="2207388"/>
              <a:chOff x="2994406" y="1715874"/>
              <a:chExt cx="347472" cy="2207388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2994406" y="1715874"/>
                <a:ext cx="347472" cy="3474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994406" y="2955818"/>
                <a:ext cx="347472" cy="3474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994406" y="3575790"/>
                <a:ext cx="347472" cy="3474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994406" y="2335846"/>
                <a:ext cx="347472" cy="3474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019782" y="3651324"/>
              <a:ext cx="1299764" cy="1859916"/>
              <a:chOff x="1873250" y="2835992"/>
              <a:chExt cx="1299764" cy="1859916"/>
            </a:xfrm>
          </p:grpSpPr>
          <p:cxnSp>
            <p:nvCxnSpPr>
              <p:cNvPr id="19" name="Straight Arrow Connector 18"/>
              <p:cNvCxnSpPr>
                <a:stCxn id="9" idx="6"/>
                <a:endCxn id="13" idx="2"/>
              </p:cNvCxnSpPr>
              <p:nvPr/>
            </p:nvCxnSpPr>
            <p:spPr>
              <a:xfrm flipV="1">
                <a:off x="1873250" y="2835992"/>
                <a:ext cx="1299764" cy="24530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9" idx="6"/>
                <a:endCxn id="17" idx="2"/>
              </p:cNvCxnSpPr>
              <p:nvPr/>
            </p:nvCxnSpPr>
            <p:spPr>
              <a:xfrm>
                <a:off x="1873250" y="3081294"/>
                <a:ext cx="1299764" cy="3746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9" idx="6"/>
                <a:endCxn id="14" idx="2"/>
              </p:cNvCxnSpPr>
              <p:nvPr/>
            </p:nvCxnSpPr>
            <p:spPr>
              <a:xfrm>
                <a:off x="1873250" y="3081294"/>
                <a:ext cx="1299764" cy="99464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9" idx="6"/>
                <a:endCxn id="16" idx="2"/>
              </p:cNvCxnSpPr>
              <p:nvPr/>
            </p:nvCxnSpPr>
            <p:spPr>
              <a:xfrm>
                <a:off x="1873250" y="3081294"/>
                <a:ext cx="1299764" cy="161461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2009372" y="3651324"/>
              <a:ext cx="1310174" cy="1888352"/>
              <a:chOff x="2009372" y="3651324"/>
              <a:chExt cx="1310174" cy="188835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V="1">
                <a:off x="2009372" y="4299732"/>
                <a:ext cx="1299764" cy="24530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2009372" y="4545034"/>
                <a:ext cx="1299764" cy="3746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2009372" y="4545034"/>
                <a:ext cx="1299764" cy="99464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endCxn id="13" idx="2"/>
              </p:cNvCxnSpPr>
              <p:nvPr/>
            </p:nvCxnSpPr>
            <p:spPr>
              <a:xfrm flipV="1">
                <a:off x="2009372" y="3651324"/>
                <a:ext cx="1310174" cy="8937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2015243" y="3651324"/>
              <a:ext cx="1310174" cy="1892900"/>
              <a:chOff x="2009372" y="3026804"/>
              <a:chExt cx="1310174" cy="1892900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V="1">
                <a:off x="2009372" y="4299732"/>
                <a:ext cx="1299764" cy="24530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009372" y="4545034"/>
                <a:ext cx="1299764" cy="3746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endCxn id="13" idx="2"/>
              </p:cNvCxnSpPr>
              <p:nvPr/>
            </p:nvCxnSpPr>
            <p:spPr>
              <a:xfrm flipV="1">
                <a:off x="2009372" y="3026804"/>
                <a:ext cx="1304303" cy="15182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1">
                <a:off x="2009372" y="3651324"/>
                <a:ext cx="1310174" cy="8937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4953543" y="3477588"/>
              <a:ext cx="347472" cy="2207388"/>
              <a:chOff x="2994406" y="1715874"/>
              <a:chExt cx="347472" cy="2207388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994406" y="1715874"/>
                <a:ext cx="347472" cy="3474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994406" y="2955818"/>
                <a:ext cx="347472" cy="3474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994406" y="3575790"/>
                <a:ext cx="347472" cy="3474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94406" y="2335846"/>
                <a:ext cx="347472" cy="3474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667018" y="3641732"/>
              <a:ext cx="1286525" cy="1869508"/>
              <a:chOff x="1873250" y="3081294"/>
              <a:chExt cx="1286525" cy="1869508"/>
            </a:xfrm>
          </p:grpSpPr>
          <p:cxnSp>
            <p:nvCxnSpPr>
              <p:cNvPr id="42" name="Straight Arrow Connector 41"/>
              <p:cNvCxnSpPr>
                <a:endCxn id="37" idx="2"/>
              </p:cNvCxnSpPr>
              <p:nvPr/>
            </p:nvCxnSpPr>
            <p:spPr>
              <a:xfrm>
                <a:off x="1873250" y="3081294"/>
                <a:ext cx="1286525" cy="95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endCxn id="40" idx="2"/>
              </p:cNvCxnSpPr>
              <p:nvPr/>
            </p:nvCxnSpPr>
            <p:spPr>
              <a:xfrm>
                <a:off x="1873250" y="3081294"/>
                <a:ext cx="1286525" cy="62956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38" idx="2"/>
              </p:cNvCxnSpPr>
              <p:nvPr/>
            </p:nvCxnSpPr>
            <p:spPr>
              <a:xfrm>
                <a:off x="1873250" y="3081294"/>
                <a:ext cx="1286525" cy="12495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endCxn id="39" idx="2"/>
              </p:cNvCxnSpPr>
              <p:nvPr/>
            </p:nvCxnSpPr>
            <p:spPr>
              <a:xfrm>
                <a:off x="1873250" y="3081294"/>
                <a:ext cx="1286525" cy="186950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3672889" y="3651324"/>
              <a:ext cx="1286525" cy="1831904"/>
              <a:chOff x="1873250" y="2498926"/>
              <a:chExt cx="1286525" cy="1831904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1873250" y="3081294"/>
                <a:ext cx="1286525" cy="95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1873250" y="3081294"/>
                <a:ext cx="1286525" cy="62956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873250" y="3081294"/>
                <a:ext cx="1286525" cy="12495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37" idx="2"/>
              </p:cNvCxnSpPr>
              <p:nvPr/>
            </p:nvCxnSpPr>
            <p:spPr>
              <a:xfrm flipV="1">
                <a:off x="1873250" y="2498926"/>
                <a:ext cx="1280654" cy="5823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3662479" y="3651324"/>
              <a:ext cx="1291064" cy="1869012"/>
              <a:chOff x="1873250" y="1841846"/>
              <a:chExt cx="1291064" cy="1869012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>
                <a:off x="1873250" y="3081294"/>
                <a:ext cx="1286525" cy="95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1873250" y="3081294"/>
                <a:ext cx="1286525" cy="62956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endCxn id="37" idx="2"/>
              </p:cNvCxnSpPr>
              <p:nvPr/>
            </p:nvCxnSpPr>
            <p:spPr>
              <a:xfrm flipV="1">
                <a:off x="1873250" y="1841846"/>
                <a:ext cx="1291064" cy="12394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1873250" y="2498926"/>
                <a:ext cx="1280654" cy="5823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3668350" y="3651324"/>
              <a:ext cx="1291064" cy="1841000"/>
              <a:chOff x="1873250" y="1249886"/>
              <a:chExt cx="1291064" cy="1841000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>
                <a:off x="1873250" y="3081294"/>
                <a:ext cx="1286525" cy="95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endCxn id="37" idx="2"/>
              </p:cNvCxnSpPr>
              <p:nvPr/>
            </p:nvCxnSpPr>
            <p:spPr>
              <a:xfrm flipV="1">
                <a:off x="1873250" y="1249886"/>
                <a:ext cx="1285193" cy="183140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1873250" y="1841846"/>
                <a:ext cx="1291064" cy="12394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1873250" y="2498926"/>
                <a:ext cx="1280654" cy="5823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Oval 68"/>
            <p:cNvSpPr/>
            <p:nvPr/>
          </p:nvSpPr>
          <p:spPr>
            <a:xfrm>
              <a:off x="6379464" y="4382573"/>
              <a:ext cx="347472" cy="3474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endCxn id="69" idx="2"/>
            </p:cNvCxnSpPr>
            <p:nvPr/>
          </p:nvCxnSpPr>
          <p:spPr>
            <a:xfrm>
              <a:off x="5301015" y="3670168"/>
              <a:ext cx="1078449" cy="8861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69" idx="2"/>
            </p:cNvCxnSpPr>
            <p:nvPr/>
          </p:nvCxnSpPr>
          <p:spPr>
            <a:xfrm>
              <a:off x="5301015" y="4324774"/>
              <a:ext cx="1078449" cy="2315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endCxn id="69" idx="2"/>
            </p:cNvCxnSpPr>
            <p:nvPr/>
          </p:nvCxnSpPr>
          <p:spPr>
            <a:xfrm flipV="1">
              <a:off x="5301015" y="4556309"/>
              <a:ext cx="1078449" cy="344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69" idx="2"/>
            </p:cNvCxnSpPr>
            <p:nvPr/>
          </p:nvCxnSpPr>
          <p:spPr>
            <a:xfrm flipV="1">
              <a:off x="5301015" y="4556309"/>
              <a:ext cx="1078449" cy="9264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1385119" y="4721036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Input Layer</a:t>
            </a:r>
            <a:endParaRPr lang="en-US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49410" y="4765356"/>
            <a:ext cx="18045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50000"/>
                  </a:schemeClr>
                </a:solidFill>
              </a:rPr>
              <a:t>Hidden Layers</a:t>
            </a:r>
            <a:endParaRPr lang="en-US" sz="2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51048" y="4028261"/>
            <a:ext cx="16979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Output Layer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57200" y="1253571"/>
            <a:ext cx="35702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600" dirty="0" smtClean="0">
                <a:solidFill>
                  <a:srgbClr val="0000FF"/>
                </a:solidFill>
              </a:rPr>
              <a:t>Multi Layer Perceptron</a:t>
            </a:r>
            <a:endParaRPr lang="en-US" sz="2600" dirty="0">
              <a:solidFill>
                <a:srgbClr val="0000FF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90649" y="5261363"/>
            <a:ext cx="187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Bit Error Rate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91287" y="5253790"/>
            <a:ext cx="1207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2 Layers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994846" y="5666615"/>
            <a:ext cx="281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20 Neurons per layer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260502" y="2719638"/>
            <a:ext cx="1676978" cy="782151"/>
            <a:chOff x="260502" y="2719638"/>
            <a:chExt cx="1676978" cy="782151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814066" y="2719638"/>
              <a:ext cx="1123414" cy="3370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260502" y="3040124"/>
              <a:ext cx="11294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Neuron</a:t>
              </a:r>
              <a:endParaRPr lang="en-US" sz="2400" dirty="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6152947" y="4507988"/>
            <a:ext cx="1847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Delivery Rate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563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2" grpId="0" animBg="1"/>
      <p:bldP spid="80" grpId="0" animBg="1"/>
      <p:bldP spid="86" grpId="0"/>
      <p:bldP spid="87" grpId="0"/>
      <p:bldP spid="88" grpId="0"/>
      <p:bldP spid="93" grpId="0"/>
      <p:bldP spid="95" grpId="0"/>
      <p:bldP spid="96" grpId="0"/>
      <p:bldP spid="1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06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Frequency Diversity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9560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1164768"/>
            <a:ext cx="3913776" cy="134254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Wireless channel are frequency selective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40407" y="4039250"/>
            <a:ext cx="4129347" cy="156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0000FF"/>
                </a:solidFill>
              </a:rPr>
              <a:t>Bandwidth is increasing with new standards</a:t>
            </a:r>
            <a:endParaRPr lang="en-US" sz="2800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253435" y="3653434"/>
            <a:ext cx="4326163" cy="2534901"/>
            <a:chOff x="4253435" y="3975418"/>
            <a:chExt cx="4326163" cy="2534901"/>
          </a:xfrm>
        </p:grpSpPr>
        <p:sp>
          <p:nvSpPr>
            <p:cNvPr id="10" name="TextBox 9"/>
            <p:cNvSpPr txBox="1"/>
            <p:nvPr/>
          </p:nvSpPr>
          <p:spPr>
            <a:xfrm rot="16200000">
              <a:off x="3569868" y="4658985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BW (MHz)</a:t>
              </a:r>
              <a:endParaRPr lang="en-US" sz="2400" b="1" dirty="0"/>
            </a:p>
          </p:txBody>
        </p:sp>
        <p:graphicFrame>
          <p:nvGraphicFramePr>
            <p:cNvPr id="12" name="Chart 11"/>
            <p:cNvGraphicFramePr/>
            <p:nvPr>
              <p:extLst>
                <p:ext uri="{D42A27DB-BD31-4B8C-83A1-F6EECF244321}">
                  <p14:modId xmlns:p14="http://schemas.microsoft.com/office/powerpoint/2010/main" val="3703005407"/>
                </p:ext>
              </p:extLst>
            </p:nvPr>
          </p:nvGraphicFramePr>
          <p:xfrm>
            <a:off x="4698432" y="4173358"/>
            <a:ext cx="3881166" cy="23369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2" name="Group 1"/>
          <p:cNvGrpSpPr/>
          <p:nvPr/>
        </p:nvGrpSpPr>
        <p:grpSpPr>
          <a:xfrm>
            <a:off x="4389166" y="1048329"/>
            <a:ext cx="4507305" cy="2868290"/>
            <a:chOff x="4389166" y="1048329"/>
            <a:chExt cx="4507305" cy="2868290"/>
          </a:xfrm>
        </p:grpSpPr>
        <p:graphicFrame>
          <p:nvGraphicFramePr>
            <p:cNvPr id="9" name="Chart 8"/>
            <p:cNvGraphicFramePr/>
            <p:nvPr>
              <p:extLst>
                <p:ext uri="{D42A27DB-BD31-4B8C-83A1-F6EECF244321}">
                  <p14:modId xmlns:p14="http://schemas.microsoft.com/office/powerpoint/2010/main" val="3142742409"/>
                </p:ext>
              </p:extLst>
            </p:nvPr>
          </p:nvGraphicFramePr>
          <p:xfrm>
            <a:off x="4651379" y="1048329"/>
            <a:ext cx="4245092" cy="24561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5659120" y="3454954"/>
              <a:ext cx="2993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Channel Subcarriers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3705599" y="1868051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SNR (dB)</a:t>
              </a:r>
              <a:endParaRPr lang="en-US" sz="24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67598" y="1592076"/>
            <a:ext cx="1023199" cy="1091198"/>
            <a:chOff x="6667598" y="1592076"/>
            <a:chExt cx="1023199" cy="1091198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7690797" y="1592076"/>
              <a:ext cx="0" cy="109119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667598" y="2252387"/>
              <a:ext cx="102319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</a:rPr>
                <a:t>~22dBs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87576" y="3806766"/>
            <a:ext cx="2810471" cy="1766483"/>
            <a:chOff x="5587576" y="4128750"/>
            <a:chExt cx="2810471" cy="1766483"/>
          </a:xfrm>
        </p:grpSpPr>
        <p:sp>
          <p:nvSpPr>
            <p:cNvPr id="19" name="TextBox 18"/>
            <p:cNvSpPr txBox="1"/>
            <p:nvPr/>
          </p:nvSpPr>
          <p:spPr>
            <a:xfrm>
              <a:off x="5587576" y="5464346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</a:rPr>
                <a:t>20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48100" y="5455754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4</a:t>
              </a:r>
              <a:r>
                <a:rPr lang="en-US" sz="2200" dirty="0" smtClean="0">
                  <a:solidFill>
                    <a:srgbClr val="FF0000"/>
                  </a:solidFill>
                </a:rPr>
                <a:t>0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09882" y="5455754"/>
              <a:ext cx="6136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</a:rPr>
                <a:t>160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41410" y="4128750"/>
              <a:ext cx="7566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</a:rPr>
                <a:t>1825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17500" y="6168534"/>
            <a:ext cx="8096250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Wider Channels experience more frequency diversity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853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49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Neural Network Operation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9560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508375" y="2136775"/>
            <a:ext cx="2557321" cy="1244599"/>
            <a:chOff x="3587750" y="3984624"/>
            <a:chExt cx="2557321" cy="1666875"/>
          </a:xfrm>
        </p:grpSpPr>
        <p:sp>
          <p:nvSpPr>
            <p:cNvPr id="8" name="Rectangle 7"/>
            <p:cNvSpPr/>
            <p:nvPr/>
          </p:nvSpPr>
          <p:spPr>
            <a:xfrm>
              <a:off x="3587750" y="3984624"/>
              <a:ext cx="2508250" cy="16668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35375" y="4439331"/>
              <a:ext cx="250969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Neural Network</a:t>
              </a:r>
              <a:endParaRPr lang="en-US" sz="2800" dirty="0"/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2603500" y="2604860"/>
            <a:ext cx="825500" cy="347890"/>
          </a:xfrm>
          <a:prstGeom prst="right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051428" y="2395110"/>
            <a:ext cx="1619497" cy="830997"/>
            <a:chOff x="388128" y="2349500"/>
            <a:chExt cx="2076697" cy="830997"/>
          </a:xfrm>
        </p:grpSpPr>
        <p:sp>
          <p:nvSpPr>
            <p:cNvPr id="13" name="TextBox 12"/>
            <p:cNvSpPr txBox="1"/>
            <p:nvPr/>
          </p:nvSpPr>
          <p:spPr>
            <a:xfrm>
              <a:off x="507998" y="2349500"/>
              <a:ext cx="17899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Network weights</a:t>
              </a:r>
              <a:endParaRPr lang="en-US" sz="2400" dirty="0"/>
            </a:p>
          </p:txBody>
        </p:sp>
        <p:sp>
          <p:nvSpPr>
            <p:cNvPr id="14" name="Double Brace 13"/>
            <p:cNvSpPr/>
            <p:nvPr/>
          </p:nvSpPr>
          <p:spPr>
            <a:xfrm>
              <a:off x="388128" y="2381249"/>
              <a:ext cx="2076697" cy="765483"/>
            </a:xfrm>
            <a:prstGeom prst="bracePair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905250" y="1254125"/>
            <a:ext cx="15369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Training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0730" y="3476624"/>
            <a:ext cx="2549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Intel Channel Traces</a:t>
            </a:r>
          </a:p>
          <a:p>
            <a:r>
              <a:rPr lang="en-US" sz="2200" dirty="0" err="1" smtClean="0">
                <a:solidFill>
                  <a:srgbClr val="0000FF"/>
                </a:solidFill>
              </a:rPr>
              <a:t>TGn</a:t>
            </a:r>
            <a:r>
              <a:rPr lang="en-US" sz="2200" dirty="0" smtClean="0">
                <a:solidFill>
                  <a:srgbClr val="0000FF"/>
                </a:solidFill>
              </a:rPr>
              <a:t> Channel models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6145071" y="2615745"/>
            <a:ext cx="825500" cy="347890"/>
          </a:xfrm>
          <a:prstGeom prst="right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97653" y="2327275"/>
            <a:ext cx="2076697" cy="830997"/>
            <a:chOff x="388128" y="2349500"/>
            <a:chExt cx="2076697" cy="830997"/>
          </a:xfrm>
        </p:grpSpPr>
        <p:sp>
          <p:nvSpPr>
            <p:cNvPr id="21" name="TextBox 20"/>
            <p:cNvSpPr txBox="1"/>
            <p:nvPr/>
          </p:nvSpPr>
          <p:spPr>
            <a:xfrm>
              <a:off x="508000" y="2349500"/>
              <a:ext cx="19250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Bit-Error-Rate</a:t>
              </a:r>
            </a:p>
            <a:p>
              <a:r>
                <a:rPr lang="en-US" sz="2400" dirty="0" smtClean="0"/>
                <a:t>Delivery Ratio</a:t>
              </a:r>
              <a:endParaRPr lang="en-US" sz="2400" dirty="0"/>
            </a:p>
          </p:txBody>
        </p:sp>
        <p:sp>
          <p:nvSpPr>
            <p:cNvPr id="22" name="Double Brace 21"/>
            <p:cNvSpPr/>
            <p:nvPr/>
          </p:nvSpPr>
          <p:spPr>
            <a:xfrm>
              <a:off x="388128" y="2381249"/>
              <a:ext cx="2076697" cy="765483"/>
            </a:xfrm>
            <a:prstGeom prst="bracePair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00125" y="1905000"/>
            <a:ext cx="850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Input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75525" y="1826567"/>
            <a:ext cx="1079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Output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00500" y="4327525"/>
            <a:ext cx="13867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Testing</a:t>
            </a:r>
            <a:endParaRPr lang="en-US" sz="3200" dirty="0">
              <a:solidFill>
                <a:srgbClr val="0000FF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429000" y="4944051"/>
            <a:ext cx="2641543" cy="1244599"/>
            <a:chOff x="3556000" y="3984624"/>
            <a:chExt cx="2641543" cy="1666875"/>
          </a:xfrm>
        </p:grpSpPr>
        <p:sp>
          <p:nvSpPr>
            <p:cNvPr id="27" name="Rectangle 26"/>
            <p:cNvSpPr/>
            <p:nvPr/>
          </p:nvSpPr>
          <p:spPr>
            <a:xfrm>
              <a:off x="3587750" y="3984624"/>
              <a:ext cx="2508250" cy="16668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56000" y="4375547"/>
              <a:ext cx="2641543" cy="700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Trained Network</a:t>
              </a:r>
              <a:endParaRPr lang="en-US" sz="2800" dirty="0"/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2555875" y="5412136"/>
            <a:ext cx="825500" cy="347890"/>
          </a:xfrm>
          <a:prstGeom prst="right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019678" y="5218261"/>
            <a:ext cx="1619497" cy="830997"/>
            <a:chOff x="388128" y="2349500"/>
            <a:chExt cx="2076697" cy="830997"/>
          </a:xfrm>
        </p:grpSpPr>
        <p:sp>
          <p:nvSpPr>
            <p:cNvPr id="31" name="TextBox 30"/>
            <p:cNvSpPr txBox="1"/>
            <p:nvPr/>
          </p:nvSpPr>
          <p:spPr>
            <a:xfrm>
              <a:off x="507998" y="2349500"/>
              <a:ext cx="17899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Delivery Rate</a:t>
              </a:r>
              <a:endParaRPr lang="en-US" sz="2400" dirty="0"/>
            </a:p>
          </p:txBody>
        </p:sp>
        <p:sp>
          <p:nvSpPr>
            <p:cNvPr id="32" name="Double Brace 31"/>
            <p:cNvSpPr/>
            <p:nvPr/>
          </p:nvSpPr>
          <p:spPr>
            <a:xfrm>
              <a:off x="388128" y="2381249"/>
              <a:ext cx="2076697" cy="765483"/>
            </a:xfrm>
            <a:prstGeom prst="bracePair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6097446" y="5423021"/>
            <a:ext cx="825500" cy="347890"/>
          </a:xfrm>
          <a:prstGeom prst="right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50028" y="5166300"/>
            <a:ext cx="2076697" cy="765483"/>
            <a:chOff x="388128" y="2381249"/>
            <a:chExt cx="2076697" cy="765483"/>
          </a:xfrm>
        </p:grpSpPr>
        <p:sp>
          <p:nvSpPr>
            <p:cNvPr id="35" name="TextBox 34"/>
            <p:cNvSpPr txBox="1"/>
            <p:nvPr/>
          </p:nvSpPr>
          <p:spPr>
            <a:xfrm>
              <a:off x="508000" y="2460625"/>
              <a:ext cx="1919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Bit-Error-Rate</a:t>
              </a:r>
            </a:p>
          </p:txBody>
        </p:sp>
        <p:sp>
          <p:nvSpPr>
            <p:cNvPr id="36" name="Double Brace 35"/>
            <p:cNvSpPr/>
            <p:nvPr/>
          </p:nvSpPr>
          <p:spPr>
            <a:xfrm>
              <a:off x="388128" y="2381249"/>
              <a:ext cx="2076697" cy="765483"/>
            </a:xfrm>
            <a:prstGeom prst="bracePair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52500" y="4712276"/>
            <a:ext cx="850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Input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59650" y="4633843"/>
            <a:ext cx="1079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Output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4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  <p:bldP spid="18" grpId="0"/>
      <p:bldP spid="19" grpId="0" animBg="1"/>
      <p:bldP spid="23" grpId="0"/>
      <p:bldP spid="24" grpId="0"/>
      <p:bldP spid="25" grpId="0"/>
      <p:bldP spid="29" grpId="0" animBg="1"/>
      <p:bldP spid="33" grpId="0" animBg="1"/>
      <p:bldP spid="37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4022"/>
            <a:ext cx="8229600" cy="1143000"/>
          </a:xfrm>
        </p:spPr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9560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57200" y="1811757"/>
            <a:ext cx="8229600" cy="149949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prstClr val="black"/>
                </a:solidFill>
                <a:latin typeface="Tw Cen MT Condensed" panose="020B0606020104020203" pitchFamily="34" charset="0"/>
              </a:rPr>
              <a:t>Develop two new techniques to estimate delivery rate</a:t>
            </a:r>
            <a:endParaRPr lang="en-US" sz="2800" dirty="0">
              <a:solidFill>
                <a:prstClr val="black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9560" y="3851057"/>
            <a:ext cx="8229600" cy="14994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prstClr val="black"/>
                </a:solidFill>
                <a:latin typeface="Tw Cen MT Condensed" panose="020B0606020104020203" pitchFamily="34" charset="0"/>
              </a:rPr>
              <a:t>Propose a new Interleaver</a:t>
            </a:r>
            <a:endParaRPr lang="en-US" sz="2800" b="1" dirty="0">
              <a:solidFill>
                <a:prstClr val="black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5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49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Standard Interleaver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9560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8754" y="1187824"/>
            <a:ext cx="8665206" cy="73305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Spreads adjacent bits by four subcarriers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002278"/>
              </p:ext>
            </p:extLst>
          </p:nvPr>
        </p:nvGraphicFramePr>
        <p:xfrm>
          <a:off x="1412875" y="2651125"/>
          <a:ext cx="60960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931750" y="3306405"/>
            <a:ext cx="5043250" cy="461665"/>
            <a:chOff x="1698625" y="3288357"/>
            <a:chExt cx="5043250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1698625" y="3288357"/>
              <a:ext cx="496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27</a:t>
              </a:r>
              <a:endParaRPr lang="en-US" sz="2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16275" y="3288357"/>
              <a:ext cx="496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28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91075" y="3288357"/>
              <a:ext cx="403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…</a:t>
              </a:r>
              <a:endParaRPr lang="en-US" sz="2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45225" y="3288357"/>
              <a:ext cx="496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39</a:t>
              </a:r>
              <a:endParaRPr lang="en-US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41275" y="3681055"/>
            <a:ext cx="5043250" cy="461665"/>
            <a:chOff x="1698625" y="3288357"/>
            <a:chExt cx="5043250" cy="461665"/>
          </a:xfrm>
        </p:grpSpPr>
        <p:sp>
          <p:nvSpPr>
            <p:cNvPr id="36" name="TextBox 35"/>
            <p:cNvSpPr txBox="1"/>
            <p:nvPr/>
          </p:nvSpPr>
          <p:spPr>
            <a:xfrm>
              <a:off x="1698625" y="3288357"/>
              <a:ext cx="496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40</a:t>
              </a:r>
              <a:endParaRPr lang="en-US" sz="24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16275" y="3288357"/>
              <a:ext cx="496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41</a:t>
              </a:r>
              <a:endParaRPr lang="en-US" sz="2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91075" y="3288357"/>
              <a:ext cx="403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…</a:t>
              </a:r>
              <a:endParaRPr lang="en-US" sz="24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45225" y="3288357"/>
              <a:ext cx="496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52</a:t>
              </a:r>
              <a:endParaRPr lang="en-US" sz="24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47625" y="2924115"/>
            <a:ext cx="5043250" cy="461665"/>
            <a:chOff x="1698625" y="3288357"/>
            <a:chExt cx="5043250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1698625" y="3288357"/>
              <a:ext cx="496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14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16275" y="3288357"/>
              <a:ext cx="496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15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91075" y="3288357"/>
              <a:ext cx="403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…</a:t>
              </a:r>
              <a:endParaRPr lang="en-US" sz="2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225" y="3288357"/>
              <a:ext cx="496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26</a:t>
              </a:r>
              <a:endParaRPr lang="en-US" sz="24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21125" y="2568949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22900" y="2568949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34200" y="2568949"/>
            <a:ext cx="403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88350" y="2568949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13</a:t>
            </a:r>
            <a:endParaRPr lang="en-US" sz="2400" b="1" dirty="0"/>
          </a:p>
        </p:txBody>
      </p:sp>
      <p:sp>
        <p:nvSpPr>
          <p:cNvPr id="40" name="Down Arrow 39"/>
          <p:cNvSpPr/>
          <p:nvPr/>
        </p:nvSpPr>
        <p:spPr>
          <a:xfrm>
            <a:off x="4079875" y="4318000"/>
            <a:ext cx="460375" cy="635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54597"/>
              </p:ext>
            </p:extLst>
          </p:nvPr>
        </p:nvGraphicFramePr>
        <p:xfrm>
          <a:off x="523874" y="5032375"/>
          <a:ext cx="7937501" cy="37084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610577"/>
                <a:gridCol w="610577"/>
                <a:gridCol w="610577"/>
                <a:gridCol w="610577"/>
                <a:gridCol w="610577"/>
                <a:gridCol w="610577"/>
                <a:gridCol w="610577"/>
                <a:gridCol w="610577"/>
                <a:gridCol w="610577"/>
                <a:gridCol w="610577"/>
                <a:gridCol w="610577"/>
                <a:gridCol w="610577"/>
                <a:gridCol w="61057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682625" y="4953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194921" y="4953000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14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836500" y="4953000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406650" y="4953000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40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121025" y="496252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33321" y="4962525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15</a:t>
            </a:r>
            <a:endParaRPr 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274900" y="4962525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28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845050" y="4962525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41</a:t>
            </a:r>
            <a:endParaRPr 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515302" y="4941550"/>
            <a:ext cx="403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090800" y="4953000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13</a:t>
            </a:r>
            <a:endParaRPr 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666596" y="4953000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26</a:t>
            </a:r>
            <a:endParaRPr 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878325" y="4953000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52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17500" y="5935990"/>
            <a:ext cx="8096250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Subcarriers 4 spaces apart </a:t>
            </a:r>
            <a:r>
              <a:rPr lang="en-US" sz="2800" dirty="0" smtClean="0">
                <a:solidFill>
                  <a:srgbClr val="0000FF"/>
                </a:solidFill>
              </a:rPr>
              <a:t>can experience </a:t>
            </a:r>
            <a:r>
              <a:rPr lang="en-US" sz="2800" dirty="0">
                <a:solidFill>
                  <a:srgbClr val="0000FF"/>
                </a:solidFill>
              </a:rPr>
              <a:t>similar fate</a:t>
            </a:r>
          </a:p>
        </p:txBody>
      </p:sp>
      <p:sp>
        <p:nvSpPr>
          <p:cNvPr id="32" name="Down Arrow 31"/>
          <p:cNvSpPr/>
          <p:nvPr/>
        </p:nvSpPr>
        <p:spPr>
          <a:xfrm>
            <a:off x="1539875" y="2698750"/>
            <a:ext cx="142875" cy="13176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3098800" y="2711092"/>
            <a:ext cx="142875" cy="13176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308175" y="4953000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39</a:t>
            </a:r>
            <a:endParaRPr lang="en-US" sz="2400" b="1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17861"/>
              </p:ext>
            </p:extLst>
          </p:nvPr>
        </p:nvGraphicFramePr>
        <p:xfrm>
          <a:off x="488949" y="1871017"/>
          <a:ext cx="7937501" cy="37084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610577"/>
                <a:gridCol w="610577"/>
                <a:gridCol w="610577"/>
                <a:gridCol w="610577"/>
                <a:gridCol w="610577"/>
                <a:gridCol w="610577"/>
                <a:gridCol w="610577"/>
                <a:gridCol w="610577"/>
                <a:gridCol w="610577"/>
                <a:gridCol w="610577"/>
                <a:gridCol w="610577"/>
                <a:gridCol w="610577"/>
                <a:gridCol w="61057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47700" y="1811942"/>
            <a:ext cx="7692350" cy="461665"/>
            <a:chOff x="647700" y="1669067"/>
            <a:chExt cx="7692350" cy="461665"/>
          </a:xfrm>
        </p:grpSpPr>
        <p:sp>
          <p:nvSpPr>
            <p:cNvPr id="58" name="TextBox 57"/>
            <p:cNvSpPr txBox="1"/>
            <p:nvPr/>
          </p:nvSpPr>
          <p:spPr>
            <a:xfrm>
              <a:off x="647700" y="1669067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07621" y="1669067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49200" y="1669067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19350" y="1669067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86100" y="1669067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98396" y="1669067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39975" y="1669067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10125" y="1669067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80377" y="1669067"/>
              <a:ext cx="403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…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055875" y="1669067"/>
              <a:ext cx="496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49</a:t>
              </a:r>
              <a:endParaRPr lang="en-US" sz="24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31671" y="1669067"/>
              <a:ext cx="496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50</a:t>
              </a:r>
              <a:endParaRPr lang="en-US" sz="24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843400" y="1669067"/>
              <a:ext cx="496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52</a:t>
              </a:r>
              <a:endParaRPr lang="en-US" sz="24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273250" y="1669067"/>
              <a:ext cx="496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51</a:t>
              </a:r>
              <a:endParaRPr lang="en-US" sz="2400" b="1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0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40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4" grpId="0"/>
      <p:bldP spid="55" grpId="0" animBg="1"/>
      <p:bldP spid="32" grpId="0" animBg="1"/>
      <p:bldP spid="32" grpId="1" animBg="1"/>
      <p:bldP spid="56" grpId="0" animBg="1"/>
      <p:bldP spid="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49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Proposed Interleaver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9560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308754" y="1199842"/>
            <a:ext cx="8665206" cy="346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Key Ideas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5143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Maximize </a:t>
            </a:r>
            <a:r>
              <a:rPr lang="en-US" dirty="0">
                <a:solidFill>
                  <a:srgbClr val="0000FF"/>
                </a:solidFill>
              </a:rPr>
              <a:t>the separation between likely corrupted </a:t>
            </a:r>
            <a:r>
              <a:rPr lang="en-US" dirty="0" smtClean="0">
                <a:solidFill>
                  <a:srgbClr val="0000FF"/>
                </a:solidFill>
              </a:rPr>
              <a:t>bits</a:t>
            </a:r>
          </a:p>
          <a:p>
            <a:pPr marL="0" lvl="1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5143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Use SNR information to identify more error prone bits</a:t>
            </a:r>
          </a:p>
          <a:p>
            <a:pPr marL="914400" lvl="2" indent="-514350"/>
            <a:r>
              <a:rPr lang="en-US" dirty="0" smtClean="0"/>
              <a:t>Interleaving pattern dependent on SNR</a:t>
            </a:r>
          </a:p>
          <a:p>
            <a:pPr marL="400050" lvl="1" indent="0"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1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49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Proposed Interleaver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9560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43097"/>
              </p:ext>
            </p:extLst>
          </p:nvPr>
        </p:nvGraphicFramePr>
        <p:xfrm>
          <a:off x="422223" y="1663825"/>
          <a:ext cx="6312060" cy="492124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631206"/>
                <a:gridCol w="631206"/>
                <a:gridCol w="631206"/>
                <a:gridCol w="631206"/>
                <a:gridCol w="631206"/>
                <a:gridCol w="631206"/>
                <a:gridCol w="631206"/>
                <a:gridCol w="631206"/>
                <a:gridCol w="631206"/>
                <a:gridCol w="631206"/>
              </a:tblGrid>
              <a:tr h="4921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1" name="TextBox 160"/>
          <p:cNvSpPr txBox="1"/>
          <p:nvPr/>
        </p:nvSpPr>
        <p:spPr>
          <a:xfrm>
            <a:off x="6931935" y="1556726"/>
            <a:ext cx="1974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 Subcarriers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33401" y="1663673"/>
            <a:ext cx="6169808" cy="471190"/>
            <a:chOff x="433401" y="1270605"/>
            <a:chExt cx="6169808" cy="471190"/>
          </a:xfrm>
        </p:grpSpPr>
        <p:grpSp>
          <p:nvGrpSpPr>
            <p:cNvPr id="3" name="Group 2"/>
            <p:cNvGrpSpPr/>
            <p:nvPr/>
          </p:nvGrpSpPr>
          <p:grpSpPr>
            <a:xfrm>
              <a:off x="433401" y="1270605"/>
              <a:ext cx="5592137" cy="471190"/>
              <a:chOff x="623901" y="1413480"/>
              <a:chExt cx="5624281" cy="471190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1297001" y="1413480"/>
                <a:ext cx="4951181" cy="471190"/>
                <a:chOff x="647701" y="1476375"/>
                <a:chExt cx="4706001" cy="471190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647701" y="1476375"/>
                  <a:ext cx="4430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s</a:t>
                  </a:r>
                  <a:r>
                    <a:rPr lang="en-US" sz="2400" b="1" dirty="0" smtClean="0"/>
                    <a:t>1</a:t>
                  </a:r>
                  <a:endParaRPr lang="en-US" sz="2400" b="1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223497" y="1476375"/>
                  <a:ext cx="4430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s</a:t>
                  </a:r>
                  <a:r>
                    <a:rPr lang="en-US" sz="2400" b="1" dirty="0" smtClean="0"/>
                    <a:t>2</a:t>
                  </a:r>
                  <a:endParaRPr lang="en-US" sz="2400" b="1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1849201" y="1476375"/>
                  <a:ext cx="4430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s</a:t>
                  </a:r>
                  <a:r>
                    <a:rPr lang="en-US" sz="2400" b="1" dirty="0" smtClean="0"/>
                    <a:t>3</a:t>
                  </a:r>
                  <a:endParaRPr lang="en-US" sz="2400" b="1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466976" y="1476375"/>
                  <a:ext cx="4430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s</a:t>
                  </a:r>
                  <a:r>
                    <a:rPr lang="en-US" sz="2400" b="1" dirty="0" smtClean="0"/>
                    <a:t>4</a:t>
                  </a:r>
                  <a:endParaRPr lang="en-US" sz="2400" b="1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086101" y="1485900"/>
                  <a:ext cx="4430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s</a:t>
                  </a:r>
                  <a:r>
                    <a:rPr lang="en-US" sz="2400" b="1" dirty="0" smtClean="0"/>
                    <a:t>5</a:t>
                  </a:r>
                  <a:endParaRPr lang="en-US" sz="2400" b="1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3709522" y="1485900"/>
                  <a:ext cx="4430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s</a:t>
                  </a:r>
                  <a:r>
                    <a:rPr lang="en-US" sz="2400" b="1" dirty="0" smtClean="0"/>
                    <a:t>6</a:t>
                  </a:r>
                  <a:endParaRPr lang="en-US" sz="2400" b="1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319351" y="1485900"/>
                  <a:ext cx="4430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s</a:t>
                  </a:r>
                  <a:r>
                    <a:rPr lang="en-US" sz="2400" b="1" dirty="0" smtClean="0"/>
                    <a:t>7</a:t>
                  </a:r>
                  <a:endParaRPr lang="en-US" sz="2400" b="1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4907473" y="1485900"/>
                  <a:ext cx="4462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s</a:t>
                  </a:r>
                  <a:r>
                    <a:rPr lang="en-US" sz="2400" b="1" dirty="0" smtClean="0"/>
                    <a:t>8</a:t>
                  </a:r>
                  <a:endParaRPr lang="en-US" sz="2400" b="1" dirty="0"/>
                </a:p>
              </p:txBody>
            </p:sp>
          </p:grpSp>
          <p:sp>
            <p:nvSpPr>
              <p:cNvPr id="163" name="TextBox 162"/>
              <p:cNvSpPr txBox="1"/>
              <p:nvPr/>
            </p:nvSpPr>
            <p:spPr>
              <a:xfrm>
                <a:off x="623901" y="1423005"/>
                <a:ext cx="4694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</a:t>
                </a:r>
                <a:r>
                  <a:rPr lang="en-US" sz="2400" b="1" dirty="0" smtClean="0"/>
                  <a:t>0</a:t>
                </a:r>
                <a:endParaRPr lang="en-US" sz="2400" b="1" dirty="0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6139771" y="1273780"/>
              <a:ext cx="46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s</a:t>
              </a:r>
              <a:r>
                <a:rPr lang="en-US" sz="2400" b="1" dirty="0" smtClean="0"/>
                <a:t>9</a:t>
              </a:r>
              <a:endParaRPr lang="en-US" sz="2400" b="1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6814252" y="1926671"/>
            <a:ext cx="2189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Sorted based on SNR</a:t>
            </a:r>
            <a:endParaRPr lang="en-US" sz="2400" dirty="0"/>
          </a:p>
        </p:txBody>
      </p:sp>
      <p:graphicFrame>
        <p:nvGraphicFramePr>
          <p:cNvPr id="197" name="Table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553001"/>
              </p:ext>
            </p:extLst>
          </p:nvPr>
        </p:nvGraphicFramePr>
        <p:xfrm>
          <a:off x="389335" y="3863578"/>
          <a:ext cx="6312060" cy="492124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631206"/>
                <a:gridCol w="631206"/>
                <a:gridCol w="631206"/>
                <a:gridCol w="631206"/>
                <a:gridCol w="631206"/>
                <a:gridCol w="631206"/>
                <a:gridCol w="631206"/>
                <a:gridCol w="631206"/>
                <a:gridCol w="631206"/>
                <a:gridCol w="631206"/>
              </a:tblGrid>
              <a:tr h="4921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641350" y="3378705"/>
            <a:ext cx="5865526" cy="461665"/>
            <a:chOff x="641350" y="4195077"/>
            <a:chExt cx="5865526" cy="461665"/>
          </a:xfrm>
        </p:grpSpPr>
        <p:sp>
          <p:nvSpPr>
            <p:cNvPr id="199" name="TextBox 198"/>
            <p:cNvSpPr txBox="1"/>
            <p:nvPr/>
          </p:nvSpPr>
          <p:spPr>
            <a:xfrm>
              <a:off x="1255224" y="4195077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869098" y="4195077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482972" y="4195077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096846" y="4195077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710720" y="4195077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324594" y="4195077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938468" y="4195077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552342" y="4195077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166218" y="4195077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41350" y="4195077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7500" y="2687483"/>
            <a:ext cx="5704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Maximize separation between bad locations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84201" y="386418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2400" b="1" dirty="0"/>
              <a:t>0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3653431" y="3875592"/>
            <a:ext cx="46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2400" b="1" dirty="0"/>
              <a:t>1</a:t>
            </a:r>
          </a:p>
        </p:txBody>
      </p:sp>
      <p:cxnSp>
        <p:nvCxnSpPr>
          <p:cNvPr id="212" name="Straight Arrow Connector 211"/>
          <p:cNvCxnSpPr/>
          <p:nvPr/>
        </p:nvCxnSpPr>
        <p:spPr>
          <a:xfrm flipV="1">
            <a:off x="704850" y="4482779"/>
            <a:ext cx="18133" cy="4317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>
            <a:off x="3684877" y="4660503"/>
            <a:ext cx="41275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703136" y="4923088"/>
            <a:ext cx="3188115" cy="820150"/>
            <a:chOff x="703136" y="5739460"/>
            <a:chExt cx="3188115" cy="820150"/>
          </a:xfrm>
        </p:grpSpPr>
        <p:sp>
          <p:nvSpPr>
            <p:cNvPr id="19" name="Right Brace 18"/>
            <p:cNvSpPr/>
            <p:nvPr/>
          </p:nvSpPr>
          <p:spPr>
            <a:xfrm rot="5400000">
              <a:off x="2051132" y="4391464"/>
              <a:ext cx="492124" cy="318811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8223" y="6159500"/>
              <a:ext cx="2395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maximum separation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985717" y="4914504"/>
            <a:ext cx="3188115" cy="800159"/>
            <a:chOff x="3985717" y="5730876"/>
            <a:chExt cx="3188115" cy="800159"/>
          </a:xfrm>
        </p:grpSpPr>
        <p:sp>
          <p:nvSpPr>
            <p:cNvPr id="214" name="Right Brace 213"/>
            <p:cNvSpPr/>
            <p:nvPr/>
          </p:nvSpPr>
          <p:spPr>
            <a:xfrm rot="5400000">
              <a:off x="5333713" y="4382880"/>
              <a:ext cx="492124" cy="318811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4690079" y="6130925"/>
              <a:ext cx="2063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next </a:t>
              </a:r>
              <a:r>
                <a:rPr lang="en-US" sz="2000" dirty="0" err="1" smtClean="0">
                  <a:solidFill>
                    <a:srgbClr val="0000FF"/>
                  </a:solidFill>
                </a:rPr>
                <a:t>ofdm</a:t>
              </a:r>
              <a:r>
                <a:rPr lang="en-US" sz="2000" dirty="0" smtClean="0">
                  <a:solidFill>
                    <a:srgbClr val="0000FF"/>
                  </a:solidFill>
                </a:rPr>
                <a:t> symbol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96" grpId="0"/>
      <p:bldP spid="16" grpId="0"/>
      <p:bldP spid="210" grpId="0"/>
      <p:bldP spid="2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49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Proposed Interleaver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9560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7" name="Table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54802"/>
              </p:ext>
            </p:extLst>
          </p:nvPr>
        </p:nvGraphicFramePr>
        <p:xfrm>
          <a:off x="389335" y="3863578"/>
          <a:ext cx="6312060" cy="492124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631206"/>
                <a:gridCol w="631206"/>
                <a:gridCol w="631206"/>
                <a:gridCol w="631206"/>
                <a:gridCol w="631206"/>
                <a:gridCol w="631206"/>
                <a:gridCol w="631206"/>
                <a:gridCol w="631206"/>
                <a:gridCol w="631206"/>
                <a:gridCol w="631206"/>
              </a:tblGrid>
              <a:tr h="4921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641350" y="3378705"/>
            <a:ext cx="5865526" cy="461665"/>
            <a:chOff x="641350" y="4195077"/>
            <a:chExt cx="5865526" cy="461665"/>
          </a:xfrm>
        </p:grpSpPr>
        <p:sp>
          <p:nvSpPr>
            <p:cNvPr id="199" name="TextBox 198"/>
            <p:cNvSpPr txBox="1"/>
            <p:nvPr/>
          </p:nvSpPr>
          <p:spPr>
            <a:xfrm>
              <a:off x="1255224" y="4195077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869098" y="4195077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482972" y="4195077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096846" y="4195077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710720" y="4195077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324594" y="4195077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938468" y="4195077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552342" y="4195077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166218" y="4195077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41350" y="4195077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484201" y="386418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2400" b="1" dirty="0"/>
              <a:t>0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3653431" y="3875592"/>
            <a:ext cx="46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2400" b="1" dirty="0"/>
              <a:t>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6200000">
            <a:off x="1662723" y="4700836"/>
            <a:ext cx="41275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 rot="5400000">
            <a:off x="2848610" y="3923559"/>
            <a:ext cx="492124" cy="16339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Brace 74"/>
          <p:cNvSpPr/>
          <p:nvPr/>
        </p:nvSpPr>
        <p:spPr>
          <a:xfrm rot="5400000">
            <a:off x="1105398" y="3923559"/>
            <a:ext cx="492124" cy="16339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787536" y="3838783"/>
            <a:ext cx="46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2400" b="1" dirty="0"/>
              <a:t>2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rot="16200000">
            <a:off x="4942498" y="4700836"/>
            <a:ext cx="41275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901279" y="3878162"/>
            <a:ext cx="46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2400" b="1" dirty="0"/>
              <a:t>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12851" y="3853367"/>
            <a:ext cx="5515657" cy="468015"/>
            <a:chOff x="1112851" y="4669739"/>
            <a:chExt cx="5515657" cy="468015"/>
          </a:xfrm>
        </p:grpSpPr>
        <p:sp>
          <p:nvSpPr>
            <p:cNvPr id="81" name="TextBox 80"/>
            <p:cNvSpPr txBox="1"/>
            <p:nvPr/>
          </p:nvSpPr>
          <p:spPr>
            <a:xfrm>
              <a:off x="4282295" y="4676089"/>
              <a:ext cx="46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s6</a:t>
              </a:r>
              <a:endParaRPr lang="en-US" sz="2400" b="1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12851" y="4669739"/>
              <a:ext cx="5515657" cy="461665"/>
              <a:chOff x="1112851" y="4669739"/>
              <a:chExt cx="5515657" cy="461665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1112851" y="4669739"/>
                <a:ext cx="4634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s</a:t>
                </a:r>
                <a:r>
                  <a:rPr lang="en-US" sz="2400" b="1" dirty="0"/>
                  <a:t>4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989941" y="4669739"/>
                <a:ext cx="4634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s5</a:t>
                </a:r>
                <a:endParaRPr lang="en-US" sz="2400" b="1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165070" y="4669739"/>
                <a:ext cx="4634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s7</a:t>
                </a:r>
                <a:endParaRPr lang="en-US" sz="2400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523720" y="4669739"/>
                <a:ext cx="4634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s9</a:t>
                </a:r>
                <a:endParaRPr lang="en-US" sz="2400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348591" y="4669739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s8</a:t>
                </a:r>
                <a:endParaRPr lang="en-US" sz="2400" b="1" dirty="0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38343" y="4780210"/>
            <a:ext cx="6102780" cy="523220"/>
            <a:chOff x="538343" y="5802957"/>
            <a:chExt cx="6102780" cy="523220"/>
          </a:xfrm>
        </p:grpSpPr>
        <p:sp>
          <p:nvSpPr>
            <p:cNvPr id="88" name="TextBox 87"/>
            <p:cNvSpPr txBox="1"/>
            <p:nvPr/>
          </p:nvSpPr>
          <p:spPr>
            <a:xfrm>
              <a:off x="1156732" y="5802957"/>
              <a:ext cx="53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 smtClean="0">
                  <a:solidFill>
                    <a:srgbClr val="000000"/>
                  </a:solidFill>
                </a:rPr>
                <a:t>b</a:t>
              </a:r>
              <a:r>
                <a:rPr lang="en-US" sz="2800" b="1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393510" y="5802957"/>
              <a:ext cx="53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 smtClean="0">
                  <a:solidFill>
                    <a:srgbClr val="000000"/>
                  </a:solidFill>
                </a:rPr>
                <a:t>b</a:t>
              </a:r>
              <a:r>
                <a:rPr lang="en-US" sz="2800" b="1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011899" y="5802957"/>
              <a:ext cx="53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 smtClean="0"/>
                <a:t>b</a:t>
              </a:r>
              <a:r>
                <a:rPr lang="en-US" sz="2800" b="1" baseline="-25000" dirty="0"/>
                <a:t>4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775121" y="5802957"/>
              <a:ext cx="53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 smtClean="0"/>
                <a:t>b</a:t>
              </a:r>
              <a:r>
                <a:rPr lang="en-US" sz="2800" b="1" baseline="-25000" dirty="0"/>
                <a:t>2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30288" y="5802957"/>
              <a:ext cx="53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 smtClean="0"/>
                <a:t>b</a:t>
              </a:r>
              <a:r>
                <a:rPr lang="en-US" sz="2800" b="1" baseline="-25000" dirty="0"/>
                <a:t>5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48677" y="5802957"/>
              <a:ext cx="53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 smtClean="0"/>
                <a:t>b</a:t>
              </a:r>
              <a:r>
                <a:rPr lang="en-US" sz="2800" b="1" baseline="-25000" dirty="0" smtClean="0"/>
                <a:t>6</a:t>
              </a:r>
              <a:endParaRPr lang="en-US" sz="2800" b="1" baseline="-25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85455" y="5802957"/>
              <a:ext cx="53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 smtClean="0"/>
                <a:t>b</a:t>
              </a:r>
              <a:r>
                <a:rPr lang="en-US" sz="2800" b="1" baseline="-25000" dirty="0"/>
                <a:t>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67066" y="5802957"/>
              <a:ext cx="53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 smtClean="0"/>
                <a:t>b</a:t>
              </a:r>
              <a:r>
                <a:rPr lang="en-US" sz="2800" b="1" baseline="-25000" dirty="0"/>
                <a:t>7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103840" y="5802957"/>
              <a:ext cx="53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 smtClean="0"/>
                <a:t>b</a:t>
              </a:r>
              <a:r>
                <a:rPr lang="en-US" sz="2800" b="1" baseline="-25000" dirty="0"/>
                <a:t>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38343" y="5802957"/>
              <a:ext cx="53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b="1" dirty="0" smtClean="0"/>
                <a:t>b</a:t>
              </a:r>
              <a:r>
                <a:rPr lang="en-US" sz="2800" b="1" baseline="-25000" dirty="0" smtClean="0"/>
                <a:t>0</a:t>
              </a:r>
              <a:endParaRPr lang="en-US" sz="2800" b="1" baseline="-25000" dirty="0"/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rot="16200000">
            <a:off x="440348" y="4700836"/>
            <a:ext cx="4127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16200000">
            <a:off x="3674375" y="4678611"/>
            <a:ext cx="4127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671386" y="5224714"/>
            <a:ext cx="3209364" cy="705790"/>
            <a:chOff x="703136" y="5739460"/>
            <a:chExt cx="3188115" cy="820150"/>
          </a:xfrm>
        </p:grpSpPr>
        <p:sp>
          <p:nvSpPr>
            <p:cNvPr id="101" name="Right Brace 100"/>
            <p:cNvSpPr/>
            <p:nvPr/>
          </p:nvSpPr>
          <p:spPr>
            <a:xfrm rot="5400000">
              <a:off x="2051132" y="4391464"/>
              <a:ext cx="492124" cy="318811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218223" y="6159500"/>
              <a:ext cx="2395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maximum separation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78039"/>
              </p:ext>
            </p:extLst>
          </p:nvPr>
        </p:nvGraphicFramePr>
        <p:xfrm>
          <a:off x="422223" y="1663825"/>
          <a:ext cx="6312060" cy="492124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631206"/>
                <a:gridCol w="631206"/>
                <a:gridCol w="631206"/>
                <a:gridCol w="631206"/>
                <a:gridCol w="631206"/>
                <a:gridCol w="631206"/>
                <a:gridCol w="631206"/>
                <a:gridCol w="631206"/>
                <a:gridCol w="631206"/>
                <a:gridCol w="631206"/>
              </a:tblGrid>
              <a:tr h="4921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4" name="Group 103"/>
          <p:cNvGrpSpPr/>
          <p:nvPr/>
        </p:nvGrpSpPr>
        <p:grpSpPr>
          <a:xfrm>
            <a:off x="433401" y="1663673"/>
            <a:ext cx="6169808" cy="471190"/>
            <a:chOff x="433401" y="1270605"/>
            <a:chExt cx="6169808" cy="471190"/>
          </a:xfrm>
        </p:grpSpPr>
        <p:grpSp>
          <p:nvGrpSpPr>
            <p:cNvPr id="105" name="Group 104"/>
            <p:cNvGrpSpPr/>
            <p:nvPr/>
          </p:nvGrpSpPr>
          <p:grpSpPr>
            <a:xfrm>
              <a:off x="433401" y="1270605"/>
              <a:ext cx="5592137" cy="471190"/>
              <a:chOff x="623901" y="1413480"/>
              <a:chExt cx="5624281" cy="471190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1297001" y="1413480"/>
                <a:ext cx="4951181" cy="471190"/>
                <a:chOff x="647701" y="1476375"/>
                <a:chExt cx="4706001" cy="471190"/>
              </a:xfrm>
            </p:grpSpPr>
            <p:sp>
              <p:nvSpPr>
                <p:cNvPr id="110" name="TextBox 109"/>
                <p:cNvSpPr txBox="1"/>
                <p:nvPr/>
              </p:nvSpPr>
              <p:spPr>
                <a:xfrm>
                  <a:off x="647701" y="1476375"/>
                  <a:ext cx="4430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s</a:t>
                  </a:r>
                  <a:r>
                    <a:rPr lang="en-US" sz="2400" b="1" dirty="0" smtClean="0"/>
                    <a:t>1</a:t>
                  </a:r>
                  <a:endParaRPr lang="en-US" sz="2400" b="1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1223497" y="1476375"/>
                  <a:ext cx="4430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s</a:t>
                  </a:r>
                  <a:r>
                    <a:rPr lang="en-US" sz="2400" b="1" dirty="0" smtClean="0"/>
                    <a:t>2</a:t>
                  </a:r>
                  <a:endParaRPr lang="en-US" sz="2400" b="1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1849201" y="1476375"/>
                  <a:ext cx="4430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s</a:t>
                  </a:r>
                  <a:r>
                    <a:rPr lang="en-US" sz="2400" b="1" dirty="0" smtClean="0"/>
                    <a:t>3</a:t>
                  </a:r>
                  <a:endParaRPr lang="en-US" sz="2400" b="1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2466976" y="1476375"/>
                  <a:ext cx="4430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s</a:t>
                  </a:r>
                  <a:r>
                    <a:rPr lang="en-US" sz="2400" b="1" dirty="0" smtClean="0"/>
                    <a:t>4</a:t>
                  </a:r>
                  <a:endParaRPr lang="en-US" sz="2400" b="1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3086101" y="1485900"/>
                  <a:ext cx="4430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s</a:t>
                  </a:r>
                  <a:r>
                    <a:rPr lang="en-US" sz="2400" b="1" dirty="0" smtClean="0"/>
                    <a:t>5</a:t>
                  </a:r>
                  <a:endParaRPr lang="en-US" sz="2400" b="1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3709522" y="1485900"/>
                  <a:ext cx="4430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s</a:t>
                  </a:r>
                  <a:r>
                    <a:rPr lang="en-US" sz="2400" b="1" dirty="0" smtClean="0"/>
                    <a:t>6</a:t>
                  </a:r>
                  <a:endParaRPr lang="en-US" sz="2400" b="1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4319351" y="1485900"/>
                  <a:ext cx="4430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s</a:t>
                  </a:r>
                  <a:r>
                    <a:rPr lang="en-US" sz="2400" b="1" dirty="0" smtClean="0"/>
                    <a:t>7</a:t>
                  </a:r>
                  <a:endParaRPr lang="en-US" sz="2400" b="1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4907473" y="1485900"/>
                  <a:ext cx="4462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s</a:t>
                  </a:r>
                  <a:r>
                    <a:rPr lang="en-US" sz="2400" b="1" dirty="0" smtClean="0"/>
                    <a:t>8</a:t>
                  </a:r>
                  <a:endParaRPr lang="en-US" sz="2400" b="1" dirty="0"/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>
                <a:off x="623901" y="1423005"/>
                <a:ext cx="4694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</a:t>
                </a:r>
                <a:r>
                  <a:rPr lang="en-US" sz="2400" b="1" dirty="0" smtClean="0"/>
                  <a:t>0</a:t>
                </a:r>
                <a:endParaRPr lang="en-US" sz="2400" b="1" dirty="0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6139771" y="1273780"/>
              <a:ext cx="46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s</a:t>
              </a:r>
              <a:r>
                <a:rPr lang="en-US" sz="2400" b="1" dirty="0" smtClean="0"/>
                <a:t>9</a:t>
              </a:r>
              <a:endParaRPr lang="en-US" sz="2400" b="1" dirty="0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6931935" y="1556726"/>
            <a:ext cx="1974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 Subcarriers</a:t>
            </a:r>
            <a:endParaRPr lang="en-US" sz="2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814252" y="1926671"/>
            <a:ext cx="2189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Sorted based on SNR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317500" y="2687483"/>
            <a:ext cx="5704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Maximize separation between bad locations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17500" y="6072052"/>
            <a:ext cx="8096250" cy="492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00FF"/>
                </a:solidFill>
              </a:rPr>
              <a:t>Interleaver maximizes the separation between bad bits</a:t>
            </a:r>
            <a:endParaRPr lang="en-US" sz="2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03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5" grpId="0" animBg="1"/>
      <p:bldP spid="75" grpId="1" animBg="1"/>
      <p:bldP spid="76" grpId="0"/>
      <p:bldP spid="78" grpId="0"/>
      <p:bldP spid="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1287" y="2872461"/>
            <a:ext cx="5821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/>
              <a:t>Evaluation and Results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0630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49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9560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8754" y="1187824"/>
            <a:ext cx="8665206" cy="516852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Trace driven simulation to evaluate performance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Traces collected using Intel 5300 WLAN card</a:t>
            </a:r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 smtClean="0">
                <a:solidFill>
                  <a:srgbClr val="0000FF"/>
                </a:solidFill>
              </a:rPr>
              <a:t>Trace Features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Static and mobile traces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Both 20Mhz and 40Mhz bandwidths</a:t>
            </a:r>
          </a:p>
          <a:p>
            <a:pPr lvl="1"/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FF"/>
                </a:solidFill>
              </a:rPr>
              <a:t>Traces generated using IEEE-</a:t>
            </a:r>
            <a:r>
              <a:rPr lang="en-US" sz="2800" dirty="0" err="1" smtClean="0">
                <a:solidFill>
                  <a:srgbClr val="0000FF"/>
                </a:solidFill>
              </a:rPr>
              <a:t>TGn</a:t>
            </a:r>
            <a:r>
              <a:rPr lang="en-US" sz="2800" dirty="0" smtClean="0">
                <a:solidFill>
                  <a:srgbClr val="0000FF"/>
                </a:solidFill>
              </a:rPr>
              <a:t> Channel models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Traces simulate a range of indoor and outdoor environments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Include both 20Mhz and 40Mhz bandwidths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389" y="1749761"/>
            <a:ext cx="1240771" cy="210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92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05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Evaluated Schemes</a:t>
            </a:r>
            <a:endParaRPr lang="en-US" dirty="0"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39560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417372"/>
              </p:ext>
            </p:extLst>
          </p:nvPr>
        </p:nvGraphicFramePr>
        <p:xfrm>
          <a:off x="423685" y="1560278"/>
          <a:ext cx="8229600" cy="265782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15224"/>
                <a:gridCol w="6414376"/>
              </a:tblGrid>
              <a:tr h="611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Schemes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dirty="0"/>
                    </a:p>
                  </a:txBody>
                  <a:tcPr/>
                </a:tc>
              </a:tr>
              <a:tr h="611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EffSNR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Average</a:t>
                      </a:r>
                      <a:r>
                        <a:rPr lang="en-US" sz="2400" baseline="0" dirty="0" smtClean="0"/>
                        <a:t> BER is used to estimate effective SNR</a:t>
                      </a:r>
                      <a:endParaRPr lang="en-US" sz="2400" dirty="0"/>
                    </a:p>
                  </a:txBody>
                  <a:tcPr/>
                </a:tc>
              </a:tr>
              <a:tr h="611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Lookup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Our</a:t>
                      </a:r>
                      <a:r>
                        <a:rPr lang="en-US" sz="2400" baseline="0" dirty="0" smtClean="0"/>
                        <a:t> lookup table based approach</a:t>
                      </a:r>
                      <a:endParaRPr lang="en-US" sz="2400" dirty="0" smtClean="0"/>
                    </a:p>
                  </a:txBody>
                  <a:tcPr/>
                </a:tc>
              </a:tr>
              <a:tr h="611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Trained</a:t>
                      </a:r>
                      <a:r>
                        <a:rPr lang="en-US" sz="2400" baseline="0" dirty="0" smtClean="0"/>
                        <a:t> neural network is used to estimate delivery ratio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022"/>
            <a:ext cx="8229600" cy="1143000"/>
          </a:xfrm>
        </p:spPr>
        <p:txBody>
          <a:bodyPr/>
          <a:lstStyle/>
          <a:p>
            <a:r>
              <a:rPr lang="en-US" dirty="0" smtClean="0"/>
              <a:t>Delivery Rate Accuracy (40MHz)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39560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4" y="1149307"/>
            <a:ext cx="6872198" cy="494333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604322" y="1531687"/>
            <a:ext cx="137730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EffSNR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Wifi</a:t>
            </a:r>
            <a:r>
              <a:rPr lang="en-US" sz="2400" dirty="0" smtClean="0">
                <a:solidFill>
                  <a:srgbClr val="FF0000"/>
                </a:solidFill>
              </a:rPr>
              <a:t>: 11%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Our: 27%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97972" y="2700087"/>
            <a:ext cx="145424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Lookup</a:t>
            </a:r>
          </a:p>
          <a:p>
            <a:r>
              <a:rPr lang="en-US" sz="2400" dirty="0" err="1" smtClean="0">
                <a:solidFill>
                  <a:srgbClr val="0000FF"/>
                </a:solidFill>
              </a:rPr>
              <a:t>Wifi</a:t>
            </a:r>
            <a:r>
              <a:rPr lang="en-US" sz="2400" dirty="0" smtClean="0">
                <a:solidFill>
                  <a:srgbClr val="0000FF"/>
                </a:solidFill>
              </a:rPr>
              <a:t>: 4.5%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Our: 3%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13556" y="3952552"/>
            <a:ext cx="122341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ML</a:t>
            </a:r>
          </a:p>
          <a:p>
            <a:r>
              <a:rPr lang="en-US" sz="2400" dirty="0" err="1" smtClean="0"/>
              <a:t>Wifi</a:t>
            </a:r>
            <a:r>
              <a:rPr lang="en-US" sz="2400" dirty="0" smtClean="0"/>
              <a:t>: 6%</a:t>
            </a:r>
          </a:p>
          <a:p>
            <a:r>
              <a:rPr lang="en-US" sz="2400" dirty="0" smtClean="0"/>
              <a:t>Our: 3%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 rot="18170296">
            <a:off x="3275914" y="1500156"/>
            <a:ext cx="641547" cy="144720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1745846">
            <a:off x="1863788" y="1728029"/>
            <a:ext cx="771865" cy="37828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745846">
            <a:off x="2158813" y="1458404"/>
            <a:ext cx="483680" cy="203872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29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7500" y="6162760"/>
            <a:ext cx="8096250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Lookup and ML show improvement over Effective SNR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48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 animBg="1"/>
      <p:bldP spid="28" grpId="1" animBg="1"/>
      <p:bldP spid="31" grpId="0" animBg="1"/>
      <p:bldP spid="12" grpId="0" animBg="1"/>
      <p:bldP spid="12" grpId="1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06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Challenges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9560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199" y="1164767"/>
            <a:ext cx="7097167" cy="135750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Frequency diversity results in </a:t>
            </a:r>
            <a:r>
              <a:rPr lang="en-US" sz="2800" dirty="0" err="1" smtClean="0">
                <a:solidFill>
                  <a:srgbClr val="0000FF"/>
                </a:solidFill>
              </a:rPr>
              <a:t>bursty</a:t>
            </a:r>
            <a:r>
              <a:rPr lang="en-US" sz="2800" dirty="0" smtClean="0">
                <a:solidFill>
                  <a:srgbClr val="0000FF"/>
                </a:solidFill>
              </a:rPr>
              <a:t> errors</a:t>
            </a:r>
          </a:p>
          <a:p>
            <a:pPr lvl="1"/>
            <a:r>
              <a:rPr lang="en-US" sz="2400" dirty="0" smtClean="0"/>
              <a:t>Lower SNR subcarriers have more errors</a:t>
            </a: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439560" y="2927157"/>
            <a:ext cx="8247240" cy="1061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0000FF"/>
                </a:solidFill>
              </a:rPr>
              <a:t>Delivery Rate hard to predict for </a:t>
            </a:r>
            <a:r>
              <a:rPr lang="en-US" sz="2800" dirty="0" err="1" smtClean="0">
                <a:solidFill>
                  <a:srgbClr val="0000FF"/>
                </a:solidFill>
              </a:rPr>
              <a:t>bursty</a:t>
            </a:r>
            <a:r>
              <a:rPr lang="en-US" sz="2800" dirty="0" smtClean="0">
                <a:solidFill>
                  <a:srgbClr val="0000FF"/>
                </a:solidFill>
              </a:rPr>
              <a:t> errors even with Channel State Information (CSI)</a:t>
            </a: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430986" y="4367493"/>
            <a:ext cx="8247240" cy="1061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Existing techniques do not perform well in </a:t>
            </a:r>
            <a:r>
              <a:rPr lang="en-US" sz="2800" dirty="0" err="1" smtClean="0">
                <a:solidFill>
                  <a:srgbClr val="FF0000"/>
                </a:solidFill>
              </a:rPr>
              <a:t>bursty</a:t>
            </a:r>
            <a:r>
              <a:rPr lang="en-US" sz="2800" dirty="0" smtClean="0">
                <a:solidFill>
                  <a:srgbClr val="FF0000"/>
                </a:solidFill>
              </a:rPr>
              <a:t> errors</a:t>
            </a:r>
          </a:p>
        </p:txBody>
      </p:sp>
    </p:spTree>
    <p:extLst>
      <p:ext uri="{BB962C8B-B14F-4D97-AF65-F5344CB8AC3E}">
        <p14:creationId xmlns:p14="http://schemas.microsoft.com/office/powerpoint/2010/main" val="1065850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022"/>
            <a:ext cx="8229600" cy="1143000"/>
          </a:xfrm>
        </p:spPr>
        <p:txBody>
          <a:bodyPr/>
          <a:lstStyle/>
          <a:p>
            <a:r>
              <a:rPr lang="en-US" dirty="0" smtClean="0"/>
              <a:t>Interleaver Performance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39560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75697"/>
            <a:ext cx="4524373" cy="351617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6" y="1923322"/>
            <a:ext cx="4524373" cy="351617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54530" y="1187450"/>
            <a:ext cx="14620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20 MHz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6346825" y="1187450"/>
            <a:ext cx="14620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4</a:t>
            </a:r>
            <a:r>
              <a:rPr lang="en-US" sz="3200" dirty="0" smtClean="0">
                <a:solidFill>
                  <a:srgbClr val="0000FF"/>
                </a:solidFill>
              </a:rPr>
              <a:t>0 MHz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666875" y="5553244"/>
            <a:ext cx="1697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17% </a:t>
            </a:r>
            <a:r>
              <a:rPr lang="en-US" sz="2800" dirty="0" err="1" smtClean="0">
                <a:solidFill>
                  <a:srgbClr val="FF0000"/>
                </a:solidFill>
              </a:rPr>
              <a:t>impv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83325" y="5538126"/>
            <a:ext cx="1697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22% </a:t>
            </a:r>
            <a:r>
              <a:rPr lang="en-US" sz="2800" dirty="0" err="1" smtClean="0">
                <a:solidFill>
                  <a:srgbClr val="FF0000"/>
                </a:solidFill>
              </a:rPr>
              <a:t>impv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30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7500" y="6162760"/>
            <a:ext cx="8096250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Proposed interleaver outperforms 802.11 interleaver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24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022"/>
            <a:ext cx="8229600" cy="1143000"/>
          </a:xfrm>
        </p:spPr>
        <p:txBody>
          <a:bodyPr/>
          <a:lstStyle/>
          <a:p>
            <a:r>
              <a:rPr lang="en-US" dirty="0" smtClean="0"/>
              <a:t>Rate Adaptation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39560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" y="1403275"/>
            <a:ext cx="4524372" cy="352370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453" y="1455594"/>
            <a:ext cx="4512318" cy="351431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54530" y="960680"/>
            <a:ext cx="14620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20 MHz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6346825" y="960680"/>
            <a:ext cx="14620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4</a:t>
            </a:r>
            <a:r>
              <a:rPr lang="en-US" sz="3200" dirty="0" smtClean="0">
                <a:solidFill>
                  <a:srgbClr val="0000FF"/>
                </a:solidFill>
              </a:rPr>
              <a:t>0 MHz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Oval 2"/>
          <p:cNvSpPr/>
          <p:nvPr/>
        </p:nvSpPr>
        <p:spPr>
          <a:xfrm>
            <a:off x="2154387" y="1828381"/>
            <a:ext cx="1062202" cy="121464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54530" y="2590381"/>
            <a:ext cx="350494" cy="9747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51990" y="3336506"/>
            <a:ext cx="535311" cy="762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688435" y="3058890"/>
            <a:ext cx="488951" cy="762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03632" y="2429389"/>
            <a:ext cx="488951" cy="762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255934" y="1613807"/>
            <a:ext cx="779435" cy="97657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31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67868" y="4969914"/>
            <a:ext cx="258275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Lookup</a:t>
            </a:r>
          </a:p>
          <a:p>
            <a:r>
              <a:rPr lang="en-US" sz="2400" dirty="0" err="1" smtClean="0">
                <a:solidFill>
                  <a:srgbClr val="0000FF"/>
                </a:solidFill>
              </a:rPr>
              <a:t>Wifi</a:t>
            </a:r>
            <a:r>
              <a:rPr lang="en-US" sz="2400" dirty="0" smtClean="0">
                <a:solidFill>
                  <a:srgbClr val="0000FF"/>
                </a:solidFill>
              </a:rPr>
              <a:t>:  up to 62-75%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Our:  up to 72-79%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04761" y="4939678"/>
            <a:ext cx="251012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ML</a:t>
            </a:r>
          </a:p>
          <a:p>
            <a:r>
              <a:rPr lang="en-US" sz="2400" dirty="0" err="1" smtClean="0"/>
              <a:t>Wifi</a:t>
            </a:r>
            <a:r>
              <a:rPr lang="en-US" sz="2400" dirty="0" smtClean="0"/>
              <a:t>: up to 65-75%</a:t>
            </a:r>
          </a:p>
          <a:p>
            <a:r>
              <a:rPr lang="en-US" sz="2400" dirty="0" smtClean="0"/>
              <a:t>Our: up to 72-79%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17500" y="6162760"/>
            <a:ext cx="8096250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S</a:t>
            </a:r>
            <a:r>
              <a:rPr lang="en-US" sz="2800" dirty="0" smtClean="0">
                <a:solidFill>
                  <a:srgbClr val="0000FF"/>
                </a:solidFill>
              </a:rPr>
              <a:t>ignificant throughput benefit at transition regions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5052" y="4429637"/>
            <a:ext cx="3935437" cy="211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67255" y="4476209"/>
            <a:ext cx="3935437" cy="211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73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26" grpId="0"/>
      <p:bldP spid="27" grpId="0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022"/>
            <a:ext cx="8229600" cy="1143000"/>
          </a:xfrm>
        </p:spPr>
        <p:txBody>
          <a:bodyPr/>
          <a:lstStyle/>
          <a:p>
            <a:r>
              <a:rPr lang="en-US" dirty="0"/>
              <a:t>Energy Savings Transmitter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39560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" y="1392852"/>
            <a:ext cx="4524372" cy="35143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453" y="1460276"/>
            <a:ext cx="4512318" cy="35049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54530" y="960680"/>
            <a:ext cx="14620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20 MHz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6346825" y="960680"/>
            <a:ext cx="14620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4</a:t>
            </a:r>
            <a:r>
              <a:rPr lang="en-US" sz="3200" dirty="0" smtClean="0">
                <a:solidFill>
                  <a:srgbClr val="0000FF"/>
                </a:solidFill>
              </a:rPr>
              <a:t>0 MHz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32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67868" y="4969914"/>
            <a:ext cx="258275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Lookup</a:t>
            </a:r>
          </a:p>
          <a:p>
            <a:r>
              <a:rPr lang="en-US" sz="2400" dirty="0" err="1" smtClean="0">
                <a:solidFill>
                  <a:srgbClr val="0000FF"/>
                </a:solidFill>
              </a:rPr>
              <a:t>Wifi</a:t>
            </a:r>
            <a:r>
              <a:rPr lang="en-US" sz="2400" dirty="0" smtClean="0">
                <a:solidFill>
                  <a:srgbClr val="0000FF"/>
                </a:solidFill>
              </a:rPr>
              <a:t>:  up to </a:t>
            </a:r>
            <a:r>
              <a:rPr lang="en-US" sz="2400" dirty="0">
                <a:solidFill>
                  <a:srgbClr val="0000FF"/>
                </a:solidFill>
              </a:rPr>
              <a:t>26-35%</a:t>
            </a:r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Our:  up to </a:t>
            </a:r>
            <a:r>
              <a:rPr lang="en-US" sz="2400" dirty="0">
                <a:solidFill>
                  <a:srgbClr val="0000FF"/>
                </a:solidFill>
              </a:rPr>
              <a:t>29-36%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04761" y="4939678"/>
            <a:ext cx="251012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ML</a:t>
            </a:r>
          </a:p>
          <a:p>
            <a:r>
              <a:rPr lang="en-US" sz="2400" dirty="0" err="1" smtClean="0"/>
              <a:t>Wifi</a:t>
            </a:r>
            <a:r>
              <a:rPr lang="en-US" sz="2400" dirty="0" smtClean="0"/>
              <a:t>: up to </a:t>
            </a:r>
            <a:r>
              <a:rPr lang="en-US" sz="2400" dirty="0"/>
              <a:t>27-35</a:t>
            </a:r>
            <a:r>
              <a:rPr lang="en-US" sz="2400" dirty="0" smtClean="0"/>
              <a:t>%</a:t>
            </a:r>
          </a:p>
          <a:p>
            <a:r>
              <a:rPr lang="en-US" sz="2400" dirty="0" smtClean="0"/>
              <a:t>Our: up to </a:t>
            </a:r>
            <a:r>
              <a:rPr lang="en-US" sz="2400" dirty="0"/>
              <a:t>29-36%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6162760"/>
            <a:ext cx="8096250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S</a:t>
            </a:r>
            <a:r>
              <a:rPr lang="en-US" sz="2800" dirty="0" smtClean="0">
                <a:solidFill>
                  <a:srgbClr val="0000FF"/>
                </a:solidFill>
              </a:rPr>
              <a:t>ignificant Energy savings at transition regions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0892" y="4429637"/>
            <a:ext cx="3935437" cy="211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76986" y="4476209"/>
            <a:ext cx="3765226" cy="211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92871" y="2590380"/>
            <a:ext cx="690563" cy="91774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373887" y="3352381"/>
            <a:ext cx="643753" cy="762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700871" y="3184106"/>
            <a:ext cx="365125" cy="762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02349" y="2971381"/>
            <a:ext cx="488951" cy="762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214884" y="3352381"/>
            <a:ext cx="705126" cy="762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638934" y="2025230"/>
            <a:ext cx="534959" cy="11588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52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9" grpId="0" animBg="1"/>
      <p:bldP spid="21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208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0628"/>
            <a:ext cx="8229600" cy="495572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Identify the reasons for poor performance</a:t>
            </a:r>
          </a:p>
          <a:p>
            <a:endParaRPr lang="en-US" sz="2800" dirty="0" smtClean="0">
              <a:solidFill>
                <a:srgbClr val="0000FF"/>
              </a:solidFill>
            </a:endParaRPr>
          </a:p>
          <a:p>
            <a:r>
              <a:rPr lang="en-US" sz="2800" dirty="0" smtClean="0">
                <a:solidFill>
                  <a:srgbClr val="0000FF"/>
                </a:solidFill>
              </a:rPr>
              <a:t>Propose Lookup and ML based approach to estimate delivery ratio</a:t>
            </a:r>
          </a:p>
          <a:p>
            <a:pPr lvl="1"/>
            <a:r>
              <a:rPr lang="en-US" sz="2400" dirty="0" smtClean="0"/>
              <a:t>Reduce delivery rate error by 60% for 802.11 interleaver and 88% for proposed interleaver</a:t>
            </a:r>
          </a:p>
          <a:p>
            <a:pPr lvl="1"/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Future Work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Explore other applications of machine learning in wireless network management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39560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0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20286"/>
            <a:ext cx="7772400" cy="147002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39560" y="4103297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01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6"/>
            <a:ext cx="8229600" cy="1143000"/>
          </a:xfrm>
        </p:spPr>
        <p:txBody>
          <a:bodyPr/>
          <a:lstStyle/>
          <a:p>
            <a:r>
              <a:rPr lang="en-US" dirty="0" smtClean="0"/>
              <a:t>Limitation of Average SNR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39560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64768"/>
            <a:ext cx="8229600" cy="6313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Avg. SNR is widely used for delivery rate estimation</a:t>
            </a:r>
            <a:endParaRPr lang="en-US" sz="2800" dirty="0">
              <a:solidFill>
                <a:srgbClr val="0000FF"/>
              </a:solidFill>
            </a:endParaRPr>
          </a:p>
        </p:txBody>
      </p:sp>
      <p:pic>
        <p:nvPicPr>
          <p:cNvPr id="9" name="Picture 8" descr="SNRVari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54" y="1682495"/>
            <a:ext cx="7842047" cy="43633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146" y="6166608"/>
            <a:ext cx="8134233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SNR is not a good predictor in Freq. Selective Channels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9429" y="2703283"/>
            <a:ext cx="544285" cy="1687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79117" y="3434988"/>
            <a:ext cx="1847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Delivery Rate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37130" y="5613406"/>
            <a:ext cx="163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Ref. Halperin10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67699" y="2712624"/>
            <a:ext cx="141099" cy="18815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50611" y="2723904"/>
            <a:ext cx="141099" cy="18815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314730" y="3073262"/>
            <a:ext cx="1782912" cy="493024"/>
            <a:chOff x="5314730" y="3073262"/>
            <a:chExt cx="1782912" cy="493024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5314730" y="3073262"/>
              <a:ext cx="178291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87178" y="3104621"/>
              <a:ext cx="1468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12 dB Gap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74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  <p:bldP spid="8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6"/>
            <a:ext cx="8229600" cy="1143000"/>
          </a:xfrm>
        </p:spPr>
        <p:txBody>
          <a:bodyPr/>
          <a:lstStyle/>
          <a:p>
            <a:r>
              <a:rPr lang="en-US" dirty="0" smtClean="0"/>
              <a:t>Effective SNR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39560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164768"/>
            <a:ext cx="8437385" cy="994231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Effective SNR shows better results than Avg. SNR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457200" y="1741714"/>
            <a:ext cx="8229600" cy="1223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0000FF"/>
                </a:solidFill>
              </a:rPr>
              <a:t>Approach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Map the SNR per subcarrier to BER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909908"/>
              </p:ext>
            </p:extLst>
          </p:nvPr>
        </p:nvGraphicFramePr>
        <p:xfrm>
          <a:off x="1828800" y="2947307"/>
          <a:ext cx="5486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" name="Document" r:id="rId4" imgW="5486400" imgH="927100" progId="Word.Document.12">
                  <p:link updateAutomatic="1"/>
                </p:oleObj>
              </mc:Choice>
              <mc:Fallback>
                <p:oleObj name="Document" r:id="rId4" imgW="5486400" imgH="9271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0" y="2947307"/>
                        <a:ext cx="54864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4"/>
          <p:cNvSpPr txBox="1">
            <a:spLocks/>
          </p:cNvSpPr>
          <p:nvPr/>
        </p:nvSpPr>
        <p:spPr>
          <a:xfrm>
            <a:off x="428170" y="3918865"/>
            <a:ext cx="8229600" cy="576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Font typeface="+mj-lt"/>
              <a:buAutoNum type="arabicPeriod" startAt="2"/>
            </a:pPr>
            <a:r>
              <a:rPr lang="en-US" dirty="0" smtClean="0">
                <a:solidFill>
                  <a:srgbClr val="000000"/>
                </a:solidFill>
              </a:rPr>
              <a:t>Map </a:t>
            </a:r>
            <a:r>
              <a:rPr lang="en-US" i="1" dirty="0" err="1" smtClean="0">
                <a:solidFill>
                  <a:srgbClr val="000000"/>
                </a:solidFill>
              </a:rPr>
              <a:t>BER</a:t>
            </a:r>
            <a:r>
              <a:rPr lang="en-US" i="1" baseline="-25000" dirty="0" err="1" smtClean="0">
                <a:solidFill>
                  <a:srgbClr val="000000"/>
                </a:solidFill>
              </a:rPr>
              <a:t>eff,k</a:t>
            </a:r>
            <a:r>
              <a:rPr lang="en-US" i="1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back to Effective SNR</a:t>
            </a:r>
            <a:endParaRPr lang="en-US" i="1" dirty="0">
              <a:solidFill>
                <a:srgbClr val="00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857274"/>
              </p:ext>
            </p:extLst>
          </p:nvPr>
        </p:nvGraphicFramePr>
        <p:xfrm>
          <a:off x="1828800" y="4670886"/>
          <a:ext cx="5486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" name="Document" r:id="rId4" imgW="5486400" imgH="596900" progId="Word.Document.12">
                  <p:link updateAutomatic="1"/>
                </p:oleObj>
              </mc:Choice>
              <mc:Fallback>
                <p:oleObj name="Document" r:id="rId4" imgW="5486400" imgH="5969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4670886"/>
                        <a:ext cx="54864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4"/>
          <p:cNvSpPr txBox="1">
            <a:spLocks/>
          </p:cNvSpPr>
          <p:nvPr/>
        </p:nvSpPr>
        <p:spPr>
          <a:xfrm>
            <a:off x="417286" y="5373931"/>
            <a:ext cx="8556674" cy="576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Font typeface="+mj-lt"/>
              <a:buAutoNum type="arabicPeriod" startAt="3"/>
            </a:pPr>
            <a:r>
              <a:rPr lang="en-US" dirty="0" smtClean="0">
                <a:solidFill>
                  <a:srgbClr val="000000"/>
                </a:solidFill>
              </a:rPr>
              <a:t>Use Effective SNR to select the appropriate rate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36387" y="6134858"/>
            <a:ext cx="4712523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How Accurate is Effective SNR?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2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  <p:bldP spid="14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26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Effective SNR Accuracy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39560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88" y="1409465"/>
            <a:ext cx="6617179" cy="45669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89642" y="6134858"/>
            <a:ext cx="5713999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Effective SNR is also not very accurate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965196"/>
            <a:ext cx="8229600" cy="558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0000FF"/>
                </a:solidFill>
              </a:rPr>
              <a:t>Scatter plot of Estimated delivery rate vs. gnd. truth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6321" y="1794275"/>
            <a:ext cx="156776" cy="2195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363372" y="1906800"/>
            <a:ext cx="19202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63036" y="1665675"/>
            <a:ext cx="716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95%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350629" y="2013794"/>
            <a:ext cx="0" cy="34034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84507" y="4808026"/>
            <a:ext cx="716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39%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94640" y="1800401"/>
            <a:ext cx="16153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 of 56%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01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0" grpId="0"/>
      <p:bldP spid="20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022"/>
            <a:ext cx="8229600" cy="1143000"/>
          </a:xfrm>
        </p:spPr>
        <p:txBody>
          <a:bodyPr/>
          <a:lstStyle/>
          <a:p>
            <a:r>
              <a:rPr lang="en-US" dirty="0" smtClean="0"/>
              <a:t>Error </a:t>
            </a:r>
            <a:r>
              <a:rPr lang="en-US" dirty="0" err="1" smtClean="0"/>
              <a:t>Burstiness</a:t>
            </a:r>
            <a:r>
              <a:rPr lang="en-US" dirty="0" smtClean="0"/>
              <a:t> across Frame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" y="1849276"/>
            <a:ext cx="4908367" cy="3825173"/>
          </a:xfrm>
        </p:spPr>
      </p:pic>
      <p:sp>
        <p:nvSpPr>
          <p:cNvPr id="10" name="TextBox 9"/>
          <p:cNvSpPr txBox="1"/>
          <p:nvPr/>
        </p:nvSpPr>
        <p:spPr>
          <a:xfrm>
            <a:off x="2258730" y="3645225"/>
            <a:ext cx="2250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code rate: 1/2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39560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064166"/>
            <a:ext cx="8229600" cy="558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0000FF"/>
                </a:solidFill>
              </a:rPr>
              <a:t>802.11 interleaver does not uniformly distribute bits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7</a:t>
            </a:fld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909711" y="1921730"/>
            <a:ext cx="4091261" cy="44346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rgbClr val="0000FF"/>
                </a:solidFill>
              </a:rPr>
              <a:t>WiFi</a:t>
            </a:r>
            <a:r>
              <a:rPr lang="en-US" sz="2400" dirty="0" smtClean="0">
                <a:solidFill>
                  <a:srgbClr val="0000FF"/>
                </a:solidFill>
              </a:rPr>
              <a:t> interleaver has a skewed distribution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Error still </a:t>
            </a:r>
            <a:r>
              <a:rPr lang="en-US" sz="2400" dirty="0" err="1" smtClean="0">
                <a:solidFill>
                  <a:srgbClr val="0000FF"/>
                </a:solidFill>
              </a:rPr>
              <a:t>bursty</a:t>
            </a:r>
            <a:r>
              <a:rPr lang="en-US" sz="2400" dirty="0" smtClean="0">
                <a:solidFill>
                  <a:srgbClr val="0000FF"/>
                </a:solidFill>
              </a:rPr>
              <a:t> in </a:t>
            </a:r>
            <a:r>
              <a:rPr lang="en-US" sz="2400" dirty="0" err="1" smtClean="0">
                <a:solidFill>
                  <a:srgbClr val="0000FF"/>
                </a:solidFill>
              </a:rPr>
              <a:t>WiFi</a:t>
            </a:r>
            <a:r>
              <a:rPr lang="en-US" sz="2400" dirty="0" smtClean="0">
                <a:solidFill>
                  <a:srgbClr val="0000FF"/>
                </a:solidFill>
              </a:rPr>
              <a:t> interleaver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88622" y="2391858"/>
            <a:ext cx="1755804" cy="758783"/>
            <a:chOff x="1088622" y="2457838"/>
            <a:chExt cx="1755804" cy="758783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1088622" y="2787738"/>
              <a:ext cx="1104132" cy="4288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127763" y="2457838"/>
              <a:ext cx="71666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65%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70585" y="5842568"/>
            <a:ext cx="8304349" cy="95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Delivery rate estimation must incorporate error </a:t>
            </a:r>
            <a:r>
              <a:rPr lang="en-US" sz="2800" dirty="0" err="1" smtClean="0">
                <a:solidFill>
                  <a:srgbClr val="0000FF"/>
                </a:solidFill>
              </a:rPr>
              <a:t>burstiness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463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4022"/>
            <a:ext cx="8229600" cy="1143000"/>
          </a:xfrm>
        </p:spPr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9560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57200" y="1811757"/>
            <a:ext cx="8229600" cy="149949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prstClr val="black"/>
                </a:solidFill>
                <a:latin typeface="Tw Cen MT Condensed" panose="020B0606020104020203" pitchFamily="34" charset="0"/>
              </a:rPr>
              <a:t>Develop two new techniques to estimate delivery rate in </a:t>
            </a:r>
            <a:r>
              <a:rPr lang="en-US" sz="2800" b="1" dirty="0" err="1" smtClean="0">
                <a:solidFill>
                  <a:prstClr val="black"/>
                </a:solidFill>
                <a:latin typeface="Tw Cen MT Condensed" panose="020B0606020104020203" pitchFamily="34" charset="0"/>
              </a:rPr>
              <a:t>bursty</a:t>
            </a:r>
            <a:r>
              <a:rPr lang="en-US" sz="2800" b="1" dirty="0" smtClean="0">
                <a:solidFill>
                  <a:prstClr val="black"/>
                </a:solidFill>
                <a:latin typeface="Tw Cen MT Condensed" panose="020B0606020104020203" pitchFamily="34" charset="0"/>
              </a:rPr>
              <a:t> errors</a:t>
            </a:r>
            <a:endParaRPr lang="en-US" sz="2800" b="1" dirty="0">
              <a:solidFill>
                <a:prstClr val="black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9560" y="3851057"/>
            <a:ext cx="8229600" cy="14994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prstClr val="black"/>
                </a:solidFill>
                <a:latin typeface="Tw Cen MT Condensed" panose="020B0606020104020203" pitchFamily="34" charset="0"/>
              </a:rPr>
              <a:t>Propose a new Interleaver to reduce </a:t>
            </a:r>
            <a:r>
              <a:rPr lang="en-US" sz="2800" b="1" dirty="0" err="1" smtClean="0">
                <a:solidFill>
                  <a:prstClr val="black"/>
                </a:solidFill>
                <a:latin typeface="Tw Cen MT Condensed" panose="020B0606020104020203" pitchFamily="34" charset="0"/>
              </a:rPr>
              <a:t>burstiness</a:t>
            </a:r>
            <a:endParaRPr lang="en-US" sz="2800" b="1" dirty="0">
              <a:solidFill>
                <a:prstClr val="black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4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04" y="1182520"/>
            <a:ext cx="8665206" cy="118285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Goal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To accurately predict delivery ratio using CSI information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140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Problem Formulation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23685" y="1037154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226903" y="2187584"/>
            <a:ext cx="8665206" cy="40312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0000FF"/>
                </a:solidFill>
              </a:rPr>
              <a:t>Options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Analytical modeling</a:t>
            </a:r>
          </a:p>
          <a:p>
            <a:pPr marL="1314450" lvl="2" indent="-457200"/>
            <a:r>
              <a:rPr lang="en-US" sz="2200" dirty="0" smtClean="0">
                <a:solidFill>
                  <a:srgbClr val="FF0000"/>
                </a:solidFill>
              </a:rPr>
              <a:t>Intractable for freq. selective channels.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Simulate online</a:t>
            </a:r>
          </a:p>
          <a:p>
            <a:pPr marL="1314450" lvl="2" indent="-457200"/>
            <a:r>
              <a:rPr lang="en-US" sz="2200" dirty="0" smtClean="0">
                <a:solidFill>
                  <a:srgbClr val="FF0000"/>
                </a:solidFill>
              </a:rPr>
              <a:t>Prohibitively expensive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Lookup table based approach</a:t>
            </a:r>
          </a:p>
          <a:p>
            <a:pPr marL="1314450" lvl="2" indent="-457200"/>
            <a:r>
              <a:rPr lang="en-US" sz="2200" dirty="0" smtClean="0">
                <a:solidFill>
                  <a:srgbClr val="0000FF"/>
                </a:solidFill>
              </a:rPr>
              <a:t>Pre compute delivery rate for error patterns</a:t>
            </a:r>
          </a:p>
          <a:p>
            <a:pPr marL="1314450" lvl="2" indent="-457200"/>
            <a:r>
              <a:rPr lang="en-US" sz="2200" dirty="0" smtClean="0">
                <a:solidFill>
                  <a:srgbClr val="0000FF"/>
                </a:solidFill>
              </a:rPr>
              <a:t>Error patterns capture the </a:t>
            </a:r>
            <a:r>
              <a:rPr lang="en-US" sz="2200" dirty="0" err="1" smtClean="0">
                <a:solidFill>
                  <a:srgbClr val="0000FF"/>
                </a:solidFill>
              </a:rPr>
              <a:t>burstiness</a:t>
            </a:r>
            <a:endParaRPr lang="en-US" sz="2200" dirty="0" smtClean="0">
              <a:solidFill>
                <a:srgbClr val="0000FF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Machine learning based approach</a:t>
            </a:r>
            <a:endParaRPr lang="en-US" sz="1600" dirty="0">
              <a:solidFill>
                <a:srgbClr val="0000FF"/>
              </a:solidFill>
            </a:endParaRPr>
          </a:p>
          <a:p>
            <a:pPr marL="1314450" lvl="2" indent="-457200"/>
            <a:r>
              <a:rPr lang="en-US" sz="2200" dirty="0" smtClean="0">
                <a:solidFill>
                  <a:srgbClr val="0000FF"/>
                </a:solidFill>
              </a:rPr>
              <a:t>Use supervised learning to estimate delivery rate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F87C-0BCC-414F-B258-01F2DCBFFF6A}" type="slidenum">
              <a:rPr lang="en-US" smtClean="0"/>
              <a:t>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81600" y="3624040"/>
            <a:ext cx="8229600" cy="2732310"/>
            <a:chOff x="381600" y="3624040"/>
            <a:chExt cx="8229600" cy="2732310"/>
          </a:xfrm>
        </p:grpSpPr>
        <p:sp>
          <p:nvSpPr>
            <p:cNvPr id="4" name="Rounded Rectangle 3"/>
            <p:cNvSpPr/>
            <p:nvPr/>
          </p:nvSpPr>
          <p:spPr>
            <a:xfrm>
              <a:off x="381600" y="4172627"/>
              <a:ext cx="8229600" cy="218372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40459" y="3624040"/>
              <a:ext cx="208346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>
                  <a:solidFill>
                    <a:srgbClr val="0000FF"/>
                  </a:solidFill>
                </a:rPr>
                <a:t>Our Approach</a:t>
              </a:r>
              <a:endParaRPr lang="en-US" sz="26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660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17817</TotalTime>
  <Words>2038</Words>
  <Application>Microsoft Macintosh PowerPoint</Application>
  <PresentationFormat>On-screen Show (4:3)</PresentationFormat>
  <Paragraphs>511</Paragraphs>
  <Slides>34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Office Theme</vt:lpstr>
      <vt:lpstr>\\localhost\Users\owaiskhan\Work\Conferences\Proposal\Document1!OLE_LINK1</vt:lpstr>
      <vt:lpstr>\\localhost\Users\owaiskhan\Work\Conferences\Proposal\Document1!OLE_LINK1</vt:lpstr>
      <vt:lpstr>\\localhost\Users\owaiskhan\Work\Conferences\Infocom16\Presentation\Document1!OLE_LINK2</vt:lpstr>
      <vt:lpstr>Accurate WiFi Packet Delivery Rate Estimation and Applications</vt:lpstr>
      <vt:lpstr>PowerPoint Presentation</vt:lpstr>
      <vt:lpstr>PowerPoint Presentation</vt:lpstr>
      <vt:lpstr>Limitation of Average SNR</vt:lpstr>
      <vt:lpstr>Effective SNR</vt:lpstr>
      <vt:lpstr>PowerPoint Presentation</vt:lpstr>
      <vt:lpstr>Error Burstiness across Frame</vt:lpstr>
      <vt:lpstr>Contributions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Delivery Rate Estimation</vt:lpstr>
      <vt:lpstr>Sliding window operation</vt:lpstr>
      <vt:lpstr>Machine Learning</vt:lpstr>
      <vt:lpstr>Feature Set</vt:lpstr>
      <vt:lpstr>Neural Network: Setup</vt:lpstr>
      <vt:lpstr>PowerPoint Presentation</vt:lpstr>
      <vt:lpstr>Contributions</vt:lpstr>
      <vt:lpstr>Standard Interleaver</vt:lpstr>
      <vt:lpstr>Proposed Interleaver</vt:lpstr>
      <vt:lpstr>Proposed Interleaver</vt:lpstr>
      <vt:lpstr>Proposed Interleaver</vt:lpstr>
      <vt:lpstr>PowerPoint Presentation</vt:lpstr>
      <vt:lpstr>Evaluation Methodology</vt:lpstr>
      <vt:lpstr>Evaluated Schemes</vt:lpstr>
      <vt:lpstr>Delivery Rate Accuracy (40MHz)</vt:lpstr>
      <vt:lpstr>Interleaver Performance</vt:lpstr>
      <vt:lpstr>Rate Adaptation</vt:lpstr>
      <vt:lpstr>Energy Savings Transmitter</vt:lpstr>
      <vt:lpstr>Summary</vt:lpstr>
      <vt:lpstr>THANK YOU!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Accurate WiFi Packet Delivery Rate Estimation and Applications</dc:title>
  <dc:creator>Owais Khan</dc:creator>
  <cp:lastModifiedBy>Owais Khan</cp:lastModifiedBy>
  <cp:revision>270</cp:revision>
  <dcterms:created xsi:type="dcterms:W3CDTF">2016-03-30T06:48:46Z</dcterms:created>
  <dcterms:modified xsi:type="dcterms:W3CDTF">2016-04-13T20:31:27Z</dcterms:modified>
</cp:coreProperties>
</file>