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90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72" r:id="rId25"/>
    <p:sldId id="273" r:id="rId26"/>
    <p:sldId id="274" r:id="rId27"/>
    <p:sldId id="275" r:id="rId28"/>
    <p:sldId id="278" r:id="rId29"/>
    <p:sldId id="279" r:id="rId30"/>
    <p:sldId id="276" r:id="rId31"/>
    <p:sldId id="277" r:id="rId32"/>
    <p:sldId id="280" r:id="rId33"/>
    <p:sldId id="281" r:id="rId34"/>
    <p:sldId id="29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AFFC-22A5-46C5-9BA9-94303B63B02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93DC-D0D8-426B-9EAD-7B24BD14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593DC-D0D8-426B-9EAD-7B24BD14CE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2578-8D75-486E-9506-CC4332302A04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D653-62C4-4973-B055-FF374AFA5C76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89A0-087D-47E5-9B8A-2C054508187F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928F-4802-40BE-899F-F96FFF135B34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EBB-3BA6-464C-986F-3B1C4FA85CE1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9777-C7E6-48DB-B6E7-6E58B0D6B3B1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82EE-6394-4705-9FE4-19C8392ECFBA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13D4-FAC1-4F43-836E-8858EAA53D29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0705-95AA-418B-8CAF-C70A1B89858B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0C1-41C5-4069-96A4-7DABABF85183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B810-CD05-47BC-A04A-1B1A925894C4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F2F4-9A1E-4405-99AF-43CC204A5151}" type="datetime1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278688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CC"/>
                </a:solidFill>
                <a:latin typeface="Gill Sans MT" pitchFamily="34" charset="0"/>
              </a:rPr>
              <a:t>Revisiting Transport Congestion Control</a:t>
            </a:r>
            <a:endParaRPr lang="en-US" sz="54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Jian He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UT Austin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RTT Correlates with Queuing Delay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76625"/>
            <a:ext cx="739379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632848" cy="243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TIMELY Framework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735093"/>
            <a:ext cx="8748464" cy="330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RTT Measurement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416378" y="2060848"/>
            <a:ext cx="6624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88386" y="3501008"/>
            <a:ext cx="6624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04410" y="2060848"/>
            <a:ext cx="972108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24490" y="2060848"/>
            <a:ext cx="1080120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72562" y="2060848"/>
            <a:ext cx="1152128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720634" y="2060848"/>
            <a:ext cx="1296144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40714" y="2060848"/>
            <a:ext cx="1368152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796136" y="2060848"/>
            <a:ext cx="1152128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5624" y="1533925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ill Sans MT" pitchFamily="34" charset="0"/>
              </a:rPr>
              <a:t>t</a:t>
            </a:r>
            <a:r>
              <a:rPr lang="en-US" dirty="0" err="1" smtClean="0">
                <a:latin typeface="Gill Sans MT" pitchFamily="34" charset="0"/>
              </a:rPr>
              <a:t>send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6344" y="1605825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ill Sans MT" pitchFamily="34" charset="0"/>
              </a:rPr>
              <a:t>t</a:t>
            </a:r>
            <a:r>
              <a:rPr lang="en-US" dirty="0" err="1" smtClean="0">
                <a:latin typeface="Gill Sans MT" pitchFamily="34" charset="0"/>
              </a:rPr>
              <a:t>completion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2932" y="3676962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ACK Turnaround Time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27" name="右大括号 26"/>
          <p:cNvSpPr/>
          <p:nvPr/>
        </p:nvSpPr>
        <p:spPr>
          <a:xfrm rot="16200000">
            <a:off x="2951049" y="571183"/>
            <a:ext cx="243026" cy="2736304"/>
          </a:xfrm>
          <a:prstGeom prst="rightBrace">
            <a:avLst>
              <a:gd name="adj1" fmla="val 8333"/>
              <a:gd name="adj2" fmla="val 51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30770" y="1444714"/>
            <a:ext cx="2083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Serialization Delay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29" name="右大括号 28"/>
          <p:cNvSpPr/>
          <p:nvPr/>
        </p:nvSpPr>
        <p:spPr>
          <a:xfrm rot="5400000">
            <a:off x="5615344" y="3537447"/>
            <a:ext cx="243026" cy="234025"/>
          </a:xfrm>
          <a:prstGeom prst="rightBrace">
            <a:avLst>
              <a:gd name="adj1" fmla="val 8333"/>
              <a:gd name="adj2" fmla="val 51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09532" y="2426985"/>
            <a:ext cx="172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Propagation &amp; </a:t>
            </a:r>
          </a:p>
          <a:p>
            <a:r>
              <a:rPr lang="en-US" sz="2000" dirty="0" smtClean="0">
                <a:latin typeface="Gill Sans MT" pitchFamily="34" charset="0"/>
              </a:rPr>
              <a:t>Queuing Delay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9720" y="4077072"/>
            <a:ext cx="74622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One RTT for one segment (NIC Offload)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Hardware ACKs make </a:t>
            </a:r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ACK turnaround time ignorable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>
              <a:solidFill>
                <a:srgbClr val="00CC00"/>
              </a:solidFill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RTT = Propagation </a:t>
            </a:r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 Queuing Delay</a:t>
            </a:r>
          </a:p>
          <a:p>
            <a:r>
              <a:rPr lang="en-US" sz="2400" dirty="0"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            = </a:t>
            </a:r>
            <a:r>
              <a:rPr lang="en-US" sz="2400" dirty="0" err="1" smtClean="0">
                <a:latin typeface="Gill Sans MT" pitchFamily="34" charset="0"/>
              </a:rPr>
              <a:t>t</a:t>
            </a:r>
            <a:r>
              <a:rPr lang="en-US" dirty="0" err="1" smtClean="0">
                <a:latin typeface="Gill Sans MT" pitchFamily="34" charset="0"/>
              </a:rPr>
              <a:t>completion</a:t>
            </a:r>
            <a:r>
              <a:rPr lang="en-US" sz="2400" dirty="0" smtClean="0">
                <a:latin typeface="Gill Sans MT" pitchFamily="34" charset="0"/>
              </a:rPr>
              <a:t> – </a:t>
            </a:r>
            <a:r>
              <a:rPr lang="en-US" sz="2400" dirty="0" err="1" smtClean="0">
                <a:latin typeface="Gill Sans MT" pitchFamily="34" charset="0"/>
              </a:rPr>
              <a:t>t</a:t>
            </a:r>
            <a:r>
              <a:rPr lang="en-US" dirty="0" err="1" smtClean="0">
                <a:latin typeface="Gill Sans MT" pitchFamily="34" charset="0"/>
              </a:rPr>
              <a:t>send</a:t>
            </a:r>
            <a:r>
              <a:rPr lang="en-US" sz="2400" dirty="0" smtClean="0">
                <a:latin typeface="Gill Sans MT" pitchFamily="34" charset="0"/>
              </a:rPr>
              <a:t> – </a:t>
            </a:r>
            <a:r>
              <a:rPr lang="en-US" sz="2400" dirty="0" err="1" smtClean="0">
                <a:latin typeface="Gill Sans MT" pitchFamily="34" charset="0"/>
              </a:rPr>
              <a:t>segment_size</a:t>
            </a:r>
            <a:r>
              <a:rPr lang="en-US" sz="2400" dirty="0" smtClean="0">
                <a:latin typeface="Gill Sans MT" pitchFamily="34" charset="0"/>
              </a:rPr>
              <a:t>/</a:t>
            </a:r>
            <a:r>
              <a:rPr lang="en-US" sz="2400" dirty="0" err="1" smtClean="0">
                <a:latin typeface="Gill Sans MT" pitchFamily="34" charset="0"/>
              </a:rPr>
              <a:t>NIC_line_rate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32" name="右大括号 31"/>
          <p:cNvSpPr/>
          <p:nvPr/>
        </p:nvSpPr>
        <p:spPr>
          <a:xfrm rot="16200000">
            <a:off x="5592950" y="692804"/>
            <a:ext cx="143799" cy="2448272"/>
          </a:xfrm>
          <a:prstGeom prst="rightBrace">
            <a:avLst>
              <a:gd name="adj1" fmla="val 8333"/>
              <a:gd name="adj2" fmla="val 51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096" y="1424996"/>
            <a:ext cx="62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RTT</a:t>
            </a:r>
            <a:endParaRPr lang="en-US" sz="1400" dirty="0">
              <a:solidFill>
                <a:srgbClr val="00CC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Transmission Rate Control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89266" y="1280665"/>
            <a:ext cx="1584176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77772" y="2540805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495079" y="2530094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348470" y="2530094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燕尾形箭头 8"/>
          <p:cNvSpPr/>
          <p:nvPr/>
        </p:nvSpPr>
        <p:spPr>
          <a:xfrm rot="5400000">
            <a:off x="4556242" y="1986372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494123" y="3728937"/>
            <a:ext cx="2599545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Gill Sans MT" pitchFamily="34" charset="0"/>
              </a:rPr>
              <a:t>Rate Controller</a:t>
            </a:r>
            <a:endParaRPr lang="en-US" sz="28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11" name="燕尾形箭头 10"/>
          <p:cNvSpPr/>
          <p:nvPr/>
        </p:nvSpPr>
        <p:spPr>
          <a:xfrm rot="5400000">
            <a:off x="4556242" y="3239254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6009" y="1196752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Message to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be sent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372" y="2600069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Segments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5156" y="3627022"/>
            <a:ext cx="1269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RTT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Estimation</a:t>
            </a:r>
            <a:endParaRPr lang="en-US" sz="2000" dirty="0">
              <a:latin typeface="Gill Sans MT" pitchFamily="34" charset="0"/>
            </a:endParaRPr>
          </a:p>
        </p:txBody>
      </p:sp>
      <p:cxnSp>
        <p:nvCxnSpPr>
          <p:cNvPr id="16" name="直接箭头连接符 15"/>
          <p:cNvCxnSpPr>
            <a:stCxn id="14" idx="3"/>
            <a:endCxn id="10" idx="1"/>
          </p:cNvCxnSpPr>
          <p:nvPr/>
        </p:nvCxnSpPr>
        <p:spPr>
          <a:xfrm>
            <a:off x="2755054" y="3980965"/>
            <a:ext cx="73906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箭头 16"/>
          <p:cNvSpPr/>
          <p:nvPr/>
        </p:nvSpPr>
        <p:spPr>
          <a:xfrm rot="5400000">
            <a:off x="4523866" y="4463390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3058514" y="4971081"/>
            <a:ext cx="3445679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5781645" y="5025087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4884046" y="5025081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3501380" y="5025081"/>
            <a:ext cx="56155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4893259"/>
            <a:ext cx="1593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Transmission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Queue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4046" y="4289467"/>
            <a:ext cx="2415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Insert delay between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segments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1194" y="5819736"/>
            <a:ext cx="706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Target rate is determined by segment size and delay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between segments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Rate vs. Window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ill Sans MT" pitchFamily="34" charset="0"/>
              </a:rPr>
              <a:t>Segment size as high as 64KB.</a:t>
            </a:r>
          </a:p>
          <a:p>
            <a:pPr marL="0" indent="0">
              <a:buNone/>
            </a:pPr>
            <a:endParaRPr lang="en-US" dirty="0" smtClean="0">
              <a:latin typeface="Gill Sans MT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ill Sans MT" pitchFamily="34" charset="0"/>
              </a:rPr>
              <a:t>(32us RTT x 10Gbps) = 40KB window size</a:t>
            </a:r>
          </a:p>
          <a:p>
            <a:pPr marL="0" indent="0">
              <a:buNone/>
            </a:pPr>
            <a:endParaRPr lang="en-US" dirty="0" smtClean="0">
              <a:latin typeface="Gill Sans MT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ill Sans MT" pitchFamily="34" charset="0"/>
              </a:rPr>
              <a:t>40KB &lt; 64KB: </a:t>
            </a:r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Window makes no sense</a:t>
            </a:r>
            <a:endParaRPr lang="en-US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Rate Update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28384" cy="222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2144"/>
            <a:ext cx="43719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6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Evaluation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95424"/>
            <a:ext cx="8892480" cy="235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5" y="2842824"/>
            <a:ext cx="732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  <a:latin typeface="Gill Sans MT" pitchFamily="34" charset="0"/>
              </a:rPr>
              <a:t>Datacenter Transport for Emerging Architectures</a:t>
            </a:r>
            <a:endParaRPr lang="en-US" sz="28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149080"/>
            <a:ext cx="761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itchFamily="34" charset="0"/>
              </a:rPr>
              <a:t>Costa, Paolo, et al. </a:t>
            </a:r>
            <a:r>
              <a:rPr lang="en-US" b="1" dirty="0">
                <a:latin typeface="Gill Sans MT" pitchFamily="34" charset="0"/>
              </a:rPr>
              <a:t>"R2C2: A Network Stack for Rack-scale Computers</a:t>
            </a:r>
            <a:r>
              <a:rPr lang="en-US" dirty="0">
                <a:latin typeface="Gill Sans MT" pitchFamily="34" charset="0"/>
              </a:rPr>
              <a:t>." </a:t>
            </a:r>
            <a:endParaRPr lang="en-US" dirty="0" smtClean="0">
              <a:latin typeface="Gill Sans MT" pitchFamily="34" charset="0"/>
            </a:endParaRPr>
          </a:p>
          <a:p>
            <a:r>
              <a:rPr lang="en-US" i="1" dirty="0" smtClean="0">
                <a:latin typeface="Gill Sans MT" pitchFamily="34" charset="0"/>
              </a:rPr>
              <a:t>In ACM SIGCOMM 2015</a:t>
            </a:r>
            <a:r>
              <a:rPr lang="en-US" dirty="0" smtClean="0">
                <a:latin typeface="Gill Sans MT" pitchFamily="34" charset="0"/>
              </a:rPr>
              <a:t>.</a:t>
            </a:r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Rack-Scale Computing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2" descr="http://wikibon.org/vault/Special:FilePath/Moonsho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119916" cy="42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7689" y="4869160"/>
            <a:ext cx="5032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Building Block </a:t>
            </a:r>
            <a:r>
              <a:rPr lang="en-US" sz="2400" dirty="0" smtClean="0">
                <a:latin typeface="Gill Sans MT" pitchFamily="34" charset="0"/>
              </a:rPr>
              <a:t>for future datacenters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High BW low latency </a:t>
            </a:r>
            <a:r>
              <a:rPr lang="en-US" sz="2400" dirty="0" smtClean="0">
                <a:latin typeface="Gill Sans MT" pitchFamily="34" charset="0"/>
              </a:rPr>
              <a:t>network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Direct-connected</a:t>
            </a:r>
            <a:r>
              <a:rPr lang="en-US" sz="2400" dirty="0" smtClean="0">
                <a:latin typeface="Gill Sans MT" pitchFamily="34" charset="0"/>
              </a:rPr>
              <a:t> topology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Rack-Scale Network Topology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3068113"/>
            <a:ext cx="3092732" cy="2609095"/>
          </a:xfrm>
          <a:prstGeom prst="rect">
            <a:avLst/>
          </a:prstGeom>
        </p:spPr>
      </p:pic>
      <p:pic>
        <p:nvPicPr>
          <p:cNvPr id="6" name="Picture 2" descr="http://cdn.ttgtmedia.com/rms/dataCenter-Virtualization/sDC-CoreAggregationAccess-1125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960" y="3156709"/>
            <a:ext cx="4686055" cy="24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7664" y="5677208"/>
            <a:ext cx="131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3D Torus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703639"/>
            <a:ext cx="23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Fat-tree Topology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556792"/>
            <a:ext cx="6812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Distributed switches</a:t>
            </a:r>
            <a:r>
              <a:rPr lang="en-US" sz="2400" dirty="0" smtClean="0">
                <a:latin typeface="Gill Sans MT" pitchFamily="34" charset="0"/>
              </a:rPr>
              <a:t>(each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node works as a switch)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High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path diversities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Gill Sans MT" pitchFamily="34" charset="0"/>
              </a:rPr>
              <a:t>Why is Congestion Control necessary?</a:t>
            </a:r>
            <a:endParaRPr lang="en-US" sz="36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2118647" y="1268760"/>
            <a:ext cx="4608512" cy="2664296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11269" y="2518641"/>
            <a:ext cx="766763" cy="704850"/>
            <a:chOff x="-44" y="1473"/>
            <a:chExt cx="981" cy="1105"/>
          </a:xfrm>
        </p:grpSpPr>
        <p:pic>
          <p:nvPicPr>
            <p:cNvPr id="6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381491" y="2301377"/>
            <a:ext cx="936104" cy="460943"/>
            <a:chOff x="2356" y="1300"/>
            <a:chExt cx="555" cy="194"/>
          </a:xfrm>
        </p:grpSpPr>
        <p:sp>
          <p:nvSpPr>
            <p:cNvPr id="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566727" y="2187190"/>
            <a:ext cx="936104" cy="460943"/>
            <a:chOff x="2356" y="1300"/>
            <a:chExt cx="555" cy="194"/>
          </a:xfrm>
        </p:grpSpPr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4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69"/>
          <p:cNvGrpSpPr>
            <a:grpSpLocks/>
          </p:cNvGrpSpPr>
          <p:nvPr/>
        </p:nvGrpSpPr>
        <p:grpSpPr bwMode="auto">
          <a:xfrm>
            <a:off x="7259357" y="2427043"/>
            <a:ext cx="766763" cy="704850"/>
            <a:chOff x="-44" y="1473"/>
            <a:chExt cx="981" cy="1105"/>
          </a:xfrm>
        </p:grpSpPr>
        <p:pic>
          <p:nvPicPr>
            <p:cNvPr id="27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4" name="直接连接符 33"/>
          <p:cNvCxnSpPr>
            <a:stCxn id="6" idx="1"/>
            <a:endCxn id="13" idx="1"/>
          </p:cNvCxnSpPr>
          <p:nvPr/>
        </p:nvCxnSpPr>
        <p:spPr>
          <a:xfrm flipV="1">
            <a:off x="1378032" y="2645897"/>
            <a:ext cx="1005147" cy="225169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4" idx="1"/>
            <a:endCxn id="22" idx="0"/>
          </p:cNvCxnSpPr>
          <p:nvPr/>
        </p:nvCxnSpPr>
        <p:spPr>
          <a:xfrm rot="5400000" flipH="1" flipV="1">
            <a:off x="4280370" y="1362606"/>
            <a:ext cx="318523" cy="2257565"/>
          </a:xfrm>
          <a:prstGeom prst="curvedConnector5">
            <a:avLst>
              <a:gd name="adj1" fmla="val 71769"/>
              <a:gd name="adj2" fmla="val 50000"/>
              <a:gd name="adj3" fmla="val 28231"/>
            </a:avLst>
          </a:prstGeom>
          <a:ln w="1016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502831" y="2363014"/>
            <a:ext cx="937928" cy="416454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629152" y="2405781"/>
            <a:ext cx="251454" cy="2739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圆角矩形 44"/>
          <p:cNvSpPr/>
          <p:nvPr/>
        </p:nvSpPr>
        <p:spPr>
          <a:xfrm>
            <a:off x="6846068" y="2188281"/>
            <a:ext cx="251454" cy="2739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53427" y="1742819"/>
            <a:ext cx="1002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Gill Sans MT" pitchFamily="34" charset="0"/>
              </a:rPr>
              <a:t>Data </a:t>
            </a:r>
          </a:p>
          <a:p>
            <a:pPr algn="ctr"/>
            <a:r>
              <a:rPr lang="en-US" b="1" dirty="0" smtClean="0">
                <a:latin typeface="Gill Sans MT" pitchFamily="34" charset="0"/>
              </a:rPr>
              <a:t>Packets</a:t>
            </a:r>
            <a:endParaRPr lang="en-US" b="1" dirty="0">
              <a:latin typeface="Gill Sans MT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794086" y="2656040"/>
            <a:ext cx="251454" cy="273905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635227" y="2881641"/>
            <a:ext cx="251454" cy="273905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CC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36649" y="2929945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CC00"/>
                </a:solidFill>
                <a:latin typeface="Gill Sans MT" pitchFamily="34" charset="0"/>
              </a:rPr>
              <a:t>ACK</a:t>
            </a:r>
            <a:endParaRPr lang="en-US" b="1" dirty="0">
              <a:solidFill>
                <a:srgbClr val="00CC00"/>
              </a:solidFill>
              <a:latin typeface="Gill Sans M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14521" y="2518972"/>
            <a:ext cx="1533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Gill Sans MT" pitchFamily="34" charset="0"/>
              </a:rPr>
              <a:t>Congested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Gill Sans MT" pitchFamily="34" charset="0"/>
              </a:rPr>
              <a:t>Link</a:t>
            </a:r>
            <a:endParaRPr lang="en-US" sz="2000" b="1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3768" y="4149080"/>
            <a:ext cx="810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Congested link vs. reliability:   </a:t>
            </a:r>
            <a:r>
              <a:rPr lang="en-US" sz="2400" dirty="0" smtClean="0">
                <a:latin typeface="Gill Sans MT" pitchFamily="34" charset="0"/>
              </a:rPr>
              <a:t>long queuing delay,  packet loss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But, can delay or packet loss always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well explain congestion?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Broadcasting-Assisted Rack Congestion Control</a:t>
            </a:r>
            <a:endParaRPr lang="en-US" sz="32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1196752"/>
            <a:ext cx="3926367" cy="331236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627784" y="3284984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27784" y="4077072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627784" y="3861048"/>
            <a:ext cx="288032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44280" y="4077072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498213" y="3861048"/>
            <a:ext cx="372674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870887" y="2996952"/>
            <a:ext cx="0" cy="7198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59289" y="2852936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616" y="4509120"/>
            <a:ext cx="72259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Broadcast flow information</a:t>
            </a:r>
            <a:r>
              <a:rPr lang="en-US" sz="2400" dirty="0" smtClean="0">
                <a:latin typeface="Gill Sans MT" pitchFamily="34" charset="0"/>
              </a:rPr>
              <a:t>(e.g., start time, finish time)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Each node has a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global view </a:t>
            </a:r>
            <a:r>
              <a:rPr lang="en-US" sz="2400" dirty="0" smtClean="0">
                <a:latin typeface="Gill Sans MT" pitchFamily="34" charset="0"/>
              </a:rPr>
              <a:t>of the network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Locally optimize flow rate</a:t>
            </a:r>
            <a:r>
              <a:rPr lang="en-US" sz="2400" dirty="0" smtClean="0">
                <a:latin typeface="Gill Sans MT" pitchFamily="34" charset="0"/>
              </a:rPr>
              <a:t> with the global view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2339588"/>
            <a:ext cx="336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Broadcasting  overhead is</a:t>
            </a:r>
          </a:p>
          <a:p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low</a:t>
            </a:r>
            <a:r>
              <a:rPr lang="en-US" sz="2400" dirty="0" smtClean="0">
                <a:latin typeface="Gill Sans MT" pitchFamily="34" charset="0"/>
              </a:rPr>
              <a:t>(around 1.3%).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Evaluation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348880"/>
            <a:ext cx="4464496" cy="2449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528" y="2348880"/>
            <a:ext cx="4325604" cy="24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051720" y="2420888"/>
            <a:ext cx="48910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Congestion Control for </a:t>
            </a:r>
          </a:p>
          <a:p>
            <a:pPr algn="ctr"/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RDMA-enabled Datacenters</a:t>
            </a:r>
            <a:endParaRPr lang="en-US" sz="32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3861047"/>
            <a:ext cx="804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itchFamily="34" charset="0"/>
              </a:rPr>
              <a:t>Zhu, </a:t>
            </a:r>
            <a:r>
              <a:rPr lang="en-US" dirty="0" err="1">
                <a:latin typeface="Gill Sans MT" pitchFamily="34" charset="0"/>
              </a:rPr>
              <a:t>Yibo</a:t>
            </a:r>
            <a:r>
              <a:rPr lang="en-US" dirty="0">
                <a:latin typeface="Gill Sans MT" pitchFamily="34" charset="0"/>
              </a:rPr>
              <a:t>, et al. "</a:t>
            </a:r>
            <a:r>
              <a:rPr lang="en-US" b="1" dirty="0">
                <a:latin typeface="Gill Sans MT" pitchFamily="34" charset="0"/>
              </a:rPr>
              <a:t>Congestion Control for Large-Scale RDMA Deployments</a:t>
            </a:r>
            <a:r>
              <a:rPr lang="en-US" b="1" dirty="0" smtClean="0">
                <a:latin typeface="Gill Sans MT" pitchFamily="34" charset="0"/>
              </a:rPr>
              <a:t>.</a:t>
            </a:r>
            <a:r>
              <a:rPr lang="en-US" dirty="0" smtClean="0">
                <a:latin typeface="Gill Sans MT" pitchFamily="34" charset="0"/>
              </a:rPr>
              <a:t>” </a:t>
            </a:r>
          </a:p>
          <a:p>
            <a:r>
              <a:rPr lang="en-US" dirty="0" smtClean="0">
                <a:latin typeface="Gill Sans MT" pitchFamily="34" charset="0"/>
              </a:rPr>
              <a:t>In ACM SIGCOMM, 2015.</a:t>
            </a:r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Congestion Spreading in Lossless Networks</a:t>
            </a:r>
            <a:endParaRPr lang="en-US" sz="32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Group 299"/>
          <p:cNvGrpSpPr/>
          <p:nvPr/>
        </p:nvGrpSpPr>
        <p:grpSpPr>
          <a:xfrm>
            <a:off x="367583" y="1453672"/>
            <a:ext cx="8359205" cy="3401700"/>
            <a:chOff x="367583" y="2743200"/>
            <a:chExt cx="8359205" cy="3401700"/>
          </a:xfrm>
        </p:grpSpPr>
        <p:grpSp>
          <p:nvGrpSpPr>
            <p:cNvPr id="6" name="Group 300"/>
            <p:cNvGrpSpPr/>
            <p:nvPr/>
          </p:nvGrpSpPr>
          <p:grpSpPr>
            <a:xfrm>
              <a:off x="367583" y="2954867"/>
              <a:ext cx="8359205" cy="3190033"/>
              <a:chOff x="367583" y="2954867"/>
              <a:chExt cx="8359205" cy="3190033"/>
            </a:xfrm>
          </p:grpSpPr>
          <p:cxnSp>
            <p:nvCxnSpPr>
              <p:cNvPr id="11" name="Straight Connector 316"/>
              <p:cNvCxnSpPr>
                <a:stCxn id="55" idx="0"/>
              </p:cNvCxnSpPr>
              <p:nvPr/>
            </p:nvCxnSpPr>
            <p:spPr>
              <a:xfrm flipH="1" flipV="1">
                <a:off x="2438400" y="3048000"/>
                <a:ext cx="584024" cy="92366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317"/>
              <p:cNvCxnSpPr>
                <a:stCxn id="56" idx="1"/>
              </p:cNvCxnSpPr>
              <p:nvPr/>
            </p:nvCxnSpPr>
            <p:spPr>
              <a:xfrm flipV="1">
                <a:off x="4030808" y="3076222"/>
                <a:ext cx="2192192" cy="90660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318"/>
              <p:cNvCxnSpPr>
                <a:stCxn id="55" idx="7"/>
              </p:cNvCxnSpPr>
              <p:nvPr/>
            </p:nvCxnSpPr>
            <p:spPr>
              <a:xfrm flipV="1">
                <a:off x="3049365" y="3022600"/>
                <a:ext cx="650568" cy="9602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319"/>
              <p:cNvCxnSpPr>
                <a:stCxn id="56" idx="0"/>
              </p:cNvCxnSpPr>
              <p:nvPr/>
            </p:nvCxnSpPr>
            <p:spPr>
              <a:xfrm flipV="1">
                <a:off x="4057749" y="3062111"/>
                <a:ext cx="824695" cy="90955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20"/>
              <p:cNvCxnSpPr>
                <a:stCxn id="59" idx="0"/>
              </p:cNvCxnSpPr>
              <p:nvPr/>
            </p:nvCxnSpPr>
            <p:spPr>
              <a:xfrm flipH="1" flipV="1">
                <a:off x="2497667" y="3014133"/>
                <a:ext cx="2591682" cy="95753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21"/>
              <p:cNvCxnSpPr>
                <a:stCxn id="60" idx="1"/>
              </p:cNvCxnSpPr>
              <p:nvPr/>
            </p:nvCxnSpPr>
            <p:spPr>
              <a:xfrm flipH="1" flipV="1">
                <a:off x="5029200" y="3048000"/>
                <a:ext cx="1064805" cy="934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322"/>
              <p:cNvCxnSpPr>
                <a:stCxn id="59" idx="7"/>
              </p:cNvCxnSpPr>
              <p:nvPr/>
            </p:nvCxnSpPr>
            <p:spPr>
              <a:xfrm flipH="1" flipV="1">
                <a:off x="3793067" y="2988733"/>
                <a:ext cx="1323223" cy="99409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323"/>
              <p:cNvCxnSpPr>
                <a:stCxn id="60" idx="0"/>
              </p:cNvCxnSpPr>
              <p:nvPr/>
            </p:nvCxnSpPr>
            <p:spPr>
              <a:xfrm flipV="1">
                <a:off x="6120946" y="2963333"/>
                <a:ext cx="313721" cy="100833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324"/>
              <p:cNvCxnSpPr>
                <a:stCxn id="57" idx="0"/>
                <a:endCxn id="55" idx="4"/>
              </p:cNvCxnSpPr>
              <p:nvPr/>
            </p:nvCxnSpPr>
            <p:spPr>
              <a:xfrm flipV="1">
                <a:off x="3022424" y="4047868"/>
                <a:ext cx="0" cy="83717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325"/>
              <p:cNvCxnSpPr>
                <a:stCxn id="58" idx="0"/>
                <a:endCxn id="56" idx="4"/>
              </p:cNvCxnSpPr>
              <p:nvPr/>
            </p:nvCxnSpPr>
            <p:spPr>
              <a:xfrm flipV="1">
                <a:off x="4057749" y="4047868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26"/>
              <p:cNvCxnSpPr>
                <a:stCxn id="61" idx="0"/>
                <a:endCxn id="59" idx="4"/>
              </p:cNvCxnSpPr>
              <p:nvPr/>
            </p:nvCxnSpPr>
            <p:spPr>
              <a:xfrm flipV="1">
                <a:off x="5089349" y="4047868"/>
                <a:ext cx="0" cy="83864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327"/>
              <p:cNvCxnSpPr>
                <a:stCxn id="62" idx="0"/>
                <a:endCxn id="60" idx="4"/>
              </p:cNvCxnSpPr>
              <p:nvPr/>
            </p:nvCxnSpPr>
            <p:spPr>
              <a:xfrm flipV="1">
                <a:off x="6120946" y="4047868"/>
                <a:ext cx="0" cy="83768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328"/>
              <p:cNvCxnSpPr>
                <a:stCxn id="65" idx="0"/>
                <a:endCxn id="63" idx="4"/>
              </p:cNvCxnSpPr>
              <p:nvPr/>
            </p:nvCxnSpPr>
            <p:spPr>
              <a:xfrm flipV="1">
                <a:off x="7154245" y="4047868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29"/>
              <p:cNvCxnSpPr>
                <a:stCxn id="66" idx="0"/>
                <a:endCxn id="64" idx="4"/>
              </p:cNvCxnSpPr>
              <p:nvPr/>
            </p:nvCxnSpPr>
            <p:spPr>
              <a:xfrm flipV="1">
                <a:off x="8199534" y="4047868"/>
                <a:ext cx="722" cy="83717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0"/>
              <p:cNvCxnSpPr>
                <a:stCxn id="57" idx="7"/>
              </p:cNvCxnSpPr>
              <p:nvPr/>
            </p:nvCxnSpPr>
            <p:spPr>
              <a:xfrm flipV="1">
                <a:off x="3049365" y="4046841"/>
                <a:ext cx="981443" cy="84935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31"/>
              <p:cNvCxnSpPr>
                <a:stCxn id="58" idx="1"/>
                <a:endCxn id="55" idx="5"/>
              </p:cNvCxnSpPr>
              <p:nvPr/>
            </p:nvCxnSpPr>
            <p:spPr>
              <a:xfrm flipH="1" flipV="1">
                <a:off x="3049365" y="4036709"/>
                <a:ext cx="981443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32"/>
              <p:cNvCxnSpPr>
                <a:stCxn id="59" idx="5"/>
                <a:endCxn id="62" idx="1"/>
              </p:cNvCxnSpPr>
              <p:nvPr/>
            </p:nvCxnSpPr>
            <p:spPr>
              <a:xfrm>
                <a:off x="5116290" y="4036709"/>
                <a:ext cx="977715" cy="86000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3"/>
              <p:cNvCxnSpPr>
                <a:stCxn id="61" idx="7"/>
                <a:endCxn id="60" idx="3"/>
              </p:cNvCxnSpPr>
              <p:nvPr/>
            </p:nvCxnSpPr>
            <p:spPr>
              <a:xfrm flipV="1">
                <a:off x="5116290" y="4036709"/>
                <a:ext cx="977715" cy="860959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34"/>
              <p:cNvCxnSpPr>
                <a:stCxn id="63" idx="5"/>
                <a:endCxn id="66" idx="1"/>
              </p:cNvCxnSpPr>
              <p:nvPr/>
            </p:nvCxnSpPr>
            <p:spPr>
              <a:xfrm>
                <a:off x="7181186" y="4036709"/>
                <a:ext cx="991407" cy="85949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35"/>
              <p:cNvCxnSpPr>
                <a:stCxn id="65" idx="7"/>
                <a:endCxn id="64" idx="3"/>
              </p:cNvCxnSpPr>
              <p:nvPr/>
            </p:nvCxnSpPr>
            <p:spPr>
              <a:xfrm flipV="1">
                <a:off x="7181186" y="4036709"/>
                <a:ext cx="992129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36"/>
              <p:cNvCxnSpPr>
                <a:stCxn id="52" idx="3"/>
                <a:endCxn id="67" idx="0"/>
              </p:cNvCxnSpPr>
              <p:nvPr/>
            </p:nvCxnSpPr>
            <p:spPr>
              <a:xfrm flipH="1">
                <a:off x="555826" y="4951109"/>
                <a:ext cx="331633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37"/>
              <p:cNvCxnSpPr>
                <a:stCxn id="52" idx="5"/>
              </p:cNvCxnSpPr>
              <p:nvPr/>
            </p:nvCxnSpPr>
            <p:spPr>
              <a:xfrm>
                <a:off x="941341" y="4951109"/>
                <a:ext cx="151911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38"/>
              <p:cNvCxnSpPr>
                <a:stCxn id="54" idx="3"/>
                <a:endCxn id="69" idx="0"/>
              </p:cNvCxnSpPr>
              <p:nvPr/>
            </p:nvCxnSpPr>
            <p:spPr>
              <a:xfrm flipH="1">
                <a:off x="1620540" y="4950081"/>
                <a:ext cx="302244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9"/>
              <p:cNvCxnSpPr>
                <a:stCxn id="54" idx="5"/>
              </p:cNvCxnSpPr>
              <p:nvPr/>
            </p:nvCxnSpPr>
            <p:spPr>
              <a:xfrm>
                <a:off x="1976666" y="4950081"/>
                <a:ext cx="165229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0"/>
              <p:cNvCxnSpPr>
                <a:stCxn id="57" idx="3"/>
                <a:endCxn id="71" idx="0"/>
              </p:cNvCxnSpPr>
              <p:nvPr/>
            </p:nvCxnSpPr>
            <p:spPr>
              <a:xfrm flipH="1">
                <a:off x="2679306" y="4950081"/>
                <a:ext cx="316177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41"/>
              <p:cNvCxnSpPr>
                <a:stCxn id="57" idx="5"/>
                <a:endCxn id="72" idx="0"/>
              </p:cNvCxnSpPr>
              <p:nvPr/>
            </p:nvCxnSpPr>
            <p:spPr>
              <a:xfrm>
                <a:off x="3049365" y="4950081"/>
                <a:ext cx="172130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42"/>
              <p:cNvCxnSpPr>
                <a:stCxn id="58" idx="3"/>
                <a:endCxn id="73" idx="0"/>
              </p:cNvCxnSpPr>
              <p:nvPr/>
            </p:nvCxnSpPr>
            <p:spPr>
              <a:xfrm flipH="1">
                <a:off x="3744020" y="4951109"/>
                <a:ext cx="286788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43"/>
              <p:cNvCxnSpPr>
                <a:stCxn id="58" idx="5"/>
                <a:endCxn id="74" idx="0"/>
              </p:cNvCxnSpPr>
              <p:nvPr/>
            </p:nvCxnSpPr>
            <p:spPr>
              <a:xfrm>
                <a:off x="4084690" y="4951109"/>
                <a:ext cx="186584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44"/>
              <p:cNvCxnSpPr>
                <a:stCxn id="61" idx="3"/>
                <a:endCxn id="75" idx="0"/>
              </p:cNvCxnSpPr>
              <p:nvPr/>
            </p:nvCxnSpPr>
            <p:spPr>
              <a:xfrm flipH="1">
                <a:off x="4814045" y="4951550"/>
                <a:ext cx="248363" cy="79257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45"/>
              <p:cNvCxnSpPr>
                <a:stCxn id="61" idx="5"/>
                <a:endCxn id="76" idx="0"/>
              </p:cNvCxnSpPr>
              <p:nvPr/>
            </p:nvCxnSpPr>
            <p:spPr>
              <a:xfrm>
                <a:off x="5116290" y="4951550"/>
                <a:ext cx="239944" cy="79257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346"/>
              <p:cNvCxnSpPr>
                <a:stCxn id="62" idx="3"/>
                <a:endCxn id="77" idx="0"/>
              </p:cNvCxnSpPr>
              <p:nvPr/>
            </p:nvCxnSpPr>
            <p:spPr>
              <a:xfrm flipH="1">
                <a:off x="5878759" y="4950595"/>
                <a:ext cx="215246" cy="79353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347"/>
              <p:cNvCxnSpPr>
                <a:stCxn id="62" idx="5"/>
                <a:endCxn id="78" idx="0"/>
              </p:cNvCxnSpPr>
              <p:nvPr/>
            </p:nvCxnSpPr>
            <p:spPr>
              <a:xfrm>
                <a:off x="6147887" y="4950595"/>
                <a:ext cx="258126" cy="79353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348"/>
              <p:cNvCxnSpPr>
                <a:stCxn id="65" idx="3"/>
                <a:endCxn id="79" idx="0"/>
              </p:cNvCxnSpPr>
              <p:nvPr/>
            </p:nvCxnSpPr>
            <p:spPr>
              <a:xfrm flipH="1">
                <a:off x="6946578" y="4951109"/>
                <a:ext cx="180726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49"/>
              <p:cNvCxnSpPr>
                <a:stCxn id="65" idx="5"/>
                <a:endCxn id="80" idx="0"/>
              </p:cNvCxnSpPr>
              <p:nvPr/>
            </p:nvCxnSpPr>
            <p:spPr>
              <a:xfrm>
                <a:off x="7181186" y="4951109"/>
                <a:ext cx="307581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350"/>
              <p:cNvCxnSpPr>
                <a:stCxn id="66" idx="3"/>
                <a:endCxn id="81" idx="0"/>
              </p:cNvCxnSpPr>
              <p:nvPr/>
            </p:nvCxnSpPr>
            <p:spPr>
              <a:xfrm flipH="1">
                <a:off x="8011292" y="4950081"/>
                <a:ext cx="161301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351"/>
              <p:cNvCxnSpPr>
                <a:stCxn id="66" idx="5"/>
                <a:endCxn id="82" idx="0"/>
              </p:cNvCxnSpPr>
              <p:nvPr/>
            </p:nvCxnSpPr>
            <p:spPr>
              <a:xfrm>
                <a:off x="8226475" y="4950081"/>
                <a:ext cx="312071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352"/>
              <p:cNvCxnSpPr>
                <a:stCxn id="52" idx="0"/>
                <a:endCxn id="51" idx="4"/>
              </p:cNvCxnSpPr>
              <p:nvPr/>
            </p:nvCxnSpPr>
            <p:spPr>
              <a:xfrm flipV="1">
                <a:off x="914400" y="4046840"/>
                <a:ext cx="0" cy="83922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53"/>
              <p:cNvCxnSpPr>
                <a:stCxn id="54" idx="0"/>
                <a:endCxn id="53" idx="4"/>
              </p:cNvCxnSpPr>
              <p:nvPr/>
            </p:nvCxnSpPr>
            <p:spPr>
              <a:xfrm flipV="1">
                <a:off x="1949725" y="4046840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354"/>
              <p:cNvCxnSpPr>
                <a:stCxn id="52" idx="7"/>
                <a:endCxn id="53" idx="3"/>
              </p:cNvCxnSpPr>
              <p:nvPr/>
            </p:nvCxnSpPr>
            <p:spPr>
              <a:xfrm flipV="1">
                <a:off x="941341" y="4035681"/>
                <a:ext cx="981443" cy="86154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55"/>
              <p:cNvCxnSpPr>
                <a:stCxn id="54" idx="1"/>
                <a:endCxn id="51" idx="5"/>
              </p:cNvCxnSpPr>
              <p:nvPr/>
            </p:nvCxnSpPr>
            <p:spPr>
              <a:xfrm flipH="1" flipV="1">
                <a:off x="941341" y="4035681"/>
                <a:ext cx="981443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356"/>
              <p:cNvSpPr/>
              <p:nvPr/>
            </p:nvSpPr>
            <p:spPr>
              <a:xfrm>
                <a:off x="876300" y="39706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" name="Oval 357"/>
              <p:cNvSpPr/>
              <p:nvPr/>
            </p:nvSpPr>
            <p:spPr>
              <a:xfrm>
                <a:off x="876300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Oval 358"/>
              <p:cNvSpPr/>
              <p:nvPr/>
            </p:nvSpPr>
            <p:spPr>
              <a:xfrm>
                <a:off x="1911625" y="39706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Oval 359"/>
              <p:cNvSpPr/>
              <p:nvPr/>
            </p:nvSpPr>
            <p:spPr>
              <a:xfrm>
                <a:off x="1911625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360"/>
              <p:cNvSpPr/>
              <p:nvPr/>
            </p:nvSpPr>
            <p:spPr>
              <a:xfrm>
                <a:off x="2984324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361"/>
              <p:cNvSpPr/>
              <p:nvPr/>
            </p:nvSpPr>
            <p:spPr>
              <a:xfrm>
                <a:off x="4019649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362"/>
              <p:cNvSpPr/>
              <p:nvPr/>
            </p:nvSpPr>
            <p:spPr>
              <a:xfrm>
                <a:off x="2984324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Oval 363"/>
              <p:cNvSpPr/>
              <p:nvPr/>
            </p:nvSpPr>
            <p:spPr>
              <a:xfrm>
                <a:off x="4019649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364"/>
              <p:cNvSpPr/>
              <p:nvPr/>
            </p:nvSpPr>
            <p:spPr>
              <a:xfrm>
                <a:off x="5051249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365"/>
              <p:cNvSpPr/>
              <p:nvPr/>
            </p:nvSpPr>
            <p:spPr>
              <a:xfrm>
                <a:off x="6082846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366"/>
              <p:cNvSpPr/>
              <p:nvPr/>
            </p:nvSpPr>
            <p:spPr>
              <a:xfrm>
                <a:off x="5051249" y="4886509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367"/>
              <p:cNvSpPr/>
              <p:nvPr/>
            </p:nvSpPr>
            <p:spPr>
              <a:xfrm>
                <a:off x="6082846" y="4885554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Oval 368"/>
              <p:cNvSpPr/>
              <p:nvPr/>
            </p:nvSpPr>
            <p:spPr>
              <a:xfrm>
                <a:off x="7116145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Oval 369"/>
              <p:cNvSpPr/>
              <p:nvPr/>
            </p:nvSpPr>
            <p:spPr>
              <a:xfrm>
                <a:off x="8162156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Oval 370"/>
              <p:cNvSpPr/>
              <p:nvPr/>
            </p:nvSpPr>
            <p:spPr>
              <a:xfrm>
                <a:off x="7116145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Oval 371"/>
              <p:cNvSpPr/>
              <p:nvPr/>
            </p:nvSpPr>
            <p:spPr>
              <a:xfrm>
                <a:off x="8161434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67" name="Picture 372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6758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68" name="Picture 373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977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69" name="Picture 374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32297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0" name="Picture 375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95955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1" name="Picture 376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9106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2" name="Picture 377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3325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3" name="Picture 378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55777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4" name="Picture 379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8303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5" name="Picture 380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2580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6" name="Picture 381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6799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7" name="Picture 382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90516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8" name="Picture 383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217770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79" name="Picture 384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58335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80" name="Picture 385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300524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81" name="Picture 386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823049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82" name="Picture 387" descr="server-gray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5030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83" name="Picture 3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163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4" name="Picture 3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488" y="4743965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5" name="Picture 3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87" y="4742496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6" name="Picture 39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512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7" name="Picture 3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112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8" name="Picture 39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4709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89" name="Picture 39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8008" y="4743965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90" name="Picture 3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049" y="4743965"/>
                <a:ext cx="752474" cy="361288"/>
              </a:xfrm>
              <a:prstGeom prst="rect">
                <a:avLst/>
              </a:prstGeom>
            </p:spPr>
          </p:pic>
          <p:cxnSp>
            <p:nvCxnSpPr>
              <p:cNvPr id="91" name="Straight Connector 397"/>
              <p:cNvCxnSpPr>
                <a:endCxn id="51" idx="0"/>
              </p:cNvCxnSpPr>
              <p:nvPr/>
            </p:nvCxnSpPr>
            <p:spPr>
              <a:xfrm flipH="1">
                <a:off x="914400" y="2954867"/>
                <a:ext cx="1481667" cy="101577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98"/>
              <p:cNvCxnSpPr>
                <a:endCxn id="53" idx="1"/>
              </p:cNvCxnSpPr>
              <p:nvPr/>
            </p:nvCxnSpPr>
            <p:spPr>
              <a:xfrm flipH="1">
                <a:off x="1922784" y="2991556"/>
                <a:ext cx="4342549" cy="99024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399"/>
              <p:cNvCxnSpPr>
                <a:endCxn id="53" idx="0"/>
              </p:cNvCxnSpPr>
              <p:nvPr/>
            </p:nvCxnSpPr>
            <p:spPr>
              <a:xfrm flipH="1">
                <a:off x="1949725" y="2971800"/>
                <a:ext cx="2927075" cy="99884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400"/>
              <p:cNvCxnSpPr>
                <a:stCxn id="51" idx="7"/>
              </p:cNvCxnSpPr>
              <p:nvPr/>
            </p:nvCxnSpPr>
            <p:spPr>
              <a:xfrm flipV="1">
                <a:off x="941341" y="2980267"/>
                <a:ext cx="2690859" cy="100153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402"/>
              <p:cNvCxnSpPr>
                <a:stCxn id="63" idx="0"/>
              </p:cNvCxnSpPr>
              <p:nvPr/>
            </p:nvCxnSpPr>
            <p:spPr>
              <a:xfrm flipH="1" flipV="1">
                <a:off x="2633133" y="2971800"/>
                <a:ext cx="4521112" cy="99986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403"/>
              <p:cNvCxnSpPr>
                <a:stCxn id="64" idx="0"/>
              </p:cNvCxnSpPr>
              <p:nvPr/>
            </p:nvCxnSpPr>
            <p:spPr>
              <a:xfrm flipH="1" flipV="1">
                <a:off x="6491111" y="3005667"/>
                <a:ext cx="1709145" cy="96600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404"/>
              <p:cNvCxnSpPr>
                <a:stCxn id="64" idx="1"/>
              </p:cNvCxnSpPr>
              <p:nvPr/>
            </p:nvCxnSpPr>
            <p:spPr>
              <a:xfrm flipH="1" flipV="1">
                <a:off x="5105400" y="2963333"/>
                <a:ext cx="3067915" cy="101949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05"/>
              <p:cNvCxnSpPr>
                <a:stCxn id="63" idx="7"/>
              </p:cNvCxnSpPr>
              <p:nvPr/>
            </p:nvCxnSpPr>
            <p:spPr>
              <a:xfrm flipH="1" flipV="1">
                <a:off x="3886200" y="2971800"/>
                <a:ext cx="3294986" cy="10110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Picture 40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163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0" name="Picture 40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488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1" name="Picture 40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87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2" name="Picture 4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512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3" name="Picture 4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112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4" name="Picture 4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4709" y="3828096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5" name="Picture 4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8008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06" name="Picture 4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4019" y="3829124"/>
                <a:ext cx="752474" cy="361288"/>
              </a:xfrm>
              <a:prstGeom prst="rect">
                <a:avLst/>
              </a:prstGeom>
            </p:spPr>
          </p:pic>
        </p:grpSp>
        <p:pic>
          <p:nvPicPr>
            <p:cNvPr id="7" name="Picture 3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6" y="2743200"/>
              <a:ext cx="752474" cy="361288"/>
            </a:xfrm>
            <a:prstGeom prst="rect">
              <a:avLst/>
            </a:prstGeom>
          </p:spPr>
        </p:pic>
        <p:pic>
          <p:nvPicPr>
            <p:cNvPr id="8" name="Picture 3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526" y="2743200"/>
              <a:ext cx="752474" cy="361288"/>
            </a:xfrm>
            <a:prstGeom prst="rect">
              <a:avLst/>
            </a:prstGeom>
          </p:spPr>
        </p:pic>
        <p:pic>
          <p:nvPicPr>
            <p:cNvPr id="9" name="Picture 3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326" y="2743200"/>
              <a:ext cx="752474" cy="361288"/>
            </a:xfrm>
            <a:prstGeom prst="rect">
              <a:avLst/>
            </a:prstGeom>
          </p:spPr>
        </p:pic>
        <p:pic>
          <p:nvPicPr>
            <p:cNvPr id="10" name="Picture 3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6" y="2743200"/>
              <a:ext cx="752474" cy="361288"/>
            </a:xfrm>
            <a:prstGeom prst="rect">
              <a:avLst/>
            </a:prstGeom>
          </p:spPr>
        </p:pic>
      </p:grpSp>
      <p:sp>
        <p:nvSpPr>
          <p:cNvPr id="107" name="Freeform 414"/>
          <p:cNvSpPr/>
          <p:nvPr/>
        </p:nvSpPr>
        <p:spPr>
          <a:xfrm>
            <a:off x="1024784" y="1710598"/>
            <a:ext cx="5358346" cy="2706750"/>
          </a:xfrm>
          <a:custGeom>
            <a:avLst/>
            <a:gdLst>
              <a:gd name="connsiteX0" fmla="*/ 0 w 4853028"/>
              <a:gd name="connsiteY0" fmla="*/ 2752427 h 2752427"/>
              <a:gd name="connsiteX1" fmla="*/ 342348 w 4853028"/>
              <a:gd name="connsiteY1" fmla="*/ 1913122 h 2752427"/>
              <a:gd name="connsiteX2" fmla="*/ 353392 w 4853028"/>
              <a:gd name="connsiteY2" fmla="*/ 1106948 h 2752427"/>
              <a:gd name="connsiteX3" fmla="*/ 4538870 w 4853028"/>
              <a:gd name="connsiteY3" fmla="*/ 2600 h 2752427"/>
              <a:gd name="connsiteX4" fmla="*/ 4549913 w 4853028"/>
              <a:gd name="connsiteY4" fmla="*/ 830861 h 2752427"/>
              <a:gd name="connsiteX5" fmla="*/ 4527826 w 4853028"/>
              <a:gd name="connsiteY5" fmla="*/ 1791644 h 2752427"/>
              <a:gd name="connsiteX6" fmla="*/ 4826000 w 4853028"/>
              <a:gd name="connsiteY6" fmla="*/ 2719296 h 2752427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05700 h 2705700"/>
              <a:gd name="connsiteX1" fmla="*/ 342348 w 4826000"/>
              <a:gd name="connsiteY1" fmla="*/ 1866395 h 2705700"/>
              <a:gd name="connsiteX2" fmla="*/ 1126436 w 4826000"/>
              <a:gd name="connsiteY2" fmla="*/ 817265 h 2705700"/>
              <a:gd name="connsiteX3" fmla="*/ 2208697 w 4826000"/>
              <a:gd name="connsiteY3" fmla="*/ 46 h 2705700"/>
              <a:gd name="connsiteX4" fmla="*/ 4549913 w 4826000"/>
              <a:gd name="connsiteY4" fmla="*/ 784134 h 2705700"/>
              <a:gd name="connsiteX5" fmla="*/ 4527826 w 4826000"/>
              <a:gd name="connsiteY5" fmla="*/ 1744917 h 2705700"/>
              <a:gd name="connsiteX6" fmla="*/ 4826000 w 4826000"/>
              <a:gd name="connsiteY6" fmla="*/ 2672569 h 2705700"/>
              <a:gd name="connsiteX0" fmla="*/ 0 w 4826000"/>
              <a:gd name="connsiteY0" fmla="*/ 2706235 h 2706235"/>
              <a:gd name="connsiteX1" fmla="*/ 342348 w 4826000"/>
              <a:gd name="connsiteY1" fmla="*/ 1866930 h 2706235"/>
              <a:gd name="connsiteX2" fmla="*/ 541131 w 4826000"/>
              <a:gd name="connsiteY2" fmla="*/ 906148 h 2706235"/>
              <a:gd name="connsiteX3" fmla="*/ 2208697 w 4826000"/>
              <a:gd name="connsiteY3" fmla="*/ 581 h 2706235"/>
              <a:gd name="connsiteX4" fmla="*/ 4549913 w 4826000"/>
              <a:gd name="connsiteY4" fmla="*/ 784669 h 2706235"/>
              <a:gd name="connsiteX5" fmla="*/ 4527826 w 4826000"/>
              <a:gd name="connsiteY5" fmla="*/ 1745452 h 2706235"/>
              <a:gd name="connsiteX6" fmla="*/ 4826000 w 4826000"/>
              <a:gd name="connsiteY6" fmla="*/ 2673104 h 2706235"/>
              <a:gd name="connsiteX0" fmla="*/ 532346 w 5358346"/>
              <a:gd name="connsiteY0" fmla="*/ 2707832 h 2707832"/>
              <a:gd name="connsiteX1" fmla="*/ 874694 w 5358346"/>
              <a:gd name="connsiteY1" fmla="*/ 1868527 h 2707832"/>
              <a:gd name="connsiteX2" fmla="*/ 57477 w 5358346"/>
              <a:gd name="connsiteY2" fmla="*/ 1029223 h 2707832"/>
              <a:gd name="connsiteX3" fmla="*/ 2741043 w 5358346"/>
              <a:gd name="connsiteY3" fmla="*/ 2178 h 2707832"/>
              <a:gd name="connsiteX4" fmla="*/ 5082259 w 5358346"/>
              <a:gd name="connsiteY4" fmla="*/ 786266 h 2707832"/>
              <a:gd name="connsiteX5" fmla="*/ 5060172 w 5358346"/>
              <a:gd name="connsiteY5" fmla="*/ 1747049 h 2707832"/>
              <a:gd name="connsiteX6" fmla="*/ 5358346 w 5358346"/>
              <a:gd name="connsiteY6" fmla="*/ 2674701 h 2707832"/>
              <a:gd name="connsiteX0" fmla="*/ 532346 w 5358346"/>
              <a:gd name="connsiteY0" fmla="*/ 2706140 h 2706140"/>
              <a:gd name="connsiteX1" fmla="*/ 874694 w 5358346"/>
              <a:gd name="connsiteY1" fmla="*/ 1866835 h 2706140"/>
              <a:gd name="connsiteX2" fmla="*/ 57477 w 5358346"/>
              <a:gd name="connsiteY2" fmla="*/ 1027531 h 2706140"/>
              <a:gd name="connsiteX3" fmla="*/ 2741043 w 5358346"/>
              <a:gd name="connsiteY3" fmla="*/ 486 h 2706140"/>
              <a:gd name="connsiteX4" fmla="*/ 4110433 w 5358346"/>
              <a:gd name="connsiteY4" fmla="*/ 1160052 h 2706140"/>
              <a:gd name="connsiteX5" fmla="*/ 5060172 w 5358346"/>
              <a:gd name="connsiteY5" fmla="*/ 1745357 h 2706140"/>
              <a:gd name="connsiteX6" fmla="*/ 5358346 w 5358346"/>
              <a:gd name="connsiteY6" fmla="*/ 2673009 h 270614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5060172 w 5358346"/>
              <a:gd name="connsiteY5" fmla="*/ 1781017 h 2741800"/>
              <a:gd name="connsiteX6" fmla="*/ 5358346 w 5358346"/>
              <a:gd name="connsiteY6" fmla="*/ 2708669 h 274180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4938694 w 5358346"/>
              <a:gd name="connsiteY5" fmla="*/ 1869365 h 2741800"/>
              <a:gd name="connsiteX6" fmla="*/ 5358346 w 5358346"/>
              <a:gd name="connsiteY6" fmla="*/ 2708669 h 2741800"/>
              <a:gd name="connsiteX0" fmla="*/ 532346 w 5358346"/>
              <a:gd name="connsiteY0" fmla="*/ 2705741 h 2705741"/>
              <a:gd name="connsiteX1" fmla="*/ 874694 w 5358346"/>
              <a:gd name="connsiteY1" fmla="*/ 1866436 h 2705741"/>
              <a:gd name="connsiteX2" fmla="*/ 57477 w 5358346"/>
              <a:gd name="connsiteY2" fmla="*/ 1027132 h 2705741"/>
              <a:gd name="connsiteX3" fmla="*/ 2741043 w 5358346"/>
              <a:gd name="connsiteY3" fmla="*/ 87 h 2705741"/>
              <a:gd name="connsiteX4" fmla="*/ 4099389 w 5358346"/>
              <a:gd name="connsiteY4" fmla="*/ 1082348 h 2705741"/>
              <a:gd name="connsiteX5" fmla="*/ 4938694 w 5358346"/>
              <a:gd name="connsiteY5" fmla="*/ 1833306 h 2705741"/>
              <a:gd name="connsiteX6" fmla="*/ 5358346 w 5358346"/>
              <a:gd name="connsiteY6" fmla="*/ 2672610 h 2705741"/>
              <a:gd name="connsiteX0" fmla="*/ 532346 w 5358346"/>
              <a:gd name="connsiteY0" fmla="*/ 2741330 h 2741330"/>
              <a:gd name="connsiteX1" fmla="*/ 874694 w 5358346"/>
              <a:gd name="connsiteY1" fmla="*/ 1902025 h 2741330"/>
              <a:gd name="connsiteX2" fmla="*/ 57477 w 5358346"/>
              <a:gd name="connsiteY2" fmla="*/ 1062721 h 2741330"/>
              <a:gd name="connsiteX3" fmla="*/ 2741043 w 5358346"/>
              <a:gd name="connsiteY3" fmla="*/ 35676 h 2741330"/>
              <a:gd name="connsiteX4" fmla="*/ 4099389 w 5358346"/>
              <a:gd name="connsiteY4" fmla="*/ 1117937 h 2741330"/>
              <a:gd name="connsiteX5" fmla="*/ 4938694 w 5358346"/>
              <a:gd name="connsiteY5" fmla="*/ 1868895 h 2741330"/>
              <a:gd name="connsiteX6" fmla="*/ 5358346 w 5358346"/>
              <a:gd name="connsiteY6" fmla="*/ 2708199 h 2741330"/>
              <a:gd name="connsiteX0" fmla="*/ 532346 w 5358346"/>
              <a:gd name="connsiteY0" fmla="*/ 2706750 h 2706750"/>
              <a:gd name="connsiteX1" fmla="*/ 874694 w 5358346"/>
              <a:gd name="connsiteY1" fmla="*/ 1867445 h 2706750"/>
              <a:gd name="connsiteX2" fmla="*/ 57477 w 5358346"/>
              <a:gd name="connsiteY2" fmla="*/ 1028141 h 2706750"/>
              <a:gd name="connsiteX3" fmla="*/ 2741043 w 5358346"/>
              <a:gd name="connsiteY3" fmla="*/ 1096 h 2706750"/>
              <a:gd name="connsiteX4" fmla="*/ 4099389 w 5358346"/>
              <a:gd name="connsiteY4" fmla="*/ 1083357 h 2706750"/>
              <a:gd name="connsiteX5" fmla="*/ 4938694 w 5358346"/>
              <a:gd name="connsiteY5" fmla="*/ 1834315 h 2706750"/>
              <a:gd name="connsiteX6" fmla="*/ 5358346 w 5358346"/>
              <a:gd name="connsiteY6" fmla="*/ 2673619 h 27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6" h="2706750">
                <a:moveTo>
                  <a:pt x="532346" y="2706750"/>
                </a:moveTo>
                <a:cubicBezTo>
                  <a:pt x="674070" y="2424220"/>
                  <a:pt x="953839" y="2147213"/>
                  <a:pt x="874694" y="1867445"/>
                </a:cubicBezTo>
                <a:cubicBezTo>
                  <a:pt x="795549" y="1587677"/>
                  <a:pt x="-253581" y="1339199"/>
                  <a:pt x="57477" y="1028141"/>
                </a:cubicBezTo>
                <a:cubicBezTo>
                  <a:pt x="368535" y="717083"/>
                  <a:pt x="2255130" y="36066"/>
                  <a:pt x="2741043" y="1096"/>
                </a:cubicBezTo>
                <a:cubicBezTo>
                  <a:pt x="3226956" y="-33874"/>
                  <a:pt x="3733114" y="777821"/>
                  <a:pt x="4099389" y="1083357"/>
                </a:cubicBezTo>
                <a:cubicBezTo>
                  <a:pt x="4465664" y="1388893"/>
                  <a:pt x="4728868" y="1569271"/>
                  <a:pt x="4938694" y="1834315"/>
                </a:cubicBezTo>
                <a:cubicBezTo>
                  <a:pt x="5148520" y="2099359"/>
                  <a:pt x="5358346" y="2673619"/>
                  <a:pt x="5358346" y="2673619"/>
                </a:cubicBezTo>
              </a:path>
            </a:pathLst>
          </a:custGeom>
          <a:ln w="50800">
            <a:solidFill>
              <a:srgbClr val="FF0000"/>
            </a:solidFill>
            <a:tailEnd type="stealth" w="lg" len="lg"/>
          </a:ln>
          <a:effectLst>
            <a:glow rad="38100">
              <a:schemeClr val="accent2">
                <a:lumMod val="20000"/>
                <a:lumOff val="8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415"/>
          <p:cNvSpPr/>
          <p:nvPr/>
        </p:nvSpPr>
        <p:spPr>
          <a:xfrm>
            <a:off x="6123858" y="1686402"/>
            <a:ext cx="2490254" cy="2828128"/>
          </a:xfrm>
          <a:custGeom>
            <a:avLst/>
            <a:gdLst>
              <a:gd name="connsiteX0" fmla="*/ 0 w 4853028"/>
              <a:gd name="connsiteY0" fmla="*/ 2752427 h 2752427"/>
              <a:gd name="connsiteX1" fmla="*/ 342348 w 4853028"/>
              <a:gd name="connsiteY1" fmla="*/ 1913122 h 2752427"/>
              <a:gd name="connsiteX2" fmla="*/ 353392 w 4853028"/>
              <a:gd name="connsiteY2" fmla="*/ 1106948 h 2752427"/>
              <a:gd name="connsiteX3" fmla="*/ 4538870 w 4853028"/>
              <a:gd name="connsiteY3" fmla="*/ 2600 h 2752427"/>
              <a:gd name="connsiteX4" fmla="*/ 4549913 w 4853028"/>
              <a:gd name="connsiteY4" fmla="*/ 830861 h 2752427"/>
              <a:gd name="connsiteX5" fmla="*/ 4527826 w 4853028"/>
              <a:gd name="connsiteY5" fmla="*/ 1791644 h 2752427"/>
              <a:gd name="connsiteX6" fmla="*/ 4826000 w 4853028"/>
              <a:gd name="connsiteY6" fmla="*/ 2719296 h 2752427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05700 h 2705700"/>
              <a:gd name="connsiteX1" fmla="*/ 342348 w 4826000"/>
              <a:gd name="connsiteY1" fmla="*/ 1866395 h 2705700"/>
              <a:gd name="connsiteX2" fmla="*/ 1126436 w 4826000"/>
              <a:gd name="connsiteY2" fmla="*/ 817265 h 2705700"/>
              <a:gd name="connsiteX3" fmla="*/ 2208697 w 4826000"/>
              <a:gd name="connsiteY3" fmla="*/ 46 h 2705700"/>
              <a:gd name="connsiteX4" fmla="*/ 4549913 w 4826000"/>
              <a:gd name="connsiteY4" fmla="*/ 784134 h 2705700"/>
              <a:gd name="connsiteX5" fmla="*/ 4527826 w 4826000"/>
              <a:gd name="connsiteY5" fmla="*/ 1744917 h 2705700"/>
              <a:gd name="connsiteX6" fmla="*/ 4826000 w 4826000"/>
              <a:gd name="connsiteY6" fmla="*/ 2672569 h 2705700"/>
              <a:gd name="connsiteX0" fmla="*/ 0 w 4826000"/>
              <a:gd name="connsiteY0" fmla="*/ 2706235 h 2706235"/>
              <a:gd name="connsiteX1" fmla="*/ 342348 w 4826000"/>
              <a:gd name="connsiteY1" fmla="*/ 1866930 h 2706235"/>
              <a:gd name="connsiteX2" fmla="*/ 541131 w 4826000"/>
              <a:gd name="connsiteY2" fmla="*/ 906148 h 2706235"/>
              <a:gd name="connsiteX3" fmla="*/ 2208697 w 4826000"/>
              <a:gd name="connsiteY3" fmla="*/ 581 h 2706235"/>
              <a:gd name="connsiteX4" fmla="*/ 4549913 w 4826000"/>
              <a:gd name="connsiteY4" fmla="*/ 784669 h 2706235"/>
              <a:gd name="connsiteX5" fmla="*/ 4527826 w 4826000"/>
              <a:gd name="connsiteY5" fmla="*/ 1745452 h 2706235"/>
              <a:gd name="connsiteX6" fmla="*/ 4826000 w 4826000"/>
              <a:gd name="connsiteY6" fmla="*/ 2673104 h 2706235"/>
              <a:gd name="connsiteX0" fmla="*/ 532346 w 5358346"/>
              <a:gd name="connsiteY0" fmla="*/ 2707832 h 2707832"/>
              <a:gd name="connsiteX1" fmla="*/ 874694 w 5358346"/>
              <a:gd name="connsiteY1" fmla="*/ 1868527 h 2707832"/>
              <a:gd name="connsiteX2" fmla="*/ 57477 w 5358346"/>
              <a:gd name="connsiteY2" fmla="*/ 1029223 h 2707832"/>
              <a:gd name="connsiteX3" fmla="*/ 2741043 w 5358346"/>
              <a:gd name="connsiteY3" fmla="*/ 2178 h 2707832"/>
              <a:gd name="connsiteX4" fmla="*/ 5082259 w 5358346"/>
              <a:gd name="connsiteY4" fmla="*/ 786266 h 2707832"/>
              <a:gd name="connsiteX5" fmla="*/ 5060172 w 5358346"/>
              <a:gd name="connsiteY5" fmla="*/ 1747049 h 2707832"/>
              <a:gd name="connsiteX6" fmla="*/ 5358346 w 5358346"/>
              <a:gd name="connsiteY6" fmla="*/ 2674701 h 2707832"/>
              <a:gd name="connsiteX0" fmla="*/ 532346 w 5358346"/>
              <a:gd name="connsiteY0" fmla="*/ 2706140 h 2706140"/>
              <a:gd name="connsiteX1" fmla="*/ 874694 w 5358346"/>
              <a:gd name="connsiteY1" fmla="*/ 1866835 h 2706140"/>
              <a:gd name="connsiteX2" fmla="*/ 57477 w 5358346"/>
              <a:gd name="connsiteY2" fmla="*/ 1027531 h 2706140"/>
              <a:gd name="connsiteX3" fmla="*/ 2741043 w 5358346"/>
              <a:gd name="connsiteY3" fmla="*/ 486 h 2706140"/>
              <a:gd name="connsiteX4" fmla="*/ 4110433 w 5358346"/>
              <a:gd name="connsiteY4" fmla="*/ 1160052 h 2706140"/>
              <a:gd name="connsiteX5" fmla="*/ 5060172 w 5358346"/>
              <a:gd name="connsiteY5" fmla="*/ 1745357 h 2706140"/>
              <a:gd name="connsiteX6" fmla="*/ 5358346 w 5358346"/>
              <a:gd name="connsiteY6" fmla="*/ 2673009 h 270614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5060172 w 5358346"/>
              <a:gd name="connsiteY5" fmla="*/ 1781017 h 2741800"/>
              <a:gd name="connsiteX6" fmla="*/ 5358346 w 5358346"/>
              <a:gd name="connsiteY6" fmla="*/ 2708669 h 274180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4938694 w 5358346"/>
              <a:gd name="connsiteY5" fmla="*/ 1869365 h 2741800"/>
              <a:gd name="connsiteX6" fmla="*/ 5358346 w 5358346"/>
              <a:gd name="connsiteY6" fmla="*/ 2708669 h 2741800"/>
              <a:gd name="connsiteX0" fmla="*/ 532346 w 5358346"/>
              <a:gd name="connsiteY0" fmla="*/ 2705741 h 2705741"/>
              <a:gd name="connsiteX1" fmla="*/ 874694 w 5358346"/>
              <a:gd name="connsiteY1" fmla="*/ 1866436 h 2705741"/>
              <a:gd name="connsiteX2" fmla="*/ 57477 w 5358346"/>
              <a:gd name="connsiteY2" fmla="*/ 1027132 h 2705741"/>
              <a:gd name="connsiteX3" fmla="*/ 2741043 w 5358346"/>
              <a:gd name="connsiteY3" fmla="*/ 87 h 2705741"/>
              <a:gd name="connsiteX4" fmla="*/ 4099389 w 5358346"/>
              <a:gd name="connsiteY4" fmla="*/ 1082348 h 2705741"/>
              <a:gd name="connsiteX5" fmla="*/ 4938694 w 5358346"/>
              <a:gd name="connsiteY5" fmla="*/ 1833306 h 2705741"/>
              <a:gd name="connsiteX6" fmla="*/ 5358346 w 5358346"/>
              <a:gd name="connsiteY6" fmla="*/ 2672610 h 2705741"/>
              <a:gd name="connsiteX0" fmla="*/ 532346 w 5358346"/>
              <a:gd name="connsiteY0" fmla="*/ 2741330 h 2741330"/>
              <a:gd name="connsiteX1" fmla="*/ 874694 w 5358346"/>
              <a:gd name="connsiteY1" fmla="*/ 1902025 h 2741330"/>
              <a:gd name="connsiteX2" fmla="*/ 57477 w 5358346"/>
              <a:gd name="connsiteY2" fmla="*/ 1062721 h 2741330"/>
              <a:gd name="connsiteX3" fmla="*/ 2741043 w 5358346"/>
              <a:gd name="connsiteY3" fmla="*/ 35676 h 2741330"/>
              <a:gd name="connsiteX4" fmla="*/ 4099389 w 5358346"/>
              <a:gd name="connsiteY4" fmla="*/ 1117937 h 2741330"/>
              <a:gd name="connsiteX5" fmla="*/ 4938694 w 5358346"/>
              <a:gd name="connsiteY5" fmla="*/ 1868895 h 2741330"/>
              <a:gd name="connsiteX6" fmla="*/ 5358346 w 5358346"/>
              <a:gd name="connsiteY6" fmla="*/ 2708199 h 2741330"/>
              <a:gd name="connsiteX0" fmla="*/ 532346 w 5358346"/>
              <a:gd name="connsiteY0" fmla="*/ 2706750 h 2706750"/>
              <a:gd name="connsiteX1" fmla="*/ 874694 w 5358346"/>
              <a:gd name="connsiteY1" fmla="*/ 1867445 h 2706750"/>
              <a:gd name="connsiteX2" fmla="*/ 57477 w 5358346"/>
              <a:gd name="connsiteY2" fmla="*/ 1028141 h 2706750"/>
              <a:gd name="connsiteX3" fmla="*/ 2741043 w 5358346"/>
              <a:gd name="connsiteY3" fmla="*/ 1096 h 2706750"/>
              <a:gd name="connsiteX4" fmla="*/ 4099389 w 5358346"/>
              <a:gd name="connsiteY4" fmla="*/ 1083357 h 2706750"/>
              <a:gd name="connsiteX5" fmla="*/ 4938694 w 5358346"/>
              <a:gd name="connsiteY5" fmla="*/ 1834315 h 2706750"/>
              <a:gd name="connsiteX6" fmla="*/ 5358346 w 5358346"/>
              <a:gd name="connsiteY6" fmla="*/ 2673619 h 2706750"/>
              <a:gd name="connsiteX0" fmla="*/ 832743 w 5360569"/>
              <a:gd name="connsiteY0" fmla="*/ 2651533 h 2673619"/>
              <a:gd name="connsiteX1" fmla="*/ 876917 w 5360569"/>
              <a:gd name="connsiteY1" fmla="*/ 1867445 h 2673619"/>
              <a:gd name="connsiteX2" fmla="*/ 59700 w 5360569"/>
              <a:gd name="connsiteY2" fmla="*/ 1028141 h 2673619"/>
              <a:gd name="connsiteX3" fmla="*/ 2743266 w 5360569"/>
              <a:gd name="connsiteY3" fmla="*/ 1096 h 2673619"/>
              <a:gd name="connsiteX4" fmla="*/ 4101612 w 5360569"/>
              <a:gd name="connsiteY4" fmla="*/ 1083357 h 2673619"/>
              <a:gd name="connsiteX5" fmla="*/ 4940917 w 5360569"/>
              <a:gd name="connsiteY5" fmla="*/ 1834315 h 2673619"/>
              <a:gd name="connsiteX6" fmla="*/ 5360569 w 5360569"/>
              <a:gd name="connsiteY6" fmla="*/ 2673619 h 2673619"/>
              <a:gd name="connsiteX0" fmla="*/ 893522 w 5421348"/>
              <a:gd name="connsiteY0" fmla="*/ 2651533 h 2673619"/>
              <a:gd name="connsiteX1" fmla="*/ 507001 w 5421348"/>
              <a:gd name="connsiteY1" fmla="*/ 1712836 h 2673619"/>
              <a:gd name="connsiteX2" fmla="*/ 120479 w 5421348"/>
              <a:gd name="connsiteY2" fmla="*/ 1028141 h 2673619"/>
              <a:gd name="connsiteX3" fmla="*/ 2804045 w 5421348"/>
              <a:gd name="connsiteY3" fmla="*/ 1096 h 2673619"/>
              <a:gd name="connsiteX4" fmla="*/ 4162391 w 5421348"/>
              <a:gd name="connsiteY4" fmla="*/ 1083357 h 2673619"/>
              <a:gd name="connsiteX5" fmla="*/ 5001696 w 5421348"/>
              <a:gd name="connsiteY5" fmla="*/ 1834315 h 2673619"/>
              <a:gd name="connsiteX6" fmla="*/ 5421348 w 5421348"/>
              <a:gd name="connsiteY6" fmla="*/ 2673619 h 2673619"/>
              <a:gd name="connsiteX0" fmla="*/ 876448 w 5404274"/>
              <a:gd name="connsiteY0" fmla="*/ 2651533 h 2673619"/>
              <a:gd name="connsiteX1" fmla="*/ 489927 w 5404274"/>
              <a:gd name="connsiteY1" fmla="*/ 1712836 h 2673619"/>
              <a:gd name="connsiteX2" fmla="*/ 103405 w 5404274"/>
              <a:gd name="connsiteY2" fmla="*/ 1028141 h 2673619"/>
              <a:gd name="connsiteX3" fmla="*/ 2786971 w 5404274"/>
              <a:gd name="connsiteY3" fmla="*/ 1096 h 2673619"/>
              <a:gd name="connsiteX4" fmla="*/ 4145317 w 5404274"/>
              <a:gd name="connsiteY4" fmla="*/ 1083357 h 2673619"/>
              <a:gd name="connsiteX5" fmla="*/ 4984622 w 5404274"/>
              <a:gd name="connsiteY5" fmla="*/ 1834315 h 2673619"/>
              <a:gd name="connsiteX6" fmla="*/ 5404274 w 5404274"/>
              <a:gd name="connsiteY6" fmla="*/ 2673619 h 2673619"/>
              <a:gd name="connsiteX0" fmla="*/ 1489658 w 6017484"/>
              <a:gd name="connsiteY0" fmla="*/ 2653882 h 2675968"/>
              <a:gd name="connsiteX1" fmla="*/ 1103137 w 6017484"/>
              <a:gd name="connsiteY1" fmla="*/ 1715185 h 2675968"/>
              <a:gd name="connsiteX2" fmla="*/ 76093 w 6017484"/>
              <a:gd name="connsiteY2" fmla="*/ 776490 h 2675968"/>
              <a:gd name="connsiteX3" fmla="*/ 3400181 w 6017484"/>
              <a:gd name="connsiteY3" fmla="*/ 3445 h 2675968"/>
              <a:gd name="connsiteX4" fmla="*/ 4758527 w 6017484"/>
              <a:gd name="connsiteY4" fmla="*/ 1085706 h 2675968"/>
              <a:gd name="connsiteX5" fmla="*/ 5597832 w 6017484"/>
              <a:gd name="connsiteY5" fmla="*/ 1836664 h 2675968"/>
              <a:gd name="connsiteX6" fmla="*/ 6017484 w 6017484"/>
              <a:gd name="connsiteY6" fmla="*/ 2675968 h 2675968"/>
              <a:gd name="connsiteX0" fmla="*/ 1424200 w 5952026"/>
              <a:gd name="connsiteY0" fmla="*/ 2654015 h 2676101"/>
              <a:gd name="connsiteX1" fmla="*/ 1037679 w 5952026"/>
              <a:gd name="connsiteY1" fmla="*/ 1715318 h 2676101"/>
              <a:gd name="connsiteX2" fmla="*/ 10635 w 5952026"/>
              <a:gd name="connsiteY2" fmla="*/ 776623 h 2676101"/>
              <a:gd name="connsiteX3" fmla="*/ 3334723 w 5952026"/>
              <a:gd name="connsiteY3" fmla="*/ 3578 h 2676101"/>
              <a:gd name="connsiteX4" fmla="*/ 4693069 w 5952026"/>
              <a:gd name="connsiteY4" fmla="*/ 1085839 h 2676101"/>
              <a:gd name="connsiteX5" fmla="*/ 5532374 w 5952026"/>
              <a:gd name="connsiteY5" fmla="*/ 1836797 h 2676101"/>
              <a:gd name="connsiteX6" fmla="*/ 5952026 w 5952026"/>
              <a:gd name="connsiteY6" fmla="*/ 2676101 h 2676101"/>
              <a:gd name="connsiteX0" fmla="*/ 1484044 w 6011870"/>
              <a:gd name="connsiteY0" fmla="*/ 2653883 h 2675969"/>
              <a:gd name="connsiteX1" fmla="*/ 1097523 w 6011870"/>
              <a:gd name="connsiteY1" fmla="*/ 1715186 h 2675969"/>
              <a:gd name="connsiteX2" fmla="*/ 70479 w 6011870"/>
              <a:gd name="connsiteY2" fmla="*/ 776491 h 2675969"/>
              <a:gd name="connsiteX3" fmla="*/ 3284133 w 6011870"/>
              <a:gd name="connsiteY3" fmla="*/ 3446 h 2675969"/>
              <a:gd name="connsiteX4" fmla="*/ 4752913 w 6011870"/>
              <a:gd name="connsiteY4" fmla="*/ 1085707 h 2675969"/>
              <a:gd name="connsiteX5" fmla="*/ 5592218 w 6011870"/>
              <a:gd name="connsiteY5" fmla="*/ 1836665 h 2675969"/>
              <a:gd name="connsiteX6" fmla="*/ 6011870 w 6011870"/>
              <a:gd name="connsiteY6" fmla="*/ 2675969 h 2675969"/>
              <a:gd name="connsiteX0" fmla="*/ 614380 w 5142206"/>
              <a:gd name="connsiteY0" fmla="*/ 2654836 h 2676922"/>
              <a:gd name="connsiteX1" fmla="*/ 227859 w 5142206"/>
              <a:gd name="connsiteY1" fmla="*/ 1716139 h 2676922"/>
              <a:gd name="connsiteX2" fmla="*/ 161598 w 5142206"/>
              <a:gd name="connsiteY2" fmla="*/ 744313 h 2676922"/>
              <a:gd name="connsiteX3" fmla="*/ 2414469 w 5142206"/>
              <a:gd name="connsiteY3" fmla="*/ 4399 h 2676922"/>
              <a:gd name="connsiteX4" fmla="*/ 3883249 w 5142206"/>
              <a:gd name="connsiteY4" fmla="*/ 1086660 h 2676922"/>
              <a:gd name="connsiteX5" fmla="*/ 4722554 w 5142206"/>
              <a:gd name="connsiteY5" fmla="*/ 1837618 h 2676922"/>
              <a:gd name="connsiteX6" fmla="*/ 5142206 w 5142206"/>
              <a:gd name="connsiteY6" fmla="*/ 2676922 h 2676922"/>
              <a:gd name="connsiteX0" fmla="*/ 456889 w 4984715"/>
              <a:gd name="connsiteY0" fmla="*/ 2654836 h 2676922"/>
              <a:gd name="connsiteX1" fmla="*/ 70368 w 4984715"/>
              <a:gd name="connsiteY1" fmla="*/ 1716139 h 2676922"/>
              <a:gd name="connsiteX2" fmla="*/ 4107 w 4984715"/>
              <a:gd name="connsiteY2" fmla="*/ 744313 h 2676922"/>
              <a:gd name="connsiteX3" fmla="*/ 2256978 w 4984715"/>
              <a:gd name="connsiteY3" fmla="*/ 4399 h 2676922"/>
              <a:gd name="connsiteX4" fmla="*/ 3725758 w 4984715"/>
              <a:gd name="connsiteY4" fmla="*/ 1086660 h 2676922"/>
              <a:gd name="connsiteX5" fmla="*/ 4565063 w 4984715"/>
              <a:gd name="connsiteY5" fmla="*/ 1837618 h 2676922"/>
              <a:gd name="connsiteX6" fmla="*/ 4984715 w 4984715"/>
              <a:gd name="connsiteY6" fmla="*/ 2676922 h 2676922"/>
              <a:gd name="connsiteX0" fmla="*/ 2101613 w 6629439"/>
              <a:gd name="connsiteY0" fmla="*/ 2819615 h 2841701"/>
              <a:gd name="connsiteX1" fmla="*/ 1715092 w 6629439"/>
              <a:gd name="connsiteY1" fmla="*/ 1880918 h 2841701"/>
              <a:gd name="connsiteX2" fmla="*/ 1648831 w 6629439"/>
              <a:gd name="connsiteY2" fmla="*/ 909092 h 2841701"/>
              <a:gd name="connsiteX3" fmla="*/ 124832 w 6629439"/>
              <a:gd name="connsiteY3" fmla="*/ 3526 h 2841701"/>
              <a:gd name="connsiteX4" fmla="*/ 5370482 w 6629439"/>
              <a:gd name="connsiteY4" fmla="*/ 1251439 h 2841701"/>
              <a:gd name="connsiteX5" fmla="*/ 6209787 w 6629439"/>
              <a:gd name="connsiteY5" fmla="*/ 2002397 h 2841701"/>
              <a:gd name="connsiteX6" fmla="*/ 6629439 w 6629439"/>
              <a:gd name="connsiteY6" fmla="*/ 2841701 h 2841701"/>
              <a:gd name="connsiteX0" fmla="*/ 2739490 w 7267316"/>
              <a:gd name="connsiteY0" fmla="*/ 2816786 h 2838872"/>
              <a:gd name="connsiteX1" fmla="*/ 2352969 w 7267316"/>
              <a:gd name="connsiteY1" fmla="*/ 1878089 h 2838872"/>
              <a:gd name="connsiteX2" fmla="*/ 2286708 w 7267316"/>
              <a:gd name="connsiteY2" fmla="*/ 906263 h 2838872"/>
              <a:gd name="connsiteX3" fmla="*/ 762709 w 7267316"/>
              <a:gd name="connsiteY3" fmla="*/ 697 h 2838872"/>
              <a:gd name="connsiteX4" fmla="*/ 359098 w 7267316"/>
              <a:gd name="connsiteY4" fmla="*/ 1052040 h 2838872"/>
              <a:gd name="connsiteX5" fmla="*/ 6008359 w 7267316"/>
              <a:gd name="connsiteY5" fmla="*/ 1248610 h 2838872"/>
              <a:gd name="connsiteX6" fmla="*/ 6847664 w 7267316"/>
              <a:gd name="connsiteY6" fmla="*/ 1999568 h 2838872"/>
              <a:gd name="connsiteX7" fmla="*/ 7267316 w 7267316"/>
              <a:gd name="connsiteY7" fmla="*/ 2838872 h 2838872"/>
              <a:gd name="connsiteX0" fmla="*/ 2787722 w 7550428"/>
              <a:gd name="connsiteY0" fmla="*/ 2816786 h 2838872"/>
              <a:gd name="connsiteX1" fmla="*/ 2401201 w 7550428"/>
              <a:gd name="connsiteY1" fmla="*/ 1878089 h 2838872"/>
              <a:gd name="connsiteX2" fmla="*/ 2334940 w 7550428"/>
              <a:gd name="connsiteY2" fmla="*/ 906263 h 2838872"/>
              <a:gd name="connsiteX3" fmla="*/ 810941 w 7550428"/>
              <a:gd name="connsiteY3" fmla="*/ 697 h 2838872"/>
              <a:gd name="connsiteX4" fmla="*/ 407330 w 7550428"/>
              <a:gd name="connsiteY4" fmla="*/ 1052040 h 2838872"/>
              <a:gd name="connsiteX5" fmla="*/ 325026 w 7550428"/>
              <a:gd name="connsiteY5" fmla="*/ 1811827 h 2838872"/>
              <a:gd name="connsiteX6" fmla="*/ 6895896 w 7550428"/>
              <a:gd name="connsiteY6" fmla="*/ 1999568 h 2838872"/>
              <a:gd name="connsiteX7" fmla="*/ 7315548 w 7550428"/>
              <a:gd name="connsiteY7" fmla="*/ 2838872 h 2838872"/>
              <a:gd name="connsiteX0" fmla="*/ 2787722 w 6896145"/>
              <a:gd name="connsiteY0" fmla="*/ 2816786 h 2816786"/>
              <a:gd name="connsiteX1" fmla="*/ 2401201 w 6896145"/>
              <a:gd name="connsiteY1" fmla="*/ 1878089 h 2816786"/>
              <a:gd name="connsiteX2" fmla="*/ 2334940 w 6896145"/>
              <a:gd name="connsiteY2" fmla="*/ 906263 h 2816786"/>
              <a:gd name="connsiteX3" fmla="*/ 810941 w 6896145"/>
              <a:gd name="connsiteY3" fmla="*/ 697 h 2816786"/>
              <a:gd name="connsiteX4" fmla="*/ 407330 w 6896145"/>
              <a:gd name="connsiteY4" fmla="*/ 1052040 h 2816786"/>
              <a:gd name="connsiteX5" fmla="*/ 325026 w 6896145"/>
              <a:gd name="connsiteY5" fmla="*/ 1811827 h 2816786"/>
              <a:gd name="connsiteX6" fmla="*/ 6895896 w 6896145"/>
              <a:gd name="connsiteY6" fmla="*/ 1999568 h 2816786"/>
              <a:gd name="connsiteX7" fmla="*/ 601113 w 6896145"/>
              <a:gd name="connsiteY7" fmla="*/ 2772611 h 2816786"/>
              <a:gd name="connsiteX0" fmla="*/ 2739491 w 2766777"/>
              <a:gd name="connsiteY0" fmla="*/ 2816786 h 2816786"/>
              <a:gd name="connsiteX1" fmla="*/ 2352970 w 2766777"/>
              <a:gd name="connsiteY1" fmla="*/ 1878089 h 2816786"/>
              <a:gd name="connsiteX2" fmla="*/ 2286709 w 2766777"/>
              <a:gd name="connsiteY2" fmla="*/ 906263 h 2816786"/>
              <a:gd name="connsiteX3" fmla="*/ 762710 w 2766777"/>
              <a:gd name="connsiteY3" fmla="*/ 697 h 2816786"/>
              <a:gd name="connsiteX4" fmla="*/ 359099 w 2766777"/>
              <a:gd name="connsiteY4" fmla="*/ 1052040 h 2816786"/>
              <a:gd name="connsiteX5" fmla="*/ 276795 w 2766777"/>
              <a:gd name="connsiteY5" fmla="*/ 1811827 h 2816786"/>
              <a:gd name="connsiteX6" fmla="*/ 552882 w 2766777"/>
              <a:gd name="connsiteY6" fmla="*/ 2772611 h 2816786"/>
              <a:gd name="connsiteX0" fmla="*/ 2462696 w 2489982"/>
              <a:gd name="connsiteY0" fmla="*/ 2836068 h 2836068"/>
              <a:gd name="connsiteX1" fmla="*/ 2076175 w 2489982"/>
              <a:gd name="connsiteY1" fmla="*/ 1897371 h 2836068"/>
              <a:gd name="connsiteX2" fmla="*/ 2009914 w 2489982"/>
              <a:gd name="connsiteY2" fmla="*/ 925545 h 2836068"/>
              <a:gd name="connsiteX3" fmla="*/ 485915 w 2489982"/>
              <a:gd name="connsiteY3" fmla="*/ 19979 h 2836068"/>
              <a:gd name="connsiteX4" fmla="*/ 0 w 2489982"/>
              <a:gd name="connsiteY4" fmla="*/ 1831109 h 2836068"/>
              <a:gd name="connsiteX5" fmla="*/ 276087 w 2489982"/>
              <a:gd name="connsiteY5" fmla="*/ 2791893 h 2836068"/>
              <a:gd name="connsiteX0" fmla="*/ 2462967 w 2490253"/>
              <a:gd name="connsiteY0" fmla="*/ 2846900 h 2846900"/>
              <a:gd name="connsiteX1" fmla="*/ 2076446 w 2490253"/>
              <a:gd name="connsiteY1" fmla="*/ 1908203 h 2846900"/>
              <a:gd name="connsiteX2" fmla="*/ 2010185 w 2490253"/>
              <a:gd name="connsiteY2" fmla="*/ 936377 h 2846900"/>
              <a:gd name="connsiteX3" fmla="*/ 331578 w 2490253"/>
              <a:gd name="connsiteY3" fmla="*/ 19768 h 2846900"/>
              <a:gd name="connsiteX4" fmla="*/ 271 w 2490253"/>
              <a:gd name="connsiteY4" fmla="*/ 1841941 h 2846900"/>
              <a:gd name="connsiteX5" fmla="*/ 276358 w 2490253"/>
              <a:gd name="connsiteY5" fmla="*/ 2802725 h 2846900"/>
              <a:gd name="connsiteX0" fmla="*/ 2474316 w 2501602"/>
              <a:gd name="connsiteY0" fmla="*/ 2840171 h 2840171"/>
              <a:gd name="connsiteX1" fmla="*/ 2087795 w 2501602"/>
              <a:gd name="connsiteY1" fmla="*/ 1901474 h 2840171"/>
              <a:gd name="connsiteX2" fmla="*/ 2021534 w 2501602"/>
              <a:gd name="connsiteY2" fmla="*/ 929648 h 2840171"/>
              <a:gd name="connsiteX3" fmla="*/ 342927 w 2501602"/>
              <a:gd name="connsiteY3" fmla="*/ 13039 h 2840171"/>
              <a:gd name="connsiteX4" fmla="*/ 11620 w 2501602"/>
              <a:gd name="connsiteY4" fmla="*/ 1835212 h 2840171"/>
              <a:gd name="connsiteX5" fmla="*/ 287707 w 2501602"/>
              <a:gd name="connsiteY5" fmla="*/ 2795996 h 2840171"/>
              <a:gd name="connsiteX0" fmla="*/ 2462968 w 2490254"/>
              <a:gd name="connsiteY0" fmla="*/ 2828128 h 2828128"/>
              <a:gd name="connsiteX1" fmla="*/ 2076447 w 2490254"/>
              <a:gd name="connsiteY1" fmla="*/ 1889431 h 2828128"/>
              <a:gd name="connsiteX2" fmla="*/ 2010186 w 2490254"/>
              <a:gd name="connsiteY2" fmla="*/ 917605 h 2828128"/>
              <a:gd name="connsiteX3" fmla="*/ 331579 w 2490254"/>
              <a:gd name="connsiteY3" fmla="*/ 996 h 2828128"/>
              <a:gd name="connsiteX4" fmla="*/ 272 w 2490254"/>
              <a:gd name="connsiteY4" fmla="*/ 1823169 h 2828128"/>
              <a:gd name="connsiteX5" fmla="*/ 276359 w 2490254"/>
              <a:gd name="connsiteY5" fmla="*/ 2783953 h 28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0254" h="2828128">
                <a:moveTo>
                  <a:pt x="2462968" y="2828128"/>
                </a:moveTo>
                <a:cubicBezTo>
                  <a:pt x="2604692" y="2545598"/>
                  <a:pt x="2151911" y="2207851"/>
                  <a:pt x="2076447" y="1889431"/>
                </a:cubicBezTo>
                <a:cubicBezTo>
                  <a:pt x="2000983" y="1571011"/>
                  <a:pt x="2300997" y="1232344"/>
                  <a:pt x="2010186" y="917605"/>
                </a:cubicBezTo>
                <a:cubicBezTo>
                  <a:pt x="1719375" y="602866"/>
                  <a:pt x="600304" y="-28453"/>
                  <a:pt x="331579" y="996"/>
                </a:cubicBezTo>
                <a:cubicBezTo>
                  <a:pt x="62854" y="30445"/>
                  <a:pt x="9475" y="1359343"/>
                  <a:pt x="272" y="1823169"/>
                </a:cubicBezTo>
                <a:cubicBezTo>
                  <a:pt x="-8931" y="2286995"/>
                  <a:pt x="218841" y="2583790"/>
                  <a:pt x="276359" y="2783953"/>
                </a:cubicBezTo>
              </a:path>
            </a:pathLst>
          </a:custGeom>
          <a:ln w="50800">
            <a:solidFill>
              <a:srgbClr val="008000"/>
            </a:solidFill>
            <a:tailEnd type="stealth" w="lg" len="lg"/>
          </a:ln>
          <a:effectLst>
            <a:glow rad="38100">
              <a:schemeClr val="accent3">
                <a:lumMod val="40000"/>
                <a:lumOff val="6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416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9227" y="3454437"/>
            <a:ext cx="739660" cy="739660"/>
          </a:xfrm>
          <a:prstGeom prst="rect">
            <a:avLst/>
          </a:prstGeom>
        </p:spPr>
      </p:pic>
      <p:sp>
        <p:nvSpPr>
          <p:cNvPr id="110" name="Left Arrow 417"/>
          <p:cNvSpPr/>
          <p:nvPr/>
        </p:nvSpPr>
        <p:spPr>
          <a:xfrm rot="2337299">
            <a:off x="5179164" y="3068932"/>
            <a:ext cx="897824" cy="3805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1" name="Left Arrow 418"/>
          <p:cNvSpPr/>
          <p:nvPr/>
        </p:nvSpPr>
        <p:spPr>
          <a:xfrm rot="5785401">
            <a:off x="5730042" y="2940348"/>
            <a:ext cx="904840" cy="3835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2" name="Left Arrow 419"/>
          <p:cNvSpPr/>
          <p:nvPr/>
        </p:nvSpPr>
        <p:spPr>
          <a:xfrm rot="2337299">
            <a:off x="4051607" y="2022761"/>
            <a:ext cx="988988" cy="41917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3" name="Left Arrow 420"/>
          <p:cNvSpPr/>
          <p:nvPr/>
        </p:nvSpPr>
        <p:spPr>
          <a:xfrm rot="20395274">
            <a:off x="2393577" y="1732411"/>
            <a:ext cx="1002479" cy="4248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4" name="Left Arrow 421"/>
          <p:cNvSpPr/>
          <p:nvPr/>
        </p:nvSpPr>
        <p:spPr>
          <a:xfrm rot="13480797">
            <a:off x="960115" y="2792609"/>
            <a:ext cx="915080" cy="3878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5" name="Left Arrow 422"/>
          <p:cNvSpPr/>
          <p:nvPr/>
        </p:nvSpPr>
        <p:spPr>
          <a:xfrm rot="17231796">
            <a:off x="1303379" y="3743076"/>
            <a:ext cx="945895" cy="40090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6" name="Left Arrow 423"/>
          <p:cNvSpPr/>
          <p:nvPr/>
        </p:nvSpPr>
        <p:spPr>
          <a:xfrm rot="6838181">
            <a:off x="5858935" y="1876665"/>
            <a:ext cx="904840" cy="3835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7" name="Left Arrow 424"/>
          <p:cNvSpPr/>
          <p:nvPr/>
        </p:nvSpPr>
        <p:spPr>
          <a:xfrm rot="12850464">
            <a:off x="6848104" y="1885868"/>
            <a:ext cx="904840" cy="3835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8" name="Left Arrow 425"/>
          <p:cNvSpPr/>
          <p:nvPr/>
        </p:nvSpPr>
        <p:spPr>
          <a:xfrm rot="16200000">
            <a:off x="7785933" y="2941780"/>
            <a:ext cx="904845" cy="3835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19" name="Left Arrow 426"/>
          <p:cNvSpPr/>
          <p:nvPr/>
        </p:nvSpPr>
        <p:spPr>
          <a:xfrm rot="15090164">
            <a:off x="8082616" y="3893642"/>
            <a:ext cx="904840" cy="3835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20" name="Freeform 427"/>
          <p:cNvSpPr/>
          <p:nvPr/>
        </p:nvSpPr>
        <p:spPr>
          <a:xfrm>
            <a:off x="3053398" y="1691761"/>
            <a:ext cx="2279333" cy="2783367"/>
          </a:xfrm>
          <a:custGeom>
            <a:avLst/>
            <a:gdLst>
              <a:gd name="connsiteX0" fmla="*/ 0 w 4853028"/>
              <a:gd name="connsiteY0" fmla="*/ 2752427 h 2752427"/>
              <a:gd name="connsiteX1" fmla="*/ 342348 w 4853028"/>
              <a:gd name="connsiteY1" fmla="*/ 1913122 h 2752427"/>
              <a:gd name="connsiteX2" fmla="*/ 353392 w 4853028"/>
              <a:gd name="connsiteY2" fmla="*/ 1106948 h 2752427"/>
              <a:gd name="connsiteX3" fmla="*/ 4538870 w 4853028"/>
              <a:gd name="connsiteY3" fmla="*/ 2600 h 2752427"/>
              <a:gd name="connsiteX4" fmla="*/ 4549913 w 4853028"/>
              <a:gd name="connsiteY4" fmla="*/ 830861 h 2752427"/>
              <a:gd name="connsiteX5" fmla="*/ 4527826 w 4853028"/>
              <a:gd name="connsiteY5" fmla="*/ 1791644 h 2752427"/>
              <a:gd name="connsiteX6" fmla="*/ 4826000 w 4853028"/>
              <a:gd name="connsiteY6" fmla="*/ 2719296 h 2752427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49870 h 2749870"/>
              <a:gd name="connsiteX1" fmla="*/ 342348 w 4826000"/>
              <a:gd name="connsiteY1" fmla="*/ 1910565 h 2749870"/>
              <a:gd name="connsiteX2" fmla="*/ 1126436 w 4826000"/>
              <a:gd name="connsiteY2" fmla="*/ 861435 h 2749870"/>
              <a:gd name="connsiteX3" fmla="*/ 4538870 w 4826000"/>
              <a:gd name="connsiteY3" fmla="*/ 43 h 2749870"/>
              <a:gd name="connsiteX4" fmla="*/ 4549913 w 4826000"/>
              <a:gd name="connsiteY4" fmla="*/ 828304 h 2749870"/>
              <a:gd name="connsiteX5" fmla="*/ 4527826 w 4826000"/>
              <a:gd name="connsiteY5" fmla="*/ 1789087 h 2749870"/>
              <a:gd name="connsiteX6" fmla="*/ 4826000 w 4826000"/>
              <a:gd name="connsiteY6" fmla="*/ 2716739 h 2749870"/>
              <a:gd name="connsiteX0" fmla="*/ 0 w 4826000"/>
              <a:gd name="connsiteY0" fmla="*/ 2705700 h 2705700"/>
              <a:gd name="connsiteX1" fmla="*/ 342348 w 4826000"/>
              <a:gd name="connsiteY1" fmla="*/ 1866395 h 2705700"/>
              <a:gd name="connsiteX2" fmla="*/ 1126436 w 4826000"/>
              <a:gd name="connsiteY2" fmla="*/ 817265 h 2705700"/>
              <a:gd name="connsiteX3" fmla="*/ 2208697 w 4826000"/>
              <a:gd name="connsiteY3" fmla="*/ 46 h 2705700"/>
              <a:gd name="connsiteX4" fmla="*/ 4549913 w 4826000"/>
              <a:gd name="connsiteY4" fmla="*/ 784134 h 2705700"/>
              <a:gd name="connsiteX5" fmla="*/ 4527826 w 4826000"/>
              <a:gd name="connsiteY5" fmla="*/ 1744917 h 2705700"/>
              <a:gd name="connsiteX6" fmla="*/ 4826000 w 4826000"/>
              <a:gd name="connsiteY6" fmla="*/ 2672569 h 2705700"/>
              <a:gd name="connsiteX0" fmla="*/ 0 w 4826000"/>
              <a:gd name="connsiteY0" fmla="*/ 2706235 h 2706235"/>
              <a:gd name="connsiteX1" fmla="*/ 342348 w 4826000"/>
              <a:gd name="connsiteY1" fmla="*/ 1866930 h 2706235"/>
              <a:gd name="connsiteX2" fmla="*/ 541131 w 4826000"/>
              <a:gd name="connsiteY2" fmla="*/ 906148 h 2706235"/>
              <a:gd name="connsiteX3" fmla="*/ 2208697 w 4826000"/>
              <a:gd name="connsiteY3" fmla="*/ 581 h 2706235"/>
              <a:gd name="connsiteX4" fmla="*/ 4549913 w 4826000"/>
              <a:gd name="connsiteY4" fmla="*/ 784669 h 2706235"/>
              <a:gd name="connsiteX5" fmla="*/ 4527826 w 4826000"/>
              <a:gd name="connsiteY5" fmla="*/ 1745452 h 2706235"/>
              <a:gd name="connsiteX6" fmla="*/ 4826000 w 4826000"/>
              <a:gd name="connsiteY6" fmla="*/ 2673104 h 2706235"/>
              <a:gd name="connsiteX0" fmla="*/ 532346 w 5358346"/>
              <a:gd name="connsiteY0" fmla="*/ 2707832 h 2707832"/>
              <a:gd name="connsiteX1" fmla="*/ 874694 w 5358346"/>
              <a:gd name="connsiteY1" fmla="*/ 1868527 h 2707832"/>
              <a:gd name="connsiteX2" fmla="*/ 57477 w 5358346"/>
              <a:gd name="connsiteY2" fmla="*/ 1029223 h 2707832"/>
              <a:gd name="connsiteX3" fmla="*/ 2741043 w 5358346"/>
              <a:gd name="connsiteY3" fmla="*/ 2178 h 2707832"/>
              <a:gd name="connsiteX4" fmla="*/ 5082259 w 5358346"/>
              <a:gd name="connsiteY4" fmla="*/ 786266 h 2707832"/>
              <a:gd name="connsiteX5" fmla="*/ 5060172 w 5358346"/>
              <a:gd name="connsiteY5" fmla="*/ 1747049 h 2707832"/>
              <a:gd name="connsiteX6" fmla="*/ 5358346 w 5358346"/>
              <a:gd name="connsiteY6" fmla="*/ 2674701 h 2707832"/>
              <a:gd name="connsiteX0" fmla="*/ 532346 w 5358346"/>
              <a:gd name="connsiteY0" fmla="*/ 2706140 h 2706140"/>
              <a:gd name="connsiteX1" fmla="*/ 874694 w 5358346"/>
              <a:gd name="connsiteY1" fmla="*/ 1866835 h 2706140"/>
              <a:gd name="connsiteX2" fmla="*/ 57477 w 5358346"/>
              <a:gd name="connsiteY2" fmla="*/ 1027531 h 2706140"/>
              <a:gd name="connsiteX3" fmla="*/ 2741043 w 5358346"/>
              <a:gd name="connsiteY3" fmla="*/ 486 h 2706140"/>
              <a:gd name="connsiteX4" fmla="*/ 4110433 w 5358346"/>
              <a:gd name="connsiteY4" fmla="*/ 1160052 h 2706140"/>
              <a:gd name="connsiteX5" fmla="*/ 5060172 w 5358346"/>
              <a:gd name="connsiteY5" fmla="*/ 1745357 h 2706140"/>
              <a:gd name="connsiteX6" fmla="*/ 5358346 w 5358346"/>
              <a:gd name="connsiteY6" fmla="*/ 2673009 h 270614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5060172 w 5358346"/>
              <a:gd name="connsiteY5" fmla="*/ 1781017 h 2741800"/>
              <a:gd name="connsiteX6" fmla="*/ 5358346 w 5358346"/>
              <a:gd name="connsiteY6" fmla="*/ 2708669 h 2741800"/>
              <a:gd name="connsiteX0" fmla="*/ 532346 w 5358346"/>
              <a:gd name="connsiteY0" fmla="*/ 2741800 h 2741800"/>
              <a:gd name="connsiteX1" fmla="*/ 874694 w 5358346"/>
              <a:gd name="connsiteY1" fmla="*/ 1902495 h 2741800"/>
              <a:gd name="connsiteX2" fmla="*/ 57477 w 5358346"/>
              <a:gd name="connsiteY2" fmla="*/ 1063191 h 2741800"/>
              <a:gd name="connsiteX3" fmla="*/ 2741043 w 5358346"/>
              <a:gd name="connsiteY3" fmla="*/ 36146 h 2741800"/>
              <a:gd name="connsiteX4" fmla="*/ 4110433 w 5358346"/>
              <a:gd name="connsiteY4" fmla="*/ 1195712 h 2741800"/>
              <a:gd name="connsiteX5" fmla="*/ 4938694 w 5358346"/>
              <a:gd name="connsiteY5" fmla="*/ 1869365 h 2741800"/>
              <a:gd name="connsiteX6" fmla="*/ 5358346 w 5358346"/>
              <a:gd name="connsiteY6" fmla="*/ 2708669 h 2741800"/>
              <a:gd name="connsiteX0" fmla="*/ 532346 w 5358346"/>
              <a:gd name="connsiteY0" fmla="*/ 2705741 h 2705741"/>
              <a:gd name="connsiteX1" fmla="*/ 874694 w 5358346"/>
              <a:gd name="connsiteY1" fmla="*/ 1866436 h 2705741"/>
              <a:gd name="connsiteX2" fmla="*/ 57477 w 5358346"/>
              <a:gd name="connsiteY2" fmla="*/ 1027132 h 2705741"/>
              <a:gd name="connsiteX3" fmla="*/ 2741043 w 5358346"/>
              <a:gd name="connsiteY3" fmla="*/ 87 h 2705741"/>
              <a:gd name="connsiteX4" fmla="*/ 4099389 w 5358346"/>
              <a:gd name="connsiteY4" fmla="*/ 1082348 h 2705741"/>
              <a:gd name="connsiteX5" fmla="*/ 4938694 w 5358346"/>
              <a:gd name="connsiteY5" fmla="*/ 1833306 h 2705741"/>
              <a:gd name="connsiteX6" fmla="*/ 5358346 w 5358346"/>
              <a:gd name="connsiteY6" fmla="*/ 2672610 h 2705741"/>
              <a:gd name="connsiteX0" fmla="*/ 532346 w 5358346"/>
              <a:gd name="connsiteY0" fmla="*/ 2741330 h 2741330"/>
              <a:gd name="connsiteX1" fmla="*/ 874694 w 5358346"/>
              <a:gd name="connsiteY1" fmla="*/ 1902025 h 2741330"/>
              <a:gd name="connsiteX2" fmla="*/ 57477 w 5358346"/>
              <a:gd name="connsiteY2" fmla="*/ 1062721 h 2741330"/>
              <a:gd name="connsiteX3" fmla="*/ 2741043 w 5358346"/>
              <a:gd name="connsiteY3" fmla="*/ 35676 h 2741330"/>
              <a:gd name="connsiteX4" fmla="*/ 4099389 w 5358346"/>
              <a:gd name="connsiteY4" fmla="*/ 1117937 h 2741330"/>
              <a:gd name="connsiteX5" fmla="*/ 4938694 w 5358346"/>
              <a:gd name="connsiteY5" fmla="*/ 1868895 h 2741330"/>
              <a:gd name="connsiteX6" fmla="*/ 5358346 w 5358346"/>
              <a:gd name="connsiteY6" fmla="*/ 2708199 h 2741330"/>
              <a:gd name="connsiteX0" fmla="*/ 532346 w 5358346"/>
              <a:gd name="connsiteY0" fmla="*/ 2706750 h 2706750"/>
              <a:gd name="connsiteX1" fmla="*/ 874694 w 5358346"/>
              <a:gd name="connsiteY1" fmla="*/ 1867445 h 2706750"/>
              <a:gd name="connsiteX2" fmla="*/ 57477 w 5358346"/>
              <a:gd name="connsiteY2" fmla="*/ 1028141 h 2706750"/>
              <a:gd name="connsiteX3" fmla="*/ 2741043 w 5358346"/>
              <a:gd name="connsiteY3" fmla="*/ 1096 h 2706750"/>
              <a:gd name="connsiteX4" fmla="*/ 4099389 w 5358346"/>
              <a:gd name="connsiteY4" fmla="*/ 1083357 h 2706750"/>
              <a:gd name="connsiteX5" fmla="*/ 4938694 w 5358346"/>
              <a:gd name="connsiteY5" fmla="*/ 1834315 h 2706750"/>
              <a:gd name="connsiteX6" fmla="*/ 5358346 w 5358346"/>
              <a:gd name="connsiteY6" fmla="*/ 2673619 h 2706750"/>
              <a:gd name="connsiteX0" fmla="*/ 688344 w 5514344"/>
              <a:gd name="connsiteY0" fmla="*/ 2706750 h 2706750"/>
              <a:gd name="connsiteX1" fmla="*/ 224518 w 5514344"/>
              <a:gd name="connsiteY1" fmla="*/ 1977880 h 2706750"/>
              <a:gd name="connsiteX2" fmla="*/ 213475 w 5514344"/>
              <a:gd name="connsiteY2" fmla="*/ 1028141 h 2706750"/>
              <a:gd name="connsiteX3" fmla="*/ 2897041 w 5514344"/>
              <a:gd name="connsiteY3" fmla="*/ 1096 h 2706750"/>
              <a:gd name="connsiteX4" fmla="*/ 4255387 w 5514344"/>
              <a:gd name="connsiteY4" fmla="*/ 1083357 h 2706750"/>
              <a:gd name="connsiteX5" fmla="*/ 5094692 w 5514344"/>
              <a:gd name="connsiteY5" fmla="*/ 1834315 h 2706750"/>
              <a:gd name="connsiteX6" fmla="*/ 5514344 w 5514344"/>
              <a:gd name="connsiteY6" fmla="*/ 2673619 h 2706750"/>
              <a:gd name="connsiteX0" fmla="*/ 665696 w 5491696"/>
              <a:gd name="connsiteY0" fmla="*/ 2706750 h 2706750"/>
              <a:gd name="connsiteX1" fmla="*/ 201870 w 5491696"/>
              <a:gd name="connsiteY1" fmla="*/ 1977880 h 2706750"/>
              <a:gd name="connsiteX2" fmla="*/ 190827 w 5491696"/>
              <a:gd name="connsiteY2" fmla="*/ 1028141 h 2706750"/>
              <a:gd name="connsiteX3" fmla="*/ 2874393 w 5491696"/>
              <a:gd name="connsiteY3" fmla="*/ 1096 h 2706750"/>
              <a:gd name="connsiteX4" fmla="*/ 4232739 w 5491696"/>
              <a:gd name="connsiteY4" fmla="*/ 1083357 h 2706750"/>
              <a:gd name="connsiteX5" fmla="*/ 5072044 w 5491696"/>
              <a:gd name="connsiteY5" fmla="*/ 1834315 h 2706750"/>
              <a:gd name="connsiteX6" fmla="*/ 5491696 w 5491696"/>
              <a:gd name="connsiteY6" fmla="*/ 2673619 h 2706750"/>
              <a:gd name="connsiteX0" fmla="*/ 321083 w 5500475"/>
              <a:gd name="connsiteY0" fmla="*/ 2927619 h 2927619"/>
              <a:gd name="connsiteX1" fmla="*/ 210649 w 5500475"/>
              <a:gd name="connsiteY1" fmla="*/ 1977880 h 2927619"/>
              <a:gd name="connsiteX2" fmla="*/ 199606 w 5500475"/>
              <a:gd name="connsiteY2" fmla="*/ 1028141 h 2927619"/>
              <a:gd name="connsiteX3" fmla="*/ 2883172 w 5500475"/>
              <a:gd name="connsiteY3" fmla="*/ 1096 h 2927619"/>
              <a:gd name="connsiteX4" fmla="*/ 4241518 w 5500475"/>
              <a:gd name="connsiteY4" fmla="*/ 1083357 h 2927619"/>
              <a:gd name="connsiteX5" fmla="*/ 5080823 w 5500475"/>
              <a:gd name="connsiteY5" fmla="*/ 1834315 h 2927619"/>
              <a:gd name="connsiteX6" fmla="*/ 5500475 w 5500475"/>
              <a:gd name="connsiteY6" fmla="*/ 2673619 h 2927619"/>
              <a:gd name="connsiteX0" fmla="*/ 321083 w 5500475"/>
              <a:gd name="connsiteY0" fmla="*/ 2927619 h 2927619"/>
              <a:gd name="connsiteX1" fmla="*/ 210649 w 5500475"/>
              <a:gd name="connsiteY1" fmla="*/ 1977880 h 2927619"/>
              <a:gd name="connsiteX2" fmla="*/ 199606 w 5500475"/>
              <a:gd name="connsiteY2" fmla="*/ 1028141 h 2927619"/>
              <a:gd name="connsiteX3" fmla="*/ 2883172 w 5500475"/>
              <a:gd name="connsiteY3" fmla="*/ 1096 h 2927619"/>
              <a:gd name="connsiteX4" fmla="*/ 4241518 w 5500475"/>
              <a:gd name="connsiteY4" fmla="*/ 1083357 h 2927619"/>
              <a:gd name="connsiteX5" fmla="*/ 5080823 w 5500475"/>
              <a:gd name="connsiteY5" fmla="*/ 1834315 h 2927619"/>
              <a:gd name="connsiteX6" fmla="*/ 5500475 w 5500475"/>
              <a:gd name="connsiteY6" fmla="*/ 2673619 h 2927619"/>
              <a:gd name="connsiteX0" fmla="*/ 166720 w 5346112"/>
              <a:gd name="connsiteY0" fmla="*/ 2926900 h 2926900"/>
              <a:gd name="connsiteX1" fmla="*/ 56286 w 5346112"/>
              <a:gd name="connsiteY1" fmla="*/ 1977161 h 2926900"/>
              <a:gd name="connsiteX2" fmla="*/ 266113 w 5346112"/>
              <a:gd name="connsiteY2" fmla="*/ 972205 h 2926900"/>
              <a:gd name="connsiteX3" fmla="*/ 2728809 w 5346112"/>
              <a:gd name="connsiteY3" fmla="*/ 377 h 2926900"/>
              <a:gd name="connsiteX4" fmla="*/ 4087155 w 5346112"/>
              <a:gd name="connsiteY4" fmla="*/ 1082638 h 2926900"/>
              <a:gd name="connsiteX5" fmla="*/ 4926460 w 5346112"/>
              <a:gd name="connsiteY5" fmla="*/ 1833596 h 2926900"/>
              <a:gd name="connsiteX6" fmla="*/ 5346112 w 5346112"/>
              <a:gd name="connsiteY6" fmla="*/ 2672900 h 2926900"/>
              <a:gd name="connsiteX0" fmla="*/ 111833 w 5291225"/>
              <a:gd name="connsiteY0" fmla="*/ 2783416 h 2783416"/>
              <a:gd name="connsiteX1" fmla="*/ 1399 w 5291225"/>
              <a:gd name="connsiteY1" fmla="*/ 1833677 h 2783416"/>
              <a:gd name="connsiteX2" fmla="*/ 211226 w 5291225"/>
              <a:gd name="connsiteY2" fmla="*/ 828721 h 2783416"/>
              <a:gd name="connsiteX3" fmla="*/ 708183 w 5291225"/>
              <a:gd name="connsiteY3" fmla="*/ 458 h 2783416"/>
              <a:gd name="connsiteX4" fmla="*/ 4032268 w 5291225"/>
              <a:gd name="connsiteY4" fmla="*/ 939154 h 2783416"/>
              <a:gd name="connsiteX5" fmla="*/ 4871573 w 5291225"/>
              <a:gd name="connsiteY5" fmla="*/ 1690112 h 2783416"/>
              <a:gd name="connsiteX6" fmla="*/ 5291225 w 5291225"/>
              <a:gd name="connsiteY6" fmla="*/ 2529416 h 2783416"/>
              <a:gd name="connsiteX0" fmla="*/ 111833 w 5291225"/>
              <a:gd name="connsiteY0" fmla="*/ 2899195 h 2899195"/>
              <a:gd name="connsiteX1" fmla="*/ 1399 w 5291225"/>
              <a:gd name="connsiteY1" fmla="*/ 1949456 h 2899195"/>
              <a:gd name="connsiteX2" fmla="*/ 211226 w 5291225"/>
              <a:gd name="connsiteY2" fmla="*/ 944500 h 2899195"/>
              <a:gd name="connsiteX3" fmla="*/ 708183 w 5291225"/>
              <a:gd name="connsiteY3" fmla="*/ 116237 h 2899195"/>
              <a:gd name="connsiteX4" fmla="*/ 4032268 w 5291225"/>
              <a:gd name="connsiteY4" fmla="*/ 1054933 h 2899195"/>
              <a:gd name="connsiteX5" fmla="*/ 4871573 w 5291225"/>
              <a:gd name="connsiteY5" fmla="*/ 1805891 h 2899195"/>
              <a:gd name="connsiteX6" fmla="*/ 5291225 w 5291225"/>
              <a:gd name="connsiteY6" fmla="*/ 2645195 h 2899195"/>
              <a:gd name="connsiteX0" fmla="*/ 136898 w 5316290"/>
              <a:gd name="connsiteY0" fmla="*/ 2783026 h 2783026"/>
              <a:gd name="connsiteX1" fmla="*/ 26464 w 5316290"/>
              <a:gd name="connsiteY1" fmla="*/ 1833287 h 2783026"/>
              <a:gd name="connsiteX2" fmla="*/ 70638 w 5316290"/>
              <a:gd name="connsiteY2" fmla="*/ 894592 h 2783026"/>
              <a:gd name="connsiteX3" fmla="*/ 733248 w 5316290"/>
              <a:gd name="connsiteY3" fmla="*/ 68 h 2783026"/>
              <a:gd name="connsiteX4" fmla="*/ 4057333 w 5316290"/>
              <a:gd name="connsiteY4" fmla="*/ 938764 h 2783026"/>
              <a:gd name="connsiteX5" fmla="*/ 4896638 w 5316290"/>
              <a:gd name="connsiteY5" fmla="*/ 1689722 h 2783026"/>
              <a:gd name="connsiteX6" fmla="*/ 5316290 w 5316290"/>
              <a:gd name="connsiteY6" fmla="*/ 2529026 h 2783026"/>
              <a:gd name="connsiteX0" fmla="*/ 136898 w 5329453"/>
              <a:gd name="connsiteY0" fmla="*/ 2783222 h 2783222"/>
              <a:gd name="connsiteX1" fmla="*/ 26464 w 5329453"/>
              <a:gd name="connsiteY1" fmla="*/ 1833483 h 2783222"/>
              <a:gd name="connsiteX2" fmla="*/ 70638 w 5329453"/>
              <a:gd name="connsiteY2" fmla="*/ 894788 h 2783222"/>
              <a:gd name="connsiteX3" fmla="*/ 733248 w 5329453"/>
              <a:gd name="connsiteY3" fmla="*/ 264 h 2783222"/>
              <a:gd name="connsiteX4" fmla="*/ 2025333 w 5329453"/>
              <a:gd name="connsiteY4" fmla="*/ 983134 h 2783222"/>
              <a:gd name="connsiteX5" fmla="*/ 4896638 w 5329453"/>
              <a:gd name="connsiteY5" fmla="*/ 1689918 h 2783222"/>
              <a:gd name="connsiteX6" fmla="*/ 5316290 w 5329453"/>
              <a:gd name="connsiteY6" fmla="*/ 2529222 h 2783222"/>
              <a:gd name="connsiteX0" fmla="*/ 136898 w 5316290"/>
              <a:gd name="connsiteY0" fmla="*/ 2783222 h 2783222"/>
              <a:gd name="connsiteX1" fmla="*/ 26464 w 5316290"/>
              <a:gd name="connsiteY1" fmla="*/ 1833483 h 2783222"/>
              <a:gd name="connsiteX2" fmla="*/ 70638 w 5316290"/>
              <a:gd name="connsiteY2" fmla="*/ 894788 h 2783222"/>
              <a:gd name="connsiteX3" fmla="*/ 733248 w 5316290"/>
              <a:gd name="connsiteY3" fmla="*/ 264 h 2783222"/>
              <a:gd name="connsiteX4" fmla="*/ 2025333 w 5316290"/>
              <a:gd name="connsiteY4" fmla="*/ 983134 h 2783222"/>
              <a:gd name="connsiteX5" fmla="*/ 2157855 w 5316290"/>
              <a:gd name="connsiteY5" fmla="*/ 1888701 h 2783222"/>
              <a:gd name="connsiteX6" fmla="*/ 5316290 w 5316290"/>
              <a:gd name="connsiteY6" fmla="*/ 2529222 h 2783222"/>
              <a:gd name="connsiteX0" fmla="*/ 136898 w 2279333"/>
              <a:gd name="connsiteY0" fmla="*/ 2783222 h 2783222"/>
              <a:gd name="connsiteX1" fmla="*/ 26464 w 2279333"/>
              <a:gd name="connsiteY1" fmla="*/ 1833483 h 2783222"/>
              <a:gd name="connsiteX2" fmla="*/ 70638 w 2279333"/>
              <a:gd name="connsiteY2" fmla="*/ 894788 h 2783222"/>
              <a:gd name="connsiteX3" fmla="*/ 733248 w 2279333"/>
              <a:gd name="connsiteY3" fmla="*/ 264 h 2783222"/>
              <a:gd name="connsiteX4" fmla="*/ 2025333 w 2279333"/>
              <a:gd name="connsiteY4" fmla="*/ 983134 h 2783222"/>
              <a:gd name="connsiteX5" fmla="*/ 2157855 w 2279333"/>
              <a:gd name="connsiteY5" fmla="*/ 1888701 h 2783222"/>
              <a:gd name="connsiteX6" fmla="*/ 2279333 w 2279333"/>
              <a:gd name="connsiteY6" fmla="*/ 2772178 h 2783222"/>
              <a:gd name="connsiteX0" fmla="*/ 136898 w 2279333"/>
              <a:gd name="connsiteY0" fmla="*/ 2783222 h 2783222"/>
              <a:gd name="connsiteX1" fmla="*/ 26464 w 2279333"/>
              <a:gd name="connsiteY1" fmla="*/ 1833483 h 2783222"/>
              <a:gd name="connsiteX2" fmla="*/ 70638 w 2279333"/>
              <a:gd name="connsiteY2" fmla="*/ 894788 h 2783222"/>
              <a:gd name="connsiteX3" fmla="*/ 733248 w 2279333"/>
              <a:gd name="connsiteY3" fmla="*/ 264 h 2783222"/>
              <a:gd name="connsiteX4" fmla="*/ 2025333 w 2279333"/>
              <a:gd name="connsiteY4" fmla="*/ 983134 h 2783222"/>
              <a:gd name="connsiteX5" fmla="*/ 2036377 w 2279333"/>
              <a:gd name="connsiteY5" fmla="*/ 1943919 h 2783222"/>
              <a:gd name="connsiteX6" fmla="*/ 2279333 w 2279333"/>
              <a:gd name="connsiteY6" fmla="*/ 2772178 h 2783222"/>
              <a:gd name="connsiteX0" fmla="*/ 136898 w 2279333"/>
              <a:gd name="connsiteY0" fmla="*/ 2783367 h 2783367"/>
              <a:gd name="connsiteX1" fmla="*/ 26464 w 2279333"/>
              <a:gd name="connsiteY1" fmla="*/ 1833628 h 2783367"/>
              <a:gd name="connsiteX2" fmla="*/ 70638 w 2279333"/>
              <a:gd name="connsiteY2" fmla="*/ 894933 h 2783367"/>
              <a:gd name="connsiteX3" fmla="*/ 733248 w 2279333"/>
              <a:gd name="connsiteY3" fmla="*/ 409 h 2783367"/>
              <a:gd name="connsiteX4" fmla="*/ 1925942 w 2279333"/>
              <a:gd name="connsiteY4" fmla="*/ 1005366 h 2783367"/>
              <a:gd name="connsiteX5" fmla="*/ 2036377 w 2279333"/>
              <a:gd name="connsiteY5" fmla="*/ 1944064 h 2783367"/>
              <a:gd name="connsiteX6" fmla="*/ 2279333 w 2279333"/>
              <a:gd name="connsiteY6" fmla="*/ 2772323 h 278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33" h="2783367">
                <a:moveTo>
                  <a:pt x="136898" y="2783367"/>
                </a:moveTo>
                <a:cubicBezTo>
                  <a:pt x="146101" y="2500837"/>
                  <a:pt x="37507" y="2148367"/>
                  <a:pt x="26464" y="1833628"/>
                </a:cubicBezTo>
                <a:cubicBezTo>
                  <a:pt x="15421" y="1518889"/>
                  <a:pt x="-47159" y="1200469"/>
                  <a:pt x="70638" y="894933"/>
                </a:cubicBezTo>
                <a:cubicBezTo>
                  <a:pt x="188435" y="589397"/>
                  <a:pt x="424031" y="-17997"/>
                  <a:pt x="733248" y="409"/>
                </a:cubicBezTo>
                <a:cubicBezTo>
                  <a:pt x="1042465" y="18815"/>
                  <a:pt x="1708754" y="681424"/>
                  <a:pt x="1925942" y="1005366"/>
                </a:cubicBezTo>
                <a:cubicBezTo>
                  <a:pt x="2143130" y="1329308"/>
                  <a:pt x="1977479" y="1649571"/>
                  <a:pt x="2036377" y="1944064"/>
                </a:cubicBezTo>
                <a:cubicBezTo>
                  <a:pt x="2095275" y="2238557"/>
                  <a:pt x="2279333" y="2772323"/>
                  <a:pt x="2279333" y="2772323"/>
                </a:cubicBezTo>
              </a:path>
            </a:pathLst>
          </a:custGeom>
          <a:ln w="63500">
            <a:solidFill>
              <a:srgbClr val="0000FF"/>
            </a:solidFill>
            <a:tailEnd type="stealth" w="lg" len="lg"/>
          </a:ln>
          <a:effectLst>
            <a:glow rad="38100">
              <a:schemeClr val="tx2">
                <a:lumMod val="40000"/>
                <a:lumOff val="6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428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1632" y="1340768"/>
            <a:ext cx="739660" cy="739660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21642" y="5013176"/>
            <a:ext cx="7794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Port-based </a:t>
            </a:r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ongestion control </a:t>
            </a:r>
            <a:r>
              <a:rPr lang="en-US" sz="2400" dirty="0" smtClean="0">
                <a:latin typeface="Gill Sans MT" pitchFamily="34" charset="0"/>
              </a:rPr>
              <a:t>incurs congestion spreading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DCQCN: incorporating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explicit congestion notification </a:t>
            </a:r>
            <a:r>
              <a:rPr lang="en-US" sz="2400" dirty="0" smtClean="0">
                <a:latin typeface="Gill Sans MT" pitchFamily="34" charset="0"/>
              </a:rPr>
              <a:t>to </a:t>
            </a:r>
          </a:p>
          <a:p>
            <a:r>
              <a:rPr lang="en-US" sz="2400" dirty="0"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   support flow-based congestion control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393" y="2632224"/>
            <a:ext cx="45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  <a:latin typeface="Gill Sans MT" pitchFamily="34" charset="0"/>
              </a:rPr>
              <a:t>Wireless Congestion Control</a:t>
            </a:r>
            <a:endParaRPr lang="en-US" sz="28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1846" y="4207854"/>
            <a:ext cx="583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MT" pitchFamily="34" charset="0"/>
              </a:rPr>
              <a:t>Zaki</a:t>
            </a:r>
            <a:r>
              <a:rPr lang="en-US" dirty="0">
                <a:latin typeface="Gill Sans MT" pitchFamily="34" charset="0"/>
              </a:rPr>
              <a:t>, </a:t>
            </a:r>
            <a:r>
              <a:rPr lang="en-US" dirty="0" err="1">
                <a:latin typeface="Gill Sans MT" pitchFamily="34" charset="0"/>
              </a:rPr>
              <a:t>Yasir</a:t>
            </a:r>
            <a:r>
              <a:rPr lang="en-US" dirty="0">
                <a:latin typeface="Gill Sans MT" pitchFamily="34" charset="0"/>
              </a:rPr>
              <a:t>, et al. "</a:t>
            </a:r>
            <a:r>
              <a:rPr lang="en-US" b="1" dirty="0">
                <a:latin typeface="Gill Sans MT" pitchFamily="34" charset="0"/>
              </a:rPr>
              <a:t>Adaptive Congestion Control for </a:t>
            </a:r>
            <a:endParaRPr lang="en-US" b="1" dirty="0" smtClean="0">
              <a:latin typeface="Gill Sans MT" pitchFamily="34" charset="0"/>
            </a:endParaRPr>
          </a:p>
          <a:p>
            <a:r>
              <a:rPr lang="en-US" b="1" dirty="0" smtClean="0">
                <a:latin typeface="Gill Sans MT" pitchFamily="34" charset="0"/>
              </a:rPr>
              <a:t>Unpredictable </a:t>
            </a:r>
            <a:r>
              <a:rPr lang="en-US" b="1" dirty="0">
                <a:latin typeface="Gill Sans MT" pitchFamily="34" charset="0"/>
              </a:rPr>
              <a:t>Cellular Networks</a:t>
            </a:r>
            <a:r>
              <a:rPr lang="en-US" dirty="0" smtClean="0">
                <a:latin typeface="Gill Sans MT" pitchFamily="34" charset="0"/>
              </a:rPr>
              <a:t>.“ In SIGCOMM 2015.</a:t>
            </a:r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What do Cellular Traffic Look Like?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9046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78489" y="213285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Burst Scheduling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5256584" cy="244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7795" y="4692838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Competing Traffic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What do Cellular Traffic Look Like?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7800" y="3468705"/>
            <a:ext cx="327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Channel Unpredictability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9" y="1340768"/>
            <a:ext cx="50006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CC"/>
                </a:solidFill>
                <a:latin typeface="Gill Sans MT" pitchFamily="34" charset="0"/>
              </a:rPr>
              <a:t>Verus</a:t>
            </a:r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 Protocol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87624" y="2564904"/>
            <a:ext cx="6408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19872" y="234888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6096" y="234888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36296" y="234888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7944" y="2164794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Epoch i</a:t>
            </a:r>
            <a:endParaRPr lang="en-US" sz="1600" dirty="0"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1646" y="21642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Epoch i+1</a:t>
            </a:r>
            <a:endParaRPr lang="en-US" sz="1600" dirty="0">
              <a:latin typeface="Gill Sans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3717032"/>
            <a:ext cx="7446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Epoch</a:t>
            </a:r>
            <a:r>
              <a:rPr lang="en-US" sz="2400" dirty="0" smtClean="0">
                <a:latin typeface="Gill Sans MT" pitchFamily="34" charset="0"/>
              </a:rPr>
              <a:t>:  a short period of time (e.g., 5 </a:t>
            </a:r>
            <a:r>
              <a:rPr lang="en-US" sz="2400" dirty="0" err="1" smtClean="0">
                <a:latin typeface="Gill Sans MT" pitchFamily="34" charset="0"/>
              </a:rPr>
              <a:t>ms</a:t>
            </a:r>
            <a:r>
              <a:rPr lang="en-US" sz="2400" dirty="0" smtClean="0">
                <a:latin typeface="Gill Sans MT" pitchFamily="34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Sending window </a:t>
            </a:r>
            <a:r>
              <a:rPr lang="en-US" sz="2400" dirty="0" smtClean="0">
                <a:latin typeface="Gill Sans MT" pitchFamily="34" charset="0"/>
              </a:rPr>
              <a:t>is updated at each epoch.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Sending window represents the number packets in flight.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3833" y="2596262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Sending window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6041" y="2564904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Sending window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i+1</a:t>
            </a:r>
            <a:endParaRPr lang="en-US" sz="2000" dirty="0">
              <a:latin typeface="Gill Sans MT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3688" y="234888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CC"/>
                </a:solidFill>
                <a:latin typeface="Gill Sans MT" pitchFamily="34" charset="0"/>
              </a:rPr>
              <a:t>Verus</a:t>
            </a:r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 Overview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510793"/>
            <a:ext cx="478381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7805" y="1510793"/>
            <a:ext cx="4293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Delay Estimator: </a:t>
            </a:r>
            <a:r>
              <a:rPr lang="en-US" dirty="0" smtClean="0">
                <a:latin typeface="Gill Sans MT" pitchFamily="34" charset="0"/>
              </a:rPr>
              <a:t>estimate delay in the </a:t>
            </a:r>
          </a:p>
          <a:p>
            <a:r>
              <a:rPr lang="en-US" dirty="0" smtClean="0">
                <a:latin typeface="Gill Sans MT" pitchFamily="34" charset="0"/>
              </a:rPr>
              <a:t>future based on the changes of delay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2780928"/>
            <a:ext cx="4783815" cy="764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7805" y="2806937"/>
            <a:ext cx="4485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Delay Profiler: </a:t>
            </a:r>
            <a:r>
              <a:rPr lang="en-US" dirty="0" smtClean="0">
                <a:latin typeface="Gill Sans MT" pitchFamily="34" charset="0"/>
              </a:rPr>
              <a:t>record the relationship of </a:t>
            </a:r>
          </a:p>
          <a:p>
            <a:r>
              <a:rPr lang="en-US" dirty="0" smtClean="0">
                <a:latin typeface="Gill Sans MT" pitchFamily="34" charset="0"/>
              </a:rPr>
              <a:t>delay-sending window</a:t>
            </a:r>
          </a:p>
        </p:txBody>
      </p:sp>
      <p:sp>
        <p:nvSpPr>
          <p:cNvPr id="9" name="燕尾形箭头 8"/>
          <p:cNvSpPr/>
          <p:nvPr/>
        </p:nvSpPr>
        <p:spPr>
          <a:xfrm rot="5400000">
            <a:off x="4658382" y="3630651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95057" y="4077072"/>
            <a:ext cx="4783815" cy="764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5078" y="4103081"/>
            <a:ext cx="4677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Window Estimator: </a:t>
            </a:r>
            <a:r>
              <a:rPr lang="en-US" dirty="0" smtClean="0">
                <a:latin typeface="Gill Sans MT" pitchFamily="34" charset="0"/>
              </a:rPr>
              <a:t>estimate the sending </a:t>
            </a:r>
          </a:p>
          <a:p>
            <a:r>
              <a:rPr lang="en-US" dirty="0" smtClean="0">
                <a:latin typeface="Gill Sans MT" pitchFamily="34" charset="0"/>
              </a:rPr>
              <a:t>window for the next epoch</a:t>
            </a:r>
          </a:p>
        </p:txBody>
      </p:sp>
      <p:sp>
        <p:nvSpPr>
          <p:cNvPr id="12" name="燕尾形箭头 11"/>
          <p:cNvSpPr/>
          <p:nvPr/>
        </p:nvSpPr>
        <p:spPr>
          <a:xfrm rot="5400000">
            <a:off x="4658382" y="2334507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596497" y="5373216"/>
            <a:ext cx="4783815" cy="764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6518" y="5399225"/>
            <a:ext cx="4462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Packet Scheduler: </a:t>
            </a:r>
            <a:r>
              <a:rPr lang="en-US" dirty="0" smtClean="0">
                <a:latin typeface="Gill Sans MT" pitchFamily="34" charset="0"/>
              </a:rPr>
              <a:t>calculate the number </a:t>
            </a:r>
          </a:p>
          <a:p>
            <a:r>
              <a:rPr lang="en-US" dirty="0" smtClean="0">
                <a:latin typeface="Gill Sans MT" pitchFamily="34" charset="0"/>
              </a:rPr>
              <a:t>packets to be sent in the next epoch</a:t>
            </a:r>
          </a:p>
        </p:txBody>
      </p:sp>
      <p:sp>
        <p:nvSpPr>
          <p:cNvPr id="15" name="燕尾形箭头 14"/>
          <p:cNvSpPr/>
          <p:nvPr/>
        </p:nvSpPr>
        <p:spPr>
          <a:xfrm rot="5400000">
            <a:off x="4658381" y="4955541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肘形连接符 16"/>
          <p:cNvCxnSpPr>
            <a:stCxn id="13" idx="2"/>
            <a:endCxn id="5" idx="1"/>
          </p:cNvCxnSpPr>
          <p:nvPr/>
        </p:nvCxnSpPr>
        <p:spPr>
          <a:xfrm rot="5400000" flipH="1">
            <a:off x="1679213" y="2828697"/>
            <a:ext cx="4257764" cy="2360621"/>
          </a:xfrm>
          <a:prstGeom prst="bentConnector4">
            <a:avLst>
              <a:gd name="adj1" fmla="val -5369"/>
              <a:gd name="adj2" fmla="val 13068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3501008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Go to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next epoch</a:t>
            </a:r>
            <a:endParaRPr lang="en-US" sz="20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Delay Estimation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1846948"/>
            <a:ext cx="6408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27984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36296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2581" y="1369440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Epoch i-1</a:t>
            </a:r>
            <a:endParaRPr lang="en-US" sz="16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44625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Epoch i</a:t>
            </a:r>
            <a:endParaRPr lang="en-US" sz="16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763688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51720" y="2017512"/>
            <a:ext cx="144016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339752" y="2017512"/>
            <a:ext cx="144016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771800" y="2017512"/>
            <a:ext cx="144016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3275856" y="2017512"/>
            <a:ext cx="144016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3851920" y="2017512"/>
            <a:ext cx="144016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4716016" y="2017512"/>
            <a:ext cx="144016" cy="50405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148064" y="2017512"/>
            <a:ext cx="144016" cy="50405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724128" y="2017512"/>
            <a:ext cx="144016" cy="50405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5940152" y="2017512"/>
            <a:ext cx="144016" cy="50405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6660232" y="2017512"/>
            <a:ext cx="144016" cy="50405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左大括号 23"/>
          <p:cNvSpPr/>
          <p:nvPr/>
        </p:nvSpPr>
        <p:spPr>
          <a:xfrm rot="16200000">
            <a:off x="2801205" y="1729481"/>
            <a:ext cx="432049" cy="201622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左大括号 24"/>
          <p:cNvSpPr/>
          <p:nvPr/>
        </p:nvSpPr>
        <p:spPr>
          <a:xfrm rot="16200000">
            <a:off x="5508104" y="1631543"/>
            <a:ext cx="432048" cy="22120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62617" y="2953617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D</a:t>
            </a:r>
            <a:r>
              <a:rPr lang="en-US" dirty="0" smtClean="0">
                <a:latin typeface="Gill Sans MT" pitchFamily="34" charset="0"/>
              </a:rPr>
              <a:t>max,i-1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6953" y="299600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ill Sans MT" pitchFamily="34" charset="0"/>
              </a:rPr>
              <a:t>D</a:t>
            </a:r>
            <a:r>
              <a:rPr lang="en-US" dirty="0" err="1" smtClean="0">
                <a:latin typeface="Gill Sans MT" pitchFamily="34" charset="0"/>
              </a:rPr>
              <a:t>max,i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560" y="29960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ill Sans MT" pitchFamily="34" charset="0"/>
              </a:rPr>
              <a:t>D</a:t>
            </a:r>
            <a:r>
              <a:rPr lang="en-US" dirty="0" err="1" smtClean="0">
                <a:latin typeface="Gill Sans MT" pitchFamily="34" charset="0"/>
              </a:rPr>
              <a:t>max,i</a:t>
            </a:r>
            <a:r>
              <a:rPr lang="en-US" dirty="0" smtClean="0">
                <a:latin typeface="Gill Sans MT" pitchFamily="34" charset="0"/>
              </a:rPr>
              <a:t>  </a:t>
            </a:r>
            <a:r>
              <a:rPr lang="en-US" sz="2400" dirty="0" smtClean="0">
                <a:latin typeface="Gill Sans MT" pitchFamily="34" charset="0"/>
              </a:rPr>
              <a:t>=</a:t>
            </a:r>
            <a:r>
              <a:rPr lang="en-US" dirty="0" smtClean="0">
                <a:latin typeface="Gill Sans MT" pitchFamily="34" charset="0"/>
              </a:rPr>
              <a:t> 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9214" y="2957247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a</a:t>
            </a:r>
            <a:r>
              <a:rPr lang="en-US" sz="2400" dirty="0" smtClean="0">
                <a:latin typeface="Gill Sans MT" pitchFamily="34" charset="0"/>
              </a:rPr>
              <a:t>lpha x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3888" y="299600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+  (1-alpha) x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1" name="燕尾形箭头 30"/>
          <p:cNvSpPr/>
          <p:nvPr/>
        </p:nvSpPr>
        <p:spPr>
          <a:xfrm rot="5400000">
            <a:off x="3899480" y="3659323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50491" y="4105744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∆D</a:t>
            </a:r>
            <a:r>
              <a:rPr lang="en-US" dirty="0" smtClean="0">
                <a:latin typeface="Gill Sans MT" pitchFamily="34" charset="0"/>
              </a:rPr>
              <a:t>i  </a:t>
            </a:r>
            <a:r>
              <a:rPr lang="en-US" sz="2400" dirty="0" smtClean="0">
                <a:latin typeface="Gill Sans MT" pitchFamily="34" charset="0"/>
              </a:rPr>
              <a:t>=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sz="2400" dirty="0" err="1" smtClean="0">
                <a:latin typeface="Gill Sans MT" pitchFamily="34" charset="0"/>
              </a:rPr>
              <a:t>D</a:t>
            </a:r>
            <a:r>
              <a:rPr lang="en-US" dirty="0" err="1" smtClean="0">
                <a:latin typeface="Gill Sans MT" pitchFamily="34" charset="0"/>
              </a:rPr>
              <a:t>max,i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-D</a:t>
            </a:r>
            <a:r>
              <a:rPr lang="en-US" dirty="0" smtClean="0">
                <a:latin typeface="Gill Sans MT" pitchFamily="34" charset="0"/>
              </a:rPr>
              <a:t>max,i-1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3" name="燕尾形箭头 32"/>
          <p:cNvSpPr/>
          <p:nvPr/>
        </p:nvSpPr>
        <p:spPr>
          <a:xfrm rot="5400000">
            <a:off x="3938301" y="4696181"/>
            <a:ext cx="475309" cy="36004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63888" y="544522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MT" pitchFamily="34" charset="0"/>
              </a:rPr>
              <a:t>D</a:t>
            </a:r>
            <a:r>
              <a:rPr lang="en-US" sz="1400" dirty="0" err="1" smtClean="0">
                <a:latin typeface="Gill Sans MT" pitchFamily="34" charset="0"/>
              </a:rPr>
              <a:t>est,i</a:t>
            </a:r>
            <a:r>
              <a:rPr lang="en-US" sz="1400" dirty="0" smtClean="0">
                <a:latin typeface="Gill Sans MT" pitchFamily="34" charset="0"/>
              </a:rPr>
              <a:t> </a:t>
            </a:r>
            <a:endParaRPr lang="en-US" sz="1400" dirty="0">
              <a:latin typeface="Gill Sans MT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563888" y="6525344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563888" y="5185864"/>
            <a:ext cx="0" cy="1339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32372" y="5608312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•</a:t>
            </a:r>
            <a:r>
              <a:rPr lang="en-US" dirty="0" smtClean="0">
                <a:latin typeface="Gill Sans MT" pitchFamily="34" charset="0"/>
              </a:rPr>
              <a:t> 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93700" y="508518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D</a:t>
            </a:r>
            <a:r>
              <a:rPr lang="en-US" sz="1400" dirty="0" smtClean="0">
                <a:latin typeface="Gill Sans MT" pitchFamily="34" charset="0"/>
              </a:rPr>
              <a:t>est,i+1 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2040" y="494116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ill Sans MT" pitchFamily="34" charset="0"/>
              </a:rPr>
              <a:t>•</a:t>
            </a:r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2040" y="6012577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CC00"/>
                </a:solidFill>
                <a:latin typeface="Gill Sans MT" pitchFamily="34" charset="0"/>
              </a:rPr>
              <a:t>•</a:t>
            </a:r>
            <a:r>
              <a:rPr lang="en-US" dirty="0" smtClean="0">
                <a:solidFill>
                  <a:srgbClr val="00CC00"/>
                </a:solidFill>
                <a:latin typeface="Gill Sans MT" pitchFamily="34" charset="0"/>
              </a:rPr>
              <a:t> </a:t>
            </a:r>
            <a:endParaRPr lang="en-US" dirty="0">
              <a:solidFill>
                <a:srgbClr val="00CC00"/>
              </a:solidFill>
              <a:latin typeface="Gill Sans MT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95935" y="5269850"/>
            <a:ext cx="1097765" cy="6308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029702" y="5900699"/>
            <a:ext cx="1063998" cy="404265"/>
          </a:xfrm>
          <a:prstGeom prst="straightConnector1">
            <a:avLst/>
          </a:prstGeom>
          <a:ln w="254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3928" y="515719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∆D</a:t>
            </a:r>
            <a:r>
              <a:rPr lang="en-US" sz="1400" dirty="0" smtClean="0">
                <a:solidFill>
                  <a:srgbClr val="FF0000"/>
                </a:solidFill>
                <a:latin typeface="Gill Sans MT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&lt;=0</a:t>
            </a:r>
            <a:r>
              <a:rPr lang="en-US" sz="1400" dirty="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21341" y="61028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CC00"/>
                </a:solidFill>
                <a:latin typeface="Gill Sans MT" pitchFamily="34" charset="0"/>
              </a:rPr>
              <a:t>∆D</a:t>
            </a:r>
            <a:r>
              <a:rPr lang="en-US" sz="1400" dirty="0" smtClean="0">
                <a:solidFill>
                  <a:srgbClr val="00CC00"/>
                </a:solidFill>
                <a:latin typeface="Gill Sans MT" pitchFamily="34" charset="0"/>
              </a:rPr>
              <a:t>i</a:t>
            </a:r>
            <a:r>
              <a:rPr lang="en-US" dirty="0">
                <a:solidFill>
                  <a:srgbClr val="00CC00"/>
                </a:solidFill>
                <a:latin typeface="Gill Sans MT" pitchFamily="34" charset="0"/>
              </a:rPr>
              <a:t>&gt;</a:t>
            </a:r>
            <a:r>
              <a:rPr lang="en-US" dirty="0" smtClean="0">
                <a:solidFill>
                  <a:srgbClr val="00CC00"/>
                </a:solidFill>
                <a:latin typeface="Gill Sans MT" pitchFamily="34" charset="0"/>
              </a:rPr>
              <a:t>0</a:t>
            </a:r>
            <a:r>
              <a:rPr lang="en-US" sz="1400" dirty="0" smtClean="0">
                <a:solidFill>
                  <a:srgbClr val="00CC00"/>
                </a:solidFill>
                <a:latin typeface="Gill Sans MT" pitchFamily="34" charset="0"/>
              </a:rPr>
              <a:t> </a:t>
            </a:r>
            <a:endParaRPr lang="en-US" sz="14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36096" y="630932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Time</a:t>
            </a:r>
            <a:r>
              <a:rPr lang="en-US" sz="1400" dirty="0" smtClean="0">
                <a:latin typeface="Gill Sans MT" pitchFamily="34" charset="0"/>
              </a:rPr>
              <a:t> 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83768" y="522920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Estimated 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Delay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Gill Sans MT" pitchFamily="34" charset="0"/>
              </a:rPr>
              <a:t>Can we distinguish congestion reasons?</a:t>
            </a:r>
            <a:endParaRPr lang="en-US" sz="36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3768" y="3501008"/>
            <a:ext cx="753321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Gill Sans MT" pitchFamily="34" charset="0"/>
              </a:rPr>
              <a:t>Congestion related signals:  </a:t>
            </a:r>
          </a:p>
          <a:p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    </a:t>
            </a:r>
            <a:r>
              <a:rPr lang="en-US" sz="2400" dirty="0">
                <a:latin typeface="Gill Sans MT" pitchFamily="34" charset="0"/>
              </a:rPr>
              <a:t> - packet loss:  duplicate ACKs,  retransmission </a:t>
            </a:r>
            <a:r>
              <a:rPr lang="en-US" sz="2400" dirty="0" smtClean="0">
                <a:latin typeface="Gill Sans MT" pitchFamily="34" charset="0"/>
              </a:rPr>
              <a:t>timeout</a:t>
            </a:r>
          </a:p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Gill Sans MT" pitchFamily="34" charset="0"/>
              </a:rPr>
              <a:t>                          (TCP Reno, TCP Cubic) </a:t>
            </a:r>
          </a:p>
          <a:p>
            <a:r>
              <a:rPr lang="en-US" sz="2400" dirty="0" smtClean="0">
                <a:latin typeface="Gill Sans MT" pitchFamily="34" charset="0"/>
              </a:rPr>
              <a:t>      - round-trip delay:  TCP packet RTT </a:t>
            </a:r>
          </a:p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Gill Sans MT" pitchFamily="34" charset="0"/>
              </a:rPr>
              <a:t>                          (TCP Vegas, FAST  TCP, Compound TCP)</a:t>
            </a:r>
          </a:p>
          <a:p>
            <a:r>
              <a:rPr lang="en-US" sz="2400" dirty="0"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     </a:t>
            </a:r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 dirty="0">
                <a:latin typeface="Gill Sans MT" pitchFamily="34" charset="0"/>
              </a:rPr>
              <a:t>- queue size:  explicit congestion notification(ECN</a:t>
            </a:r>
            <a:r>
              <a:rPr lang="en-US" sz="2400" dirty="0" smtClean="0">
                <a:latin typeface="Gill Sans MT" pitchFamily="34" charset="0"/>
              </a:rPr>
              <a:t>)</a:t>
            </a:r>
          </a:p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Gill Sans MT" pitchFamily="34" charset="0"/>
              </a:rPr>
              <a:t>                           (DCTCP)</a:t>
            </a:r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>
            <a:off x="5089177" y="2308126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4" name="Group 59"/>
          <p:cNvGrpSpPr>
            <a:grpSpLocks/>
          </p:cNvGrpSpPr>
          <p:nvPr/>
        </p:nvGrpSpPr>
        <p:grpSpPr bwMode="auto">
          <a:xfrm>
            <a:off x="4011265" y="1977926"/>
            <a:ext cx="1082675" cy="538163"/>
            <a:chOff x="2356" y="1300"/>
            <a:chExt cx="555" cy="194"/>
          </a:xfrm>
        </p:grpSpPr>
        <p:sp>
          <p:nvSpPr>
            <p:cNvPr id="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5644802" y="1962051"/>
            <a:ext cx="1082675" cy="538163"/>
            <a:chOff x="2356" y="1300"/>
            <a:chExt cx="555" cy="194"/>
          </a:xfrm>
        </p:grpSpPr>
        <p:sp>
          <p:nvSpPr>
            <p:cNvPr id="6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7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Freeform 40"/>
          <p:cNvSpPr>
            <a:spLocks/>
          </p:cNvSpPr>
          <p:nvPr/>
        </p:nvSpPr>
        <p:spPr bwMode="auto">
          <a:xfrm>
            <a:off x="3095277" y="1581051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2"/>
          <p:cNvSpPr>
            <a:spLocks/>
          </p:cNvSpPr>
          <p:nvPr/>
        </p:nvSpPr>
        <p:spPr bwMode="auto">
          <a:xfrm>
            <a:off x="3038127" y="2316064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69"/>
          <p:cNvGrpSpPr>
            <a:grpSpLocks/>
          </p:cNvGrpSpPr>
          <p:nvPr/>
        </p:nvGrpSpPr>
        <p:grpSpPr bwMode="auto">
          <a:xfrm>
            <a:off x="2288827" y="1412776"/>
            <a:ext cx="766763" cy="704850"/>
            <a:chOff x="-44" y="1473"/>
            <a:chExt cx="981" cy="1105"/>
          </a:xfrm>
        </p:grpSpPr>
        <p:pic>
          <p:nvPicPr>
            <p:cNvPr id="8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72"/>
          <p:cNvGrpSpPr>
            <a:grpSpLocks/>
          </p:cNvGrpSpPr>
          <p:nvPr/>
        </p:nvGrpSpPr>
        <p:grpSpPr bwMode="auto">
          <a:xfrm>
            <a:off x="2304702" y="2658964"/>
            <a:ext cx="766763" cy="704850"/>
            <a:chOff x="-44" y="1473"/>
            <a:chExt cx="981" cy="1105"/>
          </a:xfrm>
        </p:grpSpPr>
        <p:pic>
          <p:nvPicPr>
            <p:cNvPr id="85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" name="Group 69"/>
          <p:cNvGrpSpPr>
            <a:grpSpLocks/>
          </p:cNvGrpSpPr>
          <p:nvPr/>
        </p:nvGrpSpPr>
        <p:grpSpPr bwMode="auto">
          <a:xfrm>
            <a:off x="6901581" y="1970793"/>
            <a:ext cx="766763" cy="704850"/>
            <a:chOff x="-44" y="1473"/>
            <a:chExt cx="981" cy="1105"/>
          </a:xfrm>
        </p:grpSpPr>
        <p:pic>
          <p:nvPicPr>
            <p:cNvPr id="88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654558" y="1672929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4942590" y="1672929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4798574" y="1672929"/>
            <a:ext cx="147638" cy="200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4" name="矩形 93"/>
          <p:cNvSpPr/>
          <p:nvPr/>
        </p:nvSpPr>
        <p:spPr>
          <a:xfrm>
            <a:off x="4070960" y="1672928"/>
            <a:ext cx="1030421" cy="20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4510542" y="1672929"/>
            <a:ext cx="147638" cy="200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7" name="Rectangle 27"/>
          <p:cNvSpPr>
            <a:spLocks noChangeArrowheads="1"/>
          </p:cNvSpPr>
          <p:nvPr/>
        </p:nvSpPr>
        <p:spPr bwMode="auto">
          <a:xfrm>
            <a:off x="6477067" y="1688927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8" name="Rectangle 41"/>
          <p:cNvSpPr>
            <a:spLocks noChangeArrowheads="1"/>
          </p:cNvSpPr>
          <p:nvPr/>
        </p:nvSpPr>
        <p:spPr bwMode="auto">
          <a:xfrm>
            <a:off x="6333051" y="1688927"/>
            <a:ext cx="147638" cy="200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5605437" y="1688926"/>
            <a:ext cx="1030421" cy="20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Window Update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4" y="1256747"/>
            <a:ext cx="6240164" cy="31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566319"/>
            <a:ext cx="74838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Delay-Window Profile</a:t>
            </a:r>
            <a:r>
              <a:rPr lang="en-US" sz="2400" dirty="0" smtClean="0">
                <a:latin typeface="Gill Sans MT" pitchFamily="34" charset="0"/>
              </a:rPr>
              <a:t>:  updated based on historical data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Each epoch can contribute many points to the profile.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Profile is initialized using data in the slow-start phase.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Packet Scheduler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1846948"/>
            <a:ext cx="6408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27984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36296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2581" y="136944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Epoch i</a:t>
            </a:r>
            <a:endParaRPr lang="en-US" sz="16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1446258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Epoch i+1</a:t>
            </a:r>
            <a:endParaRPr lang="en-US" sz="16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3688" y="163092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098" y="1901095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Sending window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6265" y="1901095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Sending window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i+1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31" y="3013708"/>
            <a:ext cx="6747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How many packets to be sent in current epoch?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Gill Sans MT" pitchFamily="34" charset="0"/>
            </a:endParaRPr>
          </a:p>
          <a:p>
            <a:r>
              <a:rPr lang="en-US" sz="2400" dirty="0" smtClean="0">
                <a:latin typeface="Gill Sans MT" pitchFamily="34" charset="0"/>
              </a:rPr>
              <a:t>           S</a:t>
            </a:r>
            <a:r>
              <a:rPr lang="en-US" dirty="0" smtClean="0">
                <a:latin typeface="Gill Sans MT" pitchFamily="34" charset="0"/>
              </a:rPr>
              <a:t>i+1</a:t>
            </a:r>
            <a:r>
              <a:rPr lang="en-US" sz="2400" dirty="0" smtClean="0">
                <a:latin typeface="Gill Sans MT" pitchFamily="34" charset="0"/>
              </a:rPr>
              <a:t> = max[0, (W</a:t>
            </a:r>
            <a:r>
              <a:rPr lang="en-US" dirty="0" smtClean="0">
                <a:latin typeface="Gill Sans MT" pitchFamily="34" charset="0"/>
              </a:rPr>
              <a:t>i+1</a:t>
            </a:r>
            <a:r>
              <a:rPr lang="en-US" sz="2400" dirty="0" smtClean="0">
                <a:latin typeface="Gill Sans MT" pitchFamily="34" charset="0"/>
              </a:rPr>
              <a:t> + ((2-n)/(n-1))</a:t>
            </a:r>
            <a:r>
              <a:rPr lang="en-US" sz="2400" dirty="0">
                <a:latin typeface="Gill Sans MT" pitchFamily="34" charset="0"/>
              </a:rPr>
              <a:t>*</a:t>
            </a:r>
            <a:r>
              <a:rPr lang="en-US" sz="24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</a:t>
            </a:r>
            <a:r>
              <a:rPr lang="en-US" sz="2400" dirty="0" smtClean="0">
                <a:latin typeface="Gill Sans MT" pitchFamily="34" charset="0"/>
              </a:rPr>
              <a:t>)]</a:t>
            </a:r>
          </a:p>
          <a:p>
            <a:r>
              <a:rPr lang="en-US" dirty="0">
                <a:latin typeface="Gill Sans MT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              n is the number of </a:t>
            </a:r>
            <a:r>
              <a:rPr lang="en-US" dirty="0" smtClean="0">
                <a:latin typeface="Gill Sans MT" pitchFamily="34" charset="0"/>
              </a:rPr>
              <a:t>epochs </a:t>
            </a:r>
            <a:r>
              <a:rPr lang="en-US" dirty="0" smtClean="0">
                <a:latin typeface="Gill Sans MT" pitchFamily="34" charset="0"/>
              </a:rPr>
              <a:t>over the current estimated RTT</a:t>
            </a:r>
          </a:p>
        </p:txBody>
      </p:sp>
    </p:spTree>
    <p:extLst>
      <p:ext uri="{BB962C8B-B14F-4D97-AF65-F5344CB8AC3E}">
        <p14:creationId xmlns:p14="http://schemas.microsoft.com/office/powerpoint/2010/main" val="4751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Loss Handling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2306927"/>
            <a:ext cx="6408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27984" y="2090903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36296" y="2090903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2581" y="1829419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Epoch i</a:t>
            </a:r>
            <a:endParaRPr lang="en-US" sz="16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1906237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Epoch i+1</a:t>
            </a:r>
            <a:endParaRPr lang="en-US" sz="16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3688" y="2090903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098" y="2361074"/>
            <a:ext cx="1942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Sending window 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dirty="0" smtClean="0">
                <a:latin typeface="Gill Sans MT" pitchFamily="34" charset="0"/>
              </a:rPr>
              <a:t>i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3" name="乘号 12"/>
          <p:cNvSpPr/>
          <p:nvPr/>
        </p:nvSpPr>
        <p:spPr>
          <a:xfrm>
            <a:off x="2801205" y="2146740"/>
            <a:ext cx="432048" cy="3600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8941" y="2304803"/>
            <a:ext cx="2593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Multiplicative Decrease</a:t>
            </a:r>
          </a:p>
          <a:p>
            <a:pPr algn="ctr"/>
            <a:r>
              <a:rPr lang="en-US" sz="2000" dirty="0" smtClean="0">
                <a:latin typeface="Gill Sans MT" pitchFamily="34" charset="0"/>
              </a:rPr>
              <a:t>W</a:t>
            </a:r>
            <a:r>
              <a:rPr lang="en-US" sz="1600" dirty="0" smtClean="0">
                <a:latin typeface="Gill Sans MT" pitchFamily="34" charset="0"/>
              </a:rPr>
              <a:t>i+1</a:t>
            </a:r>
            <a:r>
              <a:rPr lang="en-US" dirty="0" smtClean="0">
                <a:latin typeface="Gill Sans MT" pitchFamily="34" charset="0"/>
              </a:rPr>
              <a:t> = M * W</a:t>
            </a:r>
            <a:r>
              <a:rPr lang="en-US" sz="1600" dirty="0" smtClean="0">
                <a:latin typeface="Gill Sans MT" pitchFamily="34" charset="0"/>
              </a:rPr>
              <a:t>i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789039"/>
            <a:ext cx="7670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Stop updating delay profile </a:t>
            </a:r>
            <a:r>
              <a:rPr lang="en-US" sz="2400" dirty="0" smtClean="0">
                <a:latin typeface="Gill Sans MT" pitchFamily="34" charset="0"/>
              </a:rPr>
              <a:t>during the loss recovery phase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Evaluation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24" y="1124744"/>
            <a:ext cx="4486540" cy="548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5896" y="2924944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  <a:latin typeface="Gill Sans MT" pitchFamily="34" charset="0"/>
              </a:rPr>
              <a:t>Thanks!</a:t>
            </a:r>
            <a:endParaRPr lang="en-US" sz="4400" dirty="0">
              <a:solidFill>
                <a:srgbClr val="0000CC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Existing TCP Variants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1560" y="1268760"/>
            <a:ext cx="7488832" cy="5760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Gill Sans MT" pitchFamily="34" charset="0"/>
              </a:rPr>
              <a:t>TCP</a:t>
            </a:r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96210" y="1968905"/>
            <a:ext cx="5204082" cy="639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982163"/>
            <a:ext cx="41404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Throughput-Latency Tradeoff Exploration</a:t>
            </a:r>
          </a:p>
          <a:p>
            <a:r>
              <a:rPr lang="en-US" sz="1600" dirty="0">
                <a:latin typeface="Gill Sans MT" pitchFamily="34" charset="0"/>
              </a:rPr>
              <a:t>[Remy SIGCOMM’13</a:t>
            </a:r>
            <a:r>
              <a:rPr lang="en-US" sz="1600" dirty="0" smtClean="0">
                <a:latin typeface="Gill Sans MT" pitchFamily="34" charset="0"/>
              </a:rPr>
              <a:t>]</a:t>
            </a:r>
            <a:endParaRPr 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1996210" y="2708920"/>
            <a:ext cx="5204082" cy="8280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6210" y="2708921"/>
            <a:ext cx="52040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Datacenter TCP</a:t>
            </a:r>
          </a:p>
          <a:p>
            <a:r>
              <a:rPr lang="en-US" sz="1400" dirty="0" smtClean="0">
                <a:latin typeface="Gill Sans MT" pitchFamily="34" charset="0"/>
              </a:rPr>
              <a:t>Tail performance[TIMELY SIGCOMM’15], New Architectures[R2C2 SIGCOMM’15] RDMA[DCQCN SIGCOMM’15]</a:t>
            </a:r>
            <a:endParaRPr lang="en-US" sz="1400" dirty="0"/>
          </a:p>
        </p:txBody>
      </p:sp>
      <p:sp>
        <p:nvSpPr>
          <p:cNvPr id="26" name="燕尾形 25"/>
          <p:cNvSpPr/>
          <p:nvPr/>
        </p:nvSpPr>
        <p:spPr>
          <a:xfrm>
            <a:off x="1583668" y="2132856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75656" y="1844824"/>
            <a:ext cx="0" cy="43924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/>
        </p:nvSpPr>
        <p:spPr>
          <a:xfrm>
            <a:off x="1583870" y="2924944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15716" y="3653542"/>
            <a:ext cx="5184576" cy="639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87724" y="3677543"/>
            <a:ext cx="41404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Persistently High Performance</a:t>
            </a:r>
          </a:p>
          <a:p>
            <a:r>
              <a:rPr lang="en-US" sz="1600" dirty="0" smtClean="0">
                <a:latin typeface="Gill Sans MT" pitchFamily="34" charset="0"/>
              </a:rPr>
              <a:t>Large flows[PCC NSDI’15]</a:t>
            </a:r>
            <a:endParaRPr lang="en-US" sz="1600" dirty="0"/>
          </a:p>
        </p:txBody>
      </p:sp>
      <p:sp>
        <p:nvSpPr>
          <p:cNvPr id="32" name="燕尾形 31"/>
          <p:cNvSpPr/>
          <p:nvPr/>
        </p:nvSpPr>
        <p:spPr>
          <a:xfrm>
            <a:off x="1619672" y="3789040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619672" y="4509120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7959" y="4365104"/>
            <a:ext cx="50509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Highly-variant </a:t>
            </a:r>
            <a:r>
              <a:rPr lang="en-US" dirty="0">
                <a:solidFill>
                  <a:srgbClr val="FF0000"/>
                </a:solidFill>
                <a:latin typeface="Gill Sans MT" pitchFamily="34" charset="0"/>
              </a:rPr>
              <a:t>network </a:t>
            </a:r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condition</a:t>
            </a:r>
          </a:p>
          <a:p>
            <a:r>
              <a:rPr lang="en-US" sz="1600" dirty="0" smtClean="0">
                <a:latin typeface="Gill Sans MT" pitchFamily="34" charset="0"/>
              </a:rPr>
              <a:t>Cellular transport[</a:t>
            </a:r>
            <a:r>
              <a:rPr lang="en-US" sz="1600" dirty="0" err="1" smtClean="0">
                <a:latin typeface="Gill Sans MT" pitchFamily="34" charset="0"/>
              </a:rPr>
              <a:t>Verus</a:t>
            </a:r>
            <a:r>
              <a:rPr lang="en-US" sz="1600" dirty="0" smtClean="0">
                <a:latin typeface="Gill Sans MT" pitchFamily="34" charset="0"/>
              </a:rPr>
              <a:t> SIGCOMM’15,  Sprout NSDI’13] </a:t>
            </a:r>
            <a:endParaRPr 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2015716" y="4373622"/>
            <a:ext cx="5184576" cy="639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1583870" y="5111404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051720" y="5085184"/>
            <a:ext cx="5184576" cy="639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51720" y="5117703"/>
            <a:ext cx="339099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Reducing Start-up Delay</a:t>
            </a:r>
          </a:p>
          <a:p>
            <a:r>
              <a:rPr lang="en-US" sz="1600" dirty="0" smtClean="0">
                <a:latin typeface="Gill Sans MT" pitchFamily="34" charset="0"/>
              </a:rPr>
              <a:t>[Halfback CoNext’15], [RC3 NSDI’14]</a:t>
            </a:r>
            <a:endParaRPr lang="en-US" sz="1600" dirty="0"/>
          </a:p>
        </p:txBody>
      </p:sp>
      <p:sp>
        <p:nvSpPr>
          <p:cNvPr id="39" name="圆角矩形 38"/>
          <p:cNvSpPr/>
          <p:nvPr/>
        </p:nvSpPr>
        <p:spPr>
          <a:xfrm>
            <a:off x="2051720" y="5813782"/>
            <a:ext cx="5184576" cy="6395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23728" y="5837783"/>
            <a:ext cx="450142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MT" pitchFamily="34" charset="0"/>
              </a:rPr>
              <a:t>Performance interference for competing flows</a:t>
            </a:r>
          </a:p>
          <a:p>
            <a:r>
              <a:rPr lang="en-US" sz="1600" dirty="0" smtClean="0">
                <a:latin typeface="Gill Sans MT" pitchFamily="34" charset="0"/>
              </a:rPr>
              <a:t>Application Heterogeneity[QJUMP NSDI’15]</a:t>
            </a:r>
            <a:endParaRPr lang="en-US" sz="1600" dirty="0"/>
          </a:p>
        </p:txBody>
      </p:sp>
      <p:sp>
        <p:nvSpPr>
          <p:cNvPr id="41" name="燕尾形 40"/>
          <p:cNvSpPr/>
          <p:nvPr/>
        </p:nvSpPr>
        <p:spPr>
          <a:xfrm>
            <a:off x="1619672" y="5877272"/>
            <a:ext cx="360040" cy="3600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TCP Evolution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1772816"/>
            <a:ext cx="338437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3410" y="1876762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Application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420888"/>
            <a:ext cx="3384376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1628" y="283898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MT" pitchFamily="34" charset="0"/>
              </a:rPr>
              <a:t>TCP</a:t>
            </a:r>
            <a:endParaRPr lang="en-US" sz="20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3645024"/>
            <a:ext cx="338437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1608" y="3748970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IP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7624" y="4293096"/>
            <a:ext cx="338437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8379" y="4397042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Link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4941168"/>
            <a:ext cx="338437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13510" y="5045114"/>
            <a:ext cx="12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Hardware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587" y="2420888"/>
            <a:ext cx="4516469" cy="391978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75656" y="2440325"/>
            <a:ext cx="2814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Application Sensing Layer</a:t>
            </a:r>
            <a:endParaRPr lang="en-US" sz="20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9587" y="3225477"/>
            <a:ext cx="4516469" cy="391978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67272" y="3244914"/>
            <a:ext cx="288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  <a:latin typeface="Gill Sans MT" pitchFamily="34" charset="0"/>
              </a:rPr>
              <a:t>Networking Sensing Layer</a:t>
            </a:r>
            <a:endParaRPr lang="en-US" sz="2000" dirty="0">
              <a:solidFill>
                <a:srgbClr val="00CC00"/>
              </a:solidFill>
              <a:latin typeface="Gill Sans MT" pitchFamily="34" charset="0"/>
            </a:endParaRPr>
          </a:p>
        </p:txBody>
      </p:sp>
      <p:sp>
        <p:nvSpPr>
          <p:cNvPr id="20" name="燕尾形箭头 19"/>
          <p:cNvSpPr/>
          <p:nvPr/>
        </p:nvSpPr>
        <p:spPr>
          <a:xfrm rot="16200000">
            <a:off x="4144961" y="4314074"/>
            <a:ext cx="1378170" cy="484021"/>
          </a:xfrm>
          <a:prstGeom prst="notchedRight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4585327" y="1841781"/>
            <a:ext cx="607059" cy="484021"/>
          </a:xfrm>
          <a:prstGeom prst="notchedRight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92080" y="1742909"/>
            <a:ext cx="3022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MT" pitchFamily="34" charset="0"/>
              </a:rPr>
              <a:t>Application-Specific </a:t>
            </a:r>
          </a:p>
          <a:p>
            <a:pPr algn="ctr"/>
            <a:r>
              <a:rPr lang="en-US" sz="2000" dirty="0" smtClean="0">
                <a:solidFill>
                  <a:srgbClr val="0000CC"/>
                </a:solidFill>
                <a:latin typeface="Gill Sans MT" pitchFamily="34" charset="0"/>
              </a:rPr>
              <a:t>Performance Requirements</a:t>
            </a:r>
            <a:endParaRPr lang="en-US" sz="20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4278" y="4149080"/>
            <a:ext cx="232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CC"/>
                </a:solidFill>
                <a:latin typeface="Gill Sans MT" pitchFamily="34" charset="0"/>
              </a:rPr>
              <a:t>Network Condition</a:t>
            </a:r>
            <a:endParaRPr lang="en-US" sz="20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19256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Gill Sans MT" pitchFamily="34" charset="0"/>
              </a:rPr>
              <a:t>Optimizing Datacenter Transport Tail Performance</a:t>
            </a:r>
            <a:endParaRPr lang="en-US" sz="3200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656" y="4005064"/>
            <a:ext cx="865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itchFamily="34" charset="0"/>
              </a:rPr>
              <a:t>Mittal, </a:t>
            </a:r>
            <a:r>
              <a:rPr lang="en-US" dirty="0" err="1">
                <a:latin typeface="Gill Sans MT" pitchFamily="34" charset="0"/>
              </a:rPr>
              <a:t>Radhika</a:t>
            </a:r>
            <a:r>
              <a:rPr lang="en-US" dirty="0">
                <a:latin typeface="Gill Sans MT" pitchFamily="34" charset="0"/>
              </a:rPr>
              <a:t>, et al. "</a:t>
            </a:r>
            <a:r>
              <a:rPr lang="en-US" b="1" dirty="0">
                <a:latin typeface="Gill Sans MT" pitchFamily="34" charset="0"/>
              </a:rPr>
              <a:t>TIMELY: RTT-based congestion control for the datacenter</a:t>
            </a:r>
            <a:r>
              <a:rPr lang="en-US" dirty="0">
                <a:latin typeface="Gill Sans MT" pitchFamily="34" charset="0"/>
              </a:rPr>
              <a:t>." </a:t>
            </a:r>
            <a:r>
              <a:rPr lang="en-US" dirty="0" smtClean="0">
                <a:latin typeface="Gill Sans MT" pitchFamily="34" charset="0"/>
              </a:rPr>
              <a:t> </a:t>
            </a:r>
          </a:p>
          <a:p>
            <a:r>
              <a:rPr lang="en-US" dirty="0" smtClean="0">
                <a:latin typeface="Gill Sans MT" pitchFamily="34" charset="0"/>
              </a:rPr>
              <a:t>In ACM SIGCOMM 2015.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Why does tail performance matter?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562715" y="2630770"/>
            <a:ext cx="766763" cy="704850"/>
            <a:chOff x="-44" y="1473"/>
            <a:chExt cx="981" cy="1105"/>
          </a:xfrm>
        </p:grpSpPr>
        <p:pic>
          <p:nvPicPr>
            <p:cNvPr id="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779913" y="2698385"/>
            <a:ext cx="1082675" cy="538163"/>
            <a:chOff x="2356" y="1300"/>
            <a:chExt cx="555" cy="194"/>
          </a:xfrm>
        </p:grpSpPr>
        <p:sp>
          <p:nvSpPr>
            <p:cNvPr id="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 descr="http://www.pngall.com/wp-content/uploads/2016/04/Server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30" y="1340768"/>
            <a:ext cx="720079" cy="8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pngall.com/wp-content/uploads/2016/04/Server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328369"/>
            <a:ext cx="720079" cy="8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pngall.com/wp-content/uploads/2016/04/Server-PN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8371"/>
            <a:ext cx="720079" cy="8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00193" y="3068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 MT" pitchFamily="34" charset="0"/>
              </a:rPr>
              <a:t>…</a:t>
            </a:r>
            <a:endParaRPr lang="en-US" sz="2800" dirty="0">
              <a:latin typeface="Gill Sans MT" pitchFamily="34" charset="0"/>
            </a:endParaRPr>
          </a:p>
        </p:txBody>
      </p:sp>
      <p:cxnSp>
        <p:nvCxnSpPr>
          <p:cNvPr id="20" name="直接箭头连接符 19"/>
          <p:cNvCxnSpPr>
            <a:stCxn id="2050" idx="1"/>
            <a:endCxn id="13" idx="0"/>
          </p:cNvCxnSpPr>
          <p:nvPr/>
        </p:nvCxnSpPr>
        <p:spPr>
          <a:xfrm flipH="1">
            <a:off x="4854785" y="1783072"/>
            <a:ext cx="1410745" cy="10900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1"/>
            <a:endCxn id="13" idx="0"/>
          </p:cNvCxnSpPr>
          <p:nvPr/>
        </p:nvCxnSpPr>
        <p:spPr>
          <a:xfrm flipH="1">
            <a:off x="4854785" y="2770673"/>
            <a:ext cx="1445408" cy="102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1"/>
            <a:endCxn id="13" idx="0"/>
          </p:cNvCxnSpPr>
          <p:nvPr/>
        </p:nvCxnSpPr>
        <p:spPr>
          <a:xfrm flipH="1" flipV="1">
            <a:off x="4854785" y="2873149"/>
            <a:ext cx="1445407" cy="1187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虚尾箭头 26"/>
          <p:cNvSpPr/>
          <p:nvPr/>
        </p:nvSpPr>
        <p:spPr>
          <a:xfrm rot="10800000">
            <a:off x="2411761" y="2806809"/>
            <a:ext cx="1296145" cy="376796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7544" y="4551511"/>
            <a:ext cx="8182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TCP </a:t>
            </a:r>
            <a:r>
              <a:rPr lang="en-US" sz="2400" dirty="0" err="1" smtClean="0">
                <a:solidFill>
                  <a:srgbClr val="FF0000"/>
                </a:solidFill>
                <a:latin typeface="Gill Sans MT" pitchFamily="34" charset="0"/>
              </a:rPr>
              <a:t>Incast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: </a:t>
            </a:r>
            <a:r>
              <a:rPr lang="en-US" sz="2400" dirty="0" smtClean="0">
                <a:latin typeface="Gill Sans MT" pitchFamily="34" charset="0"/>
              </a:rPr>
              <a:t>many servers reply the client simultaneously</a:t>
            </a:r>
            <a:endParaRPr lang="en-US" sz="2400" dirty="0">
              <a:latin typeface="Gill Sans MT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All replies should meet their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deadlines</a:t>
            </a:r>
            <a:r>
              <a:rPr lang="en-US" sz="2400" dirty="0" smtClean="0">
                <a:latin typeface="Gill Sans MT" pitchFamily="34" charset="0"/>
              </a:rPr>
              <a:t>.</a:t>
            </a:r>
            <a:endParaRPr lang="en-US" sz="2400" dirty="0">
              <a:latin typeface="Gill Sans MT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Datacenter transport must deliver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high throughput(&gt;&gt;</a:t>
            </a:r>
            <a:r>
              <a:rPr lang="en-US" sz="2400" dirty="0" err="1" smtClean="0">
                <a:solidFill>
                  <a:srgbClr val="FF0000"/>
                </a:solidFill>
                <a:latin typeface="Gill Sans MT" pitchFamily="34" charset="0"/>
              </a:rPr>
              <a:t>Gbps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) </a:t>
            </a:r>
          </a:p>
          <a:p>
            <a:r>
              <a:rPr lang="en-US" sz="2400" dirty="0">
                <a:latin typeface="Gill Sans MT" pitchFamily="34" charset="0"/>
              </a:rPr>
              <a:t> </a:t>
            </a:r>
            <a:r>
              <a:rPr lang="en-US" sz="2400" dirty="0" smtClean="0">
                <a:latin typeface="Gill Sans MT" pitchFamily="34" charset="0"/>
              </a:rPr>
              <a:t>   and utilization with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low delay(&lt;&lt;</a:t>
            </a:r>
            <a:r>
              <a:rPr lang="en-US" sz="2400" dirty="0" err="1" smtClean="0">
                <a:solidFill>
                  <a:srgbClr val="FF0000"/>
                </a:solidFill>
                <a:latin typeface="Gill Sans MT" pitchFamily="34" charset="0"/>
              </a:rPr>
              <a:t>msec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).</a:t>
            </a:r>
            <a:endParaRPr lang="en-US" sz="24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Hardware Assisted RTT Measurement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6717" y="1484784"/>
            <a:ext cx="7846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Why was RTT not widely used?</a:t>
            </a:r>
            <a:endParaRPr lang="en-US" sz="2400" dirty="0" smtClean="0">
              <a:latin typeface="Gill Sans MT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RTT-based congestion control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performed poorly at WANs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Highly noisy RTT estimation</a:t>
            </a:r>
            <a:r>
              <a:rPr lang="en-US" sz="2400" dirty="0" smtClean="0">
                <a:latin typeface="Gill Sans MT" pitchFamily="34" charset="0"/>
              </a:rPr>
              <a:t>(system kernel scheduling,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106" y="5040951"/>
            <a:ext cx="761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Gill Sans MT" pitchFamily="34" charset="0"/>
              </a:rPr>
              <a:t>Datacenter RTT measurement needs </a:t>
            </a:r>
            <a:r>
              <a:rPr lang="en-US" sz="2400" dirty="0" err="1" smtClean="0">
                <a:solidFill>
                  <a:srgbClr val="FF0000"/>
                </a:solidFill>
                <a:latin typeface="Gill Sans MT" pitchFamily="34" charset="0"/>
              </a:rPr>
              <a:t>ms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-level granularity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Hardware timestamp and hardware acknowledgement </a:t>
            </a:r>
          </a:p>
          <a:p>
            <a:r>
              <a:rPr lang="en-US" sz="24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Gill Sans MT" pitchFamily="34" charset="0"/>
              </a:rPr>
              <a:t>   </a:t>
            </a:r>
            <a:r>
              <a:rPr lang="en-US" sz="2400" dirty="0" smtClean="0">
                <a:latin typeface="Gill Sans MT" pitchFamily="34" charset="0"/>
              </a:rPr>
              <a:t>can significantly remove noise.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1" y="2820993"/>
            <a:ext cx="6920259" cy="212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8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Gill Sans MT" pitchFamily="34" charset="0"/>
              </a:rPr>
              <a:t>RTT As a Congestion Control Signal</a:t>
            </a:r>
            <a:endParaRPr lang="en-US" dirty="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49053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4972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1700808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ill Sans MT" pitchFamily="34" charset="0"/>
              </a:rPr>
              <a:t>Multi-bit signal</a:t>
            </a:r>
            <a:endParaRPr lang="en-US" sz="32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3861048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Gill Sans MT" pitchFamily="34" charset="0"/>
              </a:rPr>
              <a:t>Single-bit signal</a:t>
            </a:r>
            <a:endParaRPr lang="en-US" sz="32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108991"/>
            <a:ext cx="7380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ECN can not reflect the extent of end-to-end latency </a:t>
            </a:r>
          </a:p>
          <a:p>
            <a:r>
              <a:rPr lang="en-US" sz="2400" dirty="0" smtClean="0">
                <a:solidFill>
                  <a:srgbClr val="00CC00"/>
                </a:solidFill>
                <a:latin typeface="Gill Sans MT" pitchFamily="34" charset="0"/>
              </a:rPr>
              <a:t>      inflated by network queuing</a:t>
            </a:r>
            <a:r>
              <a:rPr lang="en-US" sz="2400" dirty="0" smtClean="0">
                <a:latin typeface="Gill Sans MT" pitchFamily="34" charset="0"/>
              </a:rPr>
              <a:t>, due to traffic priorities, </a:t>
            </a:r>
          </a:p>
          <a:p>
            <a:r>
              <a:rPr lang="en-US" sz="2400" dirty="0" smtClean="0">
                <a:latin typeface="Gill Sans MT" pitchFamily="34" charset="0"/>
              </a:rPr>
              <a:t>      multiple congested switches, etc.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918</Words>
  <Application>Microsoft Office PowerPoint</Application>
  <PresentationFormat>全屏显示(4:3)</PresentationFormat>
  <Paragraphs>257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Revisiting Transport Congestion Control</vt:lpstr>
      <vt:lpstr>Why is Congestion Control necessary?</vt:lpstr>
      <vt:lpstr>Can we distinguish congestion reasons?</vt:lpstr>
      <vt:lpstr>Existing TCP Variants</vt:lpstr>
      <vt:lpstr>TCP Evolution</vt:lpstr>
      <vt:lpstr>Optimizing Datacenter Transport Tail Performance</vt:lpstr>
      <vt:lpstr>Why does tail performance matter?</vt:lpstr>
      <vt:lpstr>Hardware Assisted RTT Measurement</vt:lpstr>
      <vt:lpstr>RTT As a Congestion Control Signal</vt:lpstr>
      <vt:lpstr>RTT Correlates with Queuing Delay</vt:lpstr>
      <vt:lpstr>TIMELY Framework</vt:lpstr>
      <vt:lpstr>RTT Measurement</vt:lpstr>
      <vt:lpstr>Transmission Rate Control</vt:lpstr>
      <vt:lpstr>Rate vs. Window</vt:lpstr>
      <vt:lpstr>Rate Update</vt:lpstr>
      <vt:lpstr>Evaluation</vt:lpstr>
      <vt:lpstr>PowerPoint 演示文稿</vt:lpstr>
      <vt:lpstr>Rack-Scale Computing</vt:lpstr>
      <vt:lpstr>Rack-Scale Network Topology</vt:lpstr>
      <vt:lpstr>Broadcasting-Assisted Rack Congestion Control</vt:lpstr>
      <vt:lpstr>Evaluation</vt:lpstr>
      <vt:lpstr>PowerPoint 演示文稿</vt:lpstr>
      <vt:lpstr>Congestion Spreading in Lossless Networks</vt:lpstr>
      <vt:lpstr>PowerPoint 演示文稿</vt:lpstr>
      <vt:lpstr>What do Cellular Traffic Look Like?</vt:lpstr>
      <vt:lpstr>What do Cellular Traffic Look Like?</vt:lpstr>
      <vt:lpstr>Verus Protocol</vt:lpstr>
      <vt:lpstr>Verus Overview</vt:lpstr>
      <vt:lpstr>Delay Estimation</vt:lpstr>
      <vt:lpstr>Window Update</vt:lpstr>
      <vt:lpstr>Packet Scheduler</vt:lpstr>
      <vt:lpstr>Loss Handling</vt:lpstr>
      <vt:lpstr>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TCP Congestion Control</dc:title>
  <dc:creator>Jian</dc:creator>
  <cp:lastModifiedBy>Jian</cp:lastModifiedBy>
  <cp:revision>369</cp:revision>
  <dcterms:created xsi:type="dcterms:W3CDTF">2016-04-21T21:00:57Z</dcterms:created>
  <dcterms:modified xsi:type="dcterms:W3CDTF">2016-04-27T17:50:04Z</dcterms:modified>
</cp:coreProperties>
</file>