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5" r:id="rId2"/>
    <p:sldId id="322" r:id="rId3"/>
    <p:sldId id="327" r:id="rId4"/>
    <p:sldId id="326" r:id="rId5"/>
    <p:sldId id="328" r:id="rId6"/>
    <p:sldId id="324" r:id="rId7"/>
    <p:sldId id="256" r:id="rId8"/>
    <p:sldId id="311" r:id="rId9"/>
    <p:sldId id="257" r:id="rId10"/>
    <p:sldId id="259" r:id="rId11"/>
    <p:sldId id="312" r:id="rId12"/>
    <p:sldId id="258" r:id="rId13"/>
    <p:sldId id="260" r:id="rId14"/>
    <p:sldId id="313" r:id="rId15"/>
    <p:sldId id="261" r:id="rId16"/>
    <p:sldId id="262" r:id="rId17"/>
    <p:sldId id="263" r:id="rId18"/>
    <p:sldId id="314" r:id="rId19"/>
    <p:sldId id="299" r:id="rId20"/>
    <p:sldId id="265" r:id="rId21"/>
    <p:sldId id="268" r:id="rId22"/>
    <p:sldId id="267" r:id="rId23"/>
    <p:sldId id="270" r:id="rId24"/>
    <p:sldId id="271" r:id="rId25"/>
    <p:sldId id="269" r:id="rId26"/>
    <p:sldId id="273" r:id="rId27"/>
    <p:sldId id="274" r:id="rId28"/>
    <p:sldId id="272" r:id="rId29"/>
    <p:sldId id="297" r:id="rId30"/>
    <p:sldId id="280" r:id="rId31"/>
    <p:sldId id="300" r:id="rId32"/>
    <p:sldId id="266" r:id="rId33"/>
    <p:sldId id="316" r:id="rId34"/>
    <p:sldId id="317" r:id="rId35"/>
    <p:sldId id="318" r:id="rId36"/>
    <p:sldId id="287" r:id="rId37"/>
    <p:sldId id="319" r:id="rId38"/>
    <p:sldId id="289" r:id="rId39"/>
    <p:sldId id="290" r:id="rId40"/>
    <p:sldId id="291" r:id="rId41"/>
    <p:sldId id="292" r:id="rId42"/>
    <p:sldId id="320" r:id="rId43"/>
    <p:sldId id="293" r:id="rId44"/>
    <p:sldId id="294" r:id="rId45"/>
    <p:sldId id="295" r:id="rId46"/>
    <p:sldId id="329" r:id="rId47"/>
  </p:sldIdLst>
  <p:sldSz cx="12192000" cy="941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18"/>
  </p:normalViewPr>
  <p:slideViewPr>
    <p:cSldViewPr>
      <p:cViewPr varScale="1">
        <p:scale>
          <a:sx n="68" d="100"/>
          <a:sy n="68" d="100"/>
        </p:scale>
        <p:origin x="1496" y="200"/>
      </p:cViewPr>
      <p:guideLst>
        <p:guide orient="horz" pos="296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99CE7-2B0F-4CAB-A98A-BB20C08FC441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CC6D-4AF3-4C32-987A-82D74F31D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observe that if the user’s hand blocks the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arriving along a specific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 strength will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sharp drop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2CC6D-4AF3-4C32-987A-82D74F31D58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25885"/>
            <a:ext cx="10363200" cy="20189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337228"/>
            <a:ext cx="8534400" cy="24069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77184"/>
            <a:ext cx="2743200" cy="80363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77184"/>
            <a:ext cx="8026400" cy="8036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6052349"/>
            <a:ext cx="10363200" cy="18706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992022"/>
            <a:ext cx="10363200" cy="20603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97684"/>
            <a:ext cx="5384800" cy="621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97684"/>
            <a:ext cx="5384800" cy="621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108293"/>
            <a:ext cx="5386917" cy="8786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986929"/>
            <a:ext cx="5386917" cy="54266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2108293"/>
            <a:ext cx="5389033" cy="8786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986929"/>
            <a:ext cx="5389033" cy="54266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5001"/>
            <a:ext cx="4011084" cy="15959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375003"/>
            <a:ext cx="6815667" cy="8038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70939"/>
            <a:ext cx="4011084" cy="6442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593047"/>
            <a:ext cx="7315200" cy="778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41573"/>
            <a:ext cx="7315200" cy="5651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371393"/>
            <a:ext cx="7315200" cy="1105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77182"/>
            <a:ext cx="10972800" cy="156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97684"/>
            <a:ext cx="10972800" cy="6215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729684"/>
            <a:ext cx="28448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61C4-A411-4E3B-AAB9-7C38869E6A33}" type="datetimeFigureOut">
              <a:rPr lang="en-US" smtClean="0"/>
              <a:pPr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729684"/>
            <a:ext cx="38608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729684"/>
            <a:ext cx="284480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7D32-1A6C-4842-9CBE-5831C41609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RF-based Device-free Gesture recognition</a:t>
            </a:r>
            <a:br>
              <a:rPr lang="en-US" dirty="0" smtClean="0"/>
            </a:br>
            <a:r>
              <a:rPr lang="en-US" dirty="0" smtClean="0"/>
              <a:t>and Motion Tracking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Ghufran</a:t>
            </a:r>
            <a:endParaRPr lang="en-US" dirty="0" smtClean="0"/>
          </a:p>
          <a:p>
            <a:r>
              <a:rPr lang="en-US" dirty="0" err="1" smtClean="0"/>
              <a:t>Swadhin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80521"/>
            <a:ext cx="5791200" cy="4525963"/>
          </a:xfrm>
        </p:spPr>
        <p:txBody>
          <a:bodyPr/>
          <a:lstStyle/>
          <a:p>
            <a:r>
              <a:rPr lang="en-US" sz="2800" dirty="0"/>
              <a:t>Equalization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Manual delay addition</a:t>
            </a:r>
          </a:p>
          <a:p>
            <a:endParaRPr lang="en-US" sz="2800" dirty="0"/>
          </a:p>
          <a:p>
            <a:r>
              <a:rPr lang="en-US" sz="2800" dirty="0"/>
              <a:t>Finger movement causes delay mismatch </a:t>
            </a:r>
          </a:p>
          <a:p>
            <a:endParaRPr lang="en-US" sz="2800" dirty="0"/>
          </a:p>
          <a:p>
            <a:r>
              <a:rPr lang="en-US" sz="2800" dirty="0"/>
              <a:t>Subtraction yields troughs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099721"/>
            <a:ext cx="2895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514602" y="3261519"/>
          <a:ext cx="4964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4" imgW="2565360" imgH="393480" progId="Equation.3">
                  <p:embed/>
                </p:oleObj>
              </mc:Choice>
              <mc:Fallback>
                <p:oleObj name="Equation" r:id="rId4" imgW="2565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2" y="3261519"/>
                        <a:ext cx="49641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24200" y="4404519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6" imgW="1269720" imgH="228600" progId="Equation.3">
                  <p:embed/>
                </p:oleObj>
              </mc:Choice>
              <mc:Fallback>
                <p:oleObj name="Equation" r:id="rId6" imgW="1269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04519"/>
                        <a:ext cx="3810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89400" y="6830219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8" imgW="787320" imgH="393480" progId="Equation.3">
                  <p:embed/>
                </p:oleObj>
              </mc:Choice>
              <mc:Fallback>
                <p:oleObj name="Equation" r:id="rId8" imgW="78732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6830219"/>
                        <a:ext cx="17018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686050" y="5776119"/>
          <a:ext cx="483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0" imgW="1612800" imgH="228600" progId="Equation.3">
                  <p:embed/>
                </p:oleObj>
              </mc:Choice>
              <mc:Fallback>
                <p:oleObj name="Equation" r:id="rId10" imgW="16128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776119"/>
                        <a:ext cx="4838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 position sensitive indicator</a:t>
            </a:r>
          </a:p>
          <a:p>
            <a:pPr lvl="1"/>
            <a:r>
              <a:rPr lang="en-US" dirty="0" smtClean="0"/>
              <a:t>Trough location</a:t>
            </a:r>
          </a:p>
          <a:p>
            <a:r>
              <a:rPr lang="en-US" dirty="0" smtClean="0"/>
              <a:t>Trough depth and sensitivity to finger movement depends on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More </a:t>
            </a:r>
            <a:r>
              <a:rPr lang="el-GR" dirty="0" smtClean="0"/>
              <a:t>Δ</a:t>
            </a:r>
            <a:r>
              <a:rPr lang="en-US" dirty="0" smtClean="0"/>
              <a:t>t : Deeper trough</a:t>
            </a:r>
          </a:p>
          <a:p>
            <a:pPr lvl="1"/>
            <a:r>
              <a:rPr lang="en-US" dirty="0" smtClean="0"/>
              <a:t>More </a:t>
            </a:r>
            <a:r>
              <a:rPr lang="el-GR" dirty="0" smtClean="0"/>
              <a:t>Δ</a:t>
            </a:r>
            <a:r>
              <a:rPr lang="en-US" dirty="0" smtClean="0"/>
              <a:t>t : Less sensitivity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Grammar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804321"/>
            <a:ext cx="3795626" cy="506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2" y="2651919"/>
            <a:ext cx="467023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Gesture waveforms remain consistent across users at different locations</a:t>
            </a:r>
          </a:p>
          <a:p>
            <a:pPr lvl="1"/>
            <a:r>
              <a:rPr lang="en-US" dirty="0" smtClean="0"/>
              <a:t>Shape is preserved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universal waveform </a:t>
            </a:r>
            <a:r>
              <a:rPr lang="en-US" dirty="0" smtClean="0"/>
              <a:t>template for </a:t>
            </a:r>
            <a:r>
              <a:rPr lang="en-US" dirty="0"/>
              <a:t>each gesture independent </a:t>
            </a:r>
            <a:r>
              <a:rPr lang="en-US" dirty="0" smtClean="0"/>
              <a:t>of </a:t>
            </a:r>
            <a:r>
              <a:rPr lang="en-US" dirty="0"/>
              <a:t>specific user.</a:t>
            </a:r>
            <a:endParaRPr lang="en-US" dirty="0" smtClean="0"/>
          </a:p>
          <a:p>
            <a:r>
              <a:rPr lang="en-US" dirty="0" smtClean="0"/>
              <a:t>Use DTW to match waveform and template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71119"/>
            <a:ext cx="79565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NI-based SDR platform</a:t>
            </a:r>
          </a:p>
          <a:p>
            <a:pPr lvl="1"/>
            <a:r>
              <a:rPr lang="en-US" dirty="0" smtClean="0"/>
              <a:t>Two antennas</a:t>
            </a:r>
          </a:p>
          <a:p>
            <a:r>
              <a:rPr lang="en-US" dirty="0" smtClean="0"/>
              <a:t>Distances</a:t>
            </a:r>
          </a:p>
          <a:p>
            <a:pPr lvl="1"/>
            <a:r>
              <a:rPr lang="en-US" dirty="0" smtClean="0"/>
              <a:t>2m LOS</a:t>
            </a:r>
          </a:p>
          <a:p>
            <a:pPr lvl="1"/>
            <a:r>
              <a:rPr lang="en-US" dirty="0" smtClean="0"/>
              <a:t>5m NLOS</a:t>
            </a:r>
          </a:p>
          <a:p>
            <a:r>
              <a:rPr lang="el-GR" dirty="0" smtClean="0"/>
              <a:t>Δ</a:t>
            </a:r>
            <a:r>
              <a:rPr lang="en-US" dirty="0" smtClean="0"/>
              <a:t>t is chosen to be 1 </a:t>
            </a:r>
            <a:r>
              <a:rPr lang="en-US" b="1" dirty="0" smtClean="0"/>
              <a:t>(</a:t>
            </a:r>
            <a:r>
              <a:rPr lang="en-US" dirty="0" smtClean="0"/>
              <a:t>skip </a:t>
            </a:r>
            <a:r>
              <a:rPr lang="en-US" dirty="0"/>
              <a:t>one sample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Gesture performed facing antennas</a:t>
            </a:r>
            <a:endParaRPr lang="en-US" dirty="0"/>
          </a:p>
          <a:p>
            <a:r>
              <a:rPr lang="en-US" dirty="0" smtClean="0"/>
              <a:t>Metal plate between </a:t>
            </a:r>
            <a:r>
              <a:rPr lang="en-US" dirty="0" err="1" smtClean="0"/>
              <a:t>Tx</a:t>
            </a:r>
            <a:r>
              <a:rPr lang="en-US" dirty="0" smtClean="0"/>
              <a:t> and Rx to remove direct-path </a:t>
            </a:r>
            <a:r>
              <a:rPr lang="en-US" dirty="0"/>
              <a:t>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690521"/>
            <a:ext cx="8229600" cy="11731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recognition </a:t>
            </a:r>
            <a:r>
              <a:rPr lang="en-US" dirty="0" smtClean="0"/>
              <a:t>accuracy is </a:t>
            </a:r>
            <a:r>
              <a:rPr lang="en-US" dirty="0"/>
              <a:t>98%.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08233"/>
            <a:ext cx="6134100" cy="413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NLOS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538121"/>
            <a:ext cx="8229600" cy="8683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accuracy is 96%.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36138"/>
            <a:ext cx="6638927" cy="454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46955"/>
            <a:ext cx="10363200" cy="6191364"/>
          </a:xfrm>
        </p:spPr>
        <p:txBody>
          <a:bodyPr/>
          <a:lstStyle/>
          <a:p>
            <a:r>
              <a:rPr lang="en-US" dirty="0" smtClean="0"/>
              <a:t>Accuracy is </a:t>
            </a:r>
            <a:r>
              <a:rPr lang="en-US" dirty="0"/>
              <a:t>consistent across </a:t>
            </a:r>
            <a:r>
              <a:rPr lang="en-US" dirty="0" smtClean="0"/>
              <a:t>users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users </a:t>
            </a:r>
            <a:r>
              <a:rPr lang="en-US" dirty="0" smtClean="0"/>
              <a:t>performing simultaneous gestures </a:t>
            </a:r>
          </a:p>
          <a:p>
            <a:pPr lvl="1"/>
            <a:r>
              <a:rPr lang="en-US" dirty="0" smtClean="0"/>
              <a:t>recognition </a:t>
            </a:r>
            <a:r>
              <a:rPr lang="en-US" dirty="0"/>
              <a:t>accuracy </a:t>
            </a:r>
            <a:r>
              <a:rPr lang="en-US" dirty="0" smtClean="0"/>
              <a:t>94%</a:t>
            </a:r>
          </a:p>
          <a:p>
            <a:pPr lvl="1"/>
            <a:r>
              <a:rPr lang="en-US" dirty="0" smtClean="0"/>
              <a:t>Don’t mention if its for all users or just one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583278"/>
            <a:ext cx="3962400" cy="213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WiDraw</a:t>
            </a:r>
            <a:r>
              <a:rPr lang="en-US" b="1" dirty="0"/>
              <a:t>: Enabling Hands-free </a:t>
            </a:r>
            <a:r>
              <a:rPr lang="en-US" b="1" dirty="0" smtClean="0"/>
              <a:t>Drawing </a:t>
            </a:r>
            <a:r>
              <a:rPr lang="en-US" b="1" dirty="0"/>
              <a:t>in the Air </a:t>
            </a:r>
            <a:r>
              <a:rPr lang="en-US" b="1" dirty="0" smtClean="0"/>
              <a:t>on Commodity </a:t>
            </a:r>
            <a:r>
              <a:rPr lang="en-US" b="1" dirty="0" err="1"/>
              <a:t>WiFi</a:t>
            </a:r>
            <a:r>
              <a:rPr lang="en-US" b="1" dirty="0"/>
              <a:t>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MobiCom</a:t>
            </a:r>
            <a:r>
              <a:rPr lang="en-US" dirty="0" smtClean="0"/>
              <a:t> ‘15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 </a:t>
            </a:r>
            <a:r>
              <a:rPr lang="en-US" dirty="0"/>
              <a:t>motion tracking system </a:t>
            </a:r>
            <a:r>
              <a:rPr lang="en-US" dirty="0" smtClean="0"/>
              <a:t>using commodity </a:t>
            </a:r>
            <a:r>
              <a:rPr lang="en-US" dirty="0" err="1"/>
              <a:t>WiFi</a:t>
            </a:r>
            <a:r>
              <a:rPr lang="en-US" dirty="0"/>
              <a:t> cards</a:t>
            </a:r>
            <a:endParaRPr lang="en-US" dirty="0" smtClean="0"/>
          </a:p>
          <a:p>
            <a:r>
              <a:rPr lang="en-US" dirty="0" err="1" smtClean="0"/>
              <a:t>WiDraw</a:t>
            </a:r>
            <a:r>
              <a:rPr lang="en-US" dirty="0" smtClean="0"/>
              <a:t> </a:t>
            </a:r>
            <a:r>
              <a:rPr lang="en-US" dirty="0"/>
              <a:t>utilizes the </a:t>
            </a:r>
            <a:endParaRPr lang="en-US" dirty="0" smtClean="0"/>
          </a:p>
          <a:p>
            <a:pPr lvl="1"/>
            <a:r>
              <a:rPr lang="en-US" dirty="0" smtClean="0"/>
              <a:t>Channel State Information (CSI) from multiple antennas</a:t>
            </a:r>
          </a:p>
          <a:p>
            <a:pPr lvl="1"/>
            <a:r>
              <a:rPr lang="en-US" dirty="0" smtClean="0"/>
              <a:t>Angle-of-Arrival </a:t>
            </a:r>
            <a:r>
              <a:rPr lang="en-US" dirty="0"/>
              <a:t>(</a:t>
            </a:r>
            <a:r>
              <a:rPr lang="en-US" dirty="0" err="1"/>
              <a:t>AoA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Harnesses </a:t>
            </a:r>
            <a:r>
              <a:rPr lang="en-US" dirty="0"/>
              <a:t>the effect of hand occlusions on the </a:t>
            </a:r>
            <a:r>
              <a:rPr lang="en-US" dirty="0" smtClean="0"/>
              <a:t>signal strength </a:t>
            </a:r>
            <a:r>
              <a:rPr lang="en-US" dirty="0"/>
              <a:t>of incoming signal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6955"/>
            <a:ext cx="10972800" cy="4525963"/>
          </a:xfrm>
        </p:spPr>
        <p:txBody>
          <a:bodyPr>
            <a:noAutofit/>
          </a:bodyPr>
          <a:lstStyle/>
          <a:p>
            <a:r>
              <a:rPr lang="en-US" sz="2000" dirty="0"/>
              <a:t>Imaging based</a:t>
            </a:r>
          </a:p>
          <a:p>
            <a:pPr lvl="1"/>
            <a:r>
              <a:rPr lang="en-US" sz="2000" dirty="0"/>
              <a:t>Pros</a:t>
            </a:r>
          </a:p>
          <a:p>
            <a:pPr lvl="2"/>
            <a:r>
              <a:rPr lang="en-US" sz="2000" dirty="0"/>
              <a:t>Fine-grained tracking</a:t>
            </a:r>
          </a:p>
          <a:p>
            <a:pPr lvl="2"/>
            <a:r>
              <a:rPr lang="en-US" sz="2000" dirty="0"/>
              <a:t>Multi-object tracking</a:t>
            </a:r>
          </a:p>
          <a:p>
            <a:pPr lvl="2"/>
            <a:r>
              <a:rPr lang="en-US" sz="2000" dirty="0"/>
              <a:t>H/W abundant</a:t>
            </a:r>
          </a:p>
          <a:p>
            <a:pPr lvl="1"/>
            <a:r>
              <a:rPr lang="en-US" sz="2000" dirty="0"/>
              <a:t>Cons</a:t>
            </a:r>
          </a:p>
          <a:p>
            <a:pPr lvl="2"/>
            <a:r>
              <a:rPr lang="en-US" sz="2000" dirty="0"/>
              <a:t>Compute heavy</a:t>
            </a:r>
          </a:p>
          <a:p>
            <a:pPr lvl="2"/>
            <a:r>
              <a:rPr lang="en-US" sz="2000" dirty="0"/>
              <a:t>require LOS (Occlusion)</a:t>
            </a:r>
          </a:p>
          <a:p>
            <a:pPr lvl="2"/>
            <a:r>
              <a:rPr lang="en-US" sz="2000" dirty="0"/>
              <a:t>Privacy issues</a:t>
            </a:r>
          </a:p>
          <a:p>
            <a:pPr lvl="2"/>
            <a:endParaRPr lang="en-US" sz="2000" dirty="0"/>
          </a:p>
          <a:p>
            <a:r>
              <a:rPr lang="en-US" sz="2000" dirty="0"/>
              <a:t>Acoustic</a:t>
            </a:r>
          </a:p>
          <a:p>
            <a:pPr lvl="1"/>
            <a:r>
              <a:rPr lang="en-US" sz="2000" dirty="0"/>
              <a:t>Pros</a:t>
            </a:r>
          </a:p>
          <a:p>
            <a:pPr lvl="2"/>
            <a:r>
              <a:rPr lang="en-US" sz="2000" dirty="0"/>
              <a:t>Low on computation (Software based)</a:t>
            </a:r>
          </a:p>
          <a:p>
            <a:pPr lvl="2"/>
            <a:r>
              <a:rPr lang="en-US" sz="2000" dirty="0"/>
              <a:t>No external hardware</a:t>
            </a:r>
          </a:p>
          <a:p>
            <a:pPr lvl="2"/>
            <a:r>
              <a:rPr lang="en-US" sz="2000" dirty="0"/>
              <a:t>Good single object tracking</a:t>
            </a:r>
          </a:p>
          <a:p>
            <a:pPr lvl="1"/>
            <a:r>
              <a:rPr lang="en-US" sz="2000" dirty="0"/>
              <a:t>Cons</a:t>
            </a:r>
          </a:p>
          <a:p>
            <a:pPr lvl="2"/>
            <a:r>
              <a:rPr lang="en-US" sz="2000" dirty="0"/>
              <a:t>Limited bandwidth</a:t>
            </a:r>
          </a:p>
          <a:p>
            <a:pPr lvl="2"/>
            <a:r>
              <a:rPr lang="en-US" sz="2000" dirty="0" smtClean="0"/>
              <a:t>Human Irritation</a:t>
            </a:r>
            <a:endParaRPr lang="en-US" sz="2000" dirty="0"/>
          </a:p>
          <a:p>
            <a:pPr lvl="2"/>
            <a:r>
              <a:rPr lang="en-US" sz="2000" dirty="0"/>
              <a:t>Specially modulated sound wave (FMCW)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Aps</a:t>
            </a:r>
            <a:r>
              <a:rPr lang="en-US" dirty="0" smtClean="0"/>
              <a:t> at different locations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AoAs</a:t>
            </a:r>
            <a:endParaRPr lang="en-US" dirty="0" smtClean="0"/>
          </a:p>
          <a:p>
            <a:r>
              <a:rPr lang="en-US" dirty="0" smtClean="0"/>
              <a:t>MUSIC using CSI values</a:t>
            </a:r>
          </a:p>
          <a:p>
            <a:pPr lvl="1"/>
            <a:r>
              <a:rPr lang="en-US" dirty="0" smtClean="0"/>
              <a:t>1-D </a:t>
            </a:r>
            <a:r>
              <a:rPr lang="en-US" dirty="0" err="1" smtClean="0"/>
              <a:t>AoA</a:t>
            </a:r>
            <a:r>
              <a:rPr lang="en-US" dirty="0" smtClean="0"/>
              <a:t> estimates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90119"/>
            <a:ext cx="3756480" cy="2307634"/>
          </a:xfrm>
          <a:prstGeom prst="rect">
            <a:avLst/>
          </a:prstGeom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2" y="5699921"/>
            <a:ext cx="24098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Observation:</a:t>
            </a:r>
          </a:p>
          <a:p>
            <a:pPr lvl="1"/>
            <a:r>
              <a:rPr lang="en-US" dirty="0" smtClean="0"/>
              <a:t>If Blocked by hand, </a:t>
            </a:r>
            <a:r>
              <a:rPr lang="en-US" dirty="0" err="1" smtClean="0"/>
              <a:t>AoA’s</a:t>
            </a:r>
            <a:r>
              <a:rPr lang="en-US" dirty="0" smtClean="0"/>
              <a:t> signal strength experience sharp drop.</a:t>
            </a:r>
          </a:p>
          <a:p>
            <a:pPr lvl="1"/>
            <a:r>
              <a:rPr lang="en-US" dirty="0" smtClean="0"/>
              <a:t>Stays  constant otherwise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2" y="4861721"/>
            <a:ext cx="55721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80521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Observation:</a:t>
            </a:r>
          </a:p>
          <a:p>
            <a:pPr lvl="1"/>
            <a:r>
              <a:rPr lang="en-US" dirty="0" smtClean="0"/>
              <a:t>Minima when hand is closest </a:t>
            </a:r>
            <a:r>
              <a:rPr lang="en-US" dirty="0"/>
              <a:t>to </a:t>
            </a:r>
            <a:r>
              <a:rPr lang="en-US" dirty="0" err="1" smtClean="0"/>
              <a:t>AoA</a:t>
            </a:r>
            <a:r>
              <a:rPr lang="en-US" dirty="0" smtClean="0"/>
              <a:t> </a:t>
            </a:r>
            <a:r>
              <a:rPr lang="en-US" dirty="0"/>
              <a:t>trajectory.</a:t>
            </a:r>
            <a:endParaRPr lang="en-US" dirty="0" smtClean="0"/>
          </a:p>
          <a:p>
            <a:pPr lvl="1"/>
            <a:r>
              <a:rPr lang="en-US" dirty="0" smtClean="0"/>
              <a:t>Drop proportional </a:t>
            </a:r>
            <a:r>
              <a:rPr lang="en-US" dirty="0"/>
              <a:t>to </a:t>
            </a:r>
            <a:r>
              <a:rPr lang="en-US" dirty="0" smtClean="0"/>
              <a:t>hand proximity to </a:t>
            </a:r>
            <a:r>
              <a:rPr lang="en-US" dirty="0"/>
              <a:t>the </a:t>
            </a:r>
            <a:r>
              <a:rPr lang="en-US" dirty="0" err="1"/>
              <a:t>AoA</a:t>
            </a:r>
            <a:r>
              <a:rPr lang="en-US" dirty="0"/>
              <a:t> </a:t>
            </a:r>
            <a:r>
              <a:rPr lang="en-US" dirty="0" smtClean="0"/>
              <a:t>trajectory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582586"/>
            <a:ext cx="4087366" cy="2076224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166519"/>
            <a:ext cx="3733800" cy="243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hand depth</a:t>
            </a:r>
            <a:endParaRPr lang="en-US" dirty="0"/>
          </a:p>
        </p:txBody>
      </p:sp>
      <p:pic>
        <p:nvPicPr>
          <p:cNvPr id="4" name="內容版面配置區 3" descr="depth chan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94" y="3642520"/>
            <a:ext cx="4280506" cy="3171566"/>
          </a:xfrm>
          <a:prstGeom prst="rect">
            <a:avLst/>
          </a:prstGeom>
        </p:spPr>
      </p:pic>
      <p:pic>
        <p:nvPicPr>
          <p:cNvPr id="5" name="圖片 4" descr="ll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6690519"/>
            <a:ext cx="4802788" cy="99517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2880521"/>
            <a:ext cx="4343400" cy="4525963"/>
          </a:xfrm>
        </p:spPr>
        <p:txBody>
          <a:bodyPr/>
          <a:lstStyle/>
          <a:p>
            <a:r>
              <a:rPr kumimoji="1" lang="en-US" altLang="zh-TW" sz="2400" dirty="0"/>
              <a:t>Hand </a:t>
            </a:r>
            <a:r>
              <a:rPr kumimoji="1" lang="en-US" altLang="zh-TW" sz="2400" dirty="0" err="1"/>
              <a:t>pepth</a:t>
            </a:r>
            <a:endParaRPr kumimoji="1" lang="en-US" altLang="zh-TW" sz="2400" dirty="0"/>
          </a:p>
          <a:p>
            <a:pPr lvl="1">
              <a:buFont typeface="Arial" pitchFamily="34" charset="0"/>
              <a:buChar char="•"/>
            </a:pPr>
            <a:r>
              <a:rPr kumimoji="1" lang="en-US" altLang="zh-TW" sz="2400" dirty="0"/>
              <a:t>distance from hand to the line of Antenna array</a:t>
            </a:r>
            <a:endParaRPr kumimoji="1" lang="en-US" altLang="ja-JP" sz="2400" dirty="0"/>
          </a:p>
          <a:p>
            <a:r>
              <a:rPr kumimoji="1" lang="en-US" altLang="ja-JP" sz="2400" dirty="0"/>
              <a:t>Time of minima for each </a:t>
            </a:r>
            <a:r>
              <a:rPr kumimoji="1" lang="en-US" altLang="ja-JP" sz="2400" dirty="0" err="1"/>
              <a:t>AoA</a:t>
            </a:r>
            <a:endParaRPr kumimoji="1" lang="en-US" altLang="ja-JP" sz="2400" dirty="0"/>
          </a:p>
          <a:p>
            <a:pPr lvl="1">
              <a:buFont typeface="Arial" pitchFamily="34" charset="0"/>
              <a:buChar char="•"/>
            </a:pPr>
            <a:r>
              <a:rPr kumimoji="1" lang="en-US" altLang="ja-JP" sz="2400" dirty="0"/>
              <a:t> t0, t1, t2</a:t>
            </a:r>
          </a:p>
          <a:p>
            <a:r>
              <a:rPr kumimoji="1" lang="el-GR" altLang="ja-JP" sz="2400" dirty="0"/>
              <a:t>α</a:t>
            </a:r>
            <a:r>
              <a:rPr kumimoji="1" lang="en-US" altLang="ja-JP" sz="2400" dirty="0"/>
              <a:t> = (t1-t0)/(t2-t0)</a:t>
            </a:r>
          </a:p>
          <a:p>
            <a:r>
              <a:rPr kumimoji="1" lang="en-US" altLang="ja-JP" sz="2400" dirty="0"/>
              <a:t>Change in depth can be estimated as follows</a:t>
            </a:r>
            <a:endParaRPr kumimoji="1" lang="ja-JP" altLang="en-US" sz="240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dirty="0" err="1" smtClean="0"/>
              <a:t>Az</a:t>
            </a:r>
            <a:r>
              <a:rPr lang="en-US" dirty="0" smtClean="0"/>
              <a:t> and El for each </a:t>
            </a:r>
            <a:r>
              <a:rPr lang="en-US" dirty="0" err="1" smtClean="0"/>
              <a:t>AoA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rotates RX along Z axis</a:t>
            </a:r>
          </a:p>
          <a:p>
            <a:pPr lvl="1"/>
            <a:r>
              <a:rPr lang="en-US" dirty="0" smtClean="0"/>
              <a:t>Tracks max angle for each </a:t>
            </a:r>
            <a:r>
              <a:rPr lang="en-US" dirty="0" err="1" smtClean="0"/>
              <a:t>AoA</a:t>
            </a:r>
            <a:endParaRPr lang="en-US" dirty="0" smtClean="0"/>
          </a:p>
          <a:p>
            <a:pPr lvl="1"/>
            <a:r>
              <a:rPr lang="en-US" dirty="0" smtClean="0"/>
              <a:t>Max angle used to compute ‘el’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az</a:t>
            </a:r>
            <a:r>
              <a:rPr lang="en-US" dirty="0" smtClean="0"/>
              <a:t>’ calculated from ‘el’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090319"/>
            <a:ext cx="4304378" cy="2657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46" y="5242719"/>
            <a:ext cx="3655654" cy="2702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Coordinate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 observed for </a:t>
            </a:r>
            <a:r>
              <a:rPr lang="en-US" dirty="0" err="1" smtClean="0"/>
              <a:t>AoA</a:t>
            </a:r>
            <a:r>
              <a:rPr lang="en-US" dirty="0" smtClean="0"/>
              <a:t> </a:t>
            </a:r>
            <a:r>
              <a:rPr lang="en-US" dirty="0"/>
              <a:t>with azimuth (</a:t>
            </a:r>
            <a:r>
              <a:rPr lang="en-US" dirty="0" err="1"/>
              <a:t>az</a:t>
            </a:r>
            <a:r>
              <a:rPr lang="en-US" dirty="0"/>
              <a:t>) and elevation (el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y</a:t>
            </a:r>
            <a:r>
              <a:rPr lang="en-US" sz="1400" dirty="0" err="1"/>
              <a:t>i</a:t>
            </a:r>
            <a:r>
              <a:rPr lang="en-US" sz="1400" dirty="0"/>
              <a:t>  </a:t>
            </a:r>
            <a:r>
              <a:rPr lang="en-US" dirty="0" smtClean="0"/>
              <a:t>- hand’s </a:t>
            </a:r>
            <a:r>
              <a:rPr lang="en-US" dirty="0"/>
              <a:t>depth from the receiver </a:t>
            </a:r>
            <a:endParaRPr lang="en-US" dirty="0" smtClean="0"/>
          </a:p>
          <a:p>
            <a:r>
              <a:rPr lang="en-US" dirty="0" smtClean="0"/>
              <a:t>Estimated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41" y="4937919"/>
            <a:ext cx="8560118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Calculated coordinates may not be exact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 </a:t>
            </a:r>
            <a:r>
              <a:rPr lang="en-US" dirty="0"/>
              <a:t>does </a:t>
            </a:r>
            <a:r>
              <a:rPr lang="en-US" dirty="0" smtClean="0"/>
              <a:t>not occlude </a:t>
            </a:r>
            <a:r>
              <a:rPr lang="en-US" dirty="0"/>
              <a:t>the </a:t>
            </a:r>
            <a:r>
              <a:rPr lang="en-US" dirty="0" err="1"/>
              <a:t>AoA</a:t>
            </a:r>
            <a:r>
              <a:rPr lang="en-US" dirty="0"/>
              <a:t> completely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Observation</a:t>
            </a:r>
          </a:p>
          <a:p>
            <a:r>
              <a:rPr lang="en-US" dirty="0" smtClean="0"/>
              <a:t>RSSI drop proportional to Distance between hand and </a:t>
            </a:r>
            <a:r>
              <a:rPr lang="en-US" dirty="0" err="1" smtClean="0"/>
              <a:t>AoA</a:t>
            </a:r>
            <a:r>
              <a:rPr lang="en-US" dirty="0" smtClean="0"/>
              <a:t> trajectory</a:t>
            </a:r>
          </a:p>
          <a:p>
            <a:r>
              <a:rPr lang="en-US" dirty="0" smtClean="0"/>
              <a:t>RSSI change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moving away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moving toward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726591"/>
            <a:ext cx="4168758" cy="3316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RSSI drop for one </a:t>
            </a:r>
            <a:r>
              <a:rPr lang="en-US" dirty="0" err="1" smtClean="0"/>
              <a:t>AoA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Distance from estimated coordinated</a:t>
            </a:r>
          </a:p>
          <a:p>
            <a:r>
              <a:rPr lang="en-US" dirty="0" smtClean="0"/>
              <a:t>Trend of change in RSSI from neighboring </a:t>
            </a:r>
            <a:r>
              <a:rPr lang="en-US" dirty="0" err="1" smtClean="0"/>
              <a:t>AoA</a:t>
            </a:r>
            <a:endParaRPr lang="en-US" dirty="0" smtClean="0"/>
          </a:p>
          <a:p>
            <a:pPr lvl="1"/>
            <a:r>
              <a:rPr lang="en-US" dirty="0" smtClean="0"/>
              <a:t>Resolve ambiguity</a:t>
            </a:r>
          </a:p>
          <a:p>
            <a:r>
              <a:rPr lang="en-US" dirty="0" smtClean="0"/>
              <a:t>Gives true estimate for hand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37072"/>
            <a:ext cx="5943599" cy="7381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values from 30 neighboring </a:t>
            </a:r>
            <a:r>
              <a:rPr lang="en-US" dirty="0" smtClean="0"/>
              <a:t>transmitters</a:t>
            </a:r>
          </a:p>
          <a:p>
            <a:r>
              <a:rPr lang="en-US" dirty="0" err="1"/>
              <a:t>Atheros</a:t>
            </a:r>
            <a:r>
              <a:rPr lang="en-US" dirty="0"/>
              <a:t> 9590 </a:t>
            </a:r>
            <a:r>
              <a:rPr lang="en-US" dirty="0" smtClean="0"/>
              <a:t>chipset 3 </a:t>
            </a:r>
            <a:r>
              <a:rPr lang="en-US" dirty="0"/>
              <a:t>antennas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7683"/>
            <a:ext cx="10972800" cy="63978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60 </a:t>
            </a:r>
            <a:r>
              <a:rPr lang="en-US" dirty="0" smtClean="0"/>
              <a:t>GHz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Huge bandwidth</a:t>
            </a:r>
          </a:p>
          <a:p>
            <a:pPr lvl="2"/>
            <a:r>
              <a:rPr lang="en-US" dirty="0" smtClean="0"/>
              <a:t>Higher resolution (~1.5cm in FMCW)</a:t>
            </a:r>
          </a:p>
          <a:p>
            <a:pPr lvl="2"/>
            <a:r>
              <a:rPr lang="en-US" dirty="0" smtClean="0"/>
              <a:t>Opportunity of fine-grained tracking</a:t>
            </a:r>
          </a:p>
          <a:p>
            <a:pPr lvl="1"/>
            <a:r>
              <a:rPr lang="en-US" dirty="0" smtClean="0"/>
              <a:t>Cons</a:t>
            </a:r>
            <a:endParaRPr lang="en-US" dirty="0"/>
          </a:p>
          <a:p>
            <a:pPr lvl="2"/>
            <a:r>
              <a:rPr lang="en-US" dirty="0" smtClean="0"/>
              <a:t>Require </a:t>
            </a:r>
            <a:r>
              <a:rPr lang="en-US" dirty="0"/>
              <a:t>specialized embedded chip</a:t>
            </a:r>
          </a:p>
          <a:p>
            <a:pPr lvl="2"/>
            <a:r>
              <a:rPr lang="en-US" dirty="0"/>
              <a:t>Restricted to </a:t>
            </a:r>
            <a:r>
              <a:rPr lang="en-US" dirty="0" smtClean="0"/>
              <a:t>LOS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Wi-Fi (2.4 GHz, 5 GHz, UWB)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NLOS</a:t>
            </a:r>
          </a:p>
          <a:p>
            <a:pPr lvl="2"/>
            <a:r>
              <a:rPr lang="en-US" dirty="0" smtClean="0"/>
              <a:t>H/W availability more (SDR, USRP, NIC) </a:t>
            </a:r>
          </a:p>
          <a:p>
            <a:pPr lvl="2"/>
            <a:r>
              <a:rPr lang="en-US" dirty="0"/>
              <a:t>Allows both LOS/NLOS 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No fine-grained tracking</a:t>
            </a:r>
          </a:p>
          <a:p>
            <a:pPr lvl="2"/>
            <a:r>
              <a:rPr lang="en-US" dirty="0" smtClean="0"/>
              <a:t>Mostly </a:t>
            </a:r>
            <a:r>
              <a:rPr lang="en-US" dirty="0"/>
              <a:t>identify coarse-grained </a:t>
            </a:r>
            <a:r>
              <a:rPr lang="en-US" dirty="0" smtClean="0"/>
              <a:t>gestures</a:t>
            </a:r>
          </a:p>
          <a:p>
            <a:pPr lvl="2"/>
            <a:r>
              <a:rPr lang="en-US" dirty="0" smtClean="0"/>
              <a:t>Limited bandwidth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5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18921"/>
            <a:ext cx="8229600" cy="2087563"/>
          </a:xfrm>
        </p:spPr>
        <p:txBody>
          <a:bodyPr/>
          <a:lstStyle/>
          <a:p>
            <a:r>
              <a:rPr lang="en-US" dirty="0"/>
              <a:t>median </a:t>
            </a:r>
            <a:r>
              <a:rPr lang="en-US" dirty="0" smtClean="0"/>
              <a:t>tracking error </a:t>
            </a:r>
            <a:r>
              <a:rPr lang="en-US" dirty="0"/>
              <a:t>is </a:t>
            </a:r>
            <a:r>
              <a:rPr lang="en-US" dirty="0" smtClean="0"/>
              <a:t>5.4 cm</a:t>
            </a:r>
          </a:p>
          <a:p>
            <a:r>
              <a:rPr lang="en-US" dirty="0" smtClean="0"/>
              <a:t>No error accumulation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2956719"/>
            <a:ext cx="8978747" cy="216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898358"/>
            <a:ext cx="8229600" cy="17827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edian tracking </a:t>
            </a:r>
            <a:r>
              <a:rPr lang="en-US" dirty="0"/>
              <a:t>error </a:t>
            </a:r>
            <a:r>
              <a:rPr lang="en-US" dirty="0" smtClean="0"/>
              <a:t>8.6 cm</a:t>
            </a:r>
          </a:p>
          <a:p>
            <a:r>
              <a:rPr lang="en-US" dirty="0" smtClean="0"/>
              <a:t>Error proportional to depth estimation error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9521"/>
            <a:ext cx="43624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9236" y="3005959"/>
            <a:ext cx="4590164" cy="133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931" y="4443090"/>
            <a:ext cx="4524380" cy="43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5318919"/>
            <a:ext cx="38088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76400" y="3032921"/>
            <a:ext cx="4419600" cy="17827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Using the writing reorganization application - </a:t>
            </a:r>
            <a:r>
              <a:rPr lang="en-US" altLang="ja-JP" dirty="0" err="1" smtClean="0"/>
              <a:t>MyScript</a:t>
            </a:r>
            <a:r>
              <a:rPr lang="en-US" altLang="ja-JP" dirty="0" smtClean="0"/>
              <a:t> Stylus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WiFinger</a:t>
            </a:r>
            <a:r>
              <a:rPr lang="en-US" b="1" dirty="0"/>
              <a:t>: Leveraging Commodity </a:t>
            </a:r>
            <a:r>
              <a:rPr lang="en-US" b="1" dirty="0" err="1"/>
              <a:t>WiFi</a:t>
            </a:r>
            <a:r>
              <a:rPr lang="en-US" b="1" dirty="0"/>
              <a:t> for </a:t>
            </a:r>
            <a:r>
              <a:rPr lang="en-US" b="1" dirty="0" smtClean="0"/>
              <a:t>Fine-grained Finger </a:t>
            </a:r>
            <a:r>
              <a:rPr lang="en-US" b="1" dirty="0"/>
              <a:t>Gesture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MobiHoc</a:t>
            </a:r>
            <a:r>
              <a:rPr lang="en-US" dirty="0" smtClean="0"/>
              <a:t> ‘16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fine-grained </a:t>
            </a:r>
            <a:r>
              <a:rPr lang="en-US" dirty="0"/>
              <a:t>gesture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Train &amp;Test CSI pattern across gestures</a:t>
            </a:r>
          </a:p>
          <a:p>
            <a:r>
              <a:rPr lang="en-US" dirty="0" smtClean="0"/>
              <a:t>Resilient </a:t>
            </a:r>
            <a:r>
              <a:rPr lang="en-US" dirty="0"/>
              <a:t>to individual diversity </a:t>
            </a:r>
            <a:r>
              <a:rPr lang="en-US" dirty="0" smtClean="0"/>
              <a:t>and gesture inconsistency</a:t>
            </a:r>
          </a:p>
          <a:p>
            <a:pPr lvl="1"/>
            <a:r>
              <a:rPr lang="en-US" dirty="0" smtClean="0"/>
              <a:t>Once trained can be used for other users</a:t>
            </a:r>
          </a:p>
          <a:p>
            <a:r>
              <a:rPr lang="en-US" dirty="0" smtClean="0"/>
              <a:t>Resilient to environment changes</a:t>
            </a:r>
          </a:p>
          <a:p>
            <a:r>
              <a:rPr lang="en-US" dirty="0" smtClean="0"/>
              <a:t>Works for both LOS &amp; NLOS scenarios</a:t>
            </a:r>
          </a:p>
          <a:p>
            <a:r>
              <a:rPr lang="en-US" dirty="0" smtClean="0"/>
              <a:t>Detects 8 gestures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Observation</a:t>
            </a:r>
          </a:p>
          <a:p>
            <a:pPr lvl="1"/>
            <a:r>
              <a:rPr lang="en-US" dirty="0" smtClean="0"/>
              <a:t>Each finger gesture has its unique CSI pattern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Gesture </a:t>
            </a:r>
            <a:r>
              <a:rPr lang="en-US" dirty="0"/>
              <a:t>recognition </a:t>
            </a:r>
            <a:endParaRPr lang="en-US" dirty="0" smtClean="0"/>
          </a:p>
          <a:p>
            <a:pPr lvl="1"/>
            <a:r>
              <a:rPr lang="en-US" dirty="0" smtClean="0"/>
              <a:t>matching </a:t>
            </a:r>
            <a:r>
              <a:rPr lang="en-US" dirty="0"/>
              <a:t>the CSI </a:t>
            </a:r>
            <a:r>
              <a:rPr lang="en-US" dirty="0" smtClean="0"/>
              <a:t>pat</a:t>
            </a:r>
            <a:r>
              <a:rPr lang="en-US" dirty="0"/>
              <a:t>tern against the gesture profiles.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66319"/>
            <a:ext cx="4114800" cy="141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533991"/>
            <a:ext cx="3836850" cy="144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53987"/>
            <a:ext cx="6400800" cy="517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components with large time </a:t>
            </a:r>
            <a:r>
              <a:rPr lang="en-US" dirty="0" smtClean="0"/>
              <a:t>delay removed</a:t>
            </a:r>
          </a:p>
          <a:p>
            <a:pPr lvl="1"/>
            <a:r>
              <a:rPr lang="en-US" dirty="0" smtClean="0"/>
              <a:t>retains </a:t>
            </a:r>
            <a:r>
              <a:rPr lang="en-US" dirty="0"/>
              <a:t>the CSI pattern of the finger </a:t>
            </a:r>
            <a:r>
              <a:rPr lang="en-US" dirty="0" smtClean="0"/>
              <a:t>gesture</a:t>
            </a:r>
          </a:p>
          <a:p>
            <a:pPr lvl="1"/>
            <a:r>
              <a:rPr lang="en-US" dirty="0" smtClean="0"/>
              <a:t>mitigates effect </a:t>
            </a:r>
            <a:r>
              <a:rPr lang="en-US" dirty="0"/>
              <a:t>of the changed multipath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 smtClean="0"/>
              <a:t>Remove power delay profile coefficients with delay &gt; 500ns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898162"/>
            <a:ext cx="7239000" cy="377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1" y="4283280"/>
            <a:ext cx="6210418" cy="362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Wavelet Transform (DWT) </a:t>
            </a:r>
            <a:endParaRPr lang="en-US" dirty="0" smtClean="0"/>
          </a:p>
          <a:p>
            <a:pPr lvl="1"/>
            <a:r>
              <a:rPr lang="en-US" dirty="0" smtClean="0"/>
              <a:t>approximation co-</a:t>
            </a:r>
            <a:r>
              <a:rPr lang="en-US" dirty="0" err="1" smtClean="0"/>
              <a:t>efficients</a:t>
            </a:r>
            <a:r>
              <a:rPr lang="en-US" dirty="0" smtClean="0"/>
              <a:t>  - shape/trend of the signal which retain large scale characteristic</a:t>
            </a:r>
          </a:p>
          <a:p>
            <a:pPr lvl="1"/>
            <a:r>
              <a:rPr lang="en-US" dirty="0" smtClean="0"/>
              <a:t>detail coefficients - high </a:t>
            </a:r>
            <a:r>
              <a:rPr lang="en-US" dirty="0"/>
              <a:t>frequency noise and the fine details of </a:t>
            </a:r>
            <a:r>
              <a:rPr lang="en-US" dirty="0" smtClean="0"/>
              <a:t>the CSI </a:t>
            </a:r>
            <a:r>
              <a:rPr lang="en-US" dirty="0"/>
              <a:t>pattern. </a:t>
            </a:r>
            <a:endParaRPr lang="en-US" dirty="0" smtClean="0"/>
          </a:p>
          <a:p>
            <a:r>
              <a:rPr lang="en-US" dirty="0" smtClean="0"/>
              <a:t>Noise removal  </a:t>
            </a:r>
          </a:p>
          <a:p>
            <a:pPr lvl="1"/>
            <a:r>
              <a:rPr lang="en-US" dirty="0" err="1" smtClean="0"/>
              <a:t>Symlet</a:t>
            </a:r>
            <a:r>
              <a:rPr lang="en-US" dirty="0" smtClean="0"/>
              <a:t> Wavelet Filter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– invariant part </a:t>
            </a:r>
            <a:r>
              <a:rPr lang="en-US" dirty="0"/>
              <a:t>of </a:t>
            </a:r>
            <a:r>
              <a:rPr lang="en-US" dirty="0" smtClean="0"/>
              <a:t>CSI waveform  across the </a:t>
            </a:r>
            <a:r>
              <a:rPr lang="en-US" dirty="0"/>
              <a:t>same set of finger gestures that one user performed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rincipal </a:t>
            </a:r>
            <a:r>
              <a:rPr lang="en-US" dirty="0"/>
              <a:t>components </a:t>
            </a:r>
            <a:r>
              <a:rPr lang="en-US" dirty="0" smtClean="0"/>
              <a:t>assigned higher weights when building profiles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337719"/>
            <a:ext cx="36861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205331"/>
              </p:ext>
            </p:extLst>
          </p:nvPr>
        </p:nvGraphicFramePr>
        <p:xfrm>
          <a:off x="152401" y="1752756"/>
          <a:ext cx="11887199" cy="745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936"/>
                <a:gridCol w="1467122"/>
                <a:gridCol w="1379926"/>
                <a:gridCol w="1948132"/>
                <a:gridCol w="1379926"/>
                <a:gridCol w="1298754"/>
                <a:gridCol w="1185185"/>
                <a:gridCol w="1367218"/>
              </a:tblGrid>
              <a:tr h="66033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</a:p>
                    <a:p>
                      <a:r>
                        <a:rPr lang="en-US" dirty="0" smtClean="0"/>
                        <a:t>(GHz)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Gesture/Tracking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WiTrack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(NSDI ‘14)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5.4-7.25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signal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WiTrack</a:t>
                      </a:r>
                      <a:r>
                        <a:rPr lang="en-US" dirty="0" smtClean="0"/>
                        <a:t> 2.0</a:t>
                      </a:r>
                    </a:p>
                    <a:p>
                      <a:r>
                        <a:rPr lang="en-US" dirty="0" smtClean="0"/>
                        <a:t>(NSDI ‘15)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5.4-7.25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 MU</a:t>
                      </a:r>
                      <a:r>
                        <a:rPr lang="en-US" baseline="0" dirty="0" smtClean="0"/>
                        <a:t>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 signal</a:t>
                      </a:r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WiDeo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(NSDI ‘15)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</a:p>
                    <a:p>
                      <a:r>
                        <a:rPr lang="en-US" dirty="0" smtClean="0"/>
                        <a:t>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Limb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APs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WiVi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(SIGCOMM ‘13)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ISAR,</a:t>
                      </a:r>
                      <a:r>
                        <a:rPr lang="en-US" baseline="0" dirty="0" smtClean="0"/>
                        <a:t>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r>
                        <a:rPr lang="en-US" baseline="0" dirty="0" smtClean="0"/>
                        <a:t>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human: 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gestures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WiKey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(MOBICOM ‘14)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CSI, 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Keystroke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5300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 based, 2500 </a:t>
                      </a:r>
                      <a:r>
                        <a:rPr lang="en-US" dirty="0" err="1" smtClean="0"/>
                        <a:t>pkts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WiDraw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(MOBICOM ‘14)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CSI,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</a:t>
                      </a:r>
                      <a:r>
                        <a:rPr lang="en-US" baseline="0" dirty="0" smtClean="0"/>
                        <a:t>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2D: ~6cm</a:t>
                      </a:r>
                    </a:p>
                    <a:p>
                      <a:r>
                        <a:rPr lang="en-US" dirty="0" smtClean="0"/>
                        <a:t>3D: ~9cm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~2m of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 and 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calibration, ~25 APs</a:t>
                      </a:r>
                      <a:endParaRPr lang="en-US" dirty="0"/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dirty="0" smtClean="0"/>
                        <a:t>Mudra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CoNext</a:t>
                      </a:r>
                      <a:r>
                        <a:rPr lang="en-US" dirty="0" smtClean="0"/>
                        <a:t> ‘16)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CSI, Nulling, DTW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Finger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SDR used, Training free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WiFinger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Mobihoc</a:t>
                      </a:r>
                      <a:r>
                        <a:rPr lang="en-US" dirty="0" smtClean="0"/>
                        <a:t> ‘16)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Wavelet, DTW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Finger Gestures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Restricted setup</a:t>
                      </a:r>
                      <a:endParaRPr lang="en-US" dirty="0"/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WiHear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Mobicom</a:t>
                      </a:r>
                      <a:r>
                        <a:rPr lang="en-US" dirty="0" smtClean="0"/>
                        <a:t> ‘15)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MU-MIMO, CSI, Wavelet, DTW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mouth</a:t>
                      </a:r>
                      <a:r>
                        <a:rPr lang="en-US" baseline="0" dirty="0" smtClean="0"/>
                        <a:t>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USRP,</a:t>
                      </a:r>
                      <a:r>
                        <a:rPr lang="en-US" baseline="0" dirty="0" smtClean="0"/>
                        <a:t> Stepper motor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Restricted, stepper</a:t>
                      </a:r>
                      <a:r>
                        <a:rPr lang="en-US" baseline="0" dirty="0" smtClean="0"/>
                        <a:t> motor </a:t>
                      </a:r>
                      <a:r>
                        <a:rPr lang="en-US" baseline="0" dirty="0" err="1" smtClean="0"/>
                        <a:t>calib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972800" cy="1569773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RF based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Extrapolate every sequence to same length</a:t>
            </a:r>
          </a:p>
          <a:p>
            <a:r>
              <a:rPr lang="en-US" dirty="0" smtClean="0"/>
              <a:t>Direct matching samples </a:t>
            </a:r>
            <a:r>
              <a:rPr lang="en-US" dirty="0"/>
              <a:t>in </a:t>
            </a:r>
            <a:r>
              <a:rPr lang="en-US" dirty="0" smtClean="0"/>
              <a:t>the coupling sequence generated by the DTW algorithm </a:t>
            </a:r>
            <a:r>
              <a:rPr lang="en-US" dirty="0"/>
              <a:t>are considered as the </a:t>
            </a:r>
            <a:r>
              <a:rPr lang="en-US" dirty="0" smtClean="0"/>
              <a:t>principal </a:t>
            </a:r>
            <a:r>
              <a:rPr lang="en-US" dirty="0"/>
              <a:t>component candidates which represent the </a:t>
            </a:r>
            <a:r>
              <a:rPr lang="en-US" dirty="0" smtClean="0"/>
              <a:t>consistent gesture </a:t>
            </a:r>
            <a:r>
              <a:rPr lang="en-US" dirty="0"/>
              <a:t>segments between two CSI instances.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377465"/>
            <a:ext cx="3838577" cy="260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2" y="5377465"/>
            <a:ext cx="3044462" cy="259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MD-DTW </a:t>
            </a:r>
            <a:endParaRPr lang="en-US" dirty="0"/>
          </a:p>
          <a:p>
            <a:pPr lvl="1"/>
            <a:r>
              <a:rPr lang="en-US" dirty="0" smtClean="0"/>
              <a:t>align </a:t>
            </a:r>
            <a:r>
              <a:rPr lang="en-US" dirty="0"/>
              <a:t>the CSI pattern to the </a:t>
            </a:r>
            <a:r>
              <a:rPr lang="en-US" dirty="0" smtClean="0"/>
              <a:t>gesture profiles </a:t>
            </a:r>
            <a:r>
              <a:rPr lang="en-US" dirty="0"/>
              <a:t>in the </a:t>
            </a:r>
            <a:r>
              <a:rPr lang="en-US" dirty="0" smtClean="0"/>
              <a:t>library.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similarity between the testing CSI pattern </a:t>
            </a:r>
            <a:r>
              <a:rPr lang="en-US" dirty="0" smtClean="0"/>
              <a:t>and each </a:t>
            </a:r>
            <a:r>
              <a:rPr lang="en-US" dirty="0"/>
              <a:t>of the known gesture profile in the profile library</a:t>
            </a:r>
            <a:r>
              <a:rPr lang="en-US" dirty="0" smtClean="0"/>
              <a:t>.</a:t>
            </a:r>
          </a:p>
          <a:p>
            <a:r>
              <a:rPr lang="en-US" dirty="0"/>
              <a:t>H</a:t>
            </a:r>
            <a:r>
              <a:rPr lang="en-US" dirty="0" smtClean="0"/>
              <a:t>ighest and sufficient similarity to the CSI pattern is identified as recognized gesture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smtClean="0"/>
              <a:t>device</a:t>
            </a:r>
            <a:endParaRPr lang="en-US" dirty="0"/>
          </a:p>
          <a:p>
            <a:pPr lvl="1"/>
            <a:r>
              <a:rPr lang="en-US" dirty="0"/>
              <a:t>Dell LATITUDE E5540 Laptop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Wireless </a:t>
            </a:r>
            <a:r>
              <a:rPr lang="en-US" dirty="0"/>
              <a:t>Access Point </a:t>
            </a:r>
            <a:endParaRPr lang="en-US" dirty="0" smtClean="0"/>
          </a:p>
          <a:p>
            <a:pPr lvl="1"/>
            <a:r>
              <a:rPr lang="en-US" dirty="0" smtClean="0"/>
              <a:t>LINKSYS </a:t>
            </a:r>
            <a:r>
              <a:rPr lang="en-US" dirty="0"/>
              <a:t>E2500 N600 </a:t>
            </a:r>
          </a:p>
          <a:p>
            <a:r>
              <a:rPr lang="en-US" dirty="0" smtClean="0"/>
              <a:t>10 instances </a:t>
            </a:r>
            <a:r>
              <a:rPr lang="en-US" dirty="0"/>
              <a:t>of </a:t>
            </a:r>
            <a:r>
              <a:rPr lang="en-US" dirty="0" smtClean="0"/>
              <a:t>each gesture to build profiles</a:t>
            </a:r>
          </a:p>
          <a:p>
            <a:r>
              <a:rPr lang="en-US" dirty="0" smtClean="0"/>
              <a:t>User always in between AP and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Grammar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91008"/>
            <a:ext cx="9296399" cy="573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18921"/>
            <a:ext cx="8229600" cy="2087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recognition accuracy </a:t>
            </a:r>
            <a:r>
              <a:rPr lang="en-US" dirty="0" smtClean="0"/>
              <a:t>&gt;93</a:t>
            </a:r>
            <a:r>
              <a:rPr lang="en-US" dirty="0"/>
              <a:t>%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98005"/>
            <a:ext cx="5943600" cy="295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547521"/>
            <a:ext cx="8229600" cy="1858963"/>
          </a:xfrm>
        </p:spPr>
        <p:txBody>
          <a:bodyPr>
            <a:normAutofit/>
          </a:bodyPr>
          <a:lstStyle/>
          <a:p>
            <a:r>
              <a:rPr lang="en-US" dirty="0" smtClean="0"/>
              <a:t>Trained using 1 user and tested by another</a:t>
            </a:r>
          </a:p>
          <a:p>
            <a:r>
              <a:rPr lang="en-US" dirty="0" smtClean="0"/>
              <a:t>Principal component extraction improves accuracy </a:t>
            </a:r>
            <a:r>
              <a:rPr lang="en-US" dirty="0"/>
              <a:t>by over 10</a:t>
            </a:r>
            <a:r>
              <a:rPr lang="en-US" dirty="0" smtClean="0"/>
              <a:t>%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884" y="1813719"/>
            <a:ext cx="7881516" cy="36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080957"/>
              </p:ext>
            </p:extLst>
          </p:nvPr>
        </p:nvGraphicFramePr>
        <p:xfrm>
          <a:off x="152401" y="1752756"/>
          <a:ext cx="11887199" cy="745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936"/>
                <a:gridCol w="1467122"/>
                <a:gridCol w="1379926"/>
                <a:gridCol w="1948132"/>
                <a:gridCol w="1379926"/>
                <a:gridCol w="1298754"/>
                <a:gridCol w="1185185"/>
                <a:gridCol w="1367218"/>
              </a:tblGrid>
              <a:tr h="66033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</a:p>
                    <a:p>
                      <a:r>
                        <a:rPr lang="en-US" dirty="0" smtClean="0"/>
                        <a:t>(GHz)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Gesture/Tracking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WiTrack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(NSDI ‘14)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5.4-7.25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signal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WiTrack</a:t>
                      </a:r>
                      <a:r>
                        <a:rPr lang="en-US" dirty="0" smtClean="0"/>
                        <a:t> 2.0</a:t>
                      </a:r>
                    </a:p>
                    <a:p>
                      <a:r>
                        <a:rPr lang="en-US" dirty="0" smtClean="0"/>
                        <a:t>(NSDI ‘15)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FMCW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5.4-7.25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 MU</a:t>
                      </a:r>
                      <a:r>
                        <a:rPr lang="en-US" baseline="0" dirty="0" smtClean="0"/>
                        <a:t>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 signal</a:t>
                      </a:r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WiDeo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(NSDI ‘15)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</a:p>
                    <a:p>
                      <a:r>
                        <a:rPr lang="en-US" dirty="0" smtClean="0"/>
                        <a:t>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Limb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APs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WiVi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(SIGCOMM ‘13)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ISAR,</a:t>
                      </a:r>
                      <a:r>
                        <a:rPr lang="en-US" baseline="0" dirty="0" smtClean="0"/>
                        <a:t>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r>
                        <a:rPr lang="en-US" baseline="0" dirty="0" smtClean="0"/>
                        <a:t>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human: 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gestures</a:t>
                      </a:r>
                      <a:endParaRPr lang="en-US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WiKey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(MOBICOM ‘14)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CSI, 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Keystroke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5300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 based, 2500 </a:t>
                      </a:r>
                      <a:r>
                        <a:rPr lang="en-US" dirty="0" err="1" smtClean="0"/>
                        <a:t>pkts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WiDraw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(MOBICOM ‘14)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CSI, MUSIC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Hand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Tracking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2D: ~6cm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3D: ~9cm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~2m of device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Laptop and APs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Initial calibration, ~25 APs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Mudra</a:t>
                      </a:r>
                    </a:p>
                    <a:p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CoNext</a:t>
                      </a:r>
                      <a:r>
                        <a:rPr lang="en-US" b="1" dirty="0" smtClean="0"/>
                        <a:t> ‘16)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CSI, Nulling, DTW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 Finger Gestures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96%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~5m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SDR used, Training free</a:t>
                      </a:r>
                      <a:endParaRPr lang="en-US" b="1" dirty="0"/>
                    </a:p>
                  </a:txBody>
                  <a:tcPr/>
                </a:tc>
              </a:tr>
              <a:tr h="66033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WiFinger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Mobihoc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‘16)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CSI,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Wavelet, DTW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2.4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8 Finger Gestures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92%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~4m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USRP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Restricted setup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9433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WiHear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Mobicom</a:t>
                      </a:r>
                      <a:r>
                        <a:rPr lang="en-US" dirty="0" smtClean="0"/>
                        <a:t> ‘15)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MU-MIMO, CSI, Wavelet, DTW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mouth</a:t>
                      </a:r>
                      <a:r>
                        <a:rPr lang="en-US" baseline="0" dirty="0" smtClean="0"/>
                        <a:t>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USRP,</a:t>
                      </a:r>
                      <a:r>
                        <a:rPr lang="en-US" baseline="0" dirty="0" smtClean="0"/>
                        <a:t> Stepper motor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Restricted, stepper</a:t>
                      </a:r>
                      <a:r>
                        <a:rPr lang="en-US" baseline="0" dirty="0" smtClean="0"/>
                        <a:t> motor </a:t>
                      </a:r>
                      <a:r>
                        <a:rPr lang="en-US" baseline="0" dirty="0" err="1" smtClean="0"/>
                        <a:t>calib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972800" cy="1569773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RF based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look for in RF based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80521"/>
            <a:ext cx="114300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Transmitters and Number of Receiver Antennas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SDR platform (Mudra and its predecessor) or COTS Wi-Fi (</a:t>
            </a:r>
            <a:r>
              <a:rPr lang="en-US" dirty="0" err="1"/>
              <a:t>WiFinger</a:t>
            </a:r>
            <a:r>
              <a:rPr lang="en-US" dirty="0"/>
              <a:t>, </a:t>
            </a:r>
            <a:r>
              <a:rPr lang="en-US" dirty="0" err="1"/>
              <a:t>WiKey</a:t>
            </a:r>
            <a:r>
              <a:rPr lang="en-US" dirty="0"/>
              <a:t>, </a:t>
            </a:r>
            <a:r>
              <a:rPr lang="en-US" dirty="0" err="1"/>
              <a:t>WiDraw</a:t>
            </a:r>
            <a:r>
              <a:rPr lang="en-US" dirty="0"/>
              <a:t>, </a:t>
            </a:r>
            <a:r>
              <a:rPr lang="en-US" dirty="0" err="1"/>
              <a:t>WiDeo</a:t>
            </a:r>
            <a:r>
              <a:rPr lang="en-US" dirty="0"/>
              <a:t>) or Custom setup (</a:t>
            </a:r>
            <a:r>
              <a:rPr lang="en-US" dirty="0" err="1"/>
              <a:t>WiVi</a:t>
            </a:r>
            <a:r>
              <a:rPr lang="en-US" dirty="0"/>
              <a:t>, WiTrack2.0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Machine </a:t>
            </a:r>
            <a:r>
              <a:rPr lang="en-US" dirty="0"/>
              <a:t>learning based or Training Free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Fine-grained </a:t>
            </a:r>
            <a:r>
              <a:rPr lang="en-US" dirty="0"/>
              <a:t>gesture (</a:t>
            </a:r>
            <a:r>
              <a:rPr lang="en-US" dirty="0" err="1"/>
              <a:t>WiFinger</a:t>
            </a:r>
            <a:r>
              <a:rPr lang="en-US" dirty="0"/>
              <a:t>, Mudra), Coarse-grained gesture (WiTrack2.0, </a:t>
            </a:r>
            <a:r>
              <a:rPr lang="en-US" dirty="0" err="1"/>
              <a:t>WiVi</a:t>
            </a:r>
            <a:r>
              <a:rPr lang="en-US" dirty="0"/>
              <a:t>, </a:t>
            </a:r>
            <a:r>
              <a:rPr lang="en-US" dirty="0" err="1"/>
              <a:t>WiDeo</a:t>
            </a:r>
            <a:r>
              <a:rPr lang="en-US" dirty="0"/>
              <a:t>) or 2D/3D tracking (</a:t>
            </a:r>
            <a:r>
              <a:rPr lang="en-US" dirty="0" err="1"/>
              <a:t>WiDraw</a:t>
            </a:r>
            <a:r>
              <a:rPr lang="en-US" dirty="0"/>
              <a:t>) or something else (</a:t>
            </a:r>
            <a:r>
              <a:rPr lang="en-US" dirty="0" err="1"/>
              <a:t>WiHear</a:t>
            </a:r>
            <a:r>
              <a:rPr lang="en-US" dirty="0"/>
              <a:t> - listening, </a:t>
            </a:r>
            <a:r>
              <a:rPr lang="en-US" dirty="0" err="1" smtClean="0"/>
              <a:t>WiKey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Initial </a:t>
            </a:r>
            <a:r>
              <a:rPr lang="en-US" dirty="0"/>
              <a:t>calibration step (</a:t>
            </a:r>
            <a:r>
              <a:rPr lang="en-US" dirty="0" err="1"/>
              <a:t>WiDraw</a:t>
            </a:r>
            <a:r>
              <a:rPr lang="en-US" dirty="0"/>
              <a:t> makes the user move the device for Azimuth and elevation, </a:t>
            </a:r>
            <a:r>
              <a:rPr lang="en-US" dirty="0" err="1"/>
              <a:t>WiHear</a:t>
            </a:r>
            <a:r>
              <a:rPr lang="en-US" dirty="0"/>
              <a:t> rotates the </a:t>
            </a:r>
            <a:r>
              <a:rPr lang="en-US" dirty="0" err="1"/>
              <a:t>WiFi</a:t>
            </a:r>
            <a:r>
              <a:rPr lang="en-US" dirty="0"/>
              <a:t> AP using a stepper motor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Custom </a:t>
            </a:r>
            <a:r>
              <a:rPr lang="en-US" dirty="0"/>
              <a:t>designed signal (FMCW in </a:t>
            </a:r>
            <a:r>
              <a:rPr lang="en-US" dirty="0" err="1"/>
              <a:t>WiTrack</a:t>
            </a:r>
            <a:r>
              <a:rPr lang="en-US" dirty="0"/>
              <a:t>, </a:t>
            </a:r>
            <a:r>
              <a:rPr lang="en-US" dirty="0" err="1"/>
              <a:t>WiKey</a:t>
            </a:r>
            <a:r>
              <a:rPr lang="en-US" dirty="0"/>
              <a:t> - 2500 packets/sec at max rate communication) or in parallel with the communication without hampering it (</a:t>
            </a:r>
            <a:r>
              <a:rPr lang="en-US" dirty="0" err="1"/>
              <a:t>WiDraw</a:t>
            </a:r>
            <a:r>
              <a:rPr lang="en-US" dirty="0"/>
              <a:t>, Mudra).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Mudra</a:t>
            </a:r>
            <a:endParaRPr lang="en-US" b="1" dirty="0" smtClean="0"/>
          </a:p>
          <a:p>
            <a:pPr lvl="1"/>
            <a:r>
              <a:rPr lang="en-US" dirty="0" smtClean="0"/>
              <a:t>Fine grained gesture recognition</a:t>
            </a:r>
          </a:p>
          <a:p>
            <a:pPr lvl="1"/>
            <a:r>
              <a:rPr lang="en-US" dirty="0" smtClean="0"/>
              <a:t>CSI based MIMO </a:t>
            </a:r>
            <a:r>
              <a:rPr lang="en-US" dirty="0" err="1" smtClean="0"/>
              <a:t>nulling</a:t>
            </a:r>
            <a:endParaRPr lang="en-US" dirty="0" smtClean="0"/>
          </a:p>
          <a:p>
            <a:r>
              <a:rPr lang="en-US" b="1" dirty="0" err="1" smtClean="0"/>
              <a:t>WiDraw</a:t>
            </a:r>
            <a:endParaRPr lang="en-US" b="1" dirty="0" smtClean="0"/>
          </a:p>
          <a:p>
            <a:pPr lvl="1"/>
            <a:r>
              <a:rPr lang="en-US" dirty="0" smtClean="0"/>
              <a:t>Hand motion detection</a:t>
            </a:r>
          </a:p>
          <a:p>
            <a:pPr lvl="1"/>
            <a:r>
              <a:rPr lang="en-US" dirty="0" err="1" smtClean="0"/>
              <a:t>AoA</a:t>
            </a:r>
            <a:r>
              <a:rPr lang="en-US" dirty="0" smtClean="0"/>
              <a:t> using CSI</a:t>
            </a:r>
          </a:p>
          <a:p>
            <a:pPr lvl="1"/>
            <a:r>
              <a:rPr lang="en-US" dirty="0" smtClean="0"/>
              <a:t>Hand occlusion of </a:t>
            </a:r>
            <a:r>
              <a:rPr lang="en-US" dirty="0" err="1" smtClean="0"/>
              <a:t>AoA</a:t>
            </a:r>
            <a:r>
              <a:rPr lang="en-US" dirty="0" smtClean="0"/>
              <a:t> trajectory</a:t>
            </a:r>
          </a:p>
          <a:p>
            <a:r>
              <a:rPr lang="en-US" b="1" dirty="0" err="1" smtClean="0"/>
              <a:t>WiFinger</a:t>
            </a:r>
            <a:endParaRPr lang="en-US" b="1" dirty="0" smtClean="0"/>
          </a:p>
          <a:p>
            <a:pPr lvl="1"/>
            <a:r>
              <a:rPr lang="en-US" dirty="0" smtClean="0"/>
              <a:t>Fine grained gesture recognition</a:t>
            </a:r>
          </a:p>
          <a:p>
            <a:pPr lvl="1"/>
            <a:r>
              <a:rPr lang="en-US" dirty="0" smtClean="0"/>
              <a:t>Unique CSI pattern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Mudra</a:t>
            </a:r>
            <a:r>
              <a:rPr lang="en-US" b="1" dirty="0"/>
              <a:t>: User-friendly Fine-grained </a:t>
            </a:r>
            <a:r>
              <a:rPr lang="en-US" b="1" dirty="0" smtClean="0"/>
              <a:t>Gesture Recognition </a:t>
            </a:r>
            <a:r>
              <a:rPr lang="en-US" b="1" dirty="0"/>
              <a:t>using </a:t>
            </a:r>
            <a:r>
              <a:rPr lang="en-US" b="1" dirty="0" err="1"/>
              <a:t>WiFi</a:t>
            </a:r>
            <a:r>
              <a:rPr lang="en-US" b="1" dirty="0"/>
              <a:t>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CoNEXT</a:t>
            </a:r>
            <a:r>
              <a:rPr lang="en-US" dirty="0" smtClean="0"/>
              <a:t> ‘16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 grained finger gesture recognition</a:t>
            </a:r>
          </a:p>
          <a:p>
            <a:r>
              <a:rPr lang="en-US" dirty="0"/>
              <a:t>U</a:t>
            </a:r>
            <a:r>
              <a:rPr lang="en-US" dirty="0" smtClean="0"/>
              <a:t>tilizes </a:t>
            </a:r>
            <a:r>
              <a:rPr lang="en-US" dirty="0"/>
              <a:t>regular </a:t>
            </a:r>
            <a:r>
              <a:rPr lang="en-US" dirty="0" err="1"/>
              <a:t>WiFi</a:t>
            </a:r>
            <a:r>
              <a:rPr lang="en-US" dirty="0"/>
              <a:t> signals</a:t>
            </a:r>
            <a:endParaRPr lang="en-US" dirty="0" smtClean="0"/>
          </a:p>
          <a:p>
            <a:r>
              <a:rPr lang="en-US" dirty="0" smtClean="0"/>
              <a:t>User and Environment Independent</a:t>
            </a:r>
          </a:p>
          <a:p>
            <a:pPr lvl="1"/>
            <a:r>
              <a:rPr lang="en-US" dirty="0" smtClean="0"/>
              <a:t>Training-free</a:t>
            </a:r>
          </a:p>
          <a:p>
            <a:r>
              <a:rPr lang="en-US" dirty="0" smtClean="0"/>
              <a:t>Used </a:t>
            </a:r>
            <a:r>
              <a:rPr lang="en-US" b="1" dirty="0" smtClean="0"/>
              <a:t>CSI</a:t>
            </a:r>
            <a:r>
              <a:rPr lang="en-US" dirty="0" smtClean="0"/>
              <a:t> to </a:t>
            </a:r>
            <a:r>
              <a:rPr lang="en-US" b="1" dirty="0" smtClean="0"/>
              <a:t>equalize</a:t>
            </a:r>
            <a:r>
              <a:rPr lang="en-US" dirty="0" smtClean="0"/>
              <a:t> signal utilizing </a:t>
            </a:r>
            <a:r>
              <a:rPr lang="en-US" b="1" dirty="0" smtClean="0"/>
              <a:t>nulling method </a:t>
            </a:r>
            <a:r>
              <a:rPr lang="en-US" dirty="0" smtClean="0"/>
              <a:t>in 2.4 GHz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Detects 9 gestures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051" y="1946955"/>
            <a:ext cx="11116687" cy="657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1472</Words>
  <Application>Microsoft Macintosh PowerPoint</Application>
  <PresentationFormat>Custom</PresentationFormat>
  <Paragraphs>420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ＭＳ Ｐゴシック</vt:lpstr>
      <vt:lpstr>新細明體</vt:lpstr>
      <vt:lpstr>Office Theme</vt:lpstr>
      <vt:lpstr>Equation</vt:lpstr>
      <vt:lpstr>RF-based Device-free Gesture recognition and Motion Tracking </vt:lpstr>
      <vt:lpstr>Existing Techniques </vt:lpstr>
      <vt:lpstr>Existing Techniques </vt:lpstr>
      <vt:lpstr>Existing RF based Systems</vt:lpstr>
      <vt:lpstr>Things to look for in RF based schemes</vt:lpstr>
      <vt:lpstr>PowerPoint Presentation</vt:lpstr>
      <vt:lpstr>Mudra: User-friendly Fine-grained Gesture Recognition using WiFi Signals</vt:lpstr>
      <vt:lpstr>Introduction</vt:lpstr>
      <vt:lpstr>System Overview</vt:lpstr>
      <vt:lpstr>System Overview</vt:lpstr>
      <vt:lpstr>PowerPoint Presentation</vt:lpstr>
      <vt:lpstr>Gesture Grammar</vt:lpstr>
      <vt:lpstr>Gesture Recognition</vt:lpstr>
      <vt:lpstr>Setup</vt:lpstr>
      <vt:lpstr>Results - LOS</vt:lpstr>
      <vt:lpstr>Results - NLOS</vt:lpstr>
      <vt:lpstr>PowerPoint Presentation</vt:lpstr>
      <vt:lpstr>WiDraw: Enabling Hands-free Drawing in the Air on Commodity WiFi Devices</vt:lpstr>
      <vt:lpstr>Introduction</vt:lpstr>
      <vt:lpstr>PowerPoint Presentation</vt:lpstr>
      <vt:lpstr>PowerPoint Presentation</vt:lpstr>
      <vt:lpstr>PowerPoint Presentation</vt:lpstr>
      <vt:lpstr>Estimating hand depth</vt:lpstr>
      <vt:lpstr>Estimate Az and El for each AoA</vt:lpstr>
      <vt:lpstr>Hand Coordinate Estimation</vt:lpstr>
      <vt:lpstr>PowerPoint Presentation</vt:lpstr>
      <vt:lpstr>PowerPoint Presentation</vt:lpstr>
      <vt:lpstr>System Architecture</vt:lpstr>
      <vt:lpstr>Setup</vt:lpstr>
      <vt:lpstr>2D Tracking</vt:lpstr>
      <vt:lpstr>3D Tracking</vt:lpstr>
      <vt:lpstr>Results</vt:lpstr>
      <vt:lpstr>WiFinger: Leveraging Commodity WiFi for Fine-grained Finger Gesture Recognition</vt:lpstr>
      <vt:lpstr>Introduction</vt:lpstr>
      <vt:lpstr>PowerPoint Presentation</vt:lpstr>
      <vt:lpstr>System Architecture</vt:lpstr>
      <vt:lpstr>Multipath Mitigation</vt:lpstr>
      <vt:lpstr>Noise Removal</vt:lpstr>
      <vt:lpstr>Principal Component Identification</vt:lpstr>
      <vt:lpstr>Principal Component Extraction</vt:lpstr>
      <vt:lpstr>Gesture recognition</vt:lpstr>
      <vt:lpstr>Setup</vt:lpstr>
      <vt:lpstr>Gesture Grammar</vt:lpstr>
      <vt:lpstr>Recognition Accuracy</vt:lpstr>
      <vt:lpstr>Individual Diversity</vt:lpstr>
      <vt:lpstr>Existing RF based Systems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Ghufran Baig</dc:creator>
  <cp:lastModifiedBy>SWADHIN PRADHAN</cp:lastModifiedBy>
  <cp:revision>37</cp:revision>
  <dcterms:created xsi:type="dcterms:W3CDTF">2017-04-09T19:58:38Z</dcterms:created>
  <dcterms:modified xsi:type="dcterms:W3CDTF">2017-04-21T00:36:46Z</dcterms:modified>
</cp:coreProperties>
</file>