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74" r:id="rId14"/>
    <p:sldId id="269" r:id="rId15"/>
    <p:sldId id="275" r:id="rId16"/>
    <p:sldId id="270" r:id="rId17"/>
    <p:sldId id="272" r:id="rId18"/>
    <p:sldId id="268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A1378-ED11-4C9C-819B-65EFC0230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7468D2C-D57E-4011-8A08-CF9CDD9210C2}">
      <dgm:prSet/>
      <dgm:spPr/>
      <dgm:t>
        <a:bodyPr/>
        <a:lstStyle/>
        <a:p>
          <a:r>
            <a:rPr lang="en-US"/>
            <a:t>Detection</a:t>
          </a:r>
        </a:p>
      </dgm:t>
    </dgm:pt>
    <dgm:pt modelId="{91ABA62E-5A96-4576-AA02-633D16097640}" type="parTrans" cxnId="{EED279AB-20BC-49ED-B0BA-55A42D8ABD5A}">
      <dgm:prSet/>
      <dgm:spPr/>
      <dgm:t>
        <a:bodyPr/>
        <a:lstStyle/>
        <a:p>
          <a:endParaRPr lang="en-US"/>
        </a:p>
      </dgm:t>
    </dgm:pt>
    <dgm:pt modelId="{92C33BE0-C466-4539-AD33-D7012F856CBD}" type="sibTrans" cxnId="{EED279AB-20BC-49ED-B0BA-55A42D8ABD5A}">
      <dgm:prSet/>
      <dgm:spPr/>
      <dgm:t>
        <a:bodyPr/>
        <a:lstStyle/>
        <a:p>
          <a:endParaRPr lang="en-US"/>
        </a:p>
      </dgm:t>
    </dgm:pt>
    <dgm:pt modelId="{A1616E50-339C-4F91-8BF0-9CF17E3DB605}">
      <dgm:prSet custT="1"/>
      <dgm:spPr/>
      <dgm:t>
        <a:bodyPr/>
        <a:lstStyle/>
        <a:p>
          <a:r>
            <a:rPr lang="en-US" sz="2000" dirty="0"/>
            <a:t>Find the local region with the hand in the image and crop it</a:t>
          </a:r>
        </a:p>
      </dgm:t>
    </dgm:pt>
    <dgm:pt modelId="{4729BE30-2BC5-44CF-B19F-0FF89FEE8792}" type="parTrans" cxnId="{3CECEF9F-B989-4D55-B199-93F407B62EEA}">
      <dgm:prSet/>
      <dgm:spPr/>
      <dgm:t>
        <a:bodyPr/>
        <a:lstStyle/>
        <a:p>
          <a:endParaRPr lang="en-US"/>
        </a:p>
      </dgm:t>
    </dgm:pt>
    <dgm:pt modelId="{EC388E5E-DA5F-44E9-8130-7529A6BA4CD2}" type="sibTrans" cxnId="{3CECEF9F-B989-4D55-B199-93F407B62EEA}">
      <dgm:prSet/>
      <dgm:spPr/>
      <dgm:t>
        <a:bodyPr/>
        <a:lstStyle/>
        <a:p>
          <a:endParaRPr lang="en-US"/>
        </a:p>
      </dgm:t>
    </dgm:pt>
    <dgm:pt modelId="{4D014DF0-50D8-40ED-835B-A1701A60FBF1}">
      <dgm:prSet/>
      <dgm:spPr/>
      <dgm:t>
        <a:bodyPr/>
        <a:lstStyle/>
        <a:p>
          <a:r>
            <a:rPr lang="en-US"/>
            <a:t>Mapping</a:t>
          </a:r>
        </a:p>
      </dgm:t>
    </dgm:pt>
    <dgm:pt modelId="{7B8D7AE5-9998-471F-9EAD-630BDA6A689C}" type="parTrans" cxnId="{104D27BF-5FA1-4460-AF1D-756EE7F232DF}">
      <dgm:prSet/>
      <dgm:spPr/>
      <dgm:t>
        <a:bodyPr/>
        <a:lstStyle/>
        <a:p>
          <a:endParaRPr lang="en-US"/>
        </a:p>
      </dgm:t>
    </dgm:pt>
    <dgm:pt modelId="{CFABB254-98F8-4A3B-84D6-0C48187DF5E2}" type="sibTrans" cxnId="{104D27BF-5FA1-4460-AF1D-756EE7F232DF}">
      <dgm:prSet/>
      <dgm:spPr/>
      <dgm:t>
        <a:bodyPr/>
        <a:lstStyle/>
        <a:p>
          <a:endParaRPr lang="en-US"/>
        </a:p>
      </dgm:t>
    </dgm:pt>
    <dgm:pt modelId="{23F626E7-10E8-493E-A509-A406293A4729}">
      <dgm:prSet custT="1"/>
      <dgm:spPr/>
      <dgm:t>
        <a:bodyPr/>
        <a:lstStyle/>
        <a:p>
          <a:r>
            <a:rPr lang="en-US" sz="2000" dirty="0"/>
            <a:t>Map the hand image to the locations of its joints</a:t>
          </a:r>
        </a:p>
      </dgm:t>
    </dgm:pt>
    <dgm:pt modelId="{729B9174-BB8F-433E-B9ED-E77022171105}" type="parTrans" cxnId="{FE8DC0C3-842E-4854-A14B-4D68D2DF9ADC}">
      <dgm:prSet/>
      <dgm:spPr/>
      <dgm:t>
        <a:bodyPr/>
        <a:lstStyle/>
        <a:p>
          <a:endParaRPr lang="en-US"/>
        </a:p>
      </dgm:t>
    </dgm:pt>
    <dgm:pt modelId="{629046B9-E422-4384-BCB0-A7F70A7AB031}" type="sibTrans" cxnId="{FE8DC0C3-842E-4854-A14B-4D68D2DF9ADC}">
      <dgm:prSet/>
      <dgm:spPr/>
      <dgm:t>
        <a:bodyPr/>
        <a:lstStyle/>
        <a:p>
          <a:endParaRPr lang="en-US"/>
        </a:p>
      </dgm:t>
    </dgm:pt>
    <dgm:pt modelId="{3F1A8655-55DF-4545-98BB-BA56480EE574}">
      <dgm:prSet/>
      <dgm:spPr/>
      <dgm:t>
        <a:bodyPr/>
        <a:lstStyle/>
        <a:p>
          <a:r>
            <a:rPr lang="en-US" dirty="0"/>
            <a:t>Refinement</a:t>
          </a:r>
        </a:p>
      </dgm:t>
    </dgm:pt>
    <dgm:pt modelId="{545F3D4E-2D1F-4CF0-AE34-2B2D3A714F6F}" type="parTrans" cxnId="{AF192B88-7D13-4096-B5B9-87FDD3E507FC}">
      <dgm:prSet/>
      <dgm:spPr/>
      <dgm:t>
        <a:bodyPr/>
        <a:lstStyle/>
        <a:p>
          <a:endParaRPr lang="en-US"/>
        </a:p>
      </dgm:t>
    </dgm:pt>
    <dgm:pt modelId="{A330BAB2-76E3-413D-AD7A-AC9BC547ABB0}" type="sibTrans" cxnId="{AF192B88-7D13-4096-B5B9-87FDD3E507FC}">
      <dgm:prSet/>
      <dgm:spPr/>
      <dgm:t>
        <a:bodyPr/>
        <a:lstStyle/>
        <a:p>
          <a:endParaRPr lang="en-US"/>
        </a:p>
      </dgm:t>
    </dgm:pt>
    <dgm:pt modelId="{2859D08A-51F4-4FDB-8FB0-096E217C3D04}">
      <dgm:prSet custT="1"/>
      <dgm:spPr/>
      <dgm:t>
        <a:bodyPr/>
        <a:lstStyle/>
        <a:p>
          <a:r>
            <a:rPr lang="en-US" sz="2000" dirty="0"/>
            <a:t>Apply inverse kinematics to refine the estimation</a:t>
          </a:r>
        </a:p>
      </dgm:t>
    </dgm:pt>
    <dgm:pt modelId="{2CC90C17-9F10-440F-8FC9-F5350DF21355}" type="parTrans" cxnId="{6120FED4-ACC9-4EAE-8299-146A1D1D5081}">
      <dgm:prSet/>
      <dgm:spPr/>
      <dgm:t>
        <a:bodyPr/>
        <a:lstStyle/>
        <a:p>
          <a:endParaRPr lang="en-US"/>
        </a:p>
      </dgm:t>
    </dgm:pt>
    <dgm:pt modelId="{FBA95078-B01B-4ACA-A1F9-91C1DF8B2CBD}" type="sibTrans" cxnId="{6120FED4-ACC9-4EAE-8299-146A1D1D5081}">
      <dgm:prSet/>
      <dgm:spPr/>
      <dgm:t>
        <a:bodyPr/>
        <a:lstStyle/>
        <a:p>
          <a:endParaRPr lang="en-US"/>
        </a:p>
      </dgm:t>
    </dgm:pt>
    <dgm:pt modelId="{1EE71909-7A41-4A8D-9943-D16C0DBF1DB2}" type="pres">
      <dgm:prSet presAssocID="{84DA1378-ED11-4C9C-819B-65EFC02304F9}" presName="root" presStyleCnt="0">
        <dgm:presLayoutVars>
          <dgm:dir/>
          <dgm:resizeHandles val="exact"/>
        </dgm:presLayoutVars>
      </dgm:prSet>
      <dgm:spPr/>
    </dgm:pt>
    <dgm:pt modelId="{4F3D35B3-B442-4AE9-AEB6-FEB7E6E17126}" type="pres">
      <dgm:prSet presAssocID="{67468D2C-D57E-4011-8A08-CF9CDD9210C2}" presName="compNode" presStyleCnt="0"/>
      <dgm:spPr/>
    </dgm:pt>
    <dgm:pt modelId="{8BBFF771-922D-4412-9798-63E04FB497E1}" type="pres">
      <dgm:prSet presAssocID="{67468D2C-D57E-4011-8A08-CF9CDD9210C2}" presName="bgRect" presStyleLbl="bgShp" presStyleIdx="0" presStyleCnt="3"/>
      <dgm:spPr/>
    </dgm:pt>
    <dgm:pt modelId="{D4A3C7BC-AADC-4919-AF71-9EBA7B92FDA4}" type="pres">
      <dgm:prSet presAssocID="{67468D2C-D57E-4011-8A08-CF9CDD921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924D9572-2A48-4B7A-9060-246EE5517DE9}" type="pres">
      <dgm:prSet presAssocID="{67468D2C-D57E-4011-8A08-CF9CDD9210C2}" presName="spaceRect" presStyleCnt="0"/>
      <dgm:spPr/>
    </dgm:pt>
    <dgm:pt modelId="{FDF7FD6E-4847-42C5-AE58-AAC57DCA42B7}" type="pres">
      <dgm:prSet presAssocID="{67468D2C-D57E-4011-8A08-CF9CDD9210C2}" presName="parTx" presStyleLbl="revTx" presStyleIdx="0" presStyleCnt="6">
        <dgm:presLayoutVars>
          <dgm:chMax val="0"/>
          <dgm:chPref val="0"/>
        </dgm:presLayoutVars>
      </dgm:prSet>
      <dgm:spPr/>
    </dgm:pt>
    <dgm:pt modelId="{A225BF62-0ED0-4D4F-8895-95409BB3E73E}" type="pres">
      <dgm:prSet presAssocID="{67468D2C-D57E-4011-8A08-CF9CDD9210C2}" presName="desTx" presStyleLbl="revTx" presStyleIdx="1" presStyleCnt="6">
        <dgm:presLayoutVars/>
      </dgm:prSet>
      <dgm:spPr/>
    </dgm:pt>
    <dgm:pt modelId="{D417E7B4-A752-4985-8378-607B75E6A3F9}" type="pres">
      <dgm:prSet presAssocID="{92C33BE0-C466-4539-AD33-D7012F856CBD}" presName="sibTrans" presStyleCnt="0"/>
      <dgm:spPr/>
    </dgm:pt>
    <dgm:pt modelId="{2B7CF5E6-BF03-4965-AF46-7F9102370CF3}" type="pres">
      <dgm:prSet presAssocID="{4D014DF0-50D8-40ED-835B-A1701A60FBF1}" presName="compNode" presStyleCnt="0"/>
      <dgm:spPr/>
    </dgm:pt>
    <dgm:pt modelId="{42392CF5-1F4B-496A-B3AA-CEE6164CFF6D}" type="pres">
      <dgm:prSet presAssocID="{4D014DF0-50D8-40ED-835B-A1701A60FBF1}" presName="bgRect" presStyleLbl="bgShp" presStyleIdx="1" presStyleCnt="3"/>
      <dgm:spPr/>
    </dgm:pt>
    <dgm:pt modelId="{85A181D4-7FDD-435A-AD85-94422D558FA9}" type="pres">
      <dgm:prSet presAssocID="{4D014DF0-50D8-40ED-835B-A1701A60FB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4674005B-572E-4B66-B083-EBC48DE67CF4}" type="pres">
      <dgm:prSet presAssocID="{4D014DF0-50D8-40ED-835B-A1701A60FBF1}" presName="spaceRect" presStyleCnt="0"/>
      <dgm:spPr/>
    </dgm:pt>
    <dgm:pt modelId="{74E93711-00F5-4C29-BEBB-DECCD19C7337}" type="pres">
      <dgm:prSet presAssocID="{4D014DF0-50D8-40ED-835B-A1701A60FBF1}" presName="parTx" presStyleLbl="revTx" presStyleIdx="2" presStyleCnt="6">
        <dgm:presLayoutVars>
          <dgm:chMax val="0"/>
          <dgm:chPref val="0"/>
        </dgm:presLayoutVars>
      </dgm:prSet>
      <dgm:spPr/>
    </dgm:pt>
    <dgm:pt modelId="{DE8C2536-D277-4C02-9CE3-524B60BE9655}" type="pres">
      <dgm:prSet presAssocID="{4D014DF0-50D8-40ED-835B-A1701A60FBF1}" presName="desTx" presStyleLbl="revTx" presStyleIdx="3" presStyleCnt="6">
        <dgm:presLayoutVars/>
      </dgm:prSet>
      <dgm:spPr/>
    </dgm:pt>
    <dgm:pt modelId="{4C20F0C1-BCF9-458A-8738-D0F2FEC77363}" type="pres">
      <dgm:prSet presAssocID="{CFABB254-98F8-4A3B-84D6-0C48187DF5E2}" presName="sibTrans" presStyleCnt="0"/>
      <dgm:spPr/>
    </dgm:pt>
    <dgm:pt modelId="{80086B97-FF3B-4838-A1B8-2F1F5A7CD42F}" type="pres">
      <dgm:prSet presAssocID="{3F1A8655-55DF-4545-98BB-BA56480EE574}" presName="compNode" presStyleCnt="0"/>
      <dgm:spPr/>
    </dgm:pt>
    <dgm:pt modelId="{A379629B-F881-46E6-94A7-B863C19FAE98}" type="pres">
      <dgm:prSet presAssocID="{3F1A8655-55DF-4545-98BB-BA56480EE574}" presName="bgRect" presStyleLbl="bgShp" presStyleIdx="2" presStyleCnt="3"/>
      <dgm:spPr/>
    </dgm:pt>
    <dgm:pt modelId="{553740B1-CBE6-4A85-A4F3-217862980DD7}" type="pres">
      <dgm:prSet presAssocID="{3F1A8655-55DF-4545-98BB-BA56480EE5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C0B9ED-FB47-429D-82F6-2B386BCFE14D}" type="pres">
      <dgm:prSet presAssocID="{3F1A8655-55DF-4545-98BB-BA56480EE574}" presName="spaceRect" presStyleCnt="0"/>
      <dgm:spPr/>
    </dgm:pt>
    <dgm:pt modelId="{4D0229CC-6545-484B-A657-4A9B4ED8EE89}" type="pres">
      <dgm:prSet presAssocID="{3F1A8655-55DF-4545-98BB-BA56480EE574}" presName="parTx" presStyleLbl="revTx" presStyleIdx="4" presStyleCnt="6">
        <dgm:presLayoutVars>
          <dgm:chMax val="0"/>
          <dgm:chPref val="0"/>
        </dgm:presLayoutVars>
      </dgm:prSet>
      <dgm:spPr/>
    </dgm:pt>
    <dgm:pt modelId="{A2D7E668-D97F-4AEA-A428-3083276D37E7}" type="pres">
      <dgm:prSet presAssocID="{3F1A8655-55DF-4545-98BB-BA56480EE574}" presName="desTx" presStyleLbl="revTx" presStyleIdx="5" presStyleCnt="6">
        <dgm:presLayoutVars/>
      </dgm:prSet>
      <dgm:spPr/>
    </dgm:pt>
  </dgm:ptLst>
  <dgm:cxnLst>
    <dgm:cxn modelId="{BD880C34-2C42-4A69-826C-854AE44A168C}" type="presOf" srcId="{A1616E50-339C-4F91-8BF0-9CF17E3DB605}" destId="{A225BF62-0ED0-4D4F-8895-95409BB3E73E}" srcOrd="0" destOrd="0" presId="urn:microsoft.com/office/officeart/2018/2/layout/IconVerticalSolidList"/>
    <dgm:cxn modelId="{B389E042-0224-47DB-A207-DDD124958758}" type="presOf" srcId="{2859D08A-51F4-4FDB-8FB0-096E217C3D04}" destId="{A2D7E668-D97F-4AEA-A428-3083276D37E7}" srcOrd="0" destOrd="0" presId="urn:microsoft.com/office/officeart/2018/2/layout/IconVerticalSolidList"/>
    <dgm:cxn modelId="{9FB06743-079C-424B-A21D-B144840AFC5C}" type="presOf" srcId="{4D014DF0-50D8-40ED-835B-A1701A60FBF1}" destId="{74E93711-00F5-4C29-BEBB-DECCD19C7337}" srcOrd="0" destOrd="0" presId="urn:microsoft.com/office/officeart/2018/2/layout/IconVerticalSolidList"/>
    <dgm:cxn modelId="{8776AB69-D61B-4FAD-9C92-75FEF5CBF2DF}" type="presOf" srcId="{84DA1378-ED11-4C9C-819B-65EFC02304F9}" destId="{1EE71909-7A41-4A8D-9943-D16C0DBF1DB2}" srcOrd="0" destOrd="0" presId="urn:microsoft.com/office/officeart/2018/2/layout/IconVerticalSolidList"/>
    <dgm:cxn modelId="{47F61250-D6C3-4F7B-B2E1-EAE06C11288F}" type="presOf" srcId="{3F1A8655-55DF-4545-98BB-BA56480EE574}" destId="{4D0229CC-6545-484B-A657-4A9B4ED8EE89}" srcOrd="0" destOrd="0" presId="urn:microsoft.com/office/officeart/2018/2/layout/IconVerticalSolidList"/>
    <dgm:cxn modelId="{F8DBD25A-9ECC-4E53-B7C6-F21DAC15EB79}" type="presOf" srcId="{67468D2C-D57E-4011-8A08-CF9CDD9210C2}" destId="{FDF7FD6E-4847-42C5-AE58-AAC57DCA42B7}" srcOrd="0" destOrd="0" presId="urn:microsoft.com/office/officeart/2018/2/layout/IconVerticalSolidList"/>
    <dgm:cxn modelId="{5D20A980-8CE6-4120-86AA-FBB5E8FAAEA4}" type="presOf" srcId="{23F626E7-10E8-493E-A509-A406293A4729}" destId="{DE8C2536-D277-4C02-9CE3-524B60BE9655}" srcOrd="0" destOrd="0" presId="urn:microsoft.com/office/officeart/2018/2/layout/IconVerticalSolidList"/>
    <dgm:cxn modelId="{AF192B88-7D13-4096-B5B9-87FDD3E507FC}" srcId="{84DA1378-ED11-4C9C-819B-65EFC02304F9}" destId="{3F1A8655-55DF-4545-98BB-BA56480EE574}" srcOrd="2" destOrd="0" parTransId="{545F3D4E-2D1F-4CF0-AE34-2B2D3A714F6F}" sibTransId="{A330BAB2-76E3-413D-AD7A-AC9BC547ABB0}"/>
    <dgm:cxn modelId="{3CECEF9F-B989-4D55-B199-93F407B62EEA}" srcId="{67468D2C-D57E-4011-8A08-CF9CDD9210C2}" destId="{A1616E50-339C-4F91-8BF0-9CF17E3DB605}" srcOrd="0" destOrd="0" parTransId="{4729BE30-2BC5-44CF-B19F-0FF89FEE8792}" sibTransId="{EC388E5E-DA5F-44E9-8130-7529A6BA4CD2}"/>
    <dgm:cxn modelId="{EED279AB-20BC-49ED-B0BA-55A42D8ABD5A}" srcId="{84DA1378-ED11-4C9C-819B-65EFC02304F9}" destId="{67468D2C-D57E-4011-8A08-CF9CDD9210C2}" srcOrd="0" destOrd="0" parTransId="{91ABA62E-5A96-4576-AA02-633D16097640}" sibTransId="{92C33BE0-C466-4539-AD33-D7012F856CBD}"/>
    <dgm:cxn modelId="{104D27BF-5FA1-4460-AF1D-756EE7F232DF}" srcId="{84DA1378-ED11-4C9C-819B-65EFC02304F9}" destId="{4D014DF0-50D8-40ED-835B-A1701A60FBF1}" srcOrd="1" destOrd="0" parTransId="{7B8D7AE5-9998-471F-9EAD-630BDA6A689C}" sibTransId="{CFABB254-98F8-4A3B-84D6-0C48187DF5E2}"/>
    <dgm:cxn modelId="{FE8DC0C3-842E-4854-A14B-4D68D2DF9ADC}" srcId="{4D014DF0-50D8-40ED-835B-A1701A60FBF1}" destId="{23F626E7-10E8-493E-A509-A406293A4729}" srcOrd="0" destOrd="0" parTransId="{729B9174-BB8F-433E-B9ED-E77022171105}" sibTransId="{629046B9-E422-4384-BCB0-A7F70A7AB031}"/>
    <dgm:cxn modelId="{6120FED4-ACC9-4EAE-8299-146A1D1D5081}" srcId="{3F1A8655-55DF-4545-98BB-BA56480EE574}" destId="{2859D08A-51F4-4FDB-8FB0-096E217C3D04}" srcOrd="0" destOrd="0" parTransId="{2CC90C17-9F10-440F-8FC9-F5350DF21355}" sibTransId="{FBA95078-B01B-4ACA-A1F9-91C1DF8B2CBD}"/>
    <dgm:cxn modelId="{6D78B3DF-8B35-4E9A-8F56-5D495F30E471}" type="presParOf" srcId="{1EE71909-7A41-4A8D-9943-D16C0DBF1DB2}" destId="{4F3D35B3-B442-4AE9-AEB6-FEB7E6E17126}" srcOrd="0" destOrd="0" presId="urn:microsoft.com/office/officeart/2018/2/layout/IconVerticalSolidList"/>
    <dgm:cxn modelId="{4384393A-BCA8-49E1-BE03-F7A6C0517290}" type="presParOf" srcId="{4F3D35B3-B442-4AE9-AEB6-FEB7E6E17126}" destId="{8BBFF771-922D-4412-9798-63E04FB497E1}" srcOrd="0" destOrd="0" presId="urn:microsoft.com/office/officeart/2018/2/layout/IconVerticalSolidList"/>
    <dgm:cxn modelId="{5EA58925-090D-4886-A3D7-5269D7C330E1}" type="presParOf" srcId="{4F3D35B3-B442-4AE9-AEB6-FEB7E6E17126}" destId="{D4A3C7BC-AADC-4919-AF71-9EBA7B92FDA4}" srcOrd="1" destOrd="0" presId="urn:microsoft.com/office/officeart/2018/2/layout/IconVerticalSolidList"/>
    <dgm:cxn modelId="{BC6F432F-908E-44F8-9CA7-15D92A829366}" type="presParOf" srcId="{4F3D35B3-B442-4AE9-AEB6-FEB7E6E17126}" destId="{924D9572-2A48-4B7A-9060-246EE5517DE9}" srcOrd="2" destOrd="0" presId="urn:microsoft.com/office/officeart/2018/2/layout/IconVerticalSolidList"/>
    <dgm:cxn modelId="{2B09C29B-378D-4706-931C-7FEB2E8A8A31}" type="presParOf" srcId="{4F3D35B3-B442-4AE9-AEB6-FEB7E6E17126}" destId="{FDF7FD6E-4847-42C5-AE58-AAC57DCA42B7}" srcOrd="3" destOrd="0" presId="urn:microsoft.com/office/officeart/2018/2/layout/IconVerticalSolidList"/>
    <dgm:cxn modelId="{0F6BAA10-F643-47AE-9918-20BCDD036D7F}" type="presParOf" srcId="{4F3D35B3-B442-4AE9-AEB6-FEB7E6E17126}" destId="{A225BF62-0ED0-4D4F-8895-95409BB3E73E}" srcOrd="4" destOrd="0" presId="urn:microsoft.com/office/officeart/2018/2/layout/IconVerticalSolidList"/>
    <dgm:cxn modelId="{370C639D-4B49-4576-8FD6-D03A400F5876}" type="presParOf" srcId="{1EE71909-7A41-4A8D-9943-D16C0DBF1DB2}" destId="{D417E7B4-A752-4985-8378-607B75E6A3F9}" srcOrd="1" destOrd="0" presId="urn:microsoft.com/office/officeart/2018/2/layout/IconVerticalSolidList"/>
    <dgm:cxn modelId="{02C482BD-20AC-4233-AF2D-232D2EC1C925}" type="presParOf" srcId="{1EE71909-7A41-4A8D-9943-D16C0DBF1DB2}" destId="{2B7CF5E6-BF03-4965-AF46-7F9102370CF3}" srcOrd="2" destOrd="0" presId="urn:microsoft.com/office/officeart/2018/2/layout/IconVerticalSolidList"/>
    <dgm:cxn modelId="{58BC3F27-2D4E-47B9-82D0-906780D60EB2}" type="presParOf" srcId="{2B7CF5E6-BF03-4965-AF46-7F9102370CF3}" destId="{42392CF5-1F4B-496A-B3AA-CEE6164CFF6D}" srcOrd="0" destOrd="0" presId="urn:microsoft.com/office/officeart/2018/2/layout/IconVerticalSolidList"/>
    <dgm:cxn modelId="{4950FEED-6A1F-4528-9D59-8138F3E61648}" type="presParOf" srcId="{2B7CF5E6-BF03-4965-AF46-7F9102370CF3}" destId="{85A181D4-7FDD-435A-AD85-94422D558FA9}" srcOrd="1" destOrd="0" presId="urn:microsoft.com/office/officeart/2018/2/layout/IconVerticalSolidList"/>
    <dgm:cxn modelId="{AA38A6BA-DC8C-4FE6-BE75-170B4DB2242C}" type="presParOf" srcId="{2B7CF5E6-BF03-4965-AF46-7F9102370CF3}" destId="{4674005B-572E-4B66-B083-EBC48DE67CF4}" srcOrd="2" destOrd="0" presId="urn:microsoft.com/office/officeart/2018/2/layout/IconVerticalSolidList"/>
    <dgm:cxn modelId="{2B9CF32B-8454-42C1-AE2D-545070D3E962}" type="presParOf" srcId="{2B7CF5E6-BF03-4965-AF46-7F9102370CF3}" destId="{74E93711-00F5-4C29-BEBB-DECCD19C7337}" srcOrd="3" destOrd="0" presId="urn:microsoft.com/office/officeart/2018/2/layout/IconVerticalSolidList"/>
    <dgm:cxn modelId="{AB9279C2-61E1-4FD2-977E-DC28DFC4A29A}" type="presParOf" srcId="{2B7CF5E6-BF03-4965-AF46-7F9102370CF3}" destId="{DE8C2536-D277-4C02-9CE3-524B60BE9655}" srcOrd="4" destOrd="0" presId="urn:microsoft.com/office/officeart/2018/2/layout/IconVerticalSolidList"/>
    <dgm:cxn modelId="{D7B73D52-E755-4B51-AC2F-43FA1232808F}" type="presParOf" srcId="{1EE71909-7A41-4A8D-9943-D16C0DBF1DB2}" destId="{4C20F0C1-BCF9-458A-8738-D0F2FEC77363}" srcOrd="3" destOrd="0" presId="urn:microsoft.com/office/officeart/2018/2/layout/IconVerticalSolidList"/>
    <dgm:cxn modelId="{EF2693BF-C190-4FDA-BABB-7D18617AB002}" type="presParOf" srcId="{1EE71909-7A41-4A8D-9943-D16C0DBF1DB2}" destId="{80086B97-FF3B-4838-A1B8-2F1F5A7CD42F}" srcOrd="4" destOrd="0" presId="urn:microsoft.com/office/officeart/2018/2/layout/IconVerticalSolidList"/>
    <dgm:cxn modelId="{E5A383C0-65F2-41D9-9A46-183F0FAB6C43}" type="presParOf" srcId="{80086B97-FF3B-4838-A1B8-2F1F5A7CD42F}" destId="{A379629B-F881-46E6-94A7-B863C19FAE98}" srcOrd="0" destOrd="0" presId="urn:microsoft.com/office/officeart/2018/2/layout/IconVerticalSolidList"/>
    <dgm:cxn modelId="{CDCE01E3-59EA-445E-99BE-267D9649808D}" type="presParOf" srcId="{80086B97-FF3B-4838-A1B8-2F1F5A7CD42F}" destId="{553740B1-CBE6-4A85-A4F3-217862980DD7}" srcOrd="1" destOrd="0" presId="urn:microsoft.com/office/officeart/2018/2/layout/IconVerticalSolidList"/>
    <dgm:cxn modelId="{51179E72-73F8-425C-BD71-9A1CB8AE7237}" type="presParOf" srcId="{80086B97-FF3B-4838-A1B8-2F1F5A7CD42F}" destId="{13C0B9ED-FB47-429D-82F6-2B386BCFE14D}" srcOrd="2" destOrd="0" presId="urn:microsoft.com/office/officeart/2018/2/layout/IconVerticalSolidList"/>
    <dgm:cxn modelId="{40369D80-DE7D-4918-BDF3-4B57F1B33B23}" type="presParOf" srcId="{80086B97-FF3B-4838-A1B8-2F1F5A7CD42F}" destId="{4D0229CC-6545-484B-A657-4A9B4ED8EE89}" srcOrd="3" destOrd="0" presId="urn:microsoft.com/office/officeart/2018/2/layout/IconVerticalSolidList"/>
    <dgm:cxn modelId="{05C48D22-0866-4425-A271-E9D7ABF06303}" type="presParOf" srcId="{80086B97-FF3B-4838-A1B8-2F1F5A7CD42F}" destId="{A2D7E668-D97F-4AEA-A428-3083276D37E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FF771-922D-4412-9798-63E04FB497E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3C7BC-AADC-4919-AF71-9EBA7B92FDA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7FD6E-4847-42C5-AE58-AAC57DCA42B7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Detection</a:t>
          </a:r>
        </a:p>
      </dsp:txBody>
      <dsp:txXfrm>
        <a:off x="1435590" y="531"/>
        <a:ext cx="4732020" cy="1242935"/>
      </dsp:txXfrm>
    </dsp:sp>
    <dsp:sp modelId="{A225BF62-0ED0-4D4F-8895-95409BB3E73E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the local region with the hand in the image and crop it</a:t>
          </a:r>
        </a:p>
      </dsp:txBody>
      <dsp:txXfrm>
        <a:off x="6167610" y="531"/>
        <a:ext cx="4347989" cy="1242935"/>
      </dsp:txXfrm>
    </dsp:sp>
    <dsp:sp modelId="{42392CF5-1F4B-496A-B3AA-CEE6164CFF6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181D4-7FDD-435A-AD85-94422D558FA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93711-00F5-4C29-BEBB-DECCD19C733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Mapping</a:t>
          </a:r>
        </a:p>
      </dsp:txBody>
      <dsp:txXfrm>
        <a:off x="1435590" y="1554201"/>
        <a:ext cx="4732020" cy="1242935"/>
      </dsp:txXfrm>
    </dsp:sp>
    <dsp:sp modelId="{DE8C2536-D277-4C02-9CE3-524B60BE9655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Map the hand image to the locations of its joints</a:t>
          </a:r>
        </a:p>
      </dsp:txBody>
      <dsp:txXfrm>
        <a:off x="6167610" y="1554201"/>
        <a:ext cx="4347989" cy="1242935"/>
      </dsp:txXfrm>
    </dsp:sp>
    <dsp:sp modelId="{A379629B-F881-46E6-94A7-B863C19FAE9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740B1-CBE6-4A85-A4F3-217862980DD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229CC-6545-484B-A657-4A9B4ED8EE89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Refinement</a:t>
          </a:r>
        </a:p>
      </dsp:txBody>
      <dsp:txXfrm>
        <a:off x="1435590" y="3107870"/>
        <a:ext cx="4732020" cy="1242935"/>
      </dsp:txXfrm>
    </dsp:sp>
    <dsp:sp modelId="{A2D7E668-D97F-4AEA-A428-3083276D37E7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inverse kinematics to refine the estimation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138-EE2D-467A-99D8-7CB3C936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4E5C-4CC3-4891-8169-0B93F833B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7B0F-EA44-4FF0-A33A-160CC855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696D-BDA9-4B46-B24D-F47C03CD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0367-3E4D-4DF7-A3E7-927EB25B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9997-42B1-4ECA-8472-7F954ADB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4786-FF20-4275-9139-E30E4399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8616-BAC3-4F30-AC00-2B32410E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498F-A069-4109-BE7D-9BCE13A4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4EEF-2028-4B28-814E-7D826BAA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ED9CE-8566-46D3-8874-09673422C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BF1D0-A9A9-49A5-9259-7FF262BE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F2BB-0C24-4C1D-8A77-9BF9D44A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1083-F72A-4515-B3A6-6CCCA427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5D46-3249-4312-AA1C-050C3D1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8529-818F-4E1A-B78A-223411FF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90D7-1C04-4A79-B043-C7694DD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0119-310C-4F95-9E65-B049DC76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C0D3-1DBE-4735-99BF-FE135D79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F669-0B0E-48A6-9110-4D01BE3B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057-8F60-4057-A1D4-C011F402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73F0-24B1-4C29-BCB6-D9BEF54D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D94A-FCDC-4568-8598-F1AA272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73D6-0D02-48AC-96DE-059F1C1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F10D-F0AD-430C-908E-BB04D0B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E4D-F1F4-4497-A433-8594C722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972B-1340-49EC-8E89-B87CDE4C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39F9-48B8-4DDA-8408-E396A371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41FAE-3FD2-458B-8227-CB2F1FD1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F3E0-232A-4E2D-9154-63B24E5B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88506-2521-450C-BFA1-CE350041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53A0-B19D-4063-AD92-B350D976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BACA-6228-4383-82AE-D044B0A0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FB09-0704-43D0-8EE3-7618F4F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A399-060F-455E-94B2-A2A5E670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39721-75F5-4789-9B60-6DD814A2D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3DA0A-3211-4053-919E-87CDF595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16DFF-AEC1-433E-9FB6-730BF0E2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C3C41-A825-44A2-AE30-4CBC6041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5F00-768E-4528-A60D-57722BB6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81E1-F325-4109-8739-71007C65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A0EE9-7D29-4554-B587-472CE94E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4FC7B-F6F0-44FC-9D2F-373B7DC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01B9D-1F93-45CE-B4E6-17550A5D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0C9E-7959-4381-8900-C8A9D29A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79FB-2F1A-4995-9173-DA449CD1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505-5797-4E80-A1DF-FB953EBA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2AB7-7E55-4694-A324-76F5B354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0BED-7789-498B-BF71-28ACBDEC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7B6D-501F-4B99-87F4-125706EB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2CA66-8CD5-4CC1-9020-79F212F8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1850-51C4-402B-83C8-A230F84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31F9-61C8-4144-85F8-F19B8F5B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F7CEF-5730-4130-A29B-20D128F0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7E2D-B654-434F-B685-D3D9A7AC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D3FFE-1EF5-4AE2-81E8-FC83124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98ED-1B2E-4EE5-BE85-23F8CDD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FB12-D2A2-4B02-8EA5-3FB99158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C41C7-DA39-45DC-94AF-74EFA69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57B1C-377A-4BB9-A046-540F2566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2218-32EE-424D-8D5F-F21D90E19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F2DE-B8D6-4E16-ABA9-58F1468F70F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EF98-C353-4AFF-AC9F-A8F3924AF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368E-F1B8-448A-BA12-97696F5F7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B6BA-922B-4A03-A8C3-F7050D7F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54636-1B6D-4E52-91FA-1FE8DB750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Hand Pose Estimation Using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F89C-F232-4C35-9138-CE4FE0EE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Presenter: 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Wenguang Mao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3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56C-F33A-4354-8B38-E6DE1C2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joint locations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091CA-8D20-4D23-81F0-D564D73CA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Method 3: formulizing as an inference 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: the depth image of the hand at K-</a:t>
                </a:r>
                <a:r>
                  <a:rPr lang="en-US" dirty="0" err="1"/>
                  <a:t>th</a:t>
                </a:r>
                <a:r>
                  <a:rPr lang="en-US" dirty="0"/>
                  <a:t>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joint locations</a:t>
                </a:r>
              </a:p>
              <a:p>
                <a:pPr lvl="1"/>
                <a:r>
                  <a:rPr lang="en-US" dirty="0"/>
                  <a:t>Infer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Kalman filter or particle filter to find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that maximizes P</a:t>
                </a:r>
              </a:p>
              <a:p>
                <a:pPr lvl="1"/>
                <a:r>
                  <a:rPr lang="en-US" dirty="0"/>
                  <a:t>Naïve Bayesian to derive the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091CA-8D20-4D23-81F0-D564D73CA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A3060-5330-4494-A19A-12D318557F68}"/>
                  </a:ext>
                </a:extLst>
              </p:cNvPr>
              <p:cNvSpPr txBox="1"/>
              <p:nvPr/>
            </p:nvSpPr>
            <p:spPr>
              <a:xfrm>
                <a:off x="4233160" y="3755072"/>
                <a:ext cx="1738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A3060-5330-4494-A19A-12D31855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60" y="3755072"/>
                <a:ext cx="17385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3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245-9EF1-48B8-A58E-4E9F164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joint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B971-84FC-41BD-84D2-7848B5A9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670" cy="4351338"/>
          </a:xfrm>
        </p:spPr>
        <p:txBody>
          <a:bodyPr/>
          <a:lstStyle/>
          <a:p>
            <a:r>
              <a:rPr lang="en-US" dirty="0"/>
              <a:t>Method 4: pixel labelling</a:t>
            </a:r>
          </a:p>
          <a:p>
            <a:pPr lvl="1"/>
            <a:r>
              <a:rPr lang="en-US" dirty="0"/>
              <a:t>Assign one label for each hand joint</a:t>
            </a:r>
          </a:p>
          <a:p>
            <a:pPr lvl="1"/>
            <a:r>
              <a:rPr lang="en-US" dirty="0"/>
              <a:t>For each pixel in the image, add a label if the pixel may be part of a certain joint</a:t>
            </a:r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Each cluster center gives the corresponding joint location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4732A-F7C9-4CE0-9FFD-4EC488EA1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1" y="4259151"/>
            <a:ext cx="6546457" cy="19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C53B-030C-4C68-B05D-156B45F1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joint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AB90-38B8-4276-AC5C-93ECADDE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Method 5: directly learning a map between the image and pose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CNN is the most dominate way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also learn parameters of the select hand model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also add constraints in the loss function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80994C-4DDE-4B30-9C66-2579A30BF510}"/>
              </a:ext>
            </a:extLst>
          </p:cNvPr>
          <p:cNvSpPr/>
          <p:nvPr/>
        </p:nvSpPr>
        <p:spPr>
          <a:xfrm>
            <a:off x="4548816" y="4221761"/>
            <a:ext cx="2761861" cy="1609531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6122CF3-238B-47EF-B1DE-454E2851DCEE}"/>
              </a:ext>
            </a:extLst>
          </p:cNvPr>
          <p:cNvSpPr/>
          <p:nvPr/>
        </p:nvSpPr>
        <p:spPr>
          <a:xfrm>
            <a:off x="7421518" y="4776657"/>
            <a:ext cx="743432" cy="49973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665BFF-E297-4345-B13F-E792F498755E}"/>
              </a:ext>
            </a:extLst>
          </p:cNvPr>
          <p:cNvSpPr/>
          <p:nvPr/>
        </p:nvSpPr>
        <p:spPr>
          <a:xfrm>
            <a:off x="3694543" y="4776657"/>
            <a:ext cx="743432" cy="49973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F1CE2-6995-45F5-BB12-94F9166532AB}"/>
              </a:ext>
            </a:extLst>
          </p:cNvPr>
          <p:cNvSpPr txBox="1"/>
          <p:nvPr/>
        </p:nvSpPr>
        <p:spPr>
          <a:xfrm>
            <a:off x="1432250" y="4611025"/>
            <a:ext cx="219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Depth and/or RGB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DF805-385D-4F62-BD70-ACE809E61C81}"/>
              </a:ext>
            </a:extLst>
          </p:cNvPr>
          <p:cNvSpPr txBox="1"/>
          <p:nvPr/>
        </p:nvSpPr>
        <p:spPr>
          <a:xfrm>
            <a:off x="8275791" y="4221761"/>
            <a:ext cx="180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joint locations</a:t>
            </a:r>
          </a:p>
          <a:p>
            <a:pPr algn="ctr"/>
            <a:r>
              <a:rPr lang="en-US" sz="2400" b="1" dirty="0"/>
              <a:t>(or model parameters)</a:t>
            </a:r>
          </a:p>
        </p:txBody>
      </p:sp>
    </p:spTree>
    <p:extLst>
      <p:ext uri="{BB962C8B-B14F-4D97-AF65-F5344CB8AC3E}">
        <p14:creationId xmlns:p14="http://schemas.microsoft.com/office/powerpoint/2010/main" val="242958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74F-38D6-4193-8310-D3B6ED4C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B9E1-7737-4F19-8B37-68B50433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Hot area in computer vision </a:t>
            </a:r>
          </a:p>
          <a:p>
            <a:pPr>
              <a:spcBef>
                <a:spcPts val="1800"/>
              </a:spcBef>
            </a:pPr>
            <a:r>
              <a:rPr lang="en-US" dirty="0"/>
              <a:t>More than 60 papers published in 2017 – 2018</a:t>
            </a:r>
          </a:p>
          <a:p>
            <a:pPr>
              <a:spcBef>
                <a:spcPts val="1800"/>
              </a:spcBef>
            </a:pPr>
            <a:r>
              <a:rPr lang="en-US" dirty="0"/>
              <a:t>Introduce representative ones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69328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Using 3D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7A39E-616D-4636-901C-4945B01F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73" y="2435274"/>
            <a:ext cx="6680053" cy="38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BC2-D5E3-4606-A1A0-6E8B6CB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Recent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3913-29F8-42A1-9D77-54A1D860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Using point clouds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4E92F-C894-473F-8B5C-CF8AD656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149"/>
            <a:ext cx="10999433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8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9C43-C968-4642-817D-D5151371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12" y="2555822"/>
            <a:ext cx="8845776" cy="32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hierarchical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3768-BC5C-4A07-95B5-ED0676A3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01" y="2444173"/>
            <a:ext cx="7430998" cy="3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single RGB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FBA8A-4CD5-4832-80DC-762C35BD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3081717"/>
            <a:ext cx="11650133" cy="21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an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30D27-F69C-424D-80FA-B030C60F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3" y="2529633"/>
            <a:ext cx="10202333" cy="39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B024-D213-4527-AC8E-B7390C4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F64A-AC49-40B0-A162-1DE8AEC3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What is hand pose estimation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model a hand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estimate hand pose</a:t>
            </a:r>
          </a:p>
          <a:p>
            <a:pPr>
              <a:spcBef>
                <a:spcPts val="1800"/>
              </a:spcBef>
            </a:pPr>
            <a:r>
              <a:rPr lang="en-US" dirty="0"/>
              <a:t>Recent research about hand pose estimation</a:t>
            </a:r>
          </a:p>
          <a:p>
            <a:pPr>
              <a:spcBef>
                <a:spcPts val="1800"/>
              </a:spcBef>
            </a:pPr>
            <a:r>
              <a:rPr lang="en-US" dirty="0"/>
              <a:t>State-of-the-art performance</a:t>
            </a:r>
          </a:p>
        </p:txBody>
      </p:sp>
    </p:spTree>
    <p:extLst>
      <p:ext uri="{BB962C8B-B14F-4D97-AF65-F5344CB8AC3E}">
        <p14:creationId xmlns:p14="http://schemas.microsoft.com/office/powerpoint/2010/main" val="42193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C5BF9-740E-4083-BD24-65C39AD5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State-of-the-Art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353B-A6B4-4111-842A-E7B1ED51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HIM2017 challenge top 10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37C51-A103-4565-9E44-79A4A782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97" y="307731"/>
            <a:ext cx="5500507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D7A56-9AA7-4B27-A16B-1A08CEC4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What is Hand Pose Estimation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C48702-267E-49FD-BD95-07ADBF7F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349" y="1745160"/>
            <a:ext cx="3661831" cy="3387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CC8F-9EB4-45A4-9914-E12A20B8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210700" cy="363928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Hand pose estimation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Determine 3D locations of hand joints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Require </a:t>
            </a:r>
            <a:r>
              <a:rPr lang="en-US" b="1" i="1" dirty="0">
                <a:solidFill>
                  <a:schemeClr val="accent1"/>
                </a:solidFill>
              </a:rPr>
              <a:t>depth</a:t>
            </a:r>
            <a:r>
              <a:rPr lang="en-US" dirty="0">
                <a:solidFill>
                  <a:srgbClr val="000000"/>
                </a:solidFill>
              </a:rPr>
              <a:t> images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May also need RGB images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Hand tracking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Associate the same hand over consecutive video frames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Works on RGB image</a:t>
            </a:r>
          </a:p>
        </p:txBody>
      </p:sp>
    </p:spTree>
    <p:extLst>
      <p:ext uri="{BB962C8B-B14F-4D97-AF65-F5344CB8AC3E}">
        <p14:creationId xmlns:p14="http://schemas.microsoft.com/office/powerpoint/2010/main" val="17398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FF8F-B638-4AEE-8BA5-8A730CC0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Modelling a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F359-5CE2-47C0-99E8-32EDE74B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dirty="0"/>
              <a:t>Shape model</a:t>
            </a:r>
          </a:p>
          <a:p>
            <a:pPr lvl="1"/>
            <a:r>
              <a:rPr lang="en-US" dirty="0"/>
              <a:t>Describe the shape of a hand</a:t>
            </a:r>
          </a:p>
          <a:p>
            <a:endParaRPr lang="en-US" dirty="0"/>
          </a:p>
          <a:p>
            <a:r>
              <a:rPr lang="en-US" dirty="0"/>
              <a:t>Kinematic model</a:t>
            </a:r>
          </a:p>
          <a:p>
            <a:pPr lvl="1"/>
            <a:r>
              <a:rPr lang="en-US" dirty="0"/>
              <a:t>Describe </a:t>
            </a:r>
            <a:r>
              <a:rPr lang="en-US" dirty="0" err="1"/>
              <a:t>DoF</a:t>
            </a:r>
            <a:r>
              <a:rPr lang="en-US" dirty="0"/>
              <a:t> of hand joints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9" name="Picture 8" descr="A close up of some flowers&#10;&#10;Description generated with high confidence">
            <a:extLst>
              <a:ext uri="{FF2B5EF4-FFF2-40B4-BE49-F238E27FC236}">
                <a16:creationId xmlns:a16="http://schemas.microsoft.com/office/drawing/2014/main" id="{E985C6EE-7919-40DD-A771-45FA740A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71" y="2705544"/>
            <a:ext cx="3273851" cy="365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EFF62-4128-482C-A959-D020E12D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91" y="300859"/>
            <a:ext cx="1986847" cy="2189730"/>
          </a:xfrm>
          <a:prstGeom prst="rect">
            <a:avLst/>
          </a:prstGeom>
        </p:spPr>
      </p:pic>
      <p:pic>
        <p:nvPicPr>
          <p:cNvPr id="11" name="Picture 10" descr="A close up of a plant&#10;&#10;Description generated with high confidence">
            <a:extLst>
              <a:ext uri="{FF2B5EF4-FFF2-40B4-BE49-F238E27FC236}">
                <a16:creationId xmlns:a16="http://schemas.microsoft.com/office/drawing/2014/main" id="{654F75C0-CB97-4EAD-B4B4-AD8DD5304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55" y="241599"/>
            <a:ext cx="2524810" cy="22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5407-430A-4006-8617-5FEFB451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Steps for Hand Pose Estimation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775117-4EDF-49E4-962D-015C36039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334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4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352-69B2-4227-8BD4-73583485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64B7-21CB-4891-A9E4-DDF078F1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subtraction</a:t>
            </a:r>
          </a:p>
          <a:p>
            <a:endParaRPr lang="en-US" dirty="0"/>
          </a:p>
          <a:p>
            <a:r>
              <a:rPr lang="en-US" dirty="0"/>
              <a:t>Template matching</a:t>
            </a:r>
          </a:p>
          <a:p>
            <a:endParaRPr lang="en-US" dirty="0"/>
          </a:p>
          <a:p>
            <a:r>
              <a:rPr lang="en-US" dirty="0"/>
              <a:t>Detecting using color or texture features</a:t>
            </a:r>
          </a:p>
          <a:p>
            <a:endParaRPr lang="en-US" dirty="0"/>
          </a:p>
          <a:p>
            <a:r>
              <a:rPr lang="en-US" dirty="0"/>
              <a:t>Using CNN to automatically detection hand region from an image</a:t>
            </a:r>
          </a:p>
        </p:txBody>
      </p:sp>
    </p:spTree>
    <p:extLst>
      <p:ext uri="{BB962C8B-B14F-4D97-AF65-F5344CB8AC3E}">
        <p14:creationId xmlns:p14="http://schemas.microsoft.com/office/powerpoint/2010/main" val="13047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CDE6-8E82-46E3-A69F-C271E83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b="1" dirty="0"/>
              <a:t>Inverse Kinematics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C8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6A882-5A55-42D0-83CB-0D4923363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254201"/>
            <a:ext cx="3026664" cy="1568439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F9021-86E3-4341-B113-8BBFF409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3938232"/>
            <a:ext cx="3026663" cy="1484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E91E-B955-4D14-AD34-CBF6E57E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78" y="2305869"/>
            <a:ext cx="6422848" cy="3785419"/>
          </a:xfrm>
        </p:spPr>
        <p:txBody>
          <a:bodyPr>
            <a:normAutofit/>
          </a:bodyPr>
          <a:lstStyle/>
          <a:p>
            <a:r>
              <a:rPr lang="en-US" sz="2400" dirty="0"/>
              <a:t>Kinematics</a:t>
            </a:r>
          </a:p>
          <a:p>
            <a:pPr lvl="1"/>
            <a:r>
              <a:rPr lang="en-US" dirty="0"/>
              <a:t>Know the pose of each joint</a:t>
            </a:r>
          </a:p>
          <a:p>
            <a:pPr lvl="1"/>
            <a:r>
              <a:rPr lang="en-US" dirty="0"/>
              <a:t>Estimate the end position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Inverse Kinematics</a:t>
            </a:r>
          </a:p>
          <a:p>
            <a:pPr lvl="1"/>
            <a:r>
              <a:rPr lang="en-US" dirty="0"/>
              <a:t>Know the end position</a:t>
            </a:r>
          </a:p>
          <a:p>
            <a:pPr lvl="1"/>
            <a:r>
              <a:rPr lang="en-US" dirty="0"/>
              <a:t>Infer the pose of each joint</a:t>
            </a:r>
          </a:p>
          <a:p>
            <a:pPr lvl="1"/>
            <a:r>
              <a:rPr lang="en-US" dirty="0"/>
              <a:t>Useful to refine the hand 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207003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F26-7F91-4894-AE00-E868452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joint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07FE-CFA5-457D-9162-FD6658DC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Method 1: matching a template from database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For each pose, generate an synthetic image (template)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Derive the corresponding depth image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Given a real depth image of a hand, find the nearest neighbor in the database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Improve searching efficiency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9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4A6-7D86-4D20-89B3-F61A86C1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joint locations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68AC-9729-4B52-B07D-E168A416C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Method 2: finding the optimal model parameters</a:t>
                </a:r>
              </a:p>
              <a:p>
                <a:pPr lvl="1"/>
                <a:r>
                  <a:rPr lang="en-US" dirty="0"/>
                  <a:t>Select a hand model</a:t>
                </a:r>
              </a:p>
              <a:p>
                <a:pPr lvl="1"/>
                <a:r>
                  <a:rPr lang="en-US" dirty="0"/>
                  <a:t>Given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generate the hand pose</a:t>
                </a:r>
              </a:p>
              <a:p>
                <a:pPr lvl="1"/>
                <a:r>
                  <a:rPr lang="en-US" dirty="0"/>
                  <a:t>Derive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generated pose</a:t>
                </a:r>
              </a:p>
              <a:p>
                <a:pPr lvl="1"/>
                <a:r>
                  <a:rPr lang="en-US" dirty="0"/>
                  <a:t>Extract features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</m:oMath>
                </a14:m>
                <a:r>
                  <a:rPr lang="en-US" dirty="0"/>
                  <a:t> from the real image</a:t>
                </a:r>
              </a:p>
              <a:p>
                <a:pPr lvl="1"/>
                <a:r>
                  <a:rPr lang="en-US" dirty="0"/>
                  <a:t>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the minimum matching errors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68AC-9729-4B52-B07D-E168A416C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F5B09A-E8CD-4445-9FD7-3E0100BF2FFB}"/>
                  </a:ext>
                </a:extLst>
              </p:cNvPr>
              <p:cNvSpPr txBox="1"/>
              <p:nvPr/>
            </p:nvSpPr>
            <p:spPr>
              <a:xfrm>
                <a:off x="4422721" y="4678532"/>
                <a:ext cx="3346557" cy="639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minarg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F5B09A-E8CD-4445-9FD7-3E0100BF2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21" y="4678532"/>
                <a:ext cx="3346557" cy="639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493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Hand Pose Estimation Using Computer Vision</vt:lpstr>
      <vt:lpstr>Outline</vt:lpstr>
      <vt:lpstr>What is Hand Pose Estimation</vt:lpstr>
      <vt:lpstr>Modelling a Hand</vt:lpstr>
      <vt:lpstr>Steps for Hand Pose Estimation</vt:lpstr>
      <vt:lpstr>Detection</vt:lpstr>
      <vt:lpstr>Inverse Kinematics</vt:lpstr>
      <vt:lpstr>Estimating joint locations</vt:lpstr>
      <vt:lpstr>Estimating joint locations</vt:lpstr>
      <vt:lpstr>Estimating joint locations</vt:lpstr>
      <vt:lpstr>Estimating joint locations</vt:lpstr>
      <vt:lpstr>Estimating joint locations</vt:lpstr>
      <vt:lpstr>Recent Work</vt:lpstr>
      <vt:lpstr>Recent work </vt:lpstr>
      <vt:lpstr>Recent work </vt:lpstr>
      <vt:lpstr>Recent work</vt:lpstr>
      <vt:lpstr>Recent work</vt:lpstr>
      <vt:lpstr>Recent work</vt:lpstr>
      <vt:lpstr>Recent work</vt:lpstr>
      <vt:lpstr>State-of-the-Art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Pose Estimation Using Computer Vision</dc:title>
  <dc:creator>Wenguang Mao</dc:creator>
  <cp:lastModifiedBy>Wenguang Mao</cp:lastModifiedBy>
  <cp:revision>25</cp:revision>
  <dcterms:created xsi:type="dcterms:W3CDTF">2018-08-21T21:14:37Z</dcterms:created>
  <dcterms:modified xsi:type="dcterms:W3CDTF">2018-08-22T03:13:49Z</dcterms:modified>
</cp:coreProperties>
</file>