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21"/>
  </p:notesMasterIdLst>
  <p:sldIdLst>
    <p:sldId id="256" r:id="rId2"/>
    <p:sldId id="258" r:id="rId3"/>
    <p:sldId id="267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0" r:id="rId14"/>
    <p:sldId id="268" r:id="rId15"/>
    <p:sldId id="269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368" autoAdjust="0"/>
  </p:normalViewPr>
  <p:slideViewPr>
    <p:cSldViewPr snapToGrid="0">
      <p:cViewPr varScale="1">
        <p:scale>
          <a:sx n="100" d="100"/>
          <a:sy n="100" d="100"/>
        </p:scale>
        <p:origin x="1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DBB7E6-626B-46DB-8E3E-4FC0F3FD0713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AE6DE01-2077-4516-BCB8-4727DA51014A}">
      <dgm:prSet/>
      <dgm:spPr/>
      <dgm:t>
        <a:bodyPr/>
        <a:lstStyle/>
        <a:p>
          <a:r>
            <a:rPr lang="en-US"/>
            <a:t>RNN is used for sequence / time-series problem</a:t>
          </a:r>
        </a:p>
      </dgm:t>
    </dgm:pt>
    <dgm:pt modelId="{F98DCBEA-3C0D-4869-AFB4-CCE79E27F358}" type="parTrans" cxnId="{8B994F97-3BC0-4639-97D1-159430BC8C73}">
      <dgm:prSet/>
      <dgm:spPr/>
      <dgm:t>
        <a:bodyPr/>
        <a:lstStyle/>
        <a:p>
          <a:endParaRPr lang="en-US"/>
        </a:p>
      </dgm:t>
    </dgm:pt>
    <dgm:pt modelId="{55EBFF15-A2E3-497C-8AB9-3051955C1E2C}" type="sibTrans" cxnId="{8B994F97-3BC0-4639-97D1-159430BC8C73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A18DB710-28DB-44C3-8D28-BC2706B9C314}">
      <dgm:prSet/>
      <dgm:spPr/>
      <dgm:t>
        <a:bodyPr/>
        <a:lstStyle/>
        <a:p>
          <a:r>
            <a:rPr lang="en-US"/>
            <a:t>Gradient vanishing problem limits its effectiveness</a:t>
          </a:r>
        </a:p>
      </dgm:t>
    </dgm:pt>
    <dgm:pt modelId="{6B4608F3-6AEA-4C35-8497-E259D4250CE4}" type="parTrans" cxnId="{BFFC4833-BC5D-4027-8572-C16220606515}">
      <dgm:prSet/>
      <dgm:spPr/>
      <dgm:t>
        <a:bodyPr/>
        <a:lstStyle/>
        <a:p>
          <a:endParaRPr lang="en-US"/>
        </a:p>
      </dgm:t>
    </dgm:pt>
    <dgm:pt modelId="{E9BB1D51-E9EC-48C1-B962-5E9CB4965068}" type="sibTrans" cxnId="{BFFC4833-BC5D-4027-8572-C16220606515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D15CC8E0-ABEB-4FB3-A967-4BBA46D896E8}">
      <dgm:prSet/>
      <dgm:spPr/>
      <dgm:t>
        <a:bodyPr/>
        <a:lstStyle/>
        <a:p>
          <a:r>
            <a:rPr lang="en-US"/>
            <a:t>LSTM cell to eliminate problem</a:t>
          </a:r>
        </a:p>
      </dgm:t>
    </dgm:pt>
    <dgm:pt modelId="{465487C3-316E-4A98-A88B-F26A21EC1575}" type="parTrans" cxnId="{32DF9132-AA13-4B74-8287-36DBEDE23AF0}">
      <dgm:prSet/>
      <dgm:spPr/>
      <dgm:t>
        <a:bodyPr/>
        <a:lstStyle/>
        <a:p>
          <a:endParaRPr lang="en-US"/>
        </a:p>
      </dgm:t>
    </dgm:pt>
    <dgm:pt modelId="{EB9110A8-6B06-49B5-8182-21303FFE227A}" type="sibTrans" cxnId="{32DF9132-AA13-4B74-8287-36DBEDE23AF0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E49B58F8-5686-4460-B612-C8C29480859E}">
      <dgm:prSet/>
      <dgm:spPr/>
      <dgm:t>
        <a:bodyPr/>
        <a:lstStyle/>
        <a:p>
          <a:r>
            <a:rPr lang="en-US"/>
            <a:t>Practically LSTM works much better than RNN</a:t>
          </a:r>
        </a:p>
      </dgm:t>
    </dgm:pt>
    <dgm:pt modelId="{06707BEF-2E36-43D7-8DD0-BD7AD1D5BDEA}" type="parTrans" cxnId="{FAF91302-FE8C-4CA6-9104-8163C99C02A0}">
      <dgm:prSet/>
      <dgm:spPr/>
      <dgm:t>
        <a:bodyPr/>
        <a:lstStyle/>
        <a:p>
          <a:endParaRPr lang="en-US"/>
        </a:p>
      </dgm:t>
    </dgm:pt>
    <dgm:pt modelId="{03FD7E1C-0E0B-4466-9611-E01A47F97A92}" type="sibTrans" cxnId="{FAF91302-FE8C-4CA6-9104-8163C99C02A0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34BAABB6-4CDF-41E3-854A-936E1FE5EB9A}" type="pres">
      <dgm:prSet presAssocID="{4DDBB7E6-626B-46DB-8E3E-4FC0F3FD0713}" presName="Name0" presStyleCnt="0">
        <dgm:presLayoutVars>
          <dgm:animLvl val="lvl"/>
          <dgm:resizeHandles val="exact"/>
        </dgm:presLayoutVars>
      </dgm:prSet>
      <dgm:spPr/>
    </dgm:pt>
    <dgm:pt modelId="{0F088E8F-EC4A-4B2E-85B6-85357B7F94DC}" type="pres">
      <dgm:prSet presAssocID="{6AE6DE01-2077-4516-BCB8-4727DA51014A}" presName="compositeNode" presStyleCnt="0">
        <dgm:presLayoutVars>
          <dgm:bulletEnabled val="1"/>
        </dgm:presLayoutVars>
      </dgm:prSet>
      <dgm:spPr/>
    </dgm:pt>
    <dgm:pt modelId="{5A53E36A-1AAC-467F-B00E-9187782B5ECD}" type="pres">
      <dgm:prSet presAssocID="{6AE6DE01-2077-4516-BCB8-4727DA51014A}" presName="bgRect" presStyleLbl="bgAccFollowNode1" presStyleIdx="0" presStyleCnt="4"/>
      <dgm:spPr/>
    </dgm:pt>
    <dgm:pt modelId="{BF1F0B41-CCCD-460B-9CAD-B896CB339FFA}" type="pres">
      <dgm:prSet presAssocID="{55EBFF15-A2E3-497C-8AB9-3051955C1E2C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4DEDEFEE-98D8-481D-83E0-064B3A64866F}" type="pres">
      <dgm:prSet presAssocID="{6AE6DE01-2077-4516-BCB8-4727DA51014A}" presName="bottomLine" presStyleLbl="alignNode1" presStyleIdx="1" presStyleCnt="8">
        <dgm:presLayoutVars/>
      </dgm:prSet>
      <dgm:spPr/>
    </dgm:pt>
    <dgm:pt modelId="{E8C929AF-9BA7-4F0C-950F-E6C9617AAB88}" type="pres">
      <dgm:prSet presAssocID="{6AE6DE01-2077-4516-BCB8-4727DA51014A}" presName="nodeText" presStyleLbl="bgAccFollowNode1" presStyleIdx="0" presStyleCnt="4">
        <dgm:presLayoutVars>
          <dgm:bulletEnabled val="1"/>
        </dgm:presLayoutVars>
      </dgm:prSet>
      <dgm:spPr/>
    </dgm:pt>
    <dgm:pt modelId="{895C83F6-EB4B-4B30-B11B-A95EF7A8AD7D}" type="pres">
      <dgm:prSet presAssocID="{55EBFF15-A2E3-497C-8AB9-3051955C1E2C}" presName="sibTrans" presStyleCnt="0"/>
      <dgm:spPr/>
    </dgm:pt>
    <dgm:pt modelId="{FC22B4F5-611B-4276-B9BC-72C444DFC54D}" type="pres">
      <dgm:prSet presAssocID="{A18DB710-28DB-44C3-8D28-BC2706B9C314}" presName="compositeNode" presStyleCnt="0">
        <dgm:presLayoutVars>
          <dgm:bulletEnabled val="1"/>
        </dgm:presLayoutVars>
      </dgm:prSet>
      <dgm:spPr/>
    </dgm:pt>
    <dgm:pt modelId="{EDE842C4-C8CC-430A-ACB8-CDB6EB944D43}" type="pres">
      <dgm:prSet presAssocID="{A18DB710-28DB-44C3-8D28-BC2706B9C314}" presName="bgRect" presStyleLbl="bgAccFollowNode1" presStyleIdx="1" presStyleCnt="4"/>
      <dgm:spPr/>
    </dgm:pt>
    <dgm:pt modelId="{863F96EF-26CC-430D-B677-79009C89B505}" type="pres">
      <dgm:prSet presAssocID="{E9BB1D51-E9EC-48C1-B962-5E9CB4965068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1A9A575B-FE99-4D67-88EA-9F5E4572B373}" type="pres">
      <dgm:prSet presAssocID="{A18DB710-28DB-44C3-8D28-BC2706B9C314}" presName="bottomLine" presStyleLbl="alignNode1" presStyleIdx="3" presStyleCnt="8">
        <dgm:presLayoutVars/>
      </dgm:prSet>
      <dgm:spPr/>
    </dgm:pt>
    <dgm:pt modelId="{C678D1DD-69A9-4A79-BC5F-F419FF34294A}" type="pres">
      <dgm:prSet presAssocID="{A18DB710-28DB-44C3-8D28-BC2706B9C314}" presName="nodeText" presStyleLbl="bgAccFollowNode1" presStyleIdx="1" presStyleCnt="4">
        <dgm:presLayoutVars>
          <dgm:bulletEnabled val="1"/>
        </dgm:presLayoutVars>
      </dgm:prSet>
      <dgm:spPr/>
    </dgm:pt>
    <dgm:pt modelId="{F237AA43-A089-4676-AA90-B534FE263DBF}" type="pres">
      <dgm:prSet presAssocID="{E9BB1D51-E9EC-48C1-B962-5E9CB4965068}" presName="sibTrans" presStyleCnt="0"/>
      <dgm:spPr/>
    </dgm:pt>
    <dgm:pt modelId="{81F0FE51-8AB7-4EB6-ABCD-3DB6C1FE2454}" type="pres">
      <dgm:prSet presAssocID="{D15CC8E0-ABEB-4FB3-A967-4BBA46D896E8}" presName="compositeNode" presStyleCnt="0">
        <dgm:presLayoutVars>
          <dgm:bulletEnabled val="1"/>
        </dgm:presLayoutVars>
      </dgm:prSet>
      <dgm:spPr/>
    </dgm:pt>
    <dgm:pt modelId="{72C2CF87-BA98-4E51-8C67-E56556AE8CC8}" type="pres">
      <dgm:prSet presAssocID="{D15CC8E0-ABEB-4FB3-A967-4BBA46D896E8}" presName="bgRect" presStyleLbl="bgAccFollowNode1" presStyleIdx="2" presStyleCnt="4"/>
      <dgm:spPr/>
    </dgm:pt>
    <dgm:pt modelId="{2FE57CAF-CE01-409A-934A-054455423FA8}" type="pres">
      <dgm:prSet presAssocID="{EB9110A8-6B06-49B5-8182-21303FFE227A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1E3A1605-FD17-407F-AA25-B634E3C13F10}" type="pres">
      <dgm:prSet presAssocID="{D15CC8E0-ABEB-4FB3-A967-4BBA46D896E8}" presName="bottomLine" presStyleLbl="alignNode1" presStyleIdx="5" presStyleCnt="8">
        <dgm:presLayoutVars/>
      </dgm:prSet>
      <dgm:spPr/>
    </dgm:pt>
    <dgm:pt modelId="{4C9F2092-CC1F-4A5A-851C-73A0F248C6D1}" type="pres">
      <dgm:prSet presAssocID="{D15CC8E0-ABEB-4FB3-A967-4BBA46D896E8}" presName="nodeText" presStyleLbl="bgAccFollowNode1" presStyleIdx="2" presStyleCnt="4">
        <dgm:presLayoutVars>
          <dgm:bulletEnabled val="1"/>
        </dgm:presLayoutVars>
      </dgm:prSet>
      <dgm:spPr/>
    </dgm:pt>
    <dgm:pt modelId="{C4732397-FCEB-4C96-867C-0DFFEF9D90C1}" type="pres">
      <dgm:prSet presAssocID="{EB9110A8-6B06-49B5-8182-21303FFE227A}" presName="sibTrans" presStyleCnt="0"/>
      <dgm:spPr/>
    </dgm:pt>
    <dgm:pt modelId="{72707167-2A02-4CCA-8FF0-84CDB1BAB15B}" type="pres">
      <dgm:prSet presAssocID="{E49B58F8-5686-4460-B612-C8C29480859E}" presName="compositeNode" presStyleCnt="0">
        <dgm:presLayoutVars>
          <dgm:bulletEnabled val="1"/>
        </dgm:presLayoutVars>
      </dgm:prSet>
      <dgm:spPr/>
    </dgm:pt>
    <dgm:pt modelId="{F3B43C6D-ED22-4353-852F-43707FC683B4}" type="pres">
      <dgm:prSet presAssocID="{E49B58F8-5686-4460-B612-C8C29480859E}" presName="bgRect" presStyleLbl="bgAccFollowNode1" presStyleIdx="3" presStyleCnt="4"/>
      <dgm:spPr/>
    </dgm:pt>
    <dgm:pt modelId="{145ECB34-F09B-4C98-870E-AA827D922822}" type="pres">
      <dgm:prSet presAssocID="{03FD7E1C-0E0B-4466-9611-E01A47F97A92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B4F5A08B-6F3C-4A3D-8ECC-8E5F74B2717E}" type="pres">
      <dgm:prSet presAssocID="{E49B58F8-5686-4460-B612-C8C29480859E}" presName="bottomLine" presStyleLbl="alignNode1" presStyleIdx="7" presStyleCnt="8">
        <dgm:presLayoutVars/>
      </dgm:prSet>
      <dgm:spPr/>
    </dgm:pt>
    <dgm:pt modelId="{41417D42-3C48-40CB-9A1C-785F1FE1E895}" type="pres">
      <dgm:prSet presAssocID="{E49B58F8-5686-4460-B612-C8C29480859E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FAF91302-FE8C-4CA6-9104-8163C99C02A0}" srcId="{4DDBB7E6-626B-46DB-8E3E-4FC0F3FD0713}" destId="{E49B58F8-5686-4460-B612-C8C29480859E}" srcOrd="3" destOrd="0" parTransId="{06707BEF-2E36-43D7-8DD0-BD7AD1D5BDEA}" sibTransId="{03FD7E1C-0E0B-4466-9611-E01A47F97A92}"/>
    <dgm:cxn modelId="{F10F3110-3A52-4966-8552-D738F27EB271}" type="presOf" srcId="{E9BB1D51-E9EC-48C1-B962-5E9CB4965068}" destId="{863F96EF-26CC-430D-B677-79009C89B505}" srcOrd="0" destOrd="0" presId="urn:microsoft.com/office/officeart/2016/7/layout/BasicLinearProcessNumbered"/>
    <dgm:cxn modelId="{1F6C7F2C-F6C8-4DF2-B283-9A6F2A0B3408}" type="presOf" srcId="{A18DB710-28DB-44C3-8D28-BC2706B9C314}" destId="{EDE842C4-C8CC-430A-ACB8-CDB6EB944D43}" srcOrd="0" destOrd="0" presId="urn:microsoft.com/office/officeart/2016/7/layout/BasicLinearProcessNumbered"/>
    <dgm:cxn modelId="{32DF9132-AA13-4B74-8287-36DBEDE23AF0}" srcId="{4DDBB7E6-626B-46DB-8E3E-4FC0F3FD0713}" destId="{D15CC8E0-ABEB-4FB3-A967-4BBA46D896E8}" srcOrd="2" destOrd="0" parTransId="{465487C3-316E-4A98-A88B-F26A21EC1575}" sibTransId="{EB9110A8-6B06-49B5-8182-21303FFE227A}"/>
    <dgm:cxn modelId="{BFFC4833-BC5D-4027-8572-C16220606515}" srcId="{4DDBB7E6-626B-46DB-8E3E-4FC0F3FD0713}" destId="{A18DB710-28DB-44C3-8D28-BC2706B9C314}" srcOrd="1" destOrd="0" parTransId="{6B4608F3-6AEA-4C35-8497-E259D4250CE4}" sibTransId="{E9BB1D51-E9EC-48C1-B962-5E9CB4965068}"/>
    <dgm:cxn modelId="{8962E861-A97D-4A3D-AEB9-128F7166A936}" type="presOf" srcId="{A18DB710-28DB-44C3-8D28-BC2706B9C314}" destId="{C678D1DD-69A9-4A79-BC5F-F419FF34294A}" srcOrd="1" destOrd="0" presId="urn:microsoft.com/office/officeart/2016/7/layout/BasicLinearProcessNumbered"/>
    <dgm:cxn modelId="{C7998648-A121-442E-A016-AC7946A277CC}" type="presOf" srcId="{EB9110A8-6B06-49B5-8182-21303FFE227A}" destId="{2FE57CAF-CE01-409A-934A-054455423FA8}" srcOrd="0" destOrd="0" presId="urn:microsoft.com/office/officeart/2016/7/layout/BasicLinearProcessNumbered"/>
    <dgm:cxn modelId="{9FB0FA4A-279D-443B-9B06-BB14681E391A}" type="presOf" srcId="{4DDBB7E6-626B-46DB-8E3E-4FC0F3FD0713}" destId="{34BAABB6-4CDF-41E3-854A-936E1FE5EB9A}" srcOrd="0" destOrd="0" presId="urn:microsoft.com/office/officeart/2016/7/layout/BasicLinearProcessNumbered"/>
    <dgm:cxn modelId="{8B994F97-3BC0-4639-97D1-159430BC8C73}" srcId="{4DDBB7E6-626B-46DB-8E3E-4FC0F3FD0713}" destId="{6AE6DE01-2077-4516-BCB8-4727DA51014A}" srcOrd="0" destOrd="0" parTransId="{F98DCBEA-3C0D-4869-AFB4-CCE79E27F358}" sibTransId="{55EBFF15-A2E3-497C-8AB9-3051955C1E2C}"/>
    <dgm:cxn modelId="{9266029D-6BF3-411E-982C-BCDC0374CB21}" type="presOf" srcId="{6AE6DE01-2077-4516-BCB8-4727DA51014A}" destId="{E8C929AF-9BA7-4F0C-950F-E6C9617AAB88}" srcOrd="1" destOrd="0" presId="urn:microsoft.com/office/officeart/2016/7/layout/BasicLinearProcessNumbered"/>
    <dgm:cxn modelId="{4B30BAA4-4745-4CAE-9A2C-EA7250790B3B}" type="presOf" srcId="{6AE6DE01-2077-4516-BCB8-4727DA51014A}" destId="{5A53E36A-1AAC-467F-B00E-9187782B5ECD}" srcOrd="0" destOrd="0" presId="urn:microsoft.com/office/officeart/2016/7/layout/BasicLinearProcessNumbered"/>
    <dgm:cxn modelId="{E6124AB7-D03D-4070-9212-2C4645CA8848}" type="presOf" srcId="{E49B58F8-5686-4460-B612-C8C29480859E}" destId="{41417D42-3C48-40CB-9A1C-785F1FE1E895}" srcOrd="1" destOrd="0" presId="urn:microsoft.com/office/officeart/2016/7/layout/BasicLinearProcessNumbered"/>
    <dgm:cxn modelId="{0F1688B7-CAC1-4DA5-81C7-D9C241BB5588}" type="presOf" srcId="{03FD7E1C-0E0B-4466-9611-E01A47F97A92}" destId="{145ECB34-F09B-4C98-870E-AA827D922822}" srcOrd="0" destOrd="0" presId="urn:microsoft.com/office/officeart/2016/7/layout/BasicLinearProcessNumbered"/>
    <dgm:cxn modelId="{9C5848D7-1353-41E4-8E3D-0F4A3BB8E84B}" type="presOf" srcId="{55EBFF15-A2E3-497C-8AB9-3051955C1E2C}" destId="{BF1F0B41-CCCD-460B-9CAD-B896CB339FFA}" srcOrd="0" destOrd="0" presId="urn:microsoft.com/office/officeart/2016/7/layout/BasicLinearProcessNumbered"/>
    <dgm:cxn modelId="{C3C738EA-7B97-4475-A0C2-3844404C5D58}" type="presOf" srcId="{D15CC8E0-ABEB-4FB3-A967-4BBA46D896E8}" destId="{72C2CF87-BA98-4E51-8C67-E56556AE8CC8}" srcOrd="0" destOrd="0" presId="urn:microsoft.com/office/officeart/2016/7/layout/BasicLinearProcessNumbered"/>
    <dgm:cxn modelId="{1E1193F4-F548-413F-AF4F-E48484D99A31}" type="presOf" srcId="{D15CC8E0-ABEB-4FB3-A967-4BBA46D896E8}" destId="{4C9F2092-CC1F-4A5A-851C-73A0F248C6D1}" srcOrd="1" destOrd="0" presId="urn:microsoft.com/office/officeart/2016/7/layout/BasicLinearProcessNumbered"/>
    <dgm:cxn modelId="{106EE0F5-E5CD-406D-A6DF-C86233EE2205}" type="presOf" srcId="{E49B58F8-5686-4460-B612-C8C29480859E}" destId="{F3B43C6D-ED22-4353-852F-43707FC683B4}" srcOrd="0" destOrd="0" presId="urn:microsoft.com/office/officeart/2016/7/layout/BasicLinearProcessNumbered"/>
    <dgm:cxn modelId="{204A758F-D7F1-451F-8170-68FB1C7E4B63}" type="presParOf" srcId="{34BAABB6-4CDF-41E3-854A-936E1FE5EB9A}" destId="{0F088E8F-EC4A-4B2E-85B6-85357B7F94DC}" srcOrd="0" destOrd="0" presId="urn:microsoft.com/office/officeart/2016/7/layout/BasicLinearProcessNumbered"/>
    <dgm:cxn modelId="{4A892C4C-934B-4A9F-9A77-9EA3CD9A1D3F}" type="presParOf" srcId="{0F088E8F-EC4A-4B2E-85B6-85357B7F94DC}" destId="{5A53E36A-1AAC-467F-B00E-9187782B5ECD}" srcOrd="0" destOrd="0" presId="urn:microsoft.com/office/officeart/2016/7/layout/BasicLinearProcessNumbered"/>
    <dgm:cxn modelId="{33585DFC-74E7-43FB-90E9-B5AD9BFC6D1A}" type="presParOf" srcId="{0F088E8F-EC4A-4B2E-85B6-85357B7F94DC}" destId="{BF1F0B41-CCCD-460B-9CAD-B896CB339FFA}" srcOrd="1" destOrd="0" presId="urn:microsoft.com/office/officeart/2016/7/layout/BasicLinearProcessNumbered"/>
    <dgm:cxn modelId="{E90A2E94-38F1-4E51-A58E-6F827F2E6CB9}" type="presParOf" srcId="{0F088E8F-EC4A-4B2E-85B6-85357B7F94DC}" destId="{4DEDEFEE-98D8-481D-83E0-064B3A64866F}" srcOrd="2" destOrd="0" presId="urn:microsoft.com/office/officeart/2016/7/layout/BasicLinearProcessNumbered"/>
    <dgm:cxn modelId="{A6F1F434-8D91-4FBF-9BD7-CE31C544476D}" type="presParOf" srcId="{0F088E8F-EC4A-4B2E-85B6-85357B7F94DC}" destId="{E8C929AF-9BA7-4F0C-950F-E6C9617AAB88}" srcOrd="3" destOrd="0" presId="urn:microsoft.com/office/officeart/2016/7/layout/BasicLinearProcessNumbered"/>
    <dgm:cxn modelId="{559DF277-B151-47BB-B50E-E2F0394F8930}" type="presParOf" srcId="{34BAABB6-4CDF-41E3-854A-936E1FE5EB9A}" destId="{895C83F6-EB4B-4B30-B11B-A95EF7A8AD7D}" srcOrd="1" destOrd="0" presId="urn:microsoft.com/office/officeart/2016/7/layout/BasicLinearProcessNumbered"/>
    <dgm:cxn modelId="{58160810-5032-4B0E-81C0-E44F6F4D8A2D}" type="presParOf" srcId="{34BAABB6-4CDF-41E3-854A-936E1FE5EB9A}" destId="{FC22B4F5-611B-4276-B9BC-72C444DFC54D}" srcOrd="2" destOrd="0" presId="urn:microsoft.com/office/officeart/2016/7/layout/BasicLinearProcessNumbered"/>
    <dgm:cxn modelId="{A51F67B8-6CF6-4FE3-8B3C-2BE391F303E7}" type="presParOf" srcId="{FC22B4F5-611B-4276-B9BC-72C444DFC54D}" destId="{EDE842C4-C8CC-430A-ACB8-CDB6EB944D43}" srcOrd="0" destOrd="0" presId="urn:microsoft.com/office/officeart/2016/7/layout/BasicLinearProcessNumbered"/>
    <dgm:cxn modelId="{020DD541-5284-4501-82D9-831CB283C528}" type="presParOf" srcId="{FC22B4F5-611B-4276-B9BC-72C444DFC54D}" destId="{863F96EF-26CC-430D-B677-79009C89B505}" srcOrd="1" destOrd="0" presId="urn:microsoft.com/office/officeart/2016/7/layout/BasicLinearProcessNumbered"/>
    <dgm:cxn modelId="{8186F7BE-1328-4A12-BAE1-A42114250231}" type="presParOf" srcId="{FC22B4F5-611B-4276-B9BC-72C444DFC54D}" destId="{1A9A575B-FE99-4D67-88EA-9F5E4572B373}" srcOrd="2" destOrd="0" presId="urn:microsoft.com/office/officeart/2016/7/layout/BasicLinearProcessNumbered"/>
    <dgm:cxn modelId="{62C6E08E-8C4D-45DB-AAA5-A38EE749570D}" type="presParOf" srcId="{FC22B4F5-611B-4276-B9BC-72C444DFC54D}" destId="{C678D1DD-69A9-4A79-BC5F-F419FF34294A}" srcOrd="3" destOrd="0" presId="urn:microsoft.com/office/officeart/2016/7/layout/BasicLinearProcessNumbered"/>
    <dgm:cxn modelId="{BC566447-2D52-413D-AAEC-179ED84E6C20}" type="presParOf" srcId="{34BAABB6-4CDF-41E3-854A-936E1FE5EB9A}" destId="{F237AA43-A089-4676-AA90-B534FE263DBF}" srcOrd="3" destOrd="0" presId="urn:microsoft.com/office/officeart/2016/7/layout/BasicLinearProcessNumbered"/>
    <dgm:cxn modelId="{78ECB669-BEAC-4384-B954-046C6A1EDADC}" type="presParOf" srcId="{34BAABB6-4CDF-41E3-854A-936E1FE5EB9A}" destId="{81F0FE51-8AB7-4EB6-ABCD-3DB6C1FE2454}" srcOrd="4" destOrd="0" presId="urn:microsoft.com/office/officeart/2016/7/layout/BasicLinearProcessNumbered"/>
    <dgm:cxn modelId="{F28FB0E7-87F1-4339-BBE2-816A8938BFCA}" type="presParOf" srcId="{81F0FE51-8AB7-4EB6-ABCD-3DB6C1FE2454}" destId="{72C2CF87-BA98-4E51-8C67-E56556AE8CC8}" srcOrd="0" destOrd="0" presId="urn:microsoft.com/office/officeart/2016/7/layout/BasicLinearProcessNumbered"/>
    <dgm:cxn modelId="{E2CA93FA-805D-409C-BEC7-A0B93081BA67}" type="presParOf" srcId="{81F0FE51-8AB7-4EB6-ABCD-3DB6C1FE2454}" destId="{2FE57CAF-CE01-409A-934A-054455423FA8}" srcOrd="1" destOrd="0" presId="urn:microsoft.com/office/officeart/2016/7/layout/BasicLinearProcessNumbered"/>
    <dgm:cxn modelId="{084E07D9-FEC5-4FE8-A548-A54B52B0A3EE}" type="presParOf" srcId="{81F0FE51-8AB7-4EB6-ABCD-3DB6C1FE2454}" destId="{1E3A1605-FD17-407F-AA25-B634E3C13F10}" srcOrd="2" destOrd="0" presId="urn:microsoft.com/office/officeart/2016/7/layout/BasicLinearProcessNumbered"/>
    <dgm:cxn modelId="{AF6DC503-28AF-40E2-8631-45497AD5B2B6}" type="presParOf" srcId="{81F0FE51-8AB7-4EB6-ABCD-3DB6C1FE2454}" destId="{4C9F2092-CC1F-4A5A-851C-73A0F248C6D1}" srcOrd="3" destOrd="0" presId="urn:microsoft.com/office/officeart/2016/7/layout/BasicLinearProcessNumbered"/>
    <dgm:cxn modelId="{8C79D89F-E67A-4154-93C0-4E74E89F9568}" type="presParOf" srcId="{34BAABB6-4CDF-41E3-854A-936E1FE5EB9A}" destId="{C4732397-FCEB-4C96-867C-0DFFEF9D90C1}" srcOrd="5" destOrd="0" presId="urn:microsoft.com/office/officeart/2016/7/layout/BasicLinearProcessNumbered"/>
    <dgm:cxn modelId="{769E0155-8BFC-4937-B33D-63A131A2A32B}" type="presParOf" srcId="{34BAABB6-4CDF-41E3-854A-936E1FE5EB9A}" destId="{72707167-2A02-4CCA-8FF0-84CDB1BAB15B}" srcOrd="6" destOrd="0" presId="urn:microsoft.com/office/officeart/2016/7/layout/BasicLinearProcessNumbered"/>
    <dgm:cxn modelId="{225686E4-429F-4A80-98F3-866AB47FF1DF}" type="presParOf" srcId="{72707167-2A02-4CCA-8FF0-84CDB1BAB15B}" destId="{F3B43C6D-ED22-4353-852F-43707FC683B4}" srcOrd="0" destOrd="0" presId="urn:microsoft.com/office/officeart/2016/7/layout/BasicLinearProcessNumbered"/>
    <dgm:cxn modelId="{7D6631C1-DC08-47D8-A5FB-1222D11E4046}" type="presParOf" srcId="{72707167-2A02-4CCA-8FF0-84CDB1BAB15B}" destId="{145ECB34-F09B-4C98-870E-AA827D922822}" srcOrd="1" destOrd="0" presId="urn:microsoft.com/office/officeart/2016/7/layout/BasicLinearProcessNumbered"/>
    <dgm:cxn modelId="{C9CA3378-3673-4418-87D8-C1A571FE3486}" type="presParOf" srcId="{72707167-2A02-4CCA-8FF0-84CDB1BAB15B}" destId="{B4F5A08B-6F3C-4A3D-8ECC-8E5F74B2717E}" srcOrd="2" destOrd="0" presId="urn:microsoft.com/office/officeart/2016/7/layout/BasicLinearProcessNumbered"/>
    <dgm:cxn modelId="{EB8976DA-2079-4211-AD93-E64291E2D049}" type="presParOf" srcId="{72707167-2A02-4CCA-8FF0-84CDB1BAB15B}" destId="{41417D42-3C48-40CB-9A1C-785F1FE1E895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53E36A-1AAC-467F-B00E-9187782B5ECD}">
      <dsp:nvSpPr>
        <dsp:cNvPr id="0" name=""/>
        <dsp:cNvSpPr/>
      </dsp:nvSpPr>
      <dsp:spPr>
        <a:xfrm>
          <a:off x="3193" y="36164"/>
          <a:ext cx="2533509" cy="354691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522" tIns="330200" rIns="197522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RNN is used for sequence / time-series problem</a:t>
          </a:r>
        </a:p>
      </dsp:txBody>
      <dsp:txXfrm>
        <a:off x="3193" y="1383991"/>
        <a:ext cx="2533509" cy="2128147"/>
      </dsp:txXfrm>
    </dsp:sp>
    <dsp:sp modelId="{BF1F0B41-CCCD-460B-9CAD-B896CB339FFA}">
      <dsp:nvSpPr>
        <dsp:cNvPr id="0" name=""/>
        <dsp:cNvSpPr/>
      </dsp:nvSpPr>
      <dsp:spPr>
        <a:xfrm>
          <a:off x="737911" y="390855"/>
          <a:ext cx="1064073" cy="106407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959" tIns="12700" rIns="8295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93741" y="546685"/>
        <a:ext cx="752413" cy="752413"/>
      </dsp:txXfrm>
    </dsp:sp>
    <dsp:sp modelId="{4DEDEFEE-98D8-481D-83E0-064B3A64866F}">
      <dsp:nvSpPr>
        <dsp:cNvPr id="0" name=""/>
        <dsp:cNvSpPr/>
      </dsp:nvSpPr>
      <dsp:spPr>
        <a:xfrm>
          <a:off x="3193" y="3583005"/>
          <a:ext cx="2533509" cy="72"/>
        </a:xfrm>
        <a:prstGeom prst="rect">
          <a:avLst/>
        </a:prstGeom>
        <a:solidFill>
          <a:schemeClr val="accent2">
            <a:hueOff val="5577"/>
            <a:satOff val="-3839"/>
            <a:lumOff val="-980"/>
            <a:alphaOff val="0"/>
          </a:schemeClr>
        </a:solidFill>
        <a:ln w="15875" cap="flat" cmpd="sng" algn="ctr">
          <a:solidFill>
            <a:schemeClr val="accent2">
              <a:hueOff val="5577"/>
              <a:satOff val="-3839"/>
              <a:lumOff val="-98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E842C4-C8CC-430A-ACB8-CDB6EB944D43}">
      <dsp:nvSpPr>
        <dsp:cNvPr id="0" name=""/>
        <dsp:cNvSpPr/>
      </dsp:nvSpPr>
      <dsp:spPr>
        <a:xfrm>
          <a:off x="2790053" y="36164"/>
          <a:ext cx="2533509" cy="3546913"/>
        </a:xfrm>
        <a:prstGeom prst="rect">
          <a:avLst/>
        </a:prstGeom>
        <a:solidFill>
          <a:schemeClr val="accent2">
            <a:tint val="40000"/>
            <a:alpha val="90000"/>
            <a:hueOff val="82399"/>
            <a:satOff val="-7939"/>
            <a:lumOff val="-837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82399"/>
              <a:satOff val="-7939"/>
              <a:lumOff val="-8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522" tIns="330200" rIns="197522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Gradient vanishing problem limits its effectiveness</a:t>
          </a:r>
        </a:p>
      </dsp:txBody>
      <dsp:txXfrm>
        <a:off x="2790053" y="1383991"/>
        <a:ext cx="2533509" cy="2128147"/>
      </dsp:txXfrm>
    </dsp:sp>
    <dsp:sp modelId="{863F96EF-26CC-430D-B677-79009C89B505}">
      <dsp:nvSpPr>
        <dsp:cNvPr id="0" name=""/>
        <dsp:cNvSpPr/>
      </dsp:nvSpPr>
      <dsp:spPr>
        <a:xfrm>
          <a:off x="3524771" y="390855"/>
          <a:ext cx="1064073" cy="1064073"/>
        </a:xfrm>
        <a:prstGeom prst="ellipse">
          <a:avLst/>
        </a:prstGeom>
        <a:solidFill>
          <a:schemeClr val="accent2">
            <a:hueOff val="11154"/>
            <a:satOff val="-7679"/>
            <a:lumOff val="-1961"/>
            <a:alphaOff val="0"/>
          </a:schemeClr>
        </a:solidFill>
        <a:ln w="15875" cap="flat" cmpd="sng" algn="ctr">
          <a:solidFill>
            <a:schemeClr val="accent2">
              <a:hueOff val="11154"/>
              <a:satOff val="-7679"/>
              <a:lumOff val="-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959" tIns="12700" rIns="8295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680601" y="546685"/>
        <a:ext cx="752413" cy="752413"/>
      </dsp:txXfrm>
    </dsp:sp>
    <dsp:sp modelId="{1A9A575B-FE99-4D67-88EA-9F5E4572B373}">
      <dsp:nvSpPr>
        <dsp:cNvPr id="0" name=""/>
        <dsp:cNvSpPr/>
      </dsp:nvSpPr>
      <dsp:spPr>
        <a:xfrm>
          <a:off x="2790053" y="3583005"/>
          <a:ext cx="2533509" cy="72"/>
        </a:xfrm>
        <a:prstGeom prst="rect">
          <a:avLst/>
        </a:prstGeom>
        <a:solidFill>
          <a:schemeClr val="accent2">
            <a:hueOff val="16731"/>
            <a:satOff val="-11518"/>
            <a:lumOff val="-2941"/>
            <a:alphaOff val="0"/>
          </a:schemeClr>
        </a:solidFill>
        <a:ln w="15875" cap="flat" cmpd="sng" algn="ctr">
          <a:solidFill>
            <a:schemeClr val="accent2">
              <a:hueOff val="16731"/>
              <a:satOff val="-11518"/>
              <a:lumOff val="-29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C2CF87-BA98-4E51-8C67-E56556AE8CC8}">
      <dsp:nvSpPr>
        <dsp:cNvPr id="0" name=""/>
        <dsp:cNvSpPr/>
      </dsp:nvSpPr>
      <dsp:spPr>
        <a:xfrm>
          <a:off x="5576913" y="36164"/>
          <a:ext cx="2533509" cy="3546913"/>
        </a:xfrm>
        <a:prstGeom prst="rect">
          <a:avLst/>
        </a:prstGeom>
        <a:solidFill>
          <a:schemeClr val="accent2">
            <a:tint val="40000"/>
            <a:alpha val="90000"/>
            <a:hueOff val="164799"/>
            <a:satOff val="-15877"/>
            <a:lumOff val="-1674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164799"/>
              <a:satOff val="-15877"/>
              <a:lumOff val="-16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522" tIns="330200" rIns="197522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LSTM cell to eliminate problem</a:t>
          </a:r>
        </a:p>
      </dsp:txBody>
      <dsp:txXfrm>
        <a:off x="5576913" y="1383991"/>
        <a:ext cx="2533509" cy="2128147"/>
      </dsp:txXfrm>
    </dsp:sp>
    <dsp:sp modelId="{2FE57CAF-CE01-409A-934A-054455423FA8}">
      <dsp:nvSpPr>
        <dsp:cNvPr id="0" name=""/>
        <dsp:cNvSpPr/>
      </dsp:nvSpPr>
      <dsp:spPr>
        <a:xfrm>
          <a:off x="6311631" y="390855"/>
          <a:ext cx="1064073" cy="1064073"/>
        </a:xfrm>
        <a:prstGeom prst="ellipse">
          <a:avLst/>
        </a:prstGeom>
        <a:solidFill>
          <a:schemeClr val="accent2">
            <a:hueOff val="22307"/>
            <a:satOff val="-15358"/>
            <a:lumOff val="-3922"/>
            <a:alphaOff val="0"/>
          </a:schemeClr>
        </a:solidFill>
        <a:ln w="15875" cap="flat" cmpd="sng" algn="ctr">
          <a:solidFill>
            <a:schemeClr val="accent2">
              <a:hueOff val="22307"/>
              <a:satOff val="-1535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959" tIns="12700" rIns="8295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467461" y="546685"/>
        <a:ext cx="752413" cy="752413"/>
      </dsp:txXfrm>
    </dsp:sp>
    <dsp:sp modelId="{1E3A1605-FD17-407F-AA25-B634E3C13F10}">
      <dsp:nvSpPr>
        <dsp:cNvPr id="0" name=""/>
        <dsp:cNvSpPr/>
      </dsp:nvSpPr>
      <dsp:spPr>
        <a:xfrm>
          <a:off x="5576913" y="3583005"/>
          <a:ext cx="2533509" cy="72"/>
        </a:xfrm>
        <a:prstGeom prst="rect">
          <a:avLst/>
        </a:prstGeom>
        <a:solidFill>
          <a:schemeClr val="accent2">
            <a:hueOff val="27884"/>
            <a:satOff val="-19197"/>
            <a:lumOff val="-4902"/>
            <a:alphaOff val="0"/>
          </a:schemeClr>
        </a:solidFill>
        <a:ln w="15875" cap="flat" cmpd="sng" algn="ctr">
          <a:solidFill>
            <a:schemeClr val="accent2">
              <a:hueOff val="27884"/>
              <a:satOff val="-19197"/>
              <a:lumOff val="-49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B43C6D-ED22-4353-852F-43707FC683B4}">
      <dsp:nvSpPr>
        <dsp:cNvPr id="0" name=""/>
        <dsp:cNvSpPr/>
      </dsp:nvSpPr>
      <dsp:spPr>
        <a:xfrm>
          <a:off x="8363774" y="36164"/>
          <a:ext cx="2533509" cy="3546913"/>
        </a:xfrm>
        <a:prstGeom prst="rect">
          <a:avLst/>
        </a:prstGeom>
        <a:solidFill>
          <a:schemeClr val="accent2">
            <a:tint val="40000"/>
            <a:alpha val="90000"/>
            <a:hueOff val="247198"/>
            <a:satOff val="-23816"/>
            <a:lumOff val="-2511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247198"/>
              <a:satOff val="-23816"/>
              <a:lumOff val="-25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522" tIns="330200" rIns="197522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Practically LSTM works much better than RNN</a:t>
          </a:r>
        </a:p>
      </dsp:txBody>
      <dsp:txXfrm>
        <a:off x="8363774" y="1383991"/>
        <a:ext cx="2533509" cy="2128147"/>
      </dsp:txXfrm>
    </dsp:sp>
    <dsp:sp modelId="{145ECB34-F09B-4C98-870E-AA827D922822}">
      <dsp:nvSpPr>
        <dsp:cNvPr id="0" name=""/>
        <dsp:cNvSpPr/>
      </dsp:nvSpPr>
      <dsp:spPr>
        <a:xfrm>
          <a:off x="9098491" y="390855"/>
          <a:ext cx="1064073" cy="1064073"/>
        </a:xfrm>
        <a:prstGeom prst="ellipse">
          <a:avLst/>
        </a:prstGeom>
        <a:solidFill>
          <a:schemeClr val="accent2">
            <a:hueOff val="33461"/>
            <a:satOff val="-23037"/>
            <a:lumOff val="-5883"/>
            <a:alphaOff val="0"/>
          </a:schemeClr>
        </a:solidFill>
        <a:ln w="15875" cap="flat" cmpd="sng" algn="ctr">
          <a:solidFill>
            <a:schemeClr val="accent2">
              <a:hueOff val="33461"/>
              <a:satOff val="-23037"/>
              <a:lumOff val="-58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959" tIns="12700" rIns="8295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9254321" y="546685"/>
        <a:ext cx="752413" cy="752413"/>
      </dsp:txXfrm>
    </dsp:sp>
    <dsp:sp modelId="{B4F5A08B-6F3C-4A3D-8ECC-8E5F74B2717E}">
      <dsp:nvSpPr>
        <dsp:cNvPr id="0" name=""/>
        <dsp:cNvSpPr/>
      </dsp:nvSpPr>
      <dsp:spPr>
        <a:xfrm>
          <a:off x="8363774" y="3583005"/>
          <a:ext cx="2533509" cy="72"/>
        </a:xfrm>
        <a:prstGeom prst="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accent2">
              <a:hueOff val="39038"/>
              <a:satOff val="-26876"/>
              <a:lumOff val="-6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6638D-C487-47A8-A1AC-5759DF9CEB2A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2EF9F-2071-4774-8509-304BE101B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494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Input, hidden, output layers,</a:t>
            </a:r>
          </a:p>
          <a:p>
            <a:r>
              <a:rPr lang="en-US" dirty="0"/>
              <a:t>The output of one layer is the linear combination of the output of previous layers followed by an activation </a:t>
            </a:r>
            <a:r>
              <a:rPr lang="en-US" dirty="0" err="1"/>
              <a:t>func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2EF9F-2071-4774-8509-304BE101B8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29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class of classic classification problem is called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2EF9F-2071-4774-8509-304BE101B81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36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only difference from NN</a:t>
            </a:r>
          </a:p>
          <a:p>
            <a:endParaRPr lang="en-US" dirty="0"/>
          </a:p>
          <a:p>
            <a:r>
              <a:rPr lang="en-US" dirty="0"/>
              <a:t>Two ways to illustrate RNN, rolled and unrolled expression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2EF9F-2071-4774-8509-304BE101B81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671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Many to one (only care about the last output)</a:t>
            </a:r>
          </a:p>
          <a:p>
            <a:endParaRPr lang="en-US" dirty="0"/>
          </a:p>
          <a:p>
            <a:r>
              <a:rPr lang="en-US" dirty="0"/>
              <a:t>One to Many (auto-completion)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2EF9F-2071-4774-8509-304BE101B8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150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motivation for RNN is to learn the dependency between the current output and previous inputs</a:t>
            </a:r>
          </a:p>
          <a:p>
            <a:r>
              <a:rPr lang="en-US" dirty="0"/>
              <a:t>When the separation between them is long</a:t>
            </a:r>
          </a:p>
          <a:p>
            <a:r>
              <a:rPr lang="en-US" dirty="0"/>
              <a:t>There will be gradient vanishing problem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2EF9F-2071-4774-8509-304BE101B81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615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Common activation functions sigmoid</a:t>
            </a:r>
          </a:p>
          <a:p>
            <a:r>
              <a:rPr lang="en-US" dirty="0"/>
              <a:t>The final math op to derive the output is the activation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2EF9F-2071-4774-8509-304BE101B81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96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1D8D-19D7-4B9B-9887-65A479E187A1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356EF-D225-4406-B13E-31E52E9EEFF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1D8D-19D7-4B9B-9887-65A479E187A1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356EF-D225-4406-B13E-31E52E9EE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50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1D8D-19D7-4B9B-9887-65A479E187A1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356EF-D225-4406-B13E-31E52E9EE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54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1D8D-19D7-4B9B-9887-65A479E187A1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356EF-D225-4406-B13E-31E52E9EE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564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1D8D-19D7-4B9B-9887-65A479E187A1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356EF-D225-4406-B13E-31E52E9EEFF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313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1D8D-19D7-4B9B-9887-65A479E187A1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356EF-D225-4406-B13E-31E52E9EE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760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1D8D-19D7-4B9B-9887-65A479E187A1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356EF-D225-4406-B13E-31E52E9EE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80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1D8D-19D7-4B9B-9887-65A479E187A1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356EF-D225-4406-B13E-31E52E9EE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94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1D8D-19D7-4B9B-9887-65A479E187A1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356EF-D225-4406-B13E-31E52E9EE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818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EC31D8D-19D7-4B9B-9887-65A479E187A1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B356EF-D225-4406-B13E-31E52E9EE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319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1D8D-19D7-4B9B-9887-65A479E187A1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356EF-D225-4406-B13E-31E52E9EE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87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EC31D8D-19D7-4B9B-9887-65A479E187A1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1B356EF-D225-4406-B13E-31E52E9EEFF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979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DBD1F-48C4-4B5B-894C-233037EA3A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600" dirty="0"/>
              <a:t>Introduction to RNN and LSTM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3F4BD8-76D6-4396-8CF5-65D7E7C6C8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Presentor</a:t>
            </a:r>
            <a:r>
              <a:rPr lang="en-US" dirty="0"/>
              <a:t>: Wenguang Mao</a:t>
            </a:r>
          </a:p>
        </p:txBody>
      </p:sp>
    </p:spTree>
    <p:extLst>
      <p:ext uri="{BB962C8B-B14F-4D97-AF65-F5344CB8AC3E}">
        <p14:creationId xmlns:p14="http://schemas.microsoft.com/office/powerpoint/2010/main" val="2730915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844A6-49F2-4190-8001-04B6B6C26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6EBE8-7FC3-4456-A872-E8FD79503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  <a:buFont typeface="Wingdings" panose="05000000000000000000" pitchFamily="2" charset="2"/>
              <a:buChar char="q"/>
            </a:pPr>
            <a:r>
              <a:rPr lang="en-US" sz="3200" dirty="0"/>
              <a:t> Change activation functions</a:t>
            </a:r>
          </a:p>
          <a:p>
            <a:pPr lvl="1">
              <a:spcBef>
                <a:spcPts val="1800"/>
              </a:spcBef>
              <a:buFont typeface="Wingdings" panose="05000000000000000000" pitchFamily="2" charset="2"/>
              <a:buChar char="q"/>
            </a:pPr>
            <a:r>
              <a:rPr lang="en-US" sz="3000" dirty="0"/>
              <a:t> The problem can be alleviated somewhat but not eliminated</a:t>
            </a:r>
          </a:p>
          <a:p>
            <a:pPr lvl="1">
              <a:spcBef>
                <a:spcPts val="1800"/>
              </a:spcBef>
              <a:buFont typeface="Wingdings" panose="05000000000000000000" pitchFamily="2" charset="2"/>
              <a:buChar char="q"/>
            </a:pPr>
            <a:r>
              <a:rPr lang="en-US" sz="3000" dirty="0"/>
              <a:t> May affect the learning performance</a:t>
            </a:r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q"/>
            </a:pPr>
            <a:r>
              <a:rPr lang="en-US" sz="3200" dirty="0"/>
              <a:t> LSTM</a:t>
            </a:r>
          </a:p>
        </p:txBody>
      </p:sp>
    </p:spTree>
    <p:extLst>
      <p:ext uri="{BB962C8B-B14F-4D97-AF65-F5344CB8AC3E}">
        <p14:creationId xmlns:p14="http://schemas.microsoft.com/office/powerpoint/2010/main" val="1307573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AD83CFE-1CA3-4832-A4B9-C48CD1347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C98641C-7F74-435D-996F-A4387A3C3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1F2484-80E8-4311-9057-3E0FAC6E0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7" y="1479264"/>
            <a:ext cx="5131653" cy="192436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530C0F6-C8DF-4539-B30C-8105DB618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C0C1C8-8599-47AC-96E6-61763980A2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891" y="1481790"/>
            <a:ext cx="5118182" cy="1919316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BAE51241-AA8B-4B82-9C59-6738DB856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B844A6-49F2-4190-8001-04B6B6C26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Long Short-Term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6EBE8-7FC3-4456-A872-E8FD79503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212" y="5943600"/>
            <a:ext cx="10058400" cy="54351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500" cap="all" spc="200">
                <a:solidFill>
                  <a:srgbClr val="FFFFFF"/>
                </a:solidFill>
                <a:latin typeface="+mj-lt"/>
              </a:rPr>
              <a:t> Key insights: build a direct path from previous inputs to the current output </a:t>
            </a:r>
          </a:p>
        </p:txBody>
      </p:sp>
    </p:spTree>
    <p:extLst>
      <p:ext uri="{BB962C8B-B14F-4D97-AF65-F5344CB8AC3E}">
        <p14:creationId xmlns:p14="http://schemas.microsoft.com/office/powerpoint/2010/main" val="3990601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B844A6-49F2-4190-8001-04B6B6C26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LSTM Breakdown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6EBE8-7FC3-4456-A872-E8FD79503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FFFF"/>
                </a:solidFill>
              </a:rPr>
              <a:t> Hidden states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FFFF"/>
                </a:solidFill>
              </a:rPr>
              <a:t> Input gates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FFFF"/>
                </a:solidFill>
              </a:rPr>
              <a:t> Forget gates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FFFF"/>
                </a:solidFill>
              </a:rPr>
              <a:t> Output gates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38144DE-095D-4C47-A6C5-8639AD1D8622}"/>
              </a:ext>
            </a:extLst>
          </p:cNvPr>
          <p:cNvGrpSpPr/>
          <p:nvPr/>
        </p:nvGrpSpPr>
        <p:grpSpPr>
          <a:xfrm>
            <a:off x="5398007" y="285750"/>
            <a:ext cx="5584317" cy="6086475"/>
            <a:chOff x="5398007" y="285750"/>
            <a:chExt cx="5584317" cy="608647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D0B51EB-7C46-473C-ABAB-F960A9B9C4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370" r="33131"/>
            <a:stretch/>
          </p:blipFill>
          <p:spPr>
            <a:xfrm>
              <a:off x="5398007" y="285750"/>
              <a:ext cx="5584317" cy="608647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6256D39-A64A-49D1-AD68-0DB6663CFF79}"/>
                </a:ext>
              </a:extLst>
            </p:cNvPr>
            <p:cNvSpPr/>
            <p:nvPr/>
          </p:nvSpPr>
          <p:spPr>
            <a:xfrm>
              <a:off x="9991724" y="5486400"/>
              <a:ext cx="990600" cy="8858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0464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C4F7E42D-8B5A-4FC8-81CD-9E60171F7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8C04651D-B9F4-4935-A02D-364153FBD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0B0039-85C2-4537-B694-02892077E2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72" r="32047" b="1"/>
          <a:stretch/>
        </p:blipFill>
        <p:spPr>
          <a:xfrm>
            <a:off x="4742017" y="640080"/>
            <a:ext cx="6798082" cy="55778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B844A6-49F2-4190-8001-04B6B6C26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Hidden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6EBE8-7FC3-4456-A872-E8FD79503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FFFF"/>
                </a:solidFill>
              </a:rPr>
              <a:t> Carry previous information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FFFF"/>
                </a:solidFill>
              </a:rPr>
              <a:t> Build a direct path </a:t>
            </a:r>
          </a:p>
        </p:txBody>
      </p:sp>
    </p:spTree>
    <p:extLst>
      <p:ext uri="{BB962C8B-B14F-4D97-AF65-F5344CB8AC3E}">
        <p14:creationId xmlns:p14="http://schemas.microsoft.com/office/powerpoint/2010/main" val="1592941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99045A-43FE-4357-97D5-19E8175F14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199" y="645106"/>
            <a:ext cx="4293612" cy="524774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B844A6-49F2-4190-8001-04B6B6C26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dirty="0"/>
              <a:t>Gates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06EBE8-7FC3-4456-A872-E8FD795036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11684" y="2198914"/>
                <a:ext cx="5127172" cy="3670180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 A neural network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sz="2400" dirty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 Output range [0, 1]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 Pointwise multiplication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 Filtering function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06EBE8-7FC3-4456-A872-E8FD795036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11684" y="2198914"/>
                <a:ext cx="5127172" cy="3670180"/>
              </a:xfrm>
              <a:blipFill>
                <a:blip r:embed="rId3"/>
                <a:stretch>
                  <a:fillRect l="-3448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1778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8AD490-8E93-4821-8633-056B18D9A1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633999" y="1483544"/>
            <a:ext cx="6275667" cy="389091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B844A6-49F2-4190-8001-04B6B6C26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Input Gates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6EBE8-7FC3-4456-A872-E8FD79503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6885" y="3578084"/>
            <a:ext cx="3659246" cy="263983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cap="all" spc="200" dirty="0">
                <a:solidFill>
                  <a:srgbClr val="FFFFFF"/>
                </a:solidFill>
                <a:latin typeface="+mj-lt"/>
              </a:rPr>
              <a:t>What is kept from previous states</a:t>
            </a:r>
          </a:p>
        </p:txBody>
      </p:sp>
    </p:spTree>
    <p:extLst>
      <p:ext uri="{BB962C8B-B14F-4D97-AF65-F5344CB8AC3E}">
        <p14:creationId xmlns:p14="http://schemas.microsoft.com/office/powerpoint/2010/main" val="1580363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D7A998-145E-4172-89EE-C7342446A4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633999" y="1483544"/>
            <a:ext cx="6275667" cy="389091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B844A6-49F2-4190-8001-04B6B6C26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Forget 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6EBE8-7FC3-4456-A872-E8FD79503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6885" y="3578084"/>
            <a:ext cx="3659246" cy="263983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cap="all" spc="200" dirty="0">
                <a:solidFill>
                  <a:srgbClr val="FFFFFF"/>
                </a:solidFill>
                <a:latin typeface="+mj-lt"/>
              </a:rPr>
              <a:t>What is added to the hidden state</a:t>
            </a:r>
          </a:p>
        </p:txBody>
      </p:sp>
    </p:spTree>
    <p:extLst>
      <p:ext uri="{BB962C8B-B14F-4D97-AF65-F5344CB8AC3E}">
        <p14:creationId xmlns:p14="http://schemas.microsoft.com/office/powerpoint/2010/main" val="107509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C1EB6F-03DD-46A5-8D12-784277E120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633999" y="1483544"/>
            <a:ext cx="6275667" cy="389091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B844A6-49F2-4190-8001-04B6B6C26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Output Gates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6EBE8-7FC3-4456-A872-E8FD79503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6885" y="3578084"/>
            <a:ext cx="3659246" cy="263983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cap="all" spc="200" dirty="0">
                <a:solidFill>
                  <a:srgbClr val="FFFFFF"/>
                </a:solidFill>
                <a:latin typeface="+mj-lt"/>
              </a:rPr>
              <a:t>What is reported as output</a:t>
            </a:r>
          </a:p>
        </p:txBody>
      </p:sp>
    </p:spTree>
    <p:extLst>
      <p:ext uri="{BB962C8B-B14F-4D97-AF65-F5344CB8AC3E}">
        <p14:creationId xmlns:p14="http://schemas.microsoft.com/office/powerpoint/2010/main" val="4196415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AD83CFE-1CA3-4832-A4B9-C48CD1347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C98641C-7F74-435D-996F-A4387A3C3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853627-2AAC-43E1-A89A-AC63A10469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295"/>
          <a:stretch/>
        </p:blipFill>
        <p:spPr>
          <a:xfrm>
            <a:off x="635457" y="808337"/>
            <a:ext cx="5131653" cy="3266222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F530C0F6-C8DF-4539-B30C-8105DB618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47E23AE-895A-4DD5-B80A-C73CC2E36D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295"/>
          <a:stretch/>
        </p:blipFill>
        <p:spPr>
          <a:xfrm>
            <a:off x="6424891" y="812624"/>
            <a:ext cx="5118182" cy="3257648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BAE51241-AA8B-4B82-9C59-6738DB856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B844A6-49F2-4190-8001-04B6B6C26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LSTM Variants</a:t>
            </a:r>
          </a:p>
        </p:txBody>
      </p:sp>
    </p:spTree>
    <p:extLst>
      <p:ext uri="{BB962C8B-B14F-4D97-AF65-F5344CB8AC3E}">
        <p14:creationId xmlns:p14="http://schemas.microsoft.com/office/powerpoint/2010/main" val="3302296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F9E80720-23E6-4B89-B77E-04A7689F1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CD1D3CA1-3EB6-41F3-A419-8424B56BE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4D87F7B2-AA36-4B58-BC2C-1BBA135E8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B844A6-49F2-4190-8001-04B6B6C26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Conclusion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66F26DAA-8D64-45A2-BCA0-135C7CF1FD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1748832"/>
              </p:ext>
            </p:extLst>
          </p:nvPr>
        </p:nvGraphicFramePr>
        <p:xfrm>
          <a:off x="643466" y="643467"/>
          <a:ext cx="10900477" cy="3619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9422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B2090A-B51A-4EA4-A1EA-6FEF72D69E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017" y="1916428"/>
            <a:ext cx="6798082" cy="30251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B844A6-49F2-4190-8001-04B6B6C26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Traditional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6EBE8-7FC3-4456-A872-E8FD79503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FFFF"/>
                </a:solidFill>
              </a:rPr>
              <a:t> Input Layer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FFFF"/>
                </a:solidFill>
              </a:rPr>
              <a:t> Hidden Layers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FFFF"/>
                </a:solidFill>
              </a:rPr>
              <a:t> Output Layer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FFFF"/>
                </a:solidFill>
              </a:rPr>
              <a:t> Activation </a:t>
            </a:r>
          </a:p>
        </p:txBody>
      </p:sp>
    </p:spTree>
    <p:extLst>
      <p:ext uri="{BB962C8B-B14F-4D97-AF65-F5344CB8AC3E}">
        <p14:creationId xmlns:p14="http://schemas.microsoft.com/office/powerpoint/2010/main" val="775353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844A6-49F2-4190-8001-04B6B6C26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6EBE8-7FC3-4456-A872-E8FD79503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  <a:buFont typeface="Wingdings" panose="05000000000000000000" pitchFamily="2" charset="2"/>
              <a:buChar char="q"/>
            </a:pPr>
            <a:r>
              <a:rPr lang="en-US" sz="3200" dirty="0"/>
              <a:t> The output depends on</a:t>
            </a:r>
          </a:p>
          <a:p>
            <a:pPr lvl="1">
              <a:spcBef>
                <a:spcPts val="1800"/>
              </a:spcBef>
              <a:buFont typeface="Wingdings" panose="05000000000000000000" pitchFamily="2" charset="2"/>
              <a:buChar char="q"/>
            </a:pPr>
            <a:r>
              <a:rPr lang="en-US" sz="2800" dirty="0"/>
              <a:t> Current Input</a:t>
            </a:r>
          </a:p>
          <a:p>
            <a:pPr lvl="1">
              <a:spcBef>
                <a:spcPts val="1800"/>
              </a:spcBef>
              <a:buFont typeface="Wingdings" panose="05000000000000000000" pitchFamily="2" charset="2"/>
              <a:buChar char="q"/>
            </a:pPr>
            <a:r>
              <a:rPr lang="en-US" sz="2800" dirty="0"/>
              <a:t> Previous Output</a:t>
            </a:r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q"/>
            </a:pPr>
            <a:r>
              <a:rPr lang="en-US" sz="3000" dirty="0"/>
              <a:t> Traditional neural network cannot capture such relationship</a:t>
            </a:r>
          </a:p>
        </p:txBody>
      </p:sp>
    </p:spTree>
    <p:extLst>
      <p:ext uri="{BB962C8B-B14F-4D97-AF65-F5344CB8AC3E}">
        <p14:creationId xmlns:p14="http://schemas.microsoft.com/office/powerpoint/2010/main" val="2373414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D0DE514-8876-4D18-A995-61A5C1F81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49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DA791C-FFCF-422E-8775-BDA6C0E5E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1FE77C-9D17-4D6E-A12A-190A2AB766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663846"/>
            <a:ext cx="10925102" cy="357797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DCF8855-3530-4F46-A4CB-3B6686EEE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B844A6-49F2-4190-8001-04B6B6C26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Recurrent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6EBE8-7FC3-4456-A872-E8FD79503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212" y="5943600"/>
            <a:ext cx="10058400" cy="54351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500" cap="all" spc="200">
                <a:solidFill>
                  <a:srgbClr val="FFFFFF"/>
                </a:solidFill>
                <a:latin typeface="+mj-lt"/>
              </a:rPr>
              <a:t> Use the previous output as the input of current network </a:t>
            </a:r>
          </a:p>
        </p:txBody>
      </p:sp>
    </p:spTree>
    <p:extLst>
      <p:ext uri="{BB962C8B-B14F-4D97-AF65-F5344CB8AC3E}">
        <p14:creationId xmlns:p14="http://schemas.microsoft.com/office/powerpoint/2010/main" val="3007382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AD83CFE-1CA3-4832-A4B9-C48CD1347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C98641C-7F74-435D-996F-A4387A3C3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591ABF-2247-4A22-BBC7-8C610D4482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7" y="1019363"/>
            <a:ext cx="5131653" cy="284417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530C0F6-C8DF-4539-B30C-8105DB618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D66ACD-EF60-4736-97FB-5050F4008D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891" y="1008969"/>
            <a:ext cx="5118182" cy="2864958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BAE51241-AA8B-4B82-9C59-6738DB856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B844A6-49F2-4190-8001-04B6B6C26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Different Configurations</a:t>
            </a:r>
            <a:endParaRPr lang="en-US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587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4170B5-6E99-49CB-8097-2D33BEF7B7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66"/>
          <a:stretch/>
        </p:blipFill>
        <p:spPr>
          <a:xfrm>
            <a:off x="3438524" y="3343275"/>
            <a:ext cx="4772025" cy="23907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B844A6-49F2-4190-8001-04B6B6C26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of RNN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6EBE8-7FC3-4456-A872-E8FD79503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 The Concept of RNN is great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 Having a practical problem for training RNN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098428B-4EFD-4554-877C-DCEF1280A9A6}"/>
              </a:ext>
            </a:extLst>
          </p:cNvPr>
          <p:cNvGrpSpPr/>
          <p:nvPr/>
        </p:nvGrpSpPr>
        <p:grpSpPr>
          <a:xfrm>
            <a:off x="3324223" y="3208231"/>
            <a:ext cx="5000627" cy="2525819"/>
            <a:chOff x="3324223" y="3208231"/>
            <a:chExt cx="5000627" cy="2525819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ECD7DA2-504A-4991-AA8D-9DC2DC510217}"/>
                </a:ext>
              </a:extLst>
            </p:cNvPr>
            <p:cNvSpPr/>
            <p:nvPr/>
          </p:nvSpPr>
          <p:spPr>
            <a:xfrm>
              <a:off x="7343775" y="3208231"/>
              <a:ext cx="981075" cy="70654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F033BBD-7200-4700-82C8-4CB84807F1FB}"/>
                </a:ext>
              </a:extLst>
            </p:cNvPr>
            <p:cNvSpPr/>
            <p:nvPr/>
          </p:nvSpPr>
          <p:spPr>
            <a:xfrm>
              <a:off x="3324223" y="5027506"/>
              <a:ext cx="981075" cy="70654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Connector: Curved 8">
              <a:extLst>
                <a:ext uri="{FF2B5EF4-FFF2-40B4-BE49-F238E27FC236}">
                  <a16:creationId xmlns:a16="http://schemas.microsoft.com/office/drawing/2014/main" id="{374AF9F8-6A58-47A9-8C35-D1B4660943D4}"/>
                </a:ext>
              </a:extLst>
            </p:cNvPr>
            <p:cNvCxnSpPr/>
            <p:nvPr/>
          </p:nvCxnSpPr>
          <p:spPr>
            <a:xfrm flipV="1">
              <a:off x="4419599" y="3686175"/>
              <a:ext cx="2838450" cy="1694603"/>
            </a:xfrm>
            <a:prstGeom prst="curvedConnector3">
              <a:avLst>
                <a:gd name="adj1" fmla="val 48657"/>
              </a:avLst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9935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06EBE8-7FC3-4456-A872-E8FD795036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3200" dirty="0"/>
                  <a:t> The dependency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sz="3200" dirty="0"/>
                  <a:t> can be described by</a:t>
                </a:r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3200" dirty="0"/>
                  <a:t> It can be factorized into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06EBE8-7FC3-4456-A872-E8FD795036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42" t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A5B844A6-49F2-4190-8001-04B6B6C26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Vanishing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172FFFF-02CD-44EE-AAF8-8D066A96E9A7}"/>
                  </a:ext>
                </a:extLst>
              </p:cNvPr>
              <p:cNvSpPr txBox="1"/>
              <p:nvPr/>
            </p:nvSpPr>
            <p:spPr>
              <a:xfrm>
                <a:off x="5680854" y="2600995"/>
                <a:ext cx="830292" cy="9847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172FFFF-02CD-44EE-AAF8-8D066A96E9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0854" y="2600995"/>
                <a:ext cx="830292" cy="9847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C57EDF8-46D5-4BD1-9E49-1F052316C705}"/>
                  </a:ext>
                </a:extLst>
              </p:cNvPr>
              <p:cNvSpPr txBox="1"/>
              <p:nvPr/>
            </p:nvSpPr>
            <p:spPr>
              <a:xfrm>
                <a:off x="3591372" y="4525045"/>
                <a:ext cx="5009256" cy="877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⋅⋅⋅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C57EDF8-46D5-4BD1-9E49-1F052316C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1372" y="4525045"/>
                <a:ext cx="5009256" cy="8776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9063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844A6-49F2-4190-8001-04B6B6C26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The Values of Derivative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6EBE8-7FC3-4456-A872-E8FD79503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 Depending on the activation functions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F4A137-7CB5-41D2-964C-162A0C1061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209" y="2687533"/>
            <a:ext cx="4811221" cy="328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968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844A6-49F2-4190-8001-04B6B6C26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6EBE8-7FC3-4456-A872-E8FD79503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 The partial derivative is close to zero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 The output is not related to far pervious inputs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 Long dependency is vanishing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33526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134</TotalTime>
  <Words>401</Words>
  <Application>Microsoft Office PowerPoint</Application>
  <PresentationFormat>Widescreen</PresentationFormat>
  <Paragraphs>87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Wingdings</vt:lpstr>
      <vt:lpstr>Retrospect</vt:lpstr>
      <vt:lpstr>Introduction to RNN and LSTM</vt:lpstr>
      <vt:lpstr>Traditional Neural Network</vt:lpstr>
      <vt:lpstr>Sequence Problems</vt:lpstr>
      <vt:lpstr>Recurrent Neural Network</vt:lpstr>
      <vt:lpstr>Different Configurations</vt:lpstr>
      <vt:lpstr>Problem of RNN</vt:lpstr>
      <vt:lpstr>Gradient Vanishing</vt:lpstr>
      <vt:lpstr>The Values of Derivative</vt:lpstr>
      <vt:lpstr>What’s the results</vt:lpstr>
      <vt:lpstr>Solutions</vt:lpstr>
      <vt:lpstr>Long Short-Term Memory</vt:lpstr>
      <vt:lpstr>LSTM Breakdown</vt:lpstr>
      <vt:lpstr>Hidden States</vt:lpstr>
      <vt:lpstr>Gates</vt:lpstr>
      <vt:lpstr>Input Gates</vt:lpstr>
      <vt:lpstr>Forget Gate</vt:lpstr>
      <vt:lpstr>Output Gates</vt:lpstr>
      <vt:lpstr>LSTM Variants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RNN and LSTM</dc:title>
  <dc:creator>Wenguang Mao</dc:creator>
  <cp:lastModifiedBy>Wenguang Mao</cp:lastModifiedBy>
  <cp:revision>12</cp:revision>
  <dcterms:created xsi:type="dcterms:W3CDTF">2018-06-27T01:33:42Z</dcterms:created>
  <dcterms:modified xsi:type="dcterms:W3CDTF">2018-06-27T03:47:53Z</dcterms:modified>
</cp:coreProperties>
</file>