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8"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_rels/data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4" Type="http://schemas.openxmlformats.org/officeDocument/2006/relationships/image" Target="../media/image4.svg" /></Relationships>
</file>

<file path=ppt/diagrams/_rels/data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svg" /><Relationship Id="rId1" Type="http://schemas.openxmlformats.org/officeDocument/2006/relationships/image" Target="../media/image6.png" /><Relationship Id="rId4" Type="http://schemas.openxmlformats.org/officeDocument/2006/relationships/image" Target="../media/image9.svg" /></Relationships>
</file>

<file path=ppt/diagrams/_rels/data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7.svg" /><Relationship Id="rId1" Type="http://schemas.openxmlformats.org/officeDocument/2006/relationships/image" Target="../media/image6.png" /><Relationship Id="rId4" Type="http://schemas.openxmlformats.org/officeDocument/2006/relationships/image" Target="../media/image12.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4" Type="http://schemas.openxmlformats.org/officeDocument/2006/relationships/image" Target="../media/image4.svg" /></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svg" /><Relationship Id="rId1" Type="http://schemas.openxmlformats.org/officeDocument/2006/relationships/image" Target="../media/image6.png" /><Relationship Id="rId4" Type="http://schemas.openxmlformats.org/officeDocument/2006/relationships/image" Target="../media/image9.svg" /></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7.svg" /><Relationship Id="rId1" Type="http://schemas.openxmlformats.org/officeDocument/2006/relationships/image" Target="../media/image6.png" /><Relationship Id="rId4" Type="http://schemas.openxmlformats.org/officeDocument/2006/relationships/image" Target="../media/image12.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7A48F-C9AF-42B1-B9B9-0C136357621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26E05CC-A91A-4DFC-A0FD-B8571C045948}">
      <dgm:prSet/>
      <dgm:spPr/>
      <dgm:t>
        <a:bodyPr/>
        <a:lstStyle/>
        <a:p>
          <a:pPr>
            <a:lnSpc>
              <a:spcPct val="100000"/>
            </a:lnSpc>
          </a:pPr>
          <a:r>
            <a:rPr lang="en-US"/>
            <a:t>Input : The input contains an integer N representing the buy price and then an integer M representing the price paid by the customer(N&lt;M≤104). Read input until </a:t>
          </a:r>
          <a:r>
            <a:rPr lang="en-US" b="1"/>
            <a:t>N</a:t>
          </a:r>
          <a:r>
            <a:rPr lang="en-US"/>
            <a:t> = </a:t>
          </a:r>
          <a:r>
            <a:rPr lang="en-US" b="1"/>
            <a:t>M</a:t>
          </a:r>
          <a:r>
            <a:rPr lang="en-US"/>
            <a:t> = 0.</a:t>
          </a:r>
        </a:p>
      </dgm:t>
    </dgm:pt>
    <dgm:pt modelId="{23FCD867-D73D-4A16-A1F4-378A43B322F4}" type="parTrans" cxnId="{1271BDC3-34C3-4AB3-A2C1-4FACF74E4FF0}">
      <dgm:prSet/>
      <dgm:spPr/>
      <dgm:t>
        <a:bodyPr/>
        <a:lstStyle/>
        <a:p>
          <a:endParaRPr lang="en-US"/>
        </a:p>
      </dgm:t>
    </dgm:pt>
    <dgm:pt modelId="{63253BE5-8B30-4FBF-BB41-B9CA4241C207}" type="sibTrans" cxnId="{1271BDC3-34C3-4AB3-A2C1-4FACF74E4FF0}">
      <dgm:prSet/>
      <dgm:spPr/>
      <dgm:t>
        <a:bodyPr/>
        <a:lstStyle/>
        <a:p>
          <a:endParaRPr lang="en-US"/>
        </a:p>
      </dgm:t>
    </dgm:pt>
    <dgm:pt modelId="{B7C1CD0E-0A14-4311-AD7A-D115C51C2FE8}">
      <dgm:prSet/>
      <dgm:spPr/>
      <dgm:t>
        <a:bodyPr/>
        <a:lstStyle/>
        <a:p>
          <a:pPr>
            <a:lnSpc>
              <a:spcPct val="100000"/>
            </a:lnSpc>
          </a:pPr>
          <a:r>
            <a:rPr lang="en-US"/>
            <a:t>Output :Print "possible" if it's possible to give the exact change or "impossible" if it's not.</a:t>
          </a:r>
        </a:p>
      </dgm:t>
    </dgm:pt>
    <dgm:pt modelId="{87201997-4215-47D5-8C6C-F872442C6AB0}" type="parTrans" cxnId="{9557DB61-5132-415D-B4D1-08EA43544A3B}">
      <dgm:prSet/>
      <dgm:spPr/>
      <dgm:t>
        <a:bodyPr/>
        <a:lstStyle/>
        <a:p>
          <a:endParaRPr lang="en-US"/>
        </a:p>
      </dgm:t>
    </dgm:pt>
    <dgm:pt modelId="{EF6C97C2-0D1E-49BB-83D5-9A3F5A35E4D7}" type="sibTrans" cxnId="{9557DB61-5132-415D-B4D1-08EA43544A3B}">
      <dgm:prSet/>
      <dgm:spPr/>
      <dgm:t>
        <a:bodyPr/>
        <a:lstStyle/>
        <a:p>
          <a:endParaRPr lang="en-US"/>
        </a:p>
      </dgm:t>
    </dgm:pt>
    <dgm:pt modelId="{0B7546AE-351A-4563-884D-A6043044F990}" type="pres">
      <dgm:prSet presAssocID="{2BC7A48F-C9AF-42B1-B9B9-0C1363576212}" presName="root" presStyleCnt="0">
        <dgm:presLayoutVars>
          <dgm:dir/>
          <dgm:resizeHandles val="exact"/>
        </dgm:presLayoutVars>
      </dgm:prSet>
      <dgm:spPr/>
    </dgm:pt>
    <dgm:pt modelId="{6254A688-4FBB-46AD-8774-17D9DF609966}" type="pres">
      <dgm:prSet presAssocID="{B26E05CC-A91A-4DFC-A0FD-B8571C045948}" presName="compNode" presStyleCnt="0"/>
      <dgm:spPr/>
    </dgm:pt>
    <dgm:pt modelId="{FC455D0F-BE93-4D07-8ECC-C14C438C4354}" type="pres">
      <dgm:prSet presAssocID="{B26E05CC-A91A-4DFC-A0FD-B8571C045948}" presName="bgRect" presStyleLbl="bgShp" presStyleIdx="0" presStyleCnt="2"/>
      <dgm:spPr/>
    </dgm:pt>
    <dgm:pt modelId="{E2DEEBE5-CF48-48ED-B45D-6796234FF905}" type="pres">
      <dgm:prSet presAssocID="{B26E05CC-A91A-4DFC-A0FD-B8571C045948}"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61876A63-CB80-4580-AA28-04941DDCCD3C}" type="pres">
      <dgm:prSet presAssocID="{B26E05CC-A91A-4DFC-A0FD-B8571C045948}" presName="spaceRect" presStyleCnt="0"/>
      <dgm:spPr/>
    </dgm:pt>
    <dgm:pt modelId="{D1E7025D-6F62-4149-9EDC-DA3EC0718137}" type="pres">
      <dgm:prSet presAssocID="{B26E05CC-A91A-4DFC-A0FD-B8571C045948}" presName="parTx" presStyleLbl="revTx" presStyleIdx="0" presStyleCnt="2">
        <dgm:presLayoutVars>
          <dgm:chMax val="0"/>
          <dgm:chPref val="0"/>
        </dgm:presLayoutVars>
      </dgm:prSet>
      <dgm:spPr/>
    </dgm:pt>
    <dgm:pt modelId="{4608E9FF-E7A6-49F1-B0A7-1109CD041CBE}" type="pres">
      <dgm:prSet presAssocID="{63253BE5-8B30-4FBF-BB41-B9CA4241C207}" presName="sibTrans" presStyleCnt="0"/>
      <dgm:spPr/>
    </dgm:pt>
    <dgm:pt modelId="{310CDF52-2BB4-4BA1-888F-008C1217B6EF}" type="pres">
      <dgm:prSet presAssocID="{B7C1CD0E-0A14-4311-AD7A-D115C51C2FE8}" presName="compNode" presStyleCnt="0"/>
      <dgm:spPr/>
    </dgm:pt>
    <dgm:pt modelId="{5842F884-DA27-4D09-ACD2-CC99F74A7B98}" type="pres">
      <dgm:prSet presAssocID="{B7C1CD0E-0A14-4311-AD7A-D115C51C2FE8}" presName="bgRect" presStyleLbl="bgShp" presStyleIdx="1" presStyleCnt="2"/>
      <dgm:spPr/>
    </dgm:pt>
    <dgm:pt modelId="{1D77EB2A-34FB-4E7E-B457-7588D65129B3}" type="pres">
      <dgm:prSet presAssocID="{B7C1CD0E-0A14-4311-AD7A-D115C51C2FE8}"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inter"/>
        </a:ext>
      </dgm:extLst>
    </dgm:pt>
    <dgm:pt modelId="{93A1FAF4-7A9B-4153-888A-01649D322D5C}" type="pres">
      <dgm:prSet presAssocID="{B7C1CD0E-0A14-4311-AD7A-D115C51C2FE8}" presName="spaceRect" presStyleCnt="0"/>
      <dgm:spPr/>
    </dgm:pt>
    <dgm:pt modelId="{127F0EAC-9D98-4ECF-B26A-1FA92131C54F}" type="pres">
      <dgm:prSet presAssocID="{B7C1CD0E-0A14-4311-AD7A-D115C51C2FE8}" presName="parTx" presStyleLbl="revTx" presStyleIdx="1" presStyleCnt="2">
        <dgm:presLayoutVars>
          <dgm:chMax val="0"/>
          <dgm:chPref val="0"/>
        </dgm:presLayoutVars>
      </dgm:prSet>
      <dgm:spPr/>
    </dgm:pt>
  </dgm:ptLst>
  <dgm:cxnLst>
    <dgm:cxn modelId="{15B6401E-A558-4AD7-897F-D133C23DB61C}" type="presOf" srcId="{2BC7A48F-C9AF-42B1-B9B9-0C1363576212}" destId="{0B7546AE-351A-4563-884D-A6043044F990}" srcOrd="0" destOrd="0" presId="urn:microsoft.com/office/officeart/2018/2/layout/IconVerticalSolidList"/>
    <dgm:cxn modelId="{0A9F4F26-8788-44BB-8BBF-8313AAB32616}" type="presOf" srcId="{B26E05CC-A91A-4DFC-A0FD-B8571C045948}" destId="{D1E7025D-6F62-4149-9EDC-DA3EC0718137}" srcOrd="0" destOrd="0" presId="urn:microsoft.com/office/officeart/2018/2/layout/IconVerticalSolidList"/>
    <dgm:cxn modelId="{6EAFCA3B-B913-415B-9EC4-FCCAF682F882}" type="presOf" srcId="{B7C1CD0E-0A14-4311-AD7A-D115C51C2FE8}" destId="{127F0EAC-9D98-4ECF-B26A-1FA92131C54F}" srcOrd="0" destOrd="0" presId="urn:microsoft.com/office/officeart/2018/2/layout/IconVerticalSolidList"/>
    <dgm:cxn modelId="{9557DB61-5132-415D-B4D1-08EA43544A3B}" srcId="{2BC7A48F-C9AF-42B1-B9B9-0C1363576212}" destId="{B7C1CD0E-0A14-4311-AD7A-D115C51C2FE8}" srcOrd="1" destOrd="0" parTransId="{87201997-4215-47D5-8C6C-F872442C6AB0}" sibTransId="{EF6C97C2-0D1E-49BB-83D5-9A3F5A35E4D7}"/>
    <dgm:cxn modelId="{1271BDC3-34C3-4AB3-A2C1-4FACF74E4FF0}" srcId="{2BC7A48F-C9AF-42B1-B9B9-0C1363576212}" destId="{B26E05CC-A91A-4DFC-A0FD-B8571C045948}" srcOrd="0" destOrd="0" parTransId="{23FCD867-D73D-4A16-A1F4-378A43B322F4}" sibTransId="{63253BE5-8B30-4FBF-BB41-B9CA4241C207}"/>
    <dgm:cxn modelId="{B371B52F-658E-4337-899D-1579FDA44ABB}" type="presParOf" srcId="{0B7546AE-351A-4563-884D-A6043044F990}" destId="{6254A688-4FBB-46AD-8774-17D9DF609966}" srcOrd="0" destOrd="0" presId="urn:microsoft.com/office/officeart/2018/2/layout/IconVerticalSolidList"/>
    <dgm:cxn modelId="{12A3A402-4B49-4B8E-9599-7A592F4E7D5A}" type="presParOf" srcId="{6254A688-4FBB-46AD-8774-17D9DF609966}" destId="{FC455D0F-BE93-4D07-8ECC-C14C438C4354}" srcOrd="0" destOrd="0" presId="urn:microsoft.com/office/officeart/2018/2/layout/IconVerticalSolidList"/>
    <dgm:cxn modelId="{A33FD138-7FCC-42EE-8E6F-CFA09B09B692}" type="presParOf" srcId="{6254A688-4FBB-46AD-8774-17D9DF609966}" destId="{E2DEEBE5-CF48-48ED-B45D-6796234FF905}" srcOrd="1" destOrd="0" presId="urn:microsoft.com/office/officeart/2018/2/layout/IconVerticalSolidList"/>
    <dgm:cxn modelId="{F2324A55-5832-45CC-B646-38FBB108B623}" type="presParOf" srcId="{6254A688-4FBB-46AD-8774-17D9DF609966}" destId="{61876A63-CB80-4580-AA28-04941DDCCD3C}" srcOrd="2" destOrd="0" presId="urn:microsoft.com/office/officeart/2018/2/layout/IconVerticalSolidList"/>
    <dgm:cxn modelId="{D9814A1B-E60A-4792-ABFF-4F04192B0278}" type="presParOf" srcId="{6254A688-4FBB-46AD-8774-17D9DF609966}" destId="{D1E7025D-6F62-4149-9EDC-DA3EC0718137}" srcOrd="3" destOrd="0" presId="urn:microsoft.com/office/officeart/2018/2/layout/IconVerticalSolidList"/>
    <dgm:cxn modelId="{AB51C272-37A4-4DBD-8911-6D2AA52E0CF0}" type="presParOf" srcId="{0B7546AE-351A-4563-884D-A6043044F990}" destId="{4608E9FF-E7A6-49F1-B0A7-1109CD041CBE}" srcOrd="1" destOrd="0" presId="urn:microsoft.com/office/officeart/2018/2/layout/IconVerticalSolidList"/>
    <dgm:cxn modelId="{CABF8522-F7A4-4BD5-97E7-33791A8D33D1}" type="presParOf" srcId="{0B7546AE-351A-4563-884D-A6043044F990}" destId="{310CDF52-2BB4-4BA1-888F-008C1217B6EF}" srcOrd="2" destOrd="0" presId="urn:microsoft.com/office/officeart/2018/2/layout/IconVerticalSolidList"/>
    <dgm:cxn modelId="{798B99ED-329B-4959-ADBD-B5C4C7136AC2}" type="presParOf" srcId="{310CDF52-2BB4-4BA1-888F-008C1217B6EF}" destId="{5842F884-DA27-4D09-ACD2-CC99F74A7B98}" srcOrd="0" destOrd="0" presId="urn:microsoft.com/office/officeart/2018/2/layout/IconVerticalSolidList"/>
    <dgm:cxn modelId="{DF80DCAA-7AE2-4923-A56D-0673985AC0C3}" type="presParOf" srcId="{310CDF52-2BB4-4BA1-888F-008C1217B6EF}" destId="{1D77EB2A-34FB-4E7E-B457-7588D65129B3}" srcOrd="1" destOrd="0" presId="urn:microsoft.com/office/officeart/2018/2/layout/IconVerticalSolidList"/>
    <dgm:cxn modelId="{E1186ED8-2B24-4DE0-8F9A-8ED987D6AA45}" type="presParOf" srcId="{310CDF52-2BB4-4BA1-888F-008C1217B6EF}" destId="{93A1FAF4-7A9B-4153-888A-01649D322D5C}" srcOrd="2" destOrd="0" presId="urn:microsoft.com/office/officeart/2018/2/layout/IconVerticalSolidList"/>
    <dgm:cxn modelId="{1241D598-7A9C-440A-A2CD-C39DAB0F8005}" type="presParOf" srcId="{310CDF52-2BB4-4BA1-888F-008C1217B6EF}" destId="{127F0EAC-9D98-4ECF-B26A-1FA92131C5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0B8DCC-F801-4927-94B8-EC056A3A8C6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9103884-2A12-4081-B23E-6D7F16ACB4BF}">
      <dgm:prSet/>
      <dgm:spPr/>
      <dgm:t>
        <a:bodyPr/>
        <a:lstStyle/>
        <a:p>
          <a:pPr>
            <a:lnSpc>
              <a:spcPct val="100000"/>
            </a:lnSpc>
          </a:pPr>
          <a:r>
            <a:rPr lang="en-US"/>
            <a:t>Input : The first line of the input is an integer </a:t>
          </a:r>
          <a:r>
            <a:rPr lang="en-US" b="1"/>
            <a:t>N </a:t>
          </a:r>
          <a:r>
            <a:rPr lang="en-US"/>
            <a:t>that is the number of test cases that follow. Each test case is a line containing two integer </a:t>
          </a:r>
          <a:r>
            <a:rPr lang="en-US" b="1"/>
            <a:t>X </a:t>
          </a:r>
          <a:r>
            <a:rPr lang="en-US"/>
            <a:t>and </a:t>
          </a:r>
          <a:r>
            <a:rPr lang="en-US" b="1"/>
            <a:t>Y</a:t>
          </a:r>
          <a:r>
            <a:rPr lang="en-US"/>
            <a:t>.</a:t>
          </a:r>
        </a:p>
      </dgm:t>
    </dgm:pt>
    <dgm:pt modelId="{E3A06B0C-61D5-4D2F-B1A9-744F9C1684C7}" type="parTrans" cxnId="{0CEC06C5-EB32-45F2-88E8-ED9F6E9F1571}">
      <dgm:prSet/>
      <dgm:spPr/>
      <dgm:t>
        <a:bodyPr/>
        <a:lstStyle/>
        <a:p>
          <a:endParaRPr lang="en-US"/>
        </a:p>
      </dgm:t>
    </dgm:pt>
    <dgm:pt modelId="{B9F7AEBB-9957-4A6B-82B4-BD12EED04ED9}" type="sibTrans" cxnId="{0CEC06C5-EB32-45F2-88E8-ED9F6E9F1571}">
      <dgm:prSet/>
      <dgm:spPr/>
      <dgm:t>
        <a:bodyPr/>
        <a:lstStyle/>
        <a:p>
          <a:endParaRPr lang="en-US"/>
        </a:p>
      </dgm:t>
    </dgm:pt>
    <dgm:pt modelId="{91DEFB6F-D385-432D-9DCC-EA642BFF6214}">
      <dgm:prSet/>
      <dgm:spPr/>
      <dgm:t>
        <a:bodyPr/>
        <a:lstStyle/>
        <a:p>
          <a:pPr>
            <a:lnSpc>
              <a:spcPct val="100000"/>
            </a:lnSpc>
          </a:pPr>
          <a:r>
            <a:rPr lang="en-US"/>
            <a:t>Output : Print the sum of all consecutive odd numbers from </a:t>
          </a:r>
          <a:r>
            <a:rPr lang="en-US" b="1"/>
            <a:t>X</a:t>
          </a:r>
          <a:endParaRPr lang="en-US"/>
        </a:p>
      </dgm:t>
    </dgm:pt>
    <dgm:pt modelId="{D0922978-7FBF-42D0-ACD0-44DB87DFC7A3}" type="parTrans" cxnId="{3DE70F8E-3DF8-4ADF-9B5C-12D7B2D5BC79}">
      <dgm:prSet/>
      <dgm:spPr/>
      <dgm:t>
        <a:bodyPr/>
        <a:lstStyle/>
        <a:p>
          <a:endParaRPr lang="en-US"/>
        </a:p>
      </dgm:t>
    </dgm:pt>
    <dgm:pt modelId="{DE57D46F-B297-4BB5-8D0F-1F6CE463C738}" type="sibTrans" cxnId="{3DE70F8E-3DF8-4ADF-9B5C-12D7B2D5BC79}">
      <dgm:prSet/>
      <dgm:spPr/>
      <dgm:t>
        <a:bodyPr/>
        <a:lstStyle/>
        <a:p>
          <a:endParaRPr lang="en-US"/>
        </a:p>
      </dgm:t>
    </dgm:pt>
    <dgm:pt modelId="{7A6B3197-100B-4E29-AC73-1CF202DE3D5B}" type="pres">
      <dgm:prSet presAssocID="{A30B8DCC-F801-4927-94B8-EC056A3A8C6C}" presName="root" presStyleCnt="0">
        <dgm:presLayoutVars>
          <dgm:dir/>
          <dgm:resizeHandles val="exact"/>
        </dgm:presLayoutVars>
      </dgm:prSet>
      <dgm:spPr/>
    </dgm:pt>
    <dgm:pt modelId="{0EBCC6F9-6578-413E-9BA7-C2FCC4F7F238}" type="pres">
      <dgm:prSet presAssocID="{69103884-2A12-4081-B23E-6D7F16ACB4BF}" presName="compNode" presStyleCnt="0"/>
      <dgm:spPr/>
    </dgm:pt>
    <dgm:pt modelId="{29EF0BFF-4421-4660-A2F7-9AF7747B02D9}" type="pres">
      <dgm:prSet presAssocID="{69103884-2A12-4081-B23E-6D7F16ACB4BF}" presName="bgRect" presStyleLbl="bgShp" presStyleIdx="0" presStyleCnt="2"/>
      <dgm:spPr/>
    </dgm:pt>
    <dgm:pt modelId="{B93E8036-1951-4359-8A61-807D229E6EB2}" type="pres">
      <dgm:prSet presAssocID="{69103884-2A12-4081-B23E-6D7F16ACB4BF}"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7B98EE15-CA67-4981-A799-CF4B6F72069D}" type="pres">
      <dgm:prSet presAssocID="{69103884-2A12-4081-B23E-6D7F16ACB4BF}" presName="spaceRect" presStyleCnt="0"/>
      <dgm:spPr/>
    </dgm:pt>
    <dgm:pt modelId="{3AE8B638-5C73-4050-8D56-546B796B9D12}" type="pres">
      <dgm:prSet presAssocID="{69103884-2A12-4081-B23E-6D7F16ACB4BF}" presName="parTx" presStyleLbl="revTx" presStyleIdx="0" presStyleCnt="2">
        <dgm:presLayoutVars>
          <dgm:chMax val="0"/>
          <dgm:chPref val="0"/>
        </dgm:presLayoutVars>
      </dgm:prSet>
      <dgm:spPr/>
    </dgm:pt>
    <dgm:pt modelId="{441FDA37-A1B3-44DF-9E56-4E845837C8A1}" type="pres">
      <dgm:prSet presAssocID="{B9F7AEBB-9957-4A6B-82B4-BD12EED04ED9}" presName="sibTrans" presStyleCnt="0"/>
      <dgm:spPr/>
    </dgm:pt>
    <dgm:pt modelId="{19165F1E-04DB-4B89-8170-9C079103DEE6}" type="pres">
      <dgm:prSet presAssocID="{91DEFB6F-D385-432D-9DCC-EA642BFF6214}" presName="compNode" presStyleCnt="0"/>
      <dgm:spPr/>
    </dgm:pt>
    <dgm:pt modelId="{A3D7B52C-CA1B-4FD0-AAE0-5662C874E13F}" type="pres">
      <dgm:prSet presAssocID="{91DEFB6F-D385-432D-9DCC-EA642BFF6214}" presName="bgRect" presStyleLbl="bgShp" presStyleIdx="1" presStyleCnt="2"/>
      <dgm:spPr/>
    </dgm:pt>
    <dgm:pt modelId="{C92A64E9-E9BC-4A63-A3DC-FA90DEE9C08C}" type="pres">
      <dgm:prSet presAssocID="{91DEFB6F-D385-432D-9DCC-EA642BFF6214}"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89E6F39D-5532-4AC6-9A2E-FA02044DAF98}" type="pres">
      <dgm:prSet presAssocID="{91DEFB6F-D385-432D-9DCC-EA642BFF6214}" presName="spaceRect" presStyleCnt="0"/>
      <dgm:spPr/>
    </dgm:pt>
    <dgm:pt modelId="{21B720D3-7CBD-405F-8141-1EB4EC1D8565}" type="pres">
      <dgm:prSet presAssocID="{91DEFB6F-D385-432D-9DCC-EA642BFF6214}" presName="parTx" presStyleLbl="revTx" presStyleIdx="1" presStyleCnt="2">
        <dgm:presLayoutVars>
          <dgm:chMax val="0"/>
          <dgm:chPref val="0"/>
        </dgm:presLayoutVars>
      </dgm:prSet>
      <dgm:spPr/>
    </dgm:pt>
  </dgm:ptLst>
  <dgm:cxnLst>
    <dgm:cxn modelId="{6911EE1E-2251-4EA2-96B9-E0612BF7CF68}" type="presOf" srcId="{A30B8DCC-F801-4927-94B8-EC056A3A8C6C}" destId="{7A6B3197-100B-4E29-AC73-1CF202DE3D5B}" srcOrd="0" destOrd="0" presId="urn:microsoft.com/office/officeart/2018/2/layout/IconVerticalSolidList"/>
    <dgm:cxn modelId="{434C211F-CEC8-4EAA-B9C3-E1A6CB2C8977}" type="presOf" srcId="{91DEFB6F-D385-432D-9DCC-EA642BFF6214}" destId="{21B720D3-7CBD-405F-8141-1EB4EC1D8565}" srcOrd="0" destOrd="0" presId="urn:microsoft.com/office/officeart/2018/2/layout/IconVerticalSolidList"/>
    <dgm:cxn modelId="{3DE70F8E-3DF8-4ADF-9B5C-12D7B2D5BC79}" srcId="{A30B8DCC-F801-4927-94B8-EC056A3A8C6C}" destId="{91DEFB6F-D385-432D-9DCC-EA642BFF6214}" srcOrd="1" destOrd="0" parTransId="{D0922978-7FBF-42D0-ACD0-44DB87DFC7A3}" sibTransId="{DE57D46F-B297-4BB5-8D0F-1F6CE463C738}"/>
    <dgm:cxn modelId="{5F89ADBC-DDD6-4062-BBFC-E0DC49E407F4}" type="presOf" srcId="{69103884-2A12-4081-B23E-6D7F16ACB4BF}" destId="{3AE8B638-5C73-4050-8D56-546B796B9D12}" srcOrd="0" destOrd="0" presId="urn:microsoft.com/office/officeart/2018/2/layout/IconVerticalSolidList"/>
    <dgm:cxn modelId="{0CEC06C5-EB32-45F2-88E8-ED9F6E9F1571}" srcId="{A30B8DCC-F801-4927-94B8-EC056A3A8C6C}" destId="{69103884-2A12-4081-B23E-6D7F16ACB4BF}" srcOrd="0" destOrd="0" parTransId="{E3A06B0C-61D5-4D2F-B1A9-744F9C1684C7}" sibTransId="{B9F7AEBB-9957-4A6B-82B4-BD12EED04ED9}"/>
    <dgm:cxn modelId="{AFAE7008-77A4-4CED-805D-50B48EC88CED}" type="presParOf" srcId="{7A6B3197-100B-4E29-AC73-1CF202DE3D5B}" destId="{0EBCC6F9-6578-413E-9BA7-C2FCC4F7F238}" srcOrd="0" destOrd="0" presId="urn:microsoft.com/office/officeart/2018/2/layout/IconVerticalSolidList"/>
    <dgm:cxn modelId="{BF8A9185-C8E3-4131-A8FC-7DB2592500E7}" type="presParOf" srcId="{0EBCC6F9-6578-413E-9BA7-C2FCC4F7F238}" destId="{29EF0BFF-4421-4660-A2F7-9AF7747B02D9}" srcOrd="0" destOrd="0" presId="urn:microsoft.com/office/officeart/2018/2/layout/IconVerticalSolidList"/>
    <dgm:cxn modelId="{7E770066-8F7B-4681-902E-ED2EEE764327}" type="presParOf" srcId="{0EBCC6F9-6578-413E-9BA7-C2FCC4F7F238}" destId="{B93E8036-1951-4359-8A61-807D229E6EB2}" srcOrd="1" destOrd="0" presId="urn:microsoft.com/office/officeart/2018/2/layout/IconVerticalSolidList"/>
    <dgm:cxn modelId="{5D41B446-838D-457C-86F9-BFF1FE7D8394}" type="presParOf" srcId="{0EBCC6F9-6578-413E-9BA7-C2FCC4F7F238}" destId="{7B98EE15-CA67-4981-A799-CF4B6F72069D}" srcOrd="2" destOrd="0" presId="urn:microsoft.com/office/officeart/2018/2/layout/IconVerticalSolidList"/>
    <dgm:cxn modelId="{4641842E-CF92-42F9-BA0E-8A1C894905FE}" type="presParOf" srcId="{0EBCC6F9-6578-413E-9BA7-C2FCC4F7F238}" destId="{3AE8B638-5C73-4050-8D56-546B796B9D12}" srcOrd="3" destOrd="0" presId="urn:microsoft.com/office/officeart/2018/2/layout/IconVerticalSolidList"/>
    <dgm:cxn modelId="{2D4B543F-034B-421D-8FE9-BAAEEC69FD83}" type="presParOf" srcId="{7A6B3197-100B-4E29-AC73-1CF202DE3D5B}" destId="{441FDA37-A1B3-44DF-9E56-4E845837C8A1}" srcOrd="1" destOrd="0" presId="urn:microsoft.com/office/officeart/2018/2/layout/IconVerticalSolidList"/>
    <dgm:cxn modelId="{399A67BD-A116-42C8-AB74-C92699E08884}" type="presParOf" srcId="{7A6B3197-100B-4E29-AC73-1CF202DE3D5B}" destId="{19165F1E-04DB-4B89-8170-9C079103DEE6}" srcOrd="2" destOrd="0" presId="urn:microsoft.com/office/officeart/2018/2/layout/IconVerticalSolidList"/>
    <dgm:cxn modelId="{341ABFBB-FB0C-428D-9A16-EA4859B586DB}" type="presParOf" srcId="{19165F1E-04DB-4B89-8170-9C079103DEE6}" destId="{A3D7B52C-CA1B-4FD0-AAE0-5662C874E13F}" srcOrd="0" destOrd="0" presId="urn:microsoft.com/office/officeart/2018/2/layout/IconVerticalSolidList"/>
    <dgm:cxn modelId="{B635D265-098D-48E0-96DF-29EEA3F838E3}" type="presParOf" srcId="{19165F1E-04DB-4B89-8170-9C079103DEE6}" destId="{C92A64E9-E9BC-4A63-A3DC-FA90DEE9C08C}" srcOrd="1" destOrd="0" presId="urn:microsoft.com/office/officeart/2018/2/layout/IconVerticalSolidList"/>
    <dgm:cxn modelId="{37371646-7CF7-4390-A475-E18030F9F5BC}" type="presParOf" srcId="{19165F1E-04DB-4B89-8170-9C079103DEE6}" destId="{89E6F39D-5532-4AC6-9A2E-FA02044DAF98}" srcOrd="2" destOrd="0" presId="urn:microsoft.com/office/officeart/2018/2/layout/IconVerticalSolidList"/>
    <dgm:cxn modelId="{257767E4-EBEA-47BB-AD99-D5818F96C237}" type="presParOf" srcId="{19165F1E-04DB-4B89-8170-9C079103DEE6}" destId="{21B720D3-7CBD-405F-8141-1EB4EC1D85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3D8583-741F-4096-9B72-4A3323EB66E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686BDD8-7B0C-4D18-9729-127915AC5BFC}">
      <dgm:prSet/>
      <dgm:spPr/>
      <dgm:t>
        <a:bodyPr/>
        <a:lstStyle/>
        <a:p>
          <a:pPr>
            <a:lnSpc>
              <a:spcPct val="100000"/>
            </a:lnSpc>
          </a:pPr>
          <a:r>
            <a:rPr lang="en-US"/>
            <a:t>Input: The input has two integer numbers.</a:t>
          </a:r>
        </a:p>
      </dgm:t>
    </dgm:pt>
    <dgm:pt modelId="{D38DAB3F-3A21-4DA9-91F1-D1C85A290AB0}" type="parTrans" cxnId="{BD5D5DED-B20F-457D-81AB-822D04237C21}">
      <dgm:prSet/>
      <dgm:spPr/>
      <dgm:t>
        <a:bodyPr/>
        <a:lstStyle/>
        <a:p>
          <a:endParaRPr lang="en-US"/>
        </a:p>
      </dgm:t>
    </dgm:pt>
    <dgm:pt modelId="{170168F3-FEF2-461E-B589-91535942BA06}" type="sibTrans" cxnId="{BD5D5DED-B20F-457D-81AB-822D04237C21}">
      <dgm:prSet/>
      <dgm:spPr/>
      <dgm:t>
        <a:bodyPr/>
        <a:lstStyle/>
        <a:p>
          <a:endParaRPr lang="en-US"/>
        </a:p>
      </dgm:t>
    </dgm:pt>
    <dgm:pt modelId="{E5D6CA89-7290-44CE-8530-1AD23F7D4FB0}">
      <dgm:prSet/>
      <dgm:spPr/>
      <dgm:t>
        <a:bodyPr/>
        <a:lstStyle/>
        <a:p>
          <a:pPr>
            <a:lnSpc>
              <a:spcPct val="100000"/>
            </a:lnSpc>
          </a:pPr>
          <a:r>
            <a:rPr lang="en-US"/>
            <a:t>Output: Print the relative message to the input as stated above.</a:t>
          </a:r>
        </a:p>
      </dgm:t>
    </dgm:pt>
    <dgm:pt modelId="{32B965C3-3ADC-4678-9F09-A49B6C84A2AF}" type="parTrans" cxnId="{CA1EE6C7-BB46-4E62-99F0-3910B6800D65}">
      <dgm:prSet/>
      <dgm:spPr/>
      <dgm:t>
        <a:bodyPr/>
        <a:lstStyle/>
        <a:p>
          <a:endParaRPr lang="en-US"/>
        </a:p>
      </dgm:t>
    </dgm:pt>
    <dgm:pt modelId="{5AAC1C43-551C-48CB-ACBA-C70FB0C86ACA}" type="sibTrans" cxnId="{CA1EE6C7-BB46-4E62-99F0-3910B6800D65}">
      <dgm:prSet/>
      <dgm:spPr/>
      <dgm:t>
        <a:bodyPr/>
        <a:lstStyle/>
        <a:p>
          <a:endParaRPr lang="en-US"/>
        </a:p>
      </dgm:t>
    </dgm:pt>
    <dgm:pt modelId="{A9B06CA9-1DD3-47F6-93C1-80153E125C7C}" type="pres">
      <dgm:prSet presAssocID="{863D8583-741F-4096-9B72-4A3323EB66EF}" presName="root" presStyleCnt="0">
        <dgm:presLayoutVars>
          <dgm:dir/>
          <dgm:resizeHandles val="exact"/>
        </dgm:presLayoutVars>
      </dgm:prSet>
      <dgm:spPr/>
    </dgm:pt>
    <dgm:pt modelId="{1242C6EA-F274-48C4-956D-4946463173CF}" type="pres">
      <dgm:prSet presAssocID="{8686BDD8-7B0C-4D18-9729-127915AC5BFC}" presName="compNode" presStyleCnt="0"/>
      <dgm:spPr/>
    </dgm:pt>
    <dgm:pt modelId="{071B09DE-DD2C-4241-A16E-ECB32F0957AC}" type="pres">
      <dgm:prSet presAssocID="{8686BDD8-7B0C-4D18-9729-127915AC5B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F1E1344-C2CF-44AD-9805-BBD86AC3D5D9}" type="pres">
      <dgm:prSet presAssocID="{8686BDD8-7B0C-4D18-9729-127915AC5BFC}" presName="spaceRect" presStyleCnt="0"/>
      <dgm:spPr/>
    </dgm:pt>
    <dgm:pt modelId="{4FC39ADF-6E67-49FA-B738-39ADAF999C0B}" type="pres">
      <dgm:prSet presAssocID="{8686BDD8-7B0C-4D18-9729-127915AC5BFC}" presName="textRect" presStyleLbl="revTx" presStyleIdx="0" presStyleCnt="2">
        <dgm:presLayoutVars>
          <dgm:chMax val="1"/>
          <dgm:chPref val="1"/>
        </dgm:presLayoutVars>
      </dgm:prSet>
      <dgm:spPr/>
    </dgm:pt>
    <dgm:pt modelId="{94D67662-A293-406D-8778-732D16E47E40}" type="pres">
      <dgm:prSet presAssocID="{170168F3-FEF2-461E-B589-91535942BA06}" presName="sibTrans" presStyleCnt="0"/>
      <dgm:spPr/>
    </dgm:pt>
    <dgm:pt modelId="{D56CE318-98AD-465A-B521-245B3AAC15E8}" type="pres">
      <dgm:prSet presAssocID="{E5D6CA89-7290-44CE-8530-1AD23F7D4FB0}" presName="compNode" presStyleCnt="0"/>
      <dgm:spPr/>
    </dgm:pt>
    <dgm:pt modelId="{19BC3268-34A6-4B95-A6BD-31600C620F0E}" type="pres">
      <dgm:prSet presAssocID="{E5D6CA89-7290-44CE-8530-1AD23F7D4FB0}"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44992001-C288-49D4-A8BA-748576570894}" type="pres">
      <dgm:prSet presAssocID="{E5D6CA89-7290-44CE-8530-1AD23F7D4FB0}" presName="spaceRect" presStyleCnt="0"/>
      <dgm:spPr/>
    </dgm:pt>
    <dgm:pt modelId="{78BBF8C4-90FA-4743-AC0E-D151D223CE1C}" type="pres">
      <dgm:prSet presAssocID="{E5D6CA89-7290-44CE-8530-1AD23F7D4FB0}" presName="textRect" presStyleLbl="revTx" presStyleIdx="1" presStyleCnt="2">
        <dgm:presLayoutVars>
          <dgm:chMax val="1"/>
          <dgm:chPref val="1"/>
        </dgm:presLayoutVars>
      </dgm:prSet>
      <dgm:spPr/>
    </dgm:pt>
  </dgm:ptLst>
  <dgm:cxnLst>
    <dgm:cxn modelId="{3BB14A63-9AA9-4DD1-994B-DC931BD85067}" type="presOf" srcId="{863D8583-741F-4096-9B72-4A3323EB66EF}" destId="{A9B06CA9-1DD3-47F6-93C1-80153E125C7C}" srcOrd="0" destOrd="0" presId="urn:microsoft.com/office/officeart/2018/2/layout/IconLabelList"/>
    <dgm:cxn modelId="{E6CDC14C-9722-4010-B6B6-6F9A6945F0BB}" type="presOf" srcId="{E5D6CA89-7290-44CE-8530-1AD23F7D4FB0}" destId="{78BBF8C4-90FA-4743-AC0E-D151D223CE1C}" srcOrd="0" destOrd="0" presId="urn:microsoft.com/office/officeart/2018/2/layout/IconLabelList"/>
    <dgm:cxn modelId="{CA1EE6C7-BB46-4E62-99F0-3910B6800D65}" srcId="{863D8583-741F-4096-9B72-4A3323EB66EF}" destId="{E5D6CA89-7290-44CE-8530-1AD23F7D4FB0}" srcOrd="1" destOrd="0" parTransId="{32B965C3-3ADC-4678-9F09-A49B6C84A2AF}" sibTransId="{5AAC1C43-551C-48CB-ACBA-C70FB0C86ACA}"/>
    <dgm:cxn modelId="{15B33AD6-0610-4F11-87EA-B57C08C66DFA}" type="presOf" srcId="{8686BDD8-7B0C-4D18-9729-127915AC5BFC}" destId="{4FC39ADF-6E67-49FA-B738-39ADAF999C0B}" srcOrd="0" destOrd="0" presId="urn:microsoft.com/office/officeart/2018/2/layout/IconLabelList"/>
    <dgm:cxn modelId="{BD5D5DED-B20F-457D-81AB-822D04237C21}" srcId="{863D8583-741F-4096-9B72-4A3323EB66EF}" destId="{8686BDD8-7B0C-4D18-9729-127915AC5BFC}" srcOrd="0" destOrd="0" parTransId="{D38DAB3F-3A21-4DA9-91F1-D1C85A290AB0}" sibTransId="{170168F3-FEF2-461E-B589-91535942BA06}"/>
    <dgm:cxn modelId="{05848C90-1A89-47C8-8C82-B3FB35212314}" type="presParOf" srcId="{A9B06CA9-1DD3-47F6-93C1-80153E125C7C}" destId="{1242C6EA-F274-48C4-956D-4946463173CF}" srcOrd="0" destOrd="0" presId="urn:microsoft.com/office/officeart/2018/2/layout/IconLabelList"/>
    <dgm:cxn modelId="{72E05F66-FDCF-4308-9D6B-8547937EBC6F}" type="presParOf" srcId="{1242C6EA-F274-48C4-956D-4946463173CF}" destId="{071B09DE-DD2C-4241-A16E-ECB32F0957AC}" srcOrd="0" destOrd="0" presId="urn:microsoft.com/office/officeart/2018/2/layout/IconLabelList"/>
    <dgm:cxn modelId="{70E51A3D-F59A-4EBC-B228-1C3CB2B454A8}" type="presParOf" srcId="{1242C6EA-F274-48C4-956D-4946463173CF}" destId="{8F1E1344-C2CF-44AD-9805-BBD86AC3D5D9}" srcOrd="1" destOrd="0" presId="urn:microsoft.com/office/officeart/2018/2/layout/IconLabelList"/>
    <dgm:cxn modelId="{47A2CC0F-9FCA-49CD-88A3-530C86887CBA}" type="presParOf" srcId="{1242C6EA-F274-48C4-956D-4946463173CF}" destId="{4FC39ADF-6E67-49FA-B738-39ADAF999C0B}" srcOrd="2" destOrd="0" presId="urn:microsoft.com/office/officeart/2018/2/layout/IconLabelList"/>
    <dgm:cxn modelId="{B38A9D60-3240-4F99-A678-07534008898E}" type="presParOf" srcId="{A9B06CA9-1DD3-47F6-93C1-80153E125C7C}" destId="{94D67662-A293-406D-8778-732D16E47E40}" srcOrd="1" destOrd="0" presId="urn:microsoft.com/office/officeart/2018/2/layout/IconLabelList"/>
    <dgm:cxn modelId="{C4267A5B-CE47-47A2-AEBB-1FF4DADB8A14}" type="presParOf" srcId="{A9B06CA9-1DD3-47F6-93C1-80153E125C7C}" destId="{D56CE318-98AD-465A-B521-245B3AAC15E8}" srcOrd="2" destOrd="0" presId="urn:microsoft.com/office/officeart/2018/2/layout/IconLabelList"/>
    <dgm:cxn modelId="{B256F456-BDF4-4C2B-BE9C-87496F1B32A0}" type="presParOf" srcId="{D56CE318-98AD-465A-B521-245B3AAC15E8}" destId="{19BC3268-34A6-4B95-A6BD-31600C620F0E}" srcOrd="0" destOrd="0" presId="urn:microsoft.com/office/officeart/2018/2/layout/IconLabelList"/>
    <dgm:cxn modelId="{8A6ED3DD-9C3D-451A-BDC7-FEC5CC74BA5C}" type="presParOf" srcId="{D56CE318-98AD-465A-B521-245B3AAC15E8}" destId="{44992001-C288-49D4-A8BA-748576570894}" srcOrd="1" destOrd="0" presId="urn:microsoft.com/office/officeart/2018/2/layout/IconLabelList"/>
    <dgm:cxn modelId="{CF1E85D8-D69E-4D44-ACE2-FF9E3C07617C}" type="presParOf" srcId="{D56CE318-98AD-465A-B521-245B3AAC15E8}" destId="{78BBF8C4-90FA-4743-AC0E-D151D223CE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55D0F-BE93-4D07-8ECC-C14C438C4354}">
      <dsp:nvSpPr>
        <dsp:cNvPr id="0" name=""/>
        <dsp:cNvSpPr/>
      </dsp:nvSpPr>
      <dsp:spPr>
        <a:xfrm>
          <a:off x="0" y="791964"/>
          <a:ext cx="6172199" cy="1462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EEBE5-CF48-48ED-B45D-6796234FF905}">
      <dsp:nvSpPr>
        <dsp:cNvPr id="0" name=""/>
        <dsp:cNvSpPr/>
      </dsp:nvSpPr>
      <dsp:spPr>
        <a:xfrm>
          <a:off x="442281" y="1120933"/>
          <a:ext cx="804148" cy="80414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7025D-6F62-4149-9EDC-DA3EC0718137}">
      <dsp:nvSpPr>
        <dsp:cNvPr id="0" name=""/>
        <dsp:cNvSpPr/>
      </dsp:nvSpPr>
      <dsp:spPr>
        <a:xfrm>
          <a:off x="1688711" y="791964"/>
          <a:ext cx="4483488" cy="14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738" tIns="154738" rIns="154738" bIns="154738" numCol="1" spcCol="1270" anchor="ctr" anchorCtr="0">
          <a:noAutofit/>
        </a:bodyPr>
        <a:lstStyle/>
        <a:p>
          <a:pPr marL="0" lvl="0" indent="0" algn="l" defTabSz="711200">
            <a:lnSpc>
              <a:spcPct val="100000"/>
            </a:lnSpc>
            <a:spcBef>
              <a:spcPct val="0"/>
            </a:spcBef>
            <a:spcAft>
              <a:spcPct val="35000"/>
            </a:spcAft>
            <a:buNone/>
          </a:pPr>
          <a:r>
            <a:rPr lang="en-US" sz="1600" kern="1200"/>
            <a:t>Input : The input contains an integer N representing the buy price and then an integer M representing the price paid by the customer(N&lt;M≤104). Read input until </a:t>
          </a:r>
          <a:r>
            <a:rPr lang="en-US" sz="1600" b="1" kern="1200"/>
            <a:t>N</a:t>
          </a:r>
          <a:r>
            <a:rPr lang="en-US" sz="1600" kern="1200"/>
            <a:t> = </a:t>
          </a:r>
          <a:r>
            <a:rPr lang="en-US" sz="1600" b="1" kern="1200"/>
            <a:t>M</a:t>
          </a:r>
          <a:r>
            <a:rPr lang="en-US" sz="1600" kern="1200"/>
            <a:t> = 0.</a:t>
          </a:r>
        </a:p>
      </dsp:txBody>
      <dsp:txXfrm>
        <a:off x="1688711" y="791964"/>
        <a:ext cx="4483488" cy="1462087"/>
      </dsp:txXfrm>
    </dsp:sp>
    <dsp:sp modelId="{5842F884-DA27-4D09-ACD2-CC99F74A7B98}">
      <dsp:nvSpPr>
        <dsp:cNvPr id="0" name=""/>
        <dsp:cNvSpPr/>
      </dsp:nvSpPr>
      <dsp:spPr>
        <a:xfrm>
          <a:off x="0" y="2619573"/>
          <a:ext cx="6172199" cy="1462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77EB2A-34FB-4E7E-B457-7588D65129B3}">
      <dsp:nvSpPr>
        <dsp:cNvPr id="0" name=""/>
        <dsp:cNvSpPr/>
      </dsp:nvSpPr>
      <dsp:spPr>
        <a:xfrm>
          <a:off x="442281" y="2948543"/>
          <a:ext cx="804148" cy="80414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F0EAC-9D98-4ECF-B26A-1FA92131C54F}">
      <dsp:nvSpPr>
        <dsp:cNvPr id="0" name=""/>
        <dsp:cNvSpPr/>
      </dsp:nvSpPr>
      <dsp:spPr>
        <a:xfrm>
          <a:off x="1688711" y="2619573"/>
          <a:ext cx="4483488" cy="14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738" tIns="154738" rIns="154738" bIns="154738" numCol="1" spcCol="1270" anchor="ctr" anchorCtr="0">
          <a:noAutofit/>
        </a:bodyPr>
        <a:lstStyle/>
        <a:p>
          <a:pPr marL="0" lvl="0" indent="0" algn="l" defTabSz="711200">
            <a:lnSpc>
              <a:spcPct val="100000"/>
            </a:lnSpc>
            <a:spcBef>
              <a:spcPct val="0"/>
            </a:spcBef>
            <a:spcAft>
              <a:spcPct val="35000"/>
            </a:spcAft>
            <a:buNone/>
          </a:pPr>
          <a:r>
            <a:rPr lang="en-US" sz="1600" kern="1200"/>
            <a:t>Output :Print "possible" if it's possible to give the exact change or "impossible" if it's not.</a:t>
          </a:r>
        </a:p>
      </dsp:txBody>
      <dsp:txXfrm>
        <a:off x="1688711" y="2619573"/>
        <a:ext cx="4483488" cy="14620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F0BFF-4421-4660-A2F7-9AF7747B02D9}">
      <dsp:nvSpPr>
        <dsp:cNvPr id="0" name=""/>
        <dsp:cNvSpPr/>
      </dsp:nvSpPr>
      <dsp:spPr>
        <a:xfrm>
          <a:off x="0" y="791964"/>
          <a:ext cx="6172199" cy="1462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E8036-1951-4359-8A61-807D229E6EB2}">
      <dsp:nvSpPr>
        <dsp:cNvPr id="0" name=""/>
        <dsp:cNvSpPr/>
      </dsp:nvSpPr>
      <dsp:spPr>
        <a:xfrm>
          <a:off x="442281" y="1120933"/>
          <a:ext cx="804148" cy="80414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8B638-5C73-4050-8D56-546B796B9D12}">
      <dsp:nvSpPr>
        <dsp:cNvPr id="0" name=""/>
        <dsp:cNvSpPr/>
      </dsp:nvSpPr>
      <dsp:spPr>
        <a:xfrm>
          <a:off x="1688711" y="791964"/>
          <a:ext cx="4483488" cy="14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738" tIns="154738" rIns="154738" bIns="154738" numCol="1" spcCol="1270" anchor="ctr" anchorCtr="0">
          <a:noAutofit/>
        </a:bodyPr>
        <a:lstStyle/>
        <a:p>
          <a:pPr marL="0" lvl="0" indent="0" algn="l" defTabSz="800100">
            <a:lnSpc>
              <a:spcPct val="100000"/>
            </a:lnSpc>
            <a:spcBef>
              <a:spcPct val="0"/>
            </a:spcBef>
            <a:spcAft>
              <a:spcPct val="35000"/>
            </a:spcAft>
            <a:buNone/>
          </a:pPr>
          <a:r>
            <a:rPr lang="en-US" sz="1800" kern="1200"/>
            <a:t>Input : The first line of the input is an integer </a:t>
          </a:r>
          <a:r>
            <a:rPr lang="en-US" sz="1800" b="1" kern="1200"/>
            <a:t>N </a:t>
          </a:r>
          <a:r>
            <a:rPr lang="en-US" sz="1800" kern="1200"/>
            <a:t>that is the number of test cases that follow. Each test case is a line containing two integer </a:t>
          </a:r>
          <a:r>
            <a:rPr lang="en-US" sz="1800" b="1" kern="1200"/>
            <a:t>X </a:t>
          </a:r>
          <a:r>
            <a:rPr lang="en-US" sz="1800" kern="1200"/>
            <a:t>and </a:t>
          </a:r>
          <a:r>
            <a:rPr lang="en-US" sz="1800" b="1" kern="1200"/>
            <a:t>Y</a:t>
          </a:r>
          <a:r>
            <a:rPr lang="en-US" sz="1800" kern="1200"/>
            <a:t>.</a:t>
          </a:r>
        </a:p>
      </dsp:txBody>
      <dsp:txXfrm>
        <a:off x="1688711" y="791964"/>
        <a:ext cx="4483488" cy="1462087"/>
      </dsp:txXfrm>
    </dsp:sp>
    <dsp:sp modelId="{A3D7B52C-CA1B-4FD0-AAE0-5662C874E13F}">
      <dsp:nvSpPr>
        <dsp:cNvPr id="0" name=""/>
        <dsp:cNvSpPr/>
      </dsp:nvSpPr>
      <dsp:spPr>
        <a:xfrm>
          <a:off x="0" y="2619573"/>
          <a:ext cx="6172199" cy="14620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A64E9-E9BC-4A63-A3DC-FA90DEE9C08C}">
      <dsp:nvSpPr>
        <dsp:cNvPr id="0" name=""/>
        <dsp:cNvSpPr/>
      </dsp:nvSpPr>
      <dsp:spPr>
        <a:xfrm>
          <a:off x="442281" y="2948543"/>
          <a:ext cx="804148" cy="80414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720D3-7CBD-405F-8141-1EB4EC1D8565}">
      <dsp:nvSpPr>
        <dsp:cNvPr id="0" name=""/>
        <dsp:cNvSpPr/>
      </dsp:nvSpPr>
      <dsp:spPr>
        <a:xfrm>
          <a:off x="1688711" y="2619573"/>
          <a:ext cx="4483488" cy="14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738" tIns="154738" rIns="154738" bIns="154738" numCol="1" spcCol="1270" anchor="ctr" anchorCtr="0">
          <a:noAutofit/>
        </a:bodyPr>
        <a:lstStyle/>
        <a:p>
          <a:pPr marL="0" lvl="0" indent="0" algn="l" defTabSz="800100">
            <a:lnSpc>
              <a:spcPct val="100000"/>
            </a:lnSpc>
            <a:spcBef>
              <a:spcPct val="0"/>
            </a:spcBef>
            <a:spcAft>
              <a:spcPct val="35000"/>
            </a:spcAft>
            <a:buNone/>
          </a:pPr>
          <a:r>
            <a:rPr lang="en-US" sz="1800" kern="1200"/>
            <a:t>Output : Print the sum of all consecutive odd numbers from </a:t>
          </a:r>
          <a:r>
            <a:rPr lang="en-US" sz="1800" b="1" kern="1200"/>
            <a:t>X</a:t>
          </a:r>
          <a:endParaRPr lang="en-US" sz="1800" kern="1200"/>
        </a:p>
      </dsp:txBody>
      <dsp:txXfrm>
        <a:off x="1688711" y="2619573"/>
        <a:ext cx="4483488" cy="1462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B09DE-DD2C-4241-A16E-ECB32F0957AC}">
      <dsp:nvSpPr>
        <dsp:cNvPr id="0" name=""/>
        <dsp:cNvSpPr/>
      </dsp:nvSpPr>
      <dsp:spPr>
        <a:xfrm>
          <a:off x="791803" y="1265704"/>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39ADF-6E67-49FA-B738-39ADAF999C0B}">
      <dsp:nvSpPr>
        <dsp:cNvPr id="0" name=""/>
        <dsp:cNvSpPr/>
      </dsp:nvSpPr>
      <dsp:spPr>
        <a:xfrm>
          <a:off x="15271"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Input: The input has two integer numbers.</a:t>
          </a:r>
        </a:p>
      </dsp:txBody>
      <dsp:txXfrm>
        <a:off x="15271" y="2887920"/>
        <a:ext cx="2823750" cy="720000"/>
      </dsp:txXfrm>
    </dsp:sp>
    <dsp:sp modelId="{19BC3268-34A6-4B95-A6BD-31600C620F0E}">
      <dsp:nvSpPr>
        <dsp:cNvPr id="0" name=""/>
        <dsp:cNvSpPr/>
      </dsp:nvSpPr>
      <dsp:spPr>
        <a:xfrm>
          <a:off x="4109709" y="1265704"/>
          <a:ext cx="1270687" cy="1270687"/>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BBF8C4-90FA-4743-AC0E-D151D223CE1C}">
      <dsp:nvSpPr>
        <dsp:cNvPr id="0" name=""/>
        <dsp:cNvSpPr/>
      </dsp:nvSpPr>
      <dsp:spPr>
        <a:xfrm>
          <a:off x="3333178" y="2887920"/>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Output: Print the relative message to the input as stated above.</a:t>
          </a:r>
        </a:p>
      </dsp:txBody>
      <dsp:txXfrm>
        <a:off x="3333178" y="2887920"/>
        <a:ext cx="282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8.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8.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jpeg" /><Relationship Id="rId1" Type="http://schemas.openxmlformats.org/officeDocument/2006/relationships/slideLayout" Target="../slideLayouts/slideLayout8.xml" /><Relationship Id="rId4" Type="http://schemas.openxmlformats.org/officeDocument/2006/relationships/image" Target="../media/image15.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8.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0" y="1567843"/>
            <a:ext cx="3712224" cy="3714496"/>
          </a:xfrm>
        </p:spPr>
        <p:txBody>
          <a:bodyPr vert="horz" lIns="91440" tIns="45720" rIns="91440" bIns="45720" rtlCol="0" anchor="ctr">
            <a:normAutofit/>
          </a:bodyPr>
          <a:lstStyle/>
          <a:p>
            <a:pPr algn="l"/>
            <a:r>
              <a:rPr lang="en-US" sz="4800" kern="1200">
                <a:solidFill>
                  <a:schemeClr val="tx1"/>
                </a:solidFill>
                <a:latin typeface="+mj-lt"/>
                <a:ea typeface="+mj-ea"/>
                <a:cs typeface="+mj-cs"/>
              </a:rPr>
              <a:t>Welcome</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6209382" y="2096162"/>
            <a:ext cx="3894161" cy="2657858"/>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sz="1900" dirty="0">
                <a:solidFill>
                  <a:schemeClr val="bg1"/>
                </a:solidFill>
              </a:rPr>
              <a:t>Anisur Rahman Noyon Sarker</a:t>
            </a:r>
            <a:endParaRPr lang="en-US" dirty="0">
              <a:solidFill>
                <a:schemeClr val="bg1"/>
              </a:solidFill>
            </a:endParaRPr>
          </a:p>
          <a:p>
            <a:pPr algn="l"/>
            <a:r>
              <a:rPr lang="en-US" sz="1900" dirty="0">
                <a:solidFill>
                  <a:schemeClr val="bg1"/>
                </a:solidFill>
              </a:rPr>
              <a:t>(222-15-6411)</a:t>
            </a:r>
            <a:endParaRPr lang="en-US" dirty="0">
              <a:solidFill>
                <a:schemeClr val="bg1"/>
              </a:solidFill>
              <a:cs typeface="Calibri" panose="020F0502020204030204"/>
            </a:endParaRPr>
          </a:p>
          <a:p>
            <a:pPr indent="-228600" algn="l">
              <a:buFont typeface="Arial" panose="020B0604020202020204" pitchFamily="34" charset="0"/>
              <a:buChar char="•"/>
            </a:pPr>
            <a:r>
              <a:rPr lang="en-US" sz="1900" dirty="0">
                <a:solidFill>
                  <a:schemeClr val="bg1"/>
                </a:solidFill>
              </a:rPr>
              <a:t>Sakib Hossain(222-15-6486)</a:t>
            </a:r>
            <a:endParaRPr lang="en-US" sz="1900" dirty="0">
              <a:solidFill>
                <a:schemeClr val="bg1"/>
              </a:solidFill>
              <a:cs typeface="Calibri"/>
            </a:endParaRPr>
          </a:p>
          <a:p>
            <a:pPr indent="-228600" algn="l">
              <a:buFont typeface="Arial" panose="020B0604020202020204" pitchFamily="34" charset="0"/>
              <a:buChar char="•"/>
            </a:pPr>
            <a:r>
              <a:rPr lang="en-US" sz="1900" dirty="0">
                <a:solidFill>
                  <a:schemeClr val="bg1"/>
                </a:solidFill>
              </a:rPr>
              <a:t>Yeasir Arafat(222-15-6487)</a:t>
            </a:r>
            <a:endParaRPr lang="en-US" sz="1900" dirty="0">
              <a:solidFill>
                <a:schemeClr val="bg1"/>
              </a:solidFill>
              <a:cs typeface="Calibri"/>
            </a:endParaRPr>
          </a:p>
          <a:p>
            <a:pPr indent="-228600" algn="l">
              <a:buFont typeface="Arial" panose="020B0604020202020204" pitchFamily="34" charset="0"/>
              <a:buChar char="•"/>
            </a:pPr>
            <a:r>
              <a:rPr lang="en-US" sz="1900" dirty="0">
                <a:solidFill>
                  <a:schemeClr val="bg1"/>
                </a:solidFill>
              </a:rPr>
              <a:t>Wahiduzzaman Anik(222-15-5544)</a:t>
            </a:r>
            <a:endParaRPr lang="en-US" sz="1900" dirty="0">
              <a:solidFill>
                <a:schemeClr val="bg1"/>
              </a:solidFill>
              <a:cs typeface="Calibri"/>
            </a:endParaRPr>
          </a:p>
          <a:p>
            <a:pPr indent="-228600" algn="l">
              <a:buFont typeface="Arial" panose="020B0604020202020204" pitchFamily="34" charset="0"/>
              <a:buChar char="•"/>
            </a:pPr>
            <a:r>
              <a:rPr lang="en-US" sz="1900" dirty="0">
                <a:solidFill>
                  <a:schemeClr val="bg1"/>
                </a:solidFill>
              </a:rPr>
              <a:t>Ahad Maruf (222-15-6488)</a:t>
            </a:r>
            <a:endParaRPr lang="en-US" sz="1900" dirty="0">
              <a:solidFill>
                <a:schemeClr val="bg1"/>
              </a:solidFill>
              <a:cs typeface="Calibri"/>
            </a:endParaRPr>
          </a:p>
          <a:p>
            <a:pPr indent="-228600" algn="l">
              <a:buFont typeface="Arial" panose="020B0604020202020204" pitchFamily="34" charset="0"/>
              <a:buChar char="•"/>
            </a:pPr>
            <a:r>
              <a:rPr lang="en-US" sz="1900" dirty="0">
                <a:solidFill>
                  <a:schemeClr val="bg1"/>
                </a:solidFill>
              </a:rPr>
              <a:t>Ali Aman Parash(222-15-6371)</a:t>
            </a:r>
            <a:endParaRPr lang="en-US" sz="1900" dirty="0">
              <a:solidFill>
                <a:schemeClr val="bg1"/>
              </a:solidFill>
              <a:cs typeface="Calibri"/>
            </a:endParaRPr>
          </a:p>
          <a:p>
            <a:pPr indent="-228600" algn="l">
              <a:buFont typeface="Arial" panose="020B0604020202020204" pitchFamily="34" charset="0"/>
              <a:buChar char="•"/>
            </a:pPr>
            <a:endParaRPr lang="en-US" sz="190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50ED-36E5-8D30-AD54-3E7F221EC0AD}"/>
              </a:ext>
            </a:extLst>
          </p:cNvPr>
          <p:cNvSpPr>
            <a:spLocks noGrp="1"/>
          </p:cNvSpPr>
          <p:nvPr>
            <p:ph type="title"/>
          </p:nvPr>
        </p:nvSpPr>
        <p:spPr/>
        <p:txBody>
          <a:bodyPr/>
          <a:lstStyle/>
          <a:p>
            <a:r>
              <a:rPr lang="en-US" dirty="0">
                <a:cs typeface="Calibri Light"/>
              </a:rPr>
              <a:t>How it should look like</a:t>
            </a:r>
            <a:endParaRPr lang="en-US" dirty="0"/>
          </a:p>
        </p:txBody>
      </p:sp>
      <p:sp>
        <p:nvSpPr>
          <p:cNvPr id="4" name="Text Placeholder 3">
            <a:extLst>
              <a:ext uri="{FF2B5EF4-FFF2-40B4-BE49-F238E27FC236}">
                <a16:creationId xmlns:a16="http://schemas.microsoft.com/office/drawing/2014/main" id="{EE3F0336-F0C4-A55D-B4EA-DF18FD28EC3D}"/>
              </a:ext>
            </a:extLst>
          </p:cNvPr>
          <p:cNvSpPr>
            <a:spLocks noGrp="1"/>
          </p:cNvSpPr>
          <p:nvPr>
            <p:ph type="body" idx="1"/>
          </p:nvPr>
        </p:nvSpPr>
        <p:spPr/>
        <p:txBody>
          <a:bodyPr/>
          <a:lstStyle/>
          <a:p>
            <a:r>
              <a:rPr lang="en-US" dirty="0">
                <a:cs typeface="Calibri"/>
              </a:rPr>
              <a:t>Input sample</a:t>
            </a:r>
            <a:endParaRPr lang="en-US" dirty="0"/>
          </a:p>
        </p:txBody>
      </p:sp>
      <p:sp>
        <p:nvSpPr>
          <p:cNvPr id="3" name="Content Placeholder 2">
            <a:extLst>
              <a:ext uri="{FF2B5EF4-FFF2-40B4-BE49-F238E27FC236}">
                <a16:creationId xmlns:a16="http://schemas.microsoft.com/office/drawing/2014/main" id="{5F369832-1989-A1C0-E99A-A347DB50F608}"/>
              </a:ext>
            </a:extLst>
          </p:cNvPr>
          <p:cNvSpPr>
            <a:spLocks noGrp="1"/>
          </p:cNvSpPr>
          <p:nvPr>
            <p:ph sz="half" idx="2"/>
          </p:nvPr>
        </p:nvSpPr>
        <p:spPr/>
        <p:txBody>
          <a:bodyPr vert="horz" lIns="91440" tIns="45720" rIns="91440" bIns="45720" rtlCol="0" anchor="t">
            <a:normAutofit/>
          </a:bodyPr>
          <a:lstStyle/>
          <a:p>
            <a:r>
              <a:rPr lang="en-US" dirty="0">
                <a:ea typeface="+mn-lt"/>
                <a:cs typeface="+mn-lt"/>
              </a:rPr>
              <a:t>2</a:t>
            </a:r>
          </a:p>
          <a:p>
            <a:r>
              <a:rPr lang="en-US" dirty="0">
                <a:ea typeface="+mn-lt"/>
                <a:cs typeface="+mn-lt"/>
              </a:rPr>
              <a:t>4 3</a:t>
            </a:r>
          </a:p>
          <a:p>
            <a:r>
              <a:rPr lang="en-US" dirty="0">
                <a:ea typeface="+mn-lt"/>
                <a:cs typeface="+mn-lt"/>
              </a:rPr>
              <a:t>11 2</a:t>
            </a:r>
            <a:endParaRPr lang="en-US" dirty="0">
              <a:cs typeface="Calibri"/>
            </a:endParaRPr>
          </a:p>
        </p:txBody>
      </p:sp>
      <p:sp>
        <p:nvSpPr>
          <p:cNvPr id="5" name="Text Placeholder 4">
            <a:extLst>
              <a:ext uri="{FF2B5EF4-FFF2-40B4-BE49-F238E27FC236}">
                <a16:creationId xmlns:a16="http://schemas.microsoft.com/office/drawing/2014/main" id="{80D6787D-E180-3E70-DE81-15EDED325B2C}"/>
              </a:ext>
            </a:extLst>
          </p:cNvPr>
          <p:cNvSpPr>
            <a:spLocks noGrp="1"/>
          </p:cNvSpPr>
          <p:nvPr>
            <p:ph type="body" sz="quarter" idx="3"/>
          </p:nvPr>
        </p:nvSpPr>
        <p:spPr/>
        <p:txBody>
          <a:bodyPr/>
          <a:lstStyle/>
          <a:p>
            <a:r>
              <a:rPr lang="en-US" dirty="0">
                <a:cs typeface="Calibri"/>
              </a:rPr>
              <a:t>Output sample</a:t>
            </a:r>
            <a:endParaRPr lang="en-US" dirty="0"/>
          </a:p>
        </p:txBody>
      </p:sp>
      <p:sp>
        <p:nvSpPr>
          <p:cNvPr id="6" name="Content Placeholder 5">
            <a:extLst>
              <a:ext uri="{FF2B5EF4-FFF2-40B4-BE49-F238E27FC236}">
                <a16:creationId xmlns:a16="http://schemas.microsoft.com/office/drawing/2014/main" id="{EFBC9B8B-C2DE-F8EF-D8F7-67B0E0CF702F}"/>
              </a:ext>
            </a:extLst>
          </p:cNvPr>
          <p:cNvSpPr>
            <a:spLocks noGrp="1"/>
          </p:cNvSpPr>
          <p:nvPr>
            <p:ph sz="quarter" idx="4"/>
          </p:nvPr>
        </p:nvSpPr>
        <p:spPr/>
        <p:txBody>
          <a:bodyPr vert="horz" lIns="91440" tIns="45720" rIns="91440" bIns="45720" rtlCol="0" anchor="t">
            <a:normAutofit/>
          </a:bodyPr>
          <a:lstStyle/>
          <a:p>
            <a:r>
              <a:rPr lang="en-US" dirty="0">
                <a:ea typeface="+mn-lt"/>
                <a:cs typeface="+mn-lt"/>
              </a:rPr>
              <a:t>21</a:t>
            </a:r>
          </a:p>
          <a:p>
            <a:r>
              <a:rPr lang="en-US" dirty="0">
                <a:ea typeface="+mn-lt"/>
                <a:cs typeface="+mn-lt"/>
              </a:rPr>
              <a:t>24</a:t>
            </a:r>
            <a:endParaRPr lang="en-US" dirty="0">
              <a:cs typeface="Calibri"/>
            </a:endParaRPr>
          </a:p>
        </p:txBody>
      </p:sp>
    </p:spTree>
    <p:extLst>
      <p:ext uri="{BB962C8B-B14F-4D97-AF65-F5344CB8AC3E}">
        <p14:creationId xmlns:p14="http://schemas.microsoft.com/office/powerpoint/2010/main" val="346205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13CEBB-6E7A-3F16-772C-0299BA1DB65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cs typeface="Calibri Light"/>
              </a:rPr>
              <a:t>Solution logic description for the problem</a:t>
            </a:r>
            <a:endParaRPr lang="en-US"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 Placeholder 2">
            <a:extLst>
              <a:ext uri="{FF2B5EF4-FFF2-40B4-BE49-F238E27FC236}">
                <a16:creationId xmlns:a16="http://schemas.microsoft.com/office/drawing/2014/main" id="{531EE631-E07C-E1F7-C007-4B50A6C99203}"/>
              </a:ext>
            </a:extLst>
          </p:cNvPr>
          <p:cNvSpPr>
            <a:spLocks noGrp="1"/>
          </p:cNvSpPr>
          <p:nvPr>
            <p:ph idx="1"/>
          </p:nvPr>
        </p:nvSpPr>
        <p:spPr>
          <a:xfrm>
            <a:off x="5221862" y="1719618"/>
            <a:ext cx="5948831" cy="4334629"/>
          </a:xfrm>
        </p:spPr>
        <p:txBody>
          <a:bodyPr vert="horz" lIns="91440" tIns="45720" rIns="91440" bIns="45720" rtlCol="0" anchor="ctr">
            <a:normAutofit fontScale="70000" lnSpcReduction="20000"/>
          </a:bodyPr>
          <a:lstStyle/>
          <a:p>
            <a:r>
              <a:rPr lang="en-US" sz="4000" dirty="0">
                <a:solidFill>
                  <a:srgbClr val="FEFFFF"/>
                </a:solidFill>
                <a:cs typeface="Calibri"/>
              </a:rPr>
              <a:t>First we will declare all necessary variables</a:t>
            </a:r>
          </a:p>
          <a:p>
            <a:r>
              <a:rPr lang="en-US" sz="4000" dirty="0">
                <a:solidFill>
                  <a:srgbClr val="FEFFFF"/>
                </a:solidFill>
                <a:cs typeface="Calibri"/>
              </a:rPr>
              <a:t>We will take a value that will tell how many times the program will run</a:t>
            </a:r>
          </a:p>
          <a:p>
            <a:r>
              <a:rPr lang="en-US" sz="4000" dirty="0">
                <a:solidFill>
                  <a:srgbClr val="FEFFFF"/>
                </a:solidFill>
                <a:cs typeface="Calibri"/>
              </a:rPr>
              <a:t>We will take values of two variables one will tell the starting point and the other will tell ending point of the number serial.</a:t>
            </a:r>
          </a:p>
          <a:p>
            <a:r>
              <a:rPr lang="en-US" sz="4000" dirty="0">
                <a:solidFill>
                  <a:srgbClr val="FEFFFF"/>
                </a:solidFill>
                <a:cs typeface="Calibri"/>
              </a:rPr>
              <a:t>Then using a for loop we will add all the odd numbers from start to ending point and put it to variable sum. </a:t>
            </a:r>
          </a:p>
          <a:p>
            <a:r>
              <a:rPr lang="en-US" sz="4000" dirty="0">
                <a:solidFill>
                  <a:srgbClr val="FEFFFF"/>
                </a:solidFill>
                <a:cs typeface="Calibri"/>
              </a:rPr>
              <a:t>Then we will print the result.</a:t>
            </a:r>
          </a:p>
          <a:p>
            <a:endParaRPr lang="en-US" sz="4000" dirty="0">
              <a:solidFill>
                <a:srgbClr val="FEFFFF"/>
              </a:solidFill>
              <a:cs typeface="Calibri"/>
            </a:endParaRPr>
          </a:p>
          <a:p>
            <a:endParaRPr lang="en-US" sz="4000" dirty="0">
              <a:solidFill>
                <a:srgbClr val="FEFFFF"/>
              </a:solidFill>
              <a:cs typeface="Calibri"/>
            </a:endParaRPr>
          </a:p>
        </p:txBody>
      </p:sp>
    </p:spTree>
    <p:extLst>
      <p:ext uri="{BB962C8B-B14F-4D97-AF65-F5344CB8AC3E}">
        <p14:creationId xmlns:p14="http://schemas.microsoft.com/office/powerpoint/2010/main" val="338277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8759D58-8C0C-3E6C-7A3E-227831FAF47A}"/>
              </a:ext>
            </a:extLst>
          </p:cNvPr>
          <p:cNvSpPr>
            <a:spLocks noGrp="1"/>
          </p:cNvSpPr>
          <p:nvPr>
            <p:ph type="title"/>
          </p:nvPr>
        </p:nvSpPr>
        <p:spPr>
          <a:xfrm>
            <a:off x="643467" y="321734"/>
            <a:ext cx="10905066" cy="1135737"/>
          </a:xfrm>
        </p:spPr>
        <p:txBody>
          <a:bodyPr>
            <a:normAutofit/>
          </a:bodyPr>
          <a:lstStyle/>
          <a:p>
            <a:r>
              <a:rPr lang="en-US" sz="3600">
                <a:cs typeface="Calibri Light"/>
              </a:rPr>
              <a:t>Program</a:t>
            </a:r>
          </a:p>
        </p:txBody>
      </p:sp>
      <p:sp>
        <p:nvSpPr>
          <p:cNvPr id="5" name="Content Placeholder 4">
            <a:extLst>
              <a:ext uri="{FF2B5EF4-FFF2-40B4-BE49-F238E27FC236}">
                <a16:creationId xmlns:a16="http://schemas.microsoft.com/office/drawing/2014/main" id="{50E6B85E-F5D0-2FD4-04C7-5CE3D1E5E25D}"/>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dirty="0">
                <a:ea typeface="+mn-lt"/>
                <a:cs typeface="+mn-lt"/>
              </a:rPr>
              <a:t>#include&lt;stdio.h&gt;</a:t>
            </a:r>
            <a:endParaRPr lang="en-US" sz="2000" dirty="0">
              <a:cs typeface="Calibri" panose="020F0502020204030204"/>
            </a:endParaRPr>
          </a:p>
          <a:p>
            <a:r>
              <a:rPr lang="en-US" sz="2000" dirty="0">
                <a:ea typeface="+mn-lt"/>
                <a:cs typeface="+mn-lt"/>
              </a:rPr>
              <a:t>int main()</a:t>
            </a:r>
            <a:endParaRPr lang="en-US" sz="2000" dirty="0">
              <a:cs typeface="Calibri"/>
            </a:endParaRPr>
          </a:p>
          <a:p>
            <a:r>
              <a:rPr lang="en-US" sz="2000" dirty="0">
                <a:ea typeface="+mn-lt"/>
                <a:cs typeface="+mn-lt"/>
              </a:rPr>
              <a:t>{</a:t>
            </a:r>
            <a:endParaRPr lang="en-US" sz="2000" dirty="0">
              <a:cs typeface="Calibri"/>
            </a:endParaRPr>
          </a:p>
          <a:p>
            <a:r>
              <a:rPr lang="en-US" sz="2000" dirty="0">
                <a:ea typeface="+mn-lt"/>
                <a:cs typeface="+mn-lt"/>
              </a:rPr>
              <a:t>    int </a:t>
            </a:r>
            <a:r>
              <a:rPr lang="en-US" sz="2000">
                <a:ea typeface="+mn-lt"/>
                <a:cs typeface="+mn-lt"/>
              </a:rPr>
              <a:t>n,x,y,sum</a:t>
            </a:r>
            <a:r>
              <a:rPr lang="en-US" sz="2000" dirty="0">
                <a:ea typeface="+mn-lt"/>
                <a:cs typeface="+mn-lt"/>
              </a:rPr>
              <a:t>=0;</a:t>
            </a:r>
            <a:endParaRPr lang="en-US" sz="2000" dirty="0">
              <a:cs typeface="Calibri"/>
            </a:endParaRPr>
          </a:p>
          <a:p>
            <a:r>
              <a:rPr lang="en-US" sz="2000" dirty="0">
                <a:ea typeface="+mn-lt"/>
                <a:cs typeface="+mn-lt"/>
              </a:rPr>
              <a:t>    </a:t>
            </a:r>
            <a:r>
              <a:rPr lang="en-US" sz="2000">
                <a:ea typeface="+mn-lt"/>
                <a:cs typeface="+mn-lt"/>
              </a:rPr>
              <a:t>scanf</a:t>
            </a:r>
            <a:r>
              <a:rPr lang="en-US" sz="2000" dirty="0">
                <a:ea typeface="+mn-lt"/>
                <a:cs typeface="+mn-lt"/>
              </a:rPr>
              <a:t>("%</a:t>
            </a:r>
            <a:r>
              <a:rPr lang="en-US" sz="2000">
                <a:ea typeface="+mn-lt"/>
                <a:cs typeface="+mn-lt"/>
              </a:rPr>
              <a:t>d",&amp;n</a:t>
            </a:r>
            <a:r>
              <a:rPr lang="en-US" sz="2000" dirty="0">
                <a:ea typeface="+mn-lt"/>
                <a:cs typeface="+mn-lt"/>
              </a:rPr>
              <a:t>);</a:t>
            </a:r>
            <a:endParaRPr lang="en-US" sz="2000" dirty="0">
              <a:cs typeface="Calibri"/>
            </a:endParaRPr>
          </a:p>
          <a:p>
            <a:r>
              <a:rPr lang="en-US" sz="2000" dirty="0">
                <a:ea typeface="+mn-lt"/>
                <a:cs typeface="+mn-lt"/>
              </a:rPr>
              <a:t>    for(int </a:t>
            </a:r>
            <a:r>
              <a:rPr lang="en-US" sz="2000">
                <a:ea typeface="+mn-lt"/>
                <a:cs typeface="+mn-lt"/>
              </a:rPr>
              <a:t>i</a:t>
            </a:r>
            <a:r>
              <a:rPr lang="en-US" sz="2000" dirty="0">
                <a:ea typeface="+mn-lt"/>
                <a:cs typeface="+mn-lt"/>
              </a:rPr>
              <a:t>=0;i&lt;</a:t>
            </a:r>
            <a:r>
              <a:rPr lang="en-US" sz="2000">
                <a:ea typeface="+mn-lt"/>
                <a:cs typeface="+mn-lt"/>
              </a:rPr>
              <a:t>n;i</a:t>
            </a:r>
            <a:r>
              <a:rPr lang="en-US" sz="2000" dirty="0">
                <a:ea typeface="+mn-lt"/>
                <a:cs typeface="+mn-lt"/>
              </a:rPr>
              <a:t>++){</a:t>
            </a:r>
            <a:endParaRPr lang="en-US" sz="2000" dirty="0">
              <a:cs typeface="Calibri"/>
            </a:endParaRPr>
          </a:p>
          <a:p>
            <a:r>
              <a:rPr lang="en-US" sz="2000" dirty="0">
                <a:ea typeface="+mn-lt"/>
                <a:cs typeface="+mn-lt"/>
              </a:rPr>
              <a:t>    </a:t>
            </a:r>
            <a:r>
              <a:rPr lang="en-US" sz="2000">
                <a:ea typeface="+mn-lt"/>
                <a:cs typeface="+mn-lt"/>
              </a:rPr>
              <a:t>scanf</a:t>
            </a:r>
            <a:r>
              <a:rPr lang="en-US" sz="2000" dirty="0">
                <a:ea typeface="+mn-lt"/>
                <a:cs typeface="+mn-lt"/>
              </a:rPr>
              <a:t>("%d %</a:t>
            </a:r>
            <a:r>
              <a:rPr lang="en-US" sz="2000">
                <a:ea typeface="+mn-lt"/>
                <a:cs typeface="+mn-lt"/>
              </a:rPr>
              <a:t>d",&amp;x,&amp;y</a:t>
            </a:r>
            <a:r>
              <a:rPr lang="en-US" sz="2000" dirty="0">
                <a:ea typeface="+mn-lt"/>
                <a:cs typeface="+mn-lt"/>
              </a:rPr>
              <a:t>);</a:t>
            </a:r>
            <a:endParaRPr lang="en-US" sz="2000" dirty="0">
              <a:cs typeface="Calibri"/>
            </a:endParaRPr>
          </a:p>
          <a:p>
            <a:r>
              <a:rPr lang="en-US" sz="2000" dirty="0">
                <a:ea typeface="+mn-lt"/>
                <a:cs typeface="+mn-lt"/>
              </a:rPr>
              <a:t>    if(x%2==0)</a:t>
            </a:r>
            <a:endParaRPr lang="en-US" sz="2000" dirty="0">
              <a:cs typeface="Calibri"/>
            </a:endParaRPr>
          </a:p>
          <a:p>
            <a:endParaRPr lang="en-US" sz="2000" dirty="0">
              <a:cs typeface="Calibri"/>
            </a:endParaRPr>
          </a:p>
          <a:p>
            <a:endParaRPr lang="en-US" sz="2000">
              <a:cs typeface="Calibri"/>
            </a:endParaRP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351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20B08CC-2219-1B00-7BD7-841934D921F5}"/>
              </a:ext>
            </a:extLst>
          </p:cNvPr>
          <p:cNvSpPr txBox="1"/>
          <p:nvPr/>
        </p:nvSpPr>
        <p:spPr>
          <a:xfrm>
            <a:off x="643467" y="1782981"/>
            <a:ext cx="10905066" cy="439398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    x++;​</a:t>
            </a:r>
          </a:p>
          <a:p>
            <a:pPr indent="-228600">
              <a:lnSpc>
                <a:spcPct val="90000"/>
              </a:lnSpc>
              <a:spcAft>
                <a:spcPts val="600"/>
              </a:spcAft>
              <a:buFont typeface="Arial" panose="020B0604020202020204" pitchFamily="34" charset="0"/>
              <a:buChar char="•"/>
            </a:pPr>
            <a:r>
              <a:rPr lang="en-US" sz="2000"/>
              <a:t>    for(int j=0;j&lt;y;j++){​</a:t>
            </a:r>
          </a:p>
          <a:p>
            <a:pPr indent="-228600">
              <a:lnSpc>
                <a:spcPct val="90000"/>
              </a:lnSpc>
              <a:spcAft>
                <a:spcPts val="600"/>
              </a:spcAft>
              <a:buFont typeface="Arial" panose="020B0604020202020204" pitchFamily="34" charset="0"/>
              <a:buChar char="•"/>
            </a:pPr>
            <a:r>
              <a:rPr lang="en-US" sz="2000"/>
              <a:t>        sum=sum+x;​</a:t>
            </a:r>
          </a:p>
          <a:p>
            <a:pPr indent="-228600">
              <a:lnSpc>
                <a:spcPct val="90000"/>
              </a:lnSpc>
              <a:spcAft>
                <a:spcPts val="600"/>
              </a:spcAft>
              <a:buFont typeface="Arial" panose="020B0604020202020204" pitchFamily="34" charset="0"/>
              <a:buChar char="•"/>
            </a:pPr>
            <a:r>
              <a:rPr lang="en-US" sz="2000"/>
              <a:t>        x+=2;​</a:t>
            </a:r>
          </a:p>
          <a:p>
            <a:pPr indent="-228600">
              <a:lnSpc>
                <a:spcPct val="90000"/>
              </a:lnSpc>
              <a:spcAft>
                <a:spcPts val="600"/>
              </a:spcAft>
              <a:buFont typeface="Arial" panose="020B0604020202020204" pitchFamily="34" charset="0"/>
              <a:buChar char="•"/>
            </a:pPr>
            <a:r>
              <a:rPr lang="en-US" sz="2000"/>
              <a:t>    }​</a:t>
            </a:r>
          </a:p>
          <a:p>
            <a:pPr indent="-228600">
              <a:lnSpc>
                <a:spcPct val="90000"/>
              </a:lnSpc>
              <a:spcAft>
                <a:spcPts val="600"/>
              </a:spcAft>
              <a:buFont typeface="Arial" panose="020B0604020202020204" pitchFamily="34" charset="0"/>
              <a:buChar char="•"/>
            </a:pPr>
            <a:r>
              <a:rPr lang="en-US" sz="2000"/>
              <a:t>    printf("%d\n",sum);​</a:t>
            </a:r>
          </a:p>
          <a:p>
            <a:pPr indent="-228600">
              <a:lnSpc>
                <a:spcPct val="90000"/>
              </a:lnSpc>
              <a:spcAft>
                <a:spcPts val="600"/>
              </a:spcAft>
              <a:buFont typeface="Arial" panose="020B0604020202020204" pitchFamily="34" charset="0"/>
              <a:buChar char="•"/>
            </a:pPr>
            <a:r>
              <a:rPr lang="en-US" sz="2000"/>
              <a:t>sum=0;​</a:t>
            </a:r>
          </a:p>
          <a:p>
            <a:pPr indent="-228600">
              <a:lnSpc>
                <a:spcPct val="90000"/>
              </a:lnSpc>
              <a:spcAft>
                <a:spcPts val="600"/>
              </a:spcAft>
              <a:buFont typeface="Arial" panose="020B0604020202020204" pitchFamily="34" charset="0"/>
              <a:buChar char="•"/>
            </a:pPr>
            <a:r>
              <a:rPr lang="en-US" sz="2000"/>
              <a:t>    }​</a:t>
            </a:r>
          </a:p>
          <a:p>
            <a:pPr indent="-228600">
              <a:lnSpc>
                <a:spcPct val="90000"/>
              </a:lnSpc>
              <a:spcAft>
                <a:spcPts val="600"/>
              </a:spcAft>
              <a:buFont typeface="Arial" panose="020B0604020202020204" pitchFamily="34" charset="0"/>
              <a:buChar char="•"/>
            </a:pPr>
            <a:r>
              <a:rPr lang="en-US" sz="2000"/>
              <a:t>    return 0;​</a:t>
            </a:r>
          </a:p>
          <a:p>
            <a:pPr indent="-228600">
              <a:lnSpc>
                <a:spcPct val="90000"/>
              </a:lnSpc>
              <a:spcAft>
                <a:spcPts val="600"/>
              </a:spcAft>
              <a:buFont typeface="Arial" panose="020B0604020202020204" pitchFamily="34" charset="0"/>
              <a:buChar char="•"/>
            </a:pPr>
            <a:r>
              <a:rPr lang="en-US" sz="2000"/>
              <a: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475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13CEBB-6E7A-3F16-772C-0299BA1DB656}"/>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cs typeface="Calibri Light"/>
              </a:rPr>
              <a:t>Solution logic description for c programming</a:t>
            </a:r>
            <a:endParaRPr lang="en-US" sz="4000" dirty="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ext Placeholder 2">
            <a:extLst>
              <a:ext uri="{FF2B5EF4-FFF2-40B4-BE49-F238E27FC236}">
                <a16:creationId xmlns:a16="http://schemas.microsoft.com/office/drawing/2014/main" id="{531EE631-E07C-E1F7-C007-4B50A6C99203}"/>
              </a:ext>
            </a:extLst>
          </p:cNvPr>
          <p:cNvSpPr>
            <a:spLocks noGrp="1"/>
          </p:cNvSpPr>
          <p:nvPr>
            <p:ph idx="1"/>
          </p:nvPr>
        </p:nvSpPr>
        <p:spPr>
          <a:xfrm>
            <a:off x="5221862" y="1719618"/>
            <a:ext cx="5948831" cy="4334629"/>
          </a:xfrm>
        </p:spPr>
        <p:txBody>
          <a:bodyPr vert="horz" lIns="91440" tIns="45720" rIns="91440" bIns="45720" rtlCol="0" anchor="ctr">
            <a:normAutofit fontScale="92500" lnSpcReduction="10000"/>
          </a:bodyPr>
          <a:lstStyle/>
          <a:p>
            <a:r>
              <a:rPr lang="en-US" sz="1900" dirty="0">
                <a:solidFill>
                  <a:srgbClr val="FEFFFF"/>
                </a:solidFill>
                <a:cs typeface="Calibri"/>
              </a:rPr>
              <a:t>Start the program by including standard input output header fine and an integer type main function.</a:t>
            </a:r>
          </a:p>
          <a:p>
            <a:r>
              <a:rPr lang="en-US" sz="1900" dirty="0">
                <a:solidFill>
                  <a:srgbClr val="FEFFFF"/>
                </a:solidFill>
                <a:cs typeface="Calibri"/>
              </a:rPr>
              <a:t>In the main function declare integer n which tells how many times the program will run, x which tells the starting point of the calculation, y which tells the ending point of the calculation, and s which tells the result. Initially set s as 0.</a:t>
            </a:r>
          </a:p>
          <a:p>
            <a:r>
              <a:rPr lang="en-US" sz="1900" dirty="0">
                <a:solidFill>
                  <a:srgbClr val="FEFFFF"/>
                </a:solidFill>
                <a:cs typeface="Calibri"/>
              </a:rPr>
              <a:t>Then input the value of n and enter a for loop which will run for n times and asks to input the values of x and y.</a:t>
            </a:r>
          </a:p>
          <a:p>
            <a:r>
              <a:rPr lang="en-US" sz="1900" dirty="0">
                <a:solidFill>
                  <a:srgbClr val="FEFFFF"/>
                </a:solidFill>
                <a:cs typeface="Calibri"/>
              </a:rPr>
              <a:t>Then put a condition to check if x is odd or not if not then increase its value by 1.</a:t>
            </a:r>
          </a:p>
          <a:p>
            <a:r>
              <a:rPr lang="en-US" sz="1900" dirty="0">
                <a:solidFill>
                  <a:srgbClr val="FEFFFF"/>
                </a:solidFill>
                <a:cs typeface="Calibri"/>
              </a:rPr>
              <a:t>Then put another for loop in which we will do the calculations`</a:t>
            </a:r>
          </a:p>
          <a:p>
            <a:r>
              <a:rPr lang="en-US" sz="1900" dirty="0">
                <a:solidFill>
                  <a:srgbClr val="FEFFFF"/>
                </a:solidFill>
                <a:cs typeface="Calibri"/>
              </a:rPr>
              <a:t>After completing the calculations loop will stop and print the sum. Next set the sum to 0 so it doesn’t hinder next loop.</a:t>
            </a:r>
          </a:p>
        </p:txBody>
      </p:sp>
    </p:spTree>
    <p:extLst>
      <p:ext uri="{BB962C8B-B14F-4D97-AF65-F5344CB8AC3E}">
        <p14:creationId xmlns:p14="http://schemas.microsoft.com/office/powerpoint/2010/main" val="2393655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E384D27-9D90-50C0-54F2-5D6A80DA7F5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Result</a:t>
            </a:r>
          </a:p>
        </p:txBody>
      </p:sp>
      <p:pic>
        <p:nvPicPr>
          <p:cNvPr id="10" name="Picture 10" descr="Text&#10;&#10;Description automatically generated">
            <a:extLst>
              <a:ext uri="{FF2B5EF4-FFF2-40B4-BE49-F238E27FC236}">
                <a16:creationId xmlns:a16="http://schemas.microsoft.com/office/drawing/2014/main" id="{F399767F-1849-59A6-7712-8E41873AEDD5}"/>
              </a:ext>
            </a:extLst>
          </p:cNvPr>
          <p:cNvPicPr>
            <a:picLocks noGrp="1" noChangeAspect="1"/>
          </p:cNvPicPr>
          <p:nvPr>
            <p:ph idx="1"/>
          </p:nvPr>
        </p:nvPicPr>
        <p:blipFill>
          <a:blip r:embed="rId2"/>
          <a:stretch>
            <a:fillRect/>
          </a:stretch>
        </p:blipFill>
        <p:spPr>
          <a:xfrm>
            <a:off x="5030348" y="643466"/>
            <a:ext cx="6274635" cy="5568739"/>
          </a:xfrm>
          <a:prstGeom prst="rect">
            <a:avLst/>
          </a:prstGeom>
        </p:spPr>
      </p:pic>
    </p:spTree>
    <p:extLst>
      <p:ext uri="{BB962C8B-B14F-4D97-AF65-F5344CB8AC3E}">
        <p14:creationId xmlns:p14="http://schemas.microsoft.com/office/powerpoint/2010/main" val="232340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A3E3-45B6-160E-B2F7-B879879ECC8F}"/>
              </a:ext>
            </a:extLst>
          </p:cNvPr>
          <p:cNvSpPr>
            <a:spLocks noGrp="1"/>
          </p:cNvSpPr>
          <p:nvPr>
            <p:ph type="title"/>
          </p:nvPr>
        </p:nvSpPr>
        <p:spPr/>
        <p:txBody>
          <a:bodyPr/>
          <a:lstStyle/>
          <a:p>
            <a:r>
              <a:rPr lang="en-US" dirty="0">
                <a:cs typeface="Calibri Light"/>
              </a:rPr>
              <a:t>Problem 03</a:t>
            </a:r>
            <a:endParaRPr lang="en-US" dirty="0"/>
          </a:p>
        </p:txBody>
      </p:sp>
      <p:graphicFrame>
        <p:nvGraphicFramePr>
          <p:cNvPr id="7" name="Content Placeholder 2">
            <a:extLst>
              <a:ext uri="{FF2B5EF4-FFF2-40B4-BE49-F238E27FC236}">
                <a16:creationId xmlns:a16="http://schemas.microsoft.com/office/drawing/2014/main" id="{E59FABC3-EF13-55FA-CB76-6C4038FC999D}"/>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B1E51390-70A2-EDD0-3920-AF580B73A1E8}"/>
              </a:ext>
            </a:extLst>
          </p:cNvPr>
          <p:cNvSpPr>
            <a:spLocks noGrp="1"/>
          </p:cNvSpPr>
          <p:nvPr>
            <p:ph type="body" sz="half" idx="2"/>
          </p:nvPr>
        </p:nvSpPr>
        <p:spPr/>
        <p:txBody>
          <a:bodyPr vert="horz" lIns="91440" tIns="45720" rIns="91440" bIns="45720" rtlCol="0" anchor="t">
            <a:normAutofit/>
          </a:bodyPr>
          <a:lstStyle/>
          <a:p>
            <a:pPr marL="285750" indent="-285750">
              <a:buFont typeface="Arial"/>
              <a:buChar char="•"/>
            </a:pPr>
            <a:r>
              <a:rPr lang="en-US" dirty="0">
                <a:cs typeface="Calibri"/>
              </a:rPr>
              <a:t>Read two integer values (A and B). After, the program should print the message </a:t>
            </a:r>
            <a:r>
              <a:rPr lang="en-US" b="1" dirty="0">
                <a:cs typeface="Calibri"/>
              </a:rPr>
              <a:t>"Sao </a:t>
            </a:r>
            <a:r>
              <a:rPr lang="en-US" b="1" dirty="0" err="1">
                <a:cs typeface="Calibri"/>
              </a:rPr>
              <a:t>Multiplos</a:t>
            </a:r>
            <a:r>
              <a:rPr lang="en-US" b="1" dirty="0">
                <a:cs typeface="Calibri"/>
              </a:rPr>
              <a:t>"</a:t>
            </a:r>
            <a:r>
              <a:rPr lang="en-US" dirty="0">
                <a:cs typeface="Calibri"/>
              </a:rPr>
              <a:t> (are multiples) or </a:t>
            </a:r>
            <a:r>
              <a:rPr lang="en-US" b="1" dirty="0">
                <a:cs typeface="Calibri"/>
              </a:rPr>
              <a:t>"Nao </a:t>
            </a:r>
            <a:r>
              <a:rPr lang="en-US" b="1" dirty="0" err="1">
                <a:cs typeface="Calibri"/>
              </a:rPr>
              <a:t>sao</a:t>
            </a:r>
            <a:r>
              <a:rPr lang="en-US" b="1" dirty="0">
                <a:cs typeface="Calibri"/>
              </a:rPr>
              <a:t> </a:t>
            </a:r>
            <a:r>
              <a:rPr lang="en-US" b="1" dirty="0" err="1">
                <a:cs typeface="Calibri"/>
              </a:rPr>
              <a:t>Multiplos</a:t>
            </a:r>
            <a:r>
              <a:rPr lang="en-US" b="1" dirty="0">
                <a:cs typeface="Calibri"/>
              </a:rPr>
              <a:t>" </a:t>
            </a:r>
            <a:r>
              <a:rPr lang="en-US" dirty="0">
                <a:cs typeface="Calibri"/>
              </a:rPr>
              <a:t>(aren’t multiples), corresponding to the read values.</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28264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E590-222F-6A3D-7BF8-6F36D972B549}"/>
              </a:ext>
            </a:extLst>
          </p:cNvPr>
          <p:cNvSpPr>
            <a:spLocks noGrp="1"/>
          </p:cNvSpPr>
          <p:nvPr>
            <p:ph type="title"/>
          </p:nvPr>
        </p:nvSpPr>
        <p:spPr/>
        <p:txBody>
          <a:bodyPr/>
          <a:lstStyle/>
          <a:p>
            <a:r>
              <a:rPr lang="en-US" dirty="0">
                <a:cs typeface="Calibri Light"/>
              </a:rPr>
              <a:t>How it should look like</a:t>
            </a:r>
            <a:endParaRPr lang="en-US" dirty="0"/>
          </a:p>
        </p:txBody>
      </p:sp>
      <p:sp>
        <p:nvSpPr>
          <p:cNvPr id="5" name="Text Placeholder 4">
            <a:extLst>
              <a:ext uri="{FF2B5EF4-FFF2-40B4-BE49-F238E27FC236}">
                <a16:creationId xmlns:a16="http://schemas.microsoft.com/office/drawing/2014/main" id="{D82CE714-52AD-37BD-6BE3-4F9F0445C0FC}"/>
              </a:ext>
            </a:extLst>
          </p:cNvPr>
          <p:cNvSpPr>
            <a:spLocks noGrp="1"/>
          </p:cNvSpPr>
          <p:nvPr>
            <p:ph type="body" idx="1"/>
          </p:nvPr>
        </p:nvSpPr>
        <p:spPr/>
        <p:txBody>
          <a:bodyPr/>
          <a:lstStyle/>
          <a:p>
            <a:r>
              <a:rPr lang="en-US" dirty="0">
                <a:cs typeface="Calibri"/>
              </a:rPr>
              <a:t>Input sample</a:t>
            </a:r>
            <a:endParaRPr lang="en-US" dirty="0"/>
          </a:p>
        </p:txBody>
      </p:sp>
      <p:sp>
        <p:nvSpPr>
          <p:cNvPr id="3" name="Content Placeholder 2">
            <a:extLst>
              <a:ext uri="{FF2B5EF4-FFF2-40B4-BE49-F238E27FC236}">
                <a16:creationId xmlns:a16="http://schemas.microsoft.com/office/drawing/2014/main" id="{5396CE3B-31DA-FB5C-1442-10D8FE877844}"/>
              </a:ext>
            </a:extLst>
          </p:cNvPr>
          <p:cNvSpPr>
            <a:spLocks noGrp="1"/>
          </p:cNvSpPr>
          <p:nvPr>
            <p:ph sz="half" idx="2"/>
          </p:nvPr>
        </p:nvSpPr>
        <p:spPr/>
        <p:txBody>
          <a:bodyPr vert="horz" lIns="91440" tIns="45720" rIns="91440" bIns="45720" rtlCol="0" anchor="t">
            <a:normAutofit/>
          </a:bodyPr>
          <a:lstStyle/>
          <a:p>
            <a:r>
              <a:rPr lang="en-US" dirty="0">
                <a:ea typeface="+mn-lt"/>
                <a:cs typeface="+mn-lt"/>
              </a:rPr>
              <a:t>6 24</a:t>
            </a:r>
          </a:p>
          <a:p>
            <a:r>
              <a:rPr lang="en-US" dirty="0">
                <a:ea typeface="+mn-lt"/>
                <a:cs typeface="+mn-lt"/>
              </a:rPr>
              <a:t>6 25</a:t>
            </a:r>
          </a:p>
        </p:txBody>
      </p:sp>
      <p:sp>
        <p:nvSpPr>
          <p:cNvPr id="6" name="Text Placeholder 5">
            <a:extLst>
              <a:ext uri="{FF2B5EF4-FFF2-40B4-BE49-F238E27FC236}">
                <a16:creationId xmlns:a16="http://schemas.microsoft.com/office/drawing/2014/main" id="{27003470-1436-92C6-7F9B-EB399F7738E0}"/>
              </a:ext>
            </a:extLst>
          </p:cNvPr>
          <p:cNvSpPr>
            <a:spLocks noGrp="1"/>
          </p:cNvSpPr>
          <p:nvPr>
            <p:ph type="body" sz="quarter" idx="3"/>
          </p:nvPr>
        </p:nvSpPr>
        <p:spPr/>
        <p:txBody>
          <a:bodyPr/>
          <a:lstStyle/>
          <a:p>
            <a:r>
              <a:rPr lang="en-US" dirty="0">
                <a:cs typeface="Calibri"/>
              </a:rPr>
              <a:t>Output sample</a:t>
            </a:r>
            <a:endParaRPr lang="en-US" dirty="0"/>
          </a:p>
        </p:txBody>
      </p:sp>
      <p:sp>
        <p:nvSpPr>
          <p:cNvPr id="15" name="Content Placeholder 14">
            <a:extLst>
              <a:ext uri="{FF2B5EF4-FFF2-40B4-BE49-F238E27FC236}">
                <a16:creationId xmlns:a16="http://schemas.microsoft.com/office/drawing/2014/main" id="{73763E88-0FAA-C736-4C56-1B674970290A}"/>
              </a:ext>
            </a:extLst>
          </p:cNvPr>
          <p:cNvSpPr>
            <a:spLocks noGrp="1"/>
          </p:cNvSpPr>
          <p:nvPr>
            <p:ph sz="quarter" idx="4"/>
          </p:nvPr>
        </p:nvSpPr>
        <p:spPr/>
        <p:txBody>
          <a:bodyPr vert="horz" lIns="91440" tIns="45720" rIns="91440" bIns="45720" rtlCol="0" anchor="t">
            <a:normAutofit/>
          </a:bodyPr>
          <a:lstStyle/>
          <a:p>
            <a:r>
              <a:rPr lang="en-US" dirty="0">
                <a:ea typeface="+mn-lt"/>
                <a:cs typeface="+mn-lt"/>
              </a:rPr>
              <a:t>Sao </a:t>
            </a:r>
            <a:r>
              <a:rPr lang="en-US" dirty="0" err="1">
                <a:ea typeface="+mn-lt"/>
                <a:cs typeface="+mn-lt"/>
              </a:rPr>
              <a:t>Multiplos</a:t>
            </a:r>
            <a:endParaRPr lang="en-US" dirty="0">
              <a:ea typeface="+mn-lt"/>
              <a:cs typeface="+mn-lt"/>
            </a:endParaRPr>
          </a:p>
          <a:p>
            <a:r>
              <a:rPr lang="en-US" dirty="0">
                <a:ea typeface="+mn-lt"/>
                <a:cs typeface="+mn-lt"/>
              </a:rPr>
              <a:t>Nao </a:t>
            </a:r>
            <a:r>
              <a:rPr lang="en-US" dirty="0" err="1">
                <a:ea typeface="+mn-lt"/>
                <a:cs typeface="+mn-lt"/>
              </a:rPr>
              <a:t>sao</a:t>
            </a:r>
            <a:r>
              <a:rPr lang="en-US" dirty="0">
                <a:ea typeface="+mn-lt"/>
                <a:cs typeface="+mn-lt"/>
              </a:rPr>
              <a:t> </a:t>
            </a:r>
            <a:r>
              <a:rPr lang="en-US" dirty="0" err="1">
                <a:ea typeface="+mn-lt"/>
                <a:cs typeface="+mn-lt"/>
              </a:rPr>
              <a:t>Multiplos</a:t>
            </a:r>
            <a:endParaRPr lang="en-US" dirty="0" err="1">
              <a:cs typeface="Calibri"/>
            </a:endParaRPr>
          </a:p>
        </p:txBody>
      </p:sp>
    </p:spTree>
    <p:extLst>
      <p:ext uri="{BB962C8B-B14F-4D97-AF65-F5344CB8AC3E}">
        <p14:creationId xmlns:p14="http://schemas.microsoft.com/office/powerpoint/2010/main" val="1742707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0CF70-B715-04D8-4ED1-5D948E0D4CC1}"/>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cs typeface="Calibri Light"/>
              </a:rPr>
              <a:t>Solution logic description the problem</a:t>
            </a:r>
            <a:endParaRPr lang="en-US" sz="4000" dirty="0">
              <a:solidFill>
                <a:srgbClr val="FFFFFF"/>
              </a:solidFill>
            </a:endParaRPr>
          </a:p>
        </p:txBody>
      </p:sp>
      <p:sp>
        <p:nvSpPr>
          <p:cNvPr id="2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9870F7A5-CAAF-634D-03F2-932F94140424}"/>
              </a:ext>
            </a:extLst>
          </p:cNvPr>
          <p:cNvSpPr>
            <a:spLocks noGrp="1"/>
          </p:cNvSpPr>
          <p:nvPr>
            <p:ph idx="1"/>
          </p:nvPr>
        </p:nvSpPr>
        <p:spPr>
          <a:xfrm>
            <a:off x="5221862" y="1719618"/>
            <a:ext cx="5948831" cy="4334629"/>
          </a:xfrm>
        </p:spPr>
        <p:txBody>
          <a:bodyPr anchor="ctr">
            <a:normAutofit/>
          </a:bodyPr>
          <a:lstStyle/>
          <a:p>
            <a:r>
              <a:rPr lang="en-US" dirty="0">
                <a:solidFill>
                  <a:srgbClr val="FEFFFF"/>
                </a:solidFill>
              </a:rPr>
              <a:t>We will declare two variables and input there values.</a:t>
            </a:r>
          </a:p>
          <a:p>
            <a:r>
              <a:rPr lang="en-US" dirty="0">
                <a:solidFill>
                  <a:srgbClr val="FEFFFF"/>
                </a:solidFill>
              </a:rPr>
              <a:t>We will check if either of reminder of a/b or b/a is 0.</a:t>
            </a:r>
          </a:p>
          <a:p>
            <a:r>
              <a:rPr lang="en-US" dirty="0">
                <a:solidFill>
                  <a:srgbClr val="FEFFFF"/>
                </a:solidFill>
              </a:rPr>
              <a:t>If we get one or both reminder 0 then we will print </a:t>
            </a:r>
            <a:r>
              <a:rPr lang="en-US" dirty="0" err="1">
                <a:solidFill>
                  <a:srgbClr val="FEFFFF"/>
                </a:solidFill>
              </a:rPr>
              <a:t>sao</a:t>
            </a:r>
            <a:r>
              <a:rPr lang="en-US" dirty="0">
                <a:solidFill>
                  <a:srgbClr val="FEFFFF"/>
                </a:solidFill>
              </a:rPr>
              <a:t> multiples else we will print </a:t>
            </a:r>
            <a:r>
              <a:rPr lang="en-US" dirty="0" err="1">
                <a:solidFill>
                  <a:srgbClr val="FEFFFF"/>
                </a:solidFill>
              </a:rPr>
              <a:t>nao</a:t>
            </a:r>
            <a:r>
              <a:rPr lang="en-US" dirty="0">
                <a:solidFill>
                  <a:srgbClr val="FEFFFF"/>
                </a:solidFill>
              </a:rPr>
              <a:t> </a:t>
            </a:r>
            <a:r>
              <a:rPr lang="en-US" dirty="0" err="1">
                <a:solidFill>
                  <a:srgbClr val="FEFFFF"/>
                </a:solidFill>
              </a:rPr>
              <a:t>sao</a:t>
            </a:r>
            <a:r>
              <a:rPr lang="en-US" dirty="0">
                <a:solidFill>
                  <a:srgbClr val="FEFFFF"/>
                </a:solidFill>
              </a:rPr>
              <a:t> multiples</a:t>
            </a:r>
          </a:p>
          <a:p>
            <a:endParaRPr lang="en-US" sz="2400" dirty="0">
              <a:solidFill>
                <a:srgbClr val="FEFFFF"/>
              </a:solidFill>
            </a:endParaRPr>
          </a:p>
        </p:txBody>
      </p:sp>
    </p:spTree>
    <p:extLst>
      <p:ext uri="{BB962C8B-B14F-4D97-AF65-F5344CB8AC3E}">
        <p14:creationId xmlns:p14="http://schemas.microsoft.com/office/powerpoint/2010/main" val="199560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CFED81-19A8-AA88-40D2-5A055238F37A}"/>
              </a:ext>
            </a:extLst>
          </p:cNvPr>
          <p:cNvSpPr>
            <a:spLocks noGrp="1"/>
          </p:cNvSpPr>
          <p:nvPr>
            <p:ph type="title"/>
          </p:nvPr>
        </p:nvSpPr>
        <p:spPr>
          <a:xfrm>
            <a:off x="643467" y="321734"/>
            <a:ext cx="10905066" cy="1135737"/>
          </a:xfrm>
        </p:spPr>
        <p:txBody>
          <a:bodyPr>
            <a:normAutofit/>
          </a:bodyPr>
          <a:lstStyle/>
          <a:p>
            <a:r>
              <a:rPr lang="en-US" sz="3600">
                <a:cs typeface="Calibri Light"/>
              </a:rPr>
              <a:t>Program</a:t>
            </a:r>
            <a:endParaRPr lang="en-US" sz="3600"/>
          </a:p>
        </p:txBody>
      </p:sp>
      <p:sp>
        <p:nvSpPr>
          <p:cNvPr id="3" name="Content Placeholder 2">
            <a:extLst>
              <a:ext uri="{FF2B5EF4-FFF2-40B4-BE49-F238E27FC236}">
                <a16:creationId xmlns:a16="http://schemas.microsoft.com/office/drawing/2014/main" id="{4820DE56-EC6F-9793-2EF9-02DC906BDFE0}"/>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dirty="0">
                <a:cs typeface="Calibri"/>
              </a:rPr>
              <a:t>#include&lt;</a:t>
            </a:r>
            <a:r>
              <a:rPr lang="en-US" sz="2000" dirty="0" err="1">
                <a:cs typeface="Calibri"/>
              </a:rPr>
              <a:t>stdio.h</a:t>
            </a:r>
            <a:r>
              <a:rPr lang="en-US" sz="2000" dirty="0">
                <a:cs typeface="Calibri"/>
              </a:rPr>
              <a:t>&gt;</a:t>
            </a:r>
          </a:p>
          <a:p>
            <a:r>
              <a:rPr lang="en-US" sz="2000" dirty="0" err="1">
                <a:cs typeface="Calibri"/>
              </a:rPr>
              <a:t>int</a:t>
            </a:r>
            <a:r>
              <a:rPr lang="en-US" sz="2000" dirty="0">
                <a:cs typeface="Calibri"/>
              </a:rPr>
              <a:t> main()</a:t>
            </a:r>
          </a:p>
          <a:p>
            <a:r>
              <a:rPr lang="en-US" sz="2000" dirty="0">
                <a:cs typeface="Calibri"/>
              </a:rPr>
              <a:t>{</a:t>
            </a:r>
          </a:p>
          <a:p>
            <a:r>
              <a:rPr lang="en-US" sz="2000" dirty="0" err="1">
                <a:cs typeface="Calibri"/>
              </a:rPr>
              <a:t>int</a:t>
            </a:r>
            <a:r>
              <a:rPr lang="en-US" sz="2000" dirty="0">
                <a:cs typeface="Calibri"/>
              </a:rPr>
              <a:t> a, b;</a:t>
            </a:r>
          </a:p>
          <a:p>
            <a:r>
              <a:rPr lang="en-US" sz="2000" dirty="0" err="1">
                <a:cs typeface="Calibri"/>
              </a:rPr>
              <a:t>scanf</a:t>
            </a:r>
            <a:r>
              <a:rPr lang="en-US" sz="2000" dirty="0">
                <a:cs typeface="Calibri"/>
              </a:rPr>
              <a:t>("%</a:t>
            </a:r>
            <a:r>
              <a:rPr lang="en-US" sz="2000" dirty="0" err="1">
                <a:cs typeface="Calibri"/>
              </a:rPr>
              <a:t>d%d</a:t>
            </a:r>
            <a:r>
              <a:rPr lang="en-US" sz="2000" dirty="0">
                <a:cs typeface="Calibri"/>
              </a:rPr>
              <a:t>,"&amp;</a:t>
            </a:r>
            <a:r>
              <a:rPr lang="en-US" sz="2000" dirty="0" err="1">
                <a:cs typeface="Calibri"/>
              </a:rPr>
              <a:t>a,&amp;b</a:t>
            </a:r>
            <a:r>
              <a:rPr lang="en-US" sz="2000" dirty="0">
                <a:cs typeface="Calibri"/>
              </a:rPr>
              <a:t>);</a:t>
            </a:r>
          </a:p>
          <a:p>
            <a:r>
              <a:rPr lang="en-US" sz="2000" dirty="0">
                <a:cs typeface="Calibri"/>
              </a:rPr>
              <a:t>if(</a:t>
            </a:r>
            <a:r>
              <a:rPr lang="en-US" sz="2000" dirty="0" err="1">
                <a:cs typeface="Calibri"/>
              </a:rPr>
              <a:t>a%b</a:t>
            </a:r>
            <a:r>
              <a:rPr lang="en-US" sz="2000" dirty="0">
                <a:cs typeface="Calibri"/>
              </a:rPr>
              <a:t>==0||</a:t>
            </a:r>
            <a:r>
              <a:rPr lang="en-US" sz="2000" dirty="0" err="1">
                <a:cs typeface="Calibri"/>
              </a:rPr>
              <a:t>b%a</a:t>
            </a:r>
            <a:r>
              <a:rPr lang="en-US" sz="2000" dirty="0">
                <a:cs typeface="Calibri"/>
              </a:rPr>
              <a:t>==0)</a:t>
            </a:r>
          </a:p>
          <a:p>
            <a:r>
              <a:rPr lang="en-US" sz="2000" dirty="0">
                <a:cs typeface="Calibri"/>
              </a:rPr>
              <a:t>{</a:t>
            </a:r>
          </a:p>
          <a:p>
            <a:r>
              <a:rPr lang="en-US" sz="2000" dirty="0" err="1">
                <a:cs typeface="Calibri"/>
              </a:rPr>
              <a:t>irintf</a:t>
            </a:r>
            <a:r>
              <a:rPr lang="en-US" sz="2000" dirty="0">
                <a:cs typeface="Calibri"/>
              </a:rPr>
              <a:t>("</a:t>
            </a:r>
            <a:r>
              <a:rPr lang="en-US" sz="2000" dirty="0" err="1">
                <a:cs typeface="Calibri"/>
              </a:rPr>
              <a:t>sao</a:t>
            </a:r>
            <a:r>
              <a:rPr lang="en-US" sz="2000" dirty="0">
                <a:cs typeface="Calibri"/>
              </a:rPr>
              <a:t> multiples");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614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1131-024D-AE2B-A7C7-824E44F83A5F}"/>
              </a:ext>
            </a:extLst>
          </p:cNvPr>
          <p:cNvSpPr>
            <a:spLocks noGrp="1"/>
          </p:cNvSpPr>
          <p:nvPr>
            <p:ph type="title"/>
          </p:nvPr>
        </p:nvSpPr>
        <p:spPr/>
        <p:txBody>
          <a:bodyPr/>
          <a:lstStyle/>
          <a:p>
            <a:r>
              <a:rPr lang="en-US" dirty="0">
                <a:cs typeface="Calibri Light"/>
              </a:rPr>
              <a:t>Problem 01</a:t>
            </a:r>
            <a:endParaRPr lang="en-US" dirty="0"/>
          </a:p>
        </p:txBody>
      </p:sp>
      <p:graphicFrame>
        <p:nvGraphicFramePr>
          <p:cNvPr id="6" name="Content Placeholder 2">
            <a:extLst>
              <a:ext uri="{FF2B5EF4-FFF2-40B4-BE49-F238E27FC236}">
                <a16:creationId xmlns:a16="http://schemas.microsoft.com/office/drawing/2014/main" id="{D99A4EDF-7FEB-FF82-C60A-D4282DE9EDE3}"/>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73D8F85-8C5D-AB39-1A08-EB1186E3B422}"/>
              </a:ext>
            </a:extLst>
          </p:cNvPr>
          <p:cNvSpPr>
            <a:spLocks noGrp="1"/>
          </p:cNvSpPr>
          <p:nvPr>
            <p:ph type="body" sz="half" idx="2"/>
          </p:nvPr>
        </p:nvSpPr>
        <p:spPr/>
        <p:txBody>
          <a:bodyPr vert="horz" lIns="91440" tIns="45720" rIns="91440" bIns="45720" rtlCol="0" anchor="t">
            <a:normAutofit lnSpcReduction="10000"/>
          </a:bodyPr>
          <a:lstStyle/>
          <a:p>
            <a:pPr marL="285750" indent="-285750">
              <a:buFont typeface="Arial"/>
              <a:buChar char="•"/>
            </a:pPr>
            <a:r>
              <a:rPr lang="en-US" sz="2000" dirty="0">
                <a:ea typeface="+mn-lt"/>
                <a:cs typeface="+mn-lt"/>
              </a:rPr>
              <a:t>Problem: Gilberto is a </a:t>
            </a:r>
            <a:r>
              <a:rPr lang="en-US" sz="2000" dirty="0" err="1">
                <a:ea typeface="+mn-lt"/>
                <a:cs typeface="+mn-lt"/>
              </a:rPr>
              <a:t>sfiha</a:t>
            </a:r>
            <a:r>
              <a:rPr lang="en-US" sz="2000" dirty="0">
                <a:ea typeface="+mn-lt"/>
                <a:cs typeface="+mn-lt"/>
              </a:rPr>
              <a:t> vendor. However, although everyone likes his </a:t>
            </a:r>
            <a:r>
              <a:rPr lang="en-US" sz="2000" dirty="0" err="1">
                <a:ea typeface="+mn-lt"/>
                <a:cs typeface="+mn-lt"/>
              </a:rPr>
              <a:t>sfihas</a:t>
            </a:r>
            <a:r>
              <a:rPr lang="en-US" sz="2000" dirty="0">
                <a:ea typeface="+mn-lt"/>
                <a:cs typeface="+mn-lt"/>
              </a:rPr>
              <a:t>, he can only give the change with  two different bills, I.e., it's not it's not always possible to get the right change. In order to make Gil's life easier, write a program for him to check whether it's possible to give the exact change using two different bills.</a:t>
            </a:r>
            <a:endParaRPr lang="en-US" sz="2000">
              <a:ea typeface="+mn-lt"/>
              <a:cs typeface="+mn-lt"/>
            </a:endParaRPr>
          </a:p>
          <a:p>
            <a:pPr marL="285750" indent="-285750">
              <a:buFont typeface="Arial"/>
              <a:buChar char="•"/>
            </a:pPr>
            <a:r>
              <a:rPr lang="en-US" sz="2000" dirty="0">
                <a:cs typeface="Calibri"/>
              </a:rPr>
              <a:t>Available bills:2,5,10,20,50 and 100</a:t>
            </a:r>
            <a:endParaRPr lang="en-US" sz="2000">
              <a:cs typeface="Calibri"/>
            </a:endParaRPr>
          </a:p>
          <a:p>
            <a:endParaRPr lang="en-US" sz="2000" dirty="0">
              <a:cs typeface="Calibri"/>
            </a:endParaRPr>
          </a:p>
        </p:txBody>
      </p:sp>
    </p:spTree>
    <p:extLst>
      <p:ext uri="{BB962C8B-B14F-4D97-AF65-F5344CB8AC3E}">
        <p14:creationId xmlns:p14="http://schemas.microsoft.com/office/powerpoint/2010/main" val="383630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A899978-1226-ADE6-A94A-34DF902FF5F8}"/>
              </a:ext>
            </a:extLst>
          </p:cNvPr>
          <p:cNvSpPr>
            <a:spLocks noGrp="1"/>
          </p:cNvSpPr>
          <p:nvPr>
            <p:ph idx="4294967295"/>
          </p:nvPr>
        </p:nvSpPr>
        <p:spPr>
          <a:xfrm>
            <a:off x="643467" y="249085"/>
            <a:ext cx="10905066" cy="4393982"/>
          </a:xfrm>
        </p:spPr>
        <p:txBody>
          <a:bodyPr vert="horz" lIns="91440" tIns="45720" rIns="91440" bIns="45720" rtlCol="0">
            <a:normAutofit/>
          </a:bodyPr>
          <a:lstStyle/>
          <a:p>
            <a:r>
              <a:rPr lang="en-US" sz="2000" dirty="0"/>
              <a:t>}</a:t>
            </a:r>
          </a:p>
          <a:p>
            <a:r>
              <a:rPr lang="en-US" sz="2000" dirty="0"/>
              <a:t>else</a:t>
            </a:r>
          </a:p>
          <a:p>
            <a:r>
              <a:rPr lang="en-US" sz="2000" dirty="0"/>
              <a:t>{</a:t>
            </a:r>
          </a:p>
          <a:p>
            <a:r>
              <a:rPr lang="en-US" sz="2000" dirty="0" err="1"/>
              <a:t>printf</a:t>
            </a:r>
            <a:r>
              <a:rPr lang="en-US" sz="2000" dirty="0"/>
              <a:t>("</a:t>
            </a:r>
            <a:r>
              <a:rPr lang="en-US" sz="2000" dirty="0" err="1"/>
              <a:t>Nao</a:t>
            </a:r>
            <a:r>
              <a:rPr lang="en-US" sz="2000" dirty="0"/>
              <a:t> </a:t>
            </a:r>
            <a:r>
              <a:rPr lang="en-US" sz="2000" dirty="0" err="1"/>
              <a:t>sao</a:t>
            </a:r>
            <a:r>
              <a:rPr lang="en-US" sz="2000" dirty="0"/>
              <a:t> </a:t>
            </a:r>
            <a:r>
              <a:rPr lang="en-US" sz="2000" dirty="0" err="1"/>
              <a:t>multiplos</a:t>
            </a:r>
            <a:r>
              <a:rPr lang="en-US" sz="2000" dirty="0"/>
              <a:t>");</a:t>
            </a:r>
          </a:p>
          <a:p>
            <a:r>
              <a:rPr lang="en-US" sz="2000" dirty="0"/>
              <a:t>}</a:t>
            </a:r>
          </a:p>
          <a:p>
            <a:r>
              <a:rPr lang="en-US" sz="2000" dirty="0"/>
              <a:t>return 0;</a:t>
            </a:r>
          </a:p>
          <a:p>
            <a:r>
              <a:rPr lang="en-US" sz="2000" dirty="0"/>
              <a:t>}</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6968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0CF70-B715-04D8-4ED1-5D948E0D4CC1}"/>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cs typeface="Calibri Light"/>
              </a:rPr>
              <a:t>Solution logic description for c programming</a:t>
            </a:r>
            <a:endParaRPr lang="en-US" sz="4000" dirty="0">
              <a:solidFill>
                <a:srgbClr val="FFFFFF"/>
              </a:solidFill>
            </a:endParaRPr>
          </a:p>
        </p:txBody>
      </p:sp>
      <p:sp>
        <p:nvSpPr>
          <p:cNvPr id="2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9870F7A5-CAAF-634D-03F2-932F94140424}"/>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Start the program by including the standard input output header file and an integer type main function.</a:t>
            </a:r>
          </a:p>
          <a:p>
            <a:r>
              <a:rPr lang="en-US" sz="2400" dirty="0">
                <a:solidFill>
                  <a:srgbClr val="FEFFFF"/>
                </a:solidFill>
              </a:rPr>
              <a:t>Declare and input values of a and b.</a:t>
            </a:r>
          </a:p>
          <a:p>
            <a:r>
              <a:rPr lang="en-US" sz="2400" dirty="0">
                <a:solidFill>
                  <a:srgbClr val="FEFFFF"/>
                </a:solidFill>
              </a:rPr>
              <a:t>Check if reminder of a/b or b/a is 0 or not.</a:t>
            </a:r>
          </a:p>
          <a:p>
            <a:r>
              <a:rPr lang="en-US" sz="2400" dirty="0">
                <a:solidFill>
                  <a:srgbClr val="FEFFFF"/>
                </a:solidFill>
              </a:rPr>
              <a:t>If 0 print </a:t>
            </a:r>
            <a:r>
              <a:rPr lang="en-US" sz="2400" dirty="0" err="1">
                <a:cs typeface="Calibri"/>
              </a:rPr>
              <a:t>sao</a:t>
            </a:r>
            <a:r>
              <a:rPr lang="en-US" sz="2400" dirty="0">
                <a:cs typeface="Calibri"/>
              </a:rPr>
              <a:t> </a:t>
            </a:r>
            <a:r>
              <a:rPr lang="en-US" sz="2400" dirty="0" err="1">
                <a:cs typeface="Calibri"/>
              </a:rPr>
              <a:t>multiplos</a:t>
            </a:r>
            <a:r>
              <a:rPr lang="en-US" sz="2400" dirty="0">
                <a:cs typeface="Calibri"/>
              </a:rPr>
              <a:t> </a:t>
            </a:r>
            <a:r>
              <a:rPr lang="en-US" sz="2400" dirty="0">
                <a:solidFill>
                  <a:schemeClr val="bg1"/>
                </a:solidFill>
                <a:cs typeface="Calibri"/>
              </a:rPr>
              <a:t>else print </a:t>
            </a:r>
            <a:r>
              <a:rPr lang="en-US" sz="2400" dirty="0" err="1"/>
              <a:t>Nao</a:t>
            </a:r>
            <a:r>
              <a:rPr lang="en-US" sz="2400" dirty="0"/>
              <a:t> </a:t>
            </a:r>
            <a:r>
              <a:rPr lang="en-US" sz="2400" dirty="0" err="1"/>
              <a:t>sao</a:t>
            </a:r>
            <a:r>
              <a:rPr lang="en-US" sz="2400" dirty="0"/>
              <a:t> </a:t>
            </a:r>
            <a:r>
              <a:rPr lang="en-US" sz="2400" dirty="0" err="1"/>
              <a:t>multiplos</a:t>
            </a:r>
            <a:endParaRPr lang="en-US" sz="2400" dirty="0">
              <a:solidFill>
                <a:srgbClr val="FEFFFF"/>
              </a:solidFill>
            </a:endParaRPr>
          </a:p>
          <a:p>
            <a:r>
              <a:rPr lang="en-US" sz="2400" dirty="0">
                <a:solidFill>
                  <a:srgbClr val="FEFFFF"/>
                </a:solidFill>
              </a:rPr>
              <a:t>Then return 0 and end the program.</a:t>
            </a:r>
          </a:p>
          <a:p>
            <a:endParaRPr lang="en-US" sz="2400" dirty="0">
              <a:solidFill>
                <a:srgbClr val="FEFFFF"/>
              </a:solidFill>
            </a:endParaRPr>
          </a:p>
        </p:txBody>
      </p:sp>
    </p:spTree>
    <p:extLst>
      <p:ext uri="{BB962C8B-B14F-4D97-AF65-F5344CB8AC3E}">
        <p14:creationId xmlns:p14="http://schemas.microsoft.com/office/powerpoint/2010/main" val="291006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6055304" y="1395888"/>
            <a:ext cx="4940380" cy="2485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3901" y="1395888"/>
            <a:ext cx="4940380" cy="24856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B62DE-4B07-65A2-F3F5-AA6D93B85223}"/>
              </a:ext>
            </a:extLst>
          </p:cNvPr>
          <p:cNvSpPr>
            <a:spLocks noGrp="1"/>
          </p:cNvSpPr>
          <p:nvPr>
            <p:ph type="title"/>
          </p:nvPr>
        </p:nvSpPr>
        <p:spPr>
          <a:xfrm>
            <a:off x="4909513" y="611746"/>
            <a:ext cx="1426894" cy="472593"/>
          </a:xfrm>
          <a:solidFill>
            <a:schemeClr val="accent1">
              <a:lumMod val="75000"/>
            </a:schemeClr>
          </a:solidFill>
        </p:spPr>
        <p:txBody>
          <a:bodyPr>
            <a:normAutofit fontScale="90000"/>
          </a:bodyPr>
          <a:lstStyle/>
          <a:p>
            <a:r>
              <a:rPr lang="en-US" dirty="0">
                <a:solidFill>
                  <a:schemeClr val="bg1"/>
                </a:solidFill>
                <a:cs typeface="Calibri Light"/>
              </a:rPr>
              <a:t>Result</a:t>
            </a:r>
          </a:p>
        </p:txBody>
      </p:sp>
      <p:pic>
        <p:nvPicPr>
          <p:cNvPr id="5" name="Picture 4"/>
          <p:cNvPicPr>
            <a:picLocks noChangeAspect="1"/>
          </p:cNvPicPr>
          <p:nvPr/>
        </p:nvPicPr>
        <p:blipFill rotWithShape="1">
          <a:blip r:embed="rId3"/>
          <a:srcRect l="32418" t="37991" r="36006" b="42995"/>
          <a:stretch/>
        </p:blipFill>
        <p:spPr>
          <a:xfrm>
            <a:off x="6055304" y="1697635"/>
            <a:ext cx="4940380" cy="1681082"/>
          </a:xfrm>
          <a:prstGeom prst="rect">
            <a:avLst/>
          </a:prstGeom>
        </p:spPr>
      </p:pic>
      <p:sp>
        <p:nvSpPr>
          <p:cNvPr id="4" name="Text Placeholder 3">
            <a:extLst>
              <a:ext uri="{FF2B5EF4-FFF2-40B4-BE49-F238E27FC236}">
                <a16:creationId xmlns:a16="http://schemas.microsoft.com/office/drawing/2014/main" id="{12853405-6441-AA1D-2308-7E6C80FB928E}"/>
              </a:ext>
            </a:extLst>
          </p:cNvPr>
          <p:cNvSpPr>
            <a:spLocks noGrp="1"/>
          </p:cNvSpPr>
          <p:nvPr>
            <p:ph type="body" sz="half" idx="2"/>
          </p:nvPr>
        </p:nvSpPr>
        <p:spPr>
          <a:xfrm>
            <a:off x="839787" y="2057400"/>
            <a:ext cx="3932237" cy="3811588"/>
          </a:xfrm>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rotWithShape="1">
          <a:blip r:embed="rId4"/>
          <a:srcRect l="25914" t="35695" r="41916" b="47756"/>
          <a:stretch/>
        </p:blipFill>
        <p:spPr>
          <a:xfrm>
            <a:off x="143901" y="1697635"/>
            <a:ext cx="4940380" cy="1681082"/>
          </a:xfrm>
          <a:prstGeom prst="rect">
            <a:avLst/>
          </a:prstGeom>
        </p:spPr>
      </p:pic>
    </p:spTree>
    <p:extLst>
      <p:ext uri="{BB962C8B-B14F-4D97-AF65-F5344CB8AC3E}">
        <p14:creationId xmlns:p14="http://schemas.microsoft.com/office/powerpoint/2010/main" val="45633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DBBBA-7829-B958-FE76-D561440690EE}"/>
              </a:ext>
            </a:extLst>
          </p:cNvPr>
          <p:cNvSpPr>
            <a:spLocks noGrp="1"/>
          </p:cNvSpPr>
          <p:nvPr>
            <p:ph type="ctrTitle"/>
          </p:nvPr>
        </p:nvSpPr>
        <p:spPr>
          <a:xfrm>
            <a:off x="1285241" y="1008993"/>
            <a:ext cx="9231410" cy="3542045"/>
          </a:xfrm>
        </p:spPr>
        <p:txBody>
          <a:bodyPr anchor="b">
            <a:normAutofit/>
          </a:bodyPr>
          <a:lstStyle/>
          <a:p>
            <a:pPr algn="l"/>
            <a:r>
              <a:rPr lang="en-US" sz="11500" dirty="0">
                <a:cs typeface="Calibri Light"/>
              </a:rPr>
              <a:t>Thank you</a:t>
            </a:r>
            <a:endParaRPr lang="en-US" sz="11500" dirty="0"/>
          </a:p>
        </p:txBody>
      </p:sp>
      <p:sp>
        <p:nvSpPr>
          <p:cNvPr id="3" name="Content Placeholder 2">
            <a:extLst>
              <a:ext uri="{FF2B5EF4-FFF2-40B4-BE49-F238E27FC236}">
                <a16:creationId xmlns:a16="http://schemas.microsoft.com/office/drawing/2014/main" id="{4EA09080-EF86-6FA5-33B5-A0159BBE1447}"/>
              </a:ext>
            </a:extLst>
          </p:cNvPr>
          <p:cNvSpPr>
            <a:spLocks noGrp="1"/>
          </p:cNvSpPr>
          <p:nvPr>
            <p:ph type="subTitle" idx="1"/>
          </p:nvPr>
        </p:nvSpPr>
        <p:spPr>
          <a:xfrm>
            <a:off x="1285241" y="4582814"/>
            <a:ext cx="7132335" cy="1312657"/>
          </a:xfrm>
        </p:spPr>
        <p:txBody>
          <a:bodyPr anchor="t">
            <a:normAutofit/>
          </a:bodyPr>
          <a:lstStyle/>
          <a:p>
            <a:pPr algn="l"/>
            <a:r>
              <a:rPr lang="en-US" dirty="0">
                <a:cs typeface="Calibri"/>
              </a:rPr>
              <a:t>End of the presentation</a:t>
            </a:r>
          </a:p>
        </p:txBody>
      </p:sp>
    </p:spTree>
    <p:extLst>
      <p:ext uri="{BB962C8B-B14F-4D97-AF65-F5344CB8AC3E}">
        <p14:creationId xmlns:p14="http://schemas.microsoft.com/office/powerpoint/2010/main" val="172114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11E6-3C90-00A1-B55C-672FF81D105F}"/>
              </a:ext>
            </a:extLst>
          </p:cNvPr>
          <p:cNvSpPr>
            <a:spLocks noGrp="1"/>
          </p:cNvSpPr>
          <p:nvPr>
            <p:ph type="title"/>
          </p:nvPr>
        </p:nvSpPr>
        <p:spPr/>
        <p:txBody>
          <a:bodyPr/>
          <a:lstStyle/>
          <a:p>
            <a:r>
              <a:rPr lang="en-US" dirty="0">
                <a:cs typeface="Calibri Light"/>
              </a:rPr>
              <a:t>How it should look like</a:t>
            </a:r>
          </a:p>
        </p:txBody>
      </p:sp>
      <p:sp>
        <p:nvSpPr>
          <p:cNvPr id="4" name="Text Placeholder 3">
            <a:extLst>
              <a:ext uri="{FF2B5EF4-FFF2-40B4-BE49-F238E27FC236}">
                <a16:creationId xmlns:a16="http://schemas.microsoft.com/office/drawing/2014/main" id="{1567DF3F-5CA8-181F-0B8C-CEF7B6166A99}"/>
              </a:ext>
            </a:extLst>
          </p:cNvPr>
          <p:cNvSpPr>
            <a:spLocks noGrp="1"/>
          </p:cNvSpPr>
          <p:nvPr>
            <p:ph type="body" idx="1"/>
          </p:nvPr>
        </p:nvSpPr>
        <p:spPr/>
        <p:txBody>
          <a:bodyPr/>
          <a:lstStyle/>
          <a:p>
            <a:r>
              <a:rPr lang="en-US" dirty="0">
                <a:cs typeface="Calibri"/>
              </a:rPr>
              <a:t>Input sample</a:t>
            </a:r>
            <a:endParaRPr lang="en-US" dirty="0" err="1"/>
          </a:p>
        </p:txBody>
      </p:sp>
      <p:sp>
        <p:nvSpPr>
          <p:cNvPr id="3" name="Content Placeholder 2">
            <a:extLst>
              <a:ext uri="{FF2B5EF4-FFF2-40B4-BE49-F238E27FC236}">
                <a16:creationId xmlns:a16="http://schemas.microsoft.com/office/drawing/2014/main" id="{22068056-4FD5-9332-4E2E-5ED0E41A2097}"/>
              </a:ext>
            </a:extLst>
          </p:cNvPr>
          <p:cNvSpPr>
            <a:spLocks noGrp="1"/>
          </p:cNvSpPr>
          <p:nvPr>
            <p:ph sz="half" idx="2"/>
          </p:nvPr>
        </p:nvSpPr>
        <p:spPr/>
        <p:txBody>
          <a:bodyPr vert="horz" lIns="91440" tIns="45720" rIns="91440" bIns="45720" rtlCol="0" anchor="t">
            <a:normAutofit/>
          </a:bodyPr>
          <a:lstStyle/>
          <a:p>
            <a:r>
              <a:rPr lang="en-US" dirty="0">
                <a:ea typeface="+mn-lt"/>
                <a:cs typeface="+mn-lt"/>
              </a:rPr>
              <a:t>11 23</a:t>
            </a:r>
          </a:p>
          <a:p>
            <a:r>
              <a:rPr lang="en-US" dirty="0">
                <a:ea typeface="+mn-lt"/>
                <a:cs typeface="+mn-lt"/>
              </a:rPr>
              <a:t>500 650</a:t>
            </a:r>
          </a:p>
          <a:p>
            <a:r>
              <a:rPr lang="en-US" dirty="0">
                <a:ea typeface="+mn-lt"/>
                <a:cs typeface="+mn-lt"/>
              </a:rPr>
              <a:t>100 600</a:t>
            </a:r>
          </a:p>
          <a:p>
            <a:r>
              <a:rPr lang="en-US" dirty="0">
                <a:ea typeface="+mn-lt"/>
                <a:cs typeface="+mn-lt"/>
              </a:rPr>
              <a:t>9948 9963</a:t>
            </a:r>
          </a:p>
          <a:p>
            <a:r>
              <a:rPr lang="en-US" dirty="0">
                <a:ea typeface="+mn-lt"/>
                <a:cs typeface="+mn-lt"/>
              </a:rPr>
              <a:t>1 2</a:t>
            </a:r>
          </a:p>
          <a:p>
            <a:r>
              <a:rPr lang="en-US" dirty="0">
                <a:ea typeface="+mn-lt"/>
                <a:cs typeface="+mn-lt"/>
              </a:rPr>
              <a:t>2 4</a:t>
            </a:r>
          </a:p>
          <a:p>
            <a:r>
              <a:rPr lang="en-US" dirty="0">
                <a:ea typeface="+mn-lt"/>
                <a:cs typeface="+mn-lt"/>
              </a:rPr>
              <a:t>0 0</a:t>
            </a:r>
            <a:endParaRPr lang="en-US" dirty="0">
              <a:cs typeface="Calibri"/>
            </a:endParaRPr>
          </a:p>
        </p:txBody>
      </p:sp>
      <p:sp>
        <p:nvSpPr>
          <p:cNvPr id="5" name="Text Placeholder 4">
            <a:extLst>
              <a:ext uri="{FF2B5EF4-FFF2-40B4-BE49-F238E27FC236}">
                <a16:creationId xmlns:a16="http://schemas.microsoft.com/office/drawing/2014/main" id="{57DA7583-63CF-4B6F-3A20-CAF3F9E1551B}"/>
              </a:ext>
            </a:extLst>
          </p:cNvPr>
          <p:cNvSpPr>
            <a:spLocks noGrp="1"/>
          </p:cNvSpPr>
          <p:nvPr>
            <p:ph type="body" sz="quarter" idx="3"/>
          </p:nvPr>
        </p:nvSpPr>
        <p:spPr/>
        <p:txBody>
          <a:bodyPr/>
          <a:lstStyle/>
          <a:p>
            <a:r>
              <a:rPr lang="en-US" dirty="0">
                <a:cs typeface="Calibri"/>
              </a:rPr>
              <a:t>Output sample</a:t>
            </a:r>
            <a:endParaRPr lang="en-US" dirty="0"/>
          </a:p>
        </p:txBody>
      </p:sp>
      <p:sp>
        <p:nvSpPr>
          <p:cNvPr id="6" name="Content Placeholder 5">
            <a:extLst>
              <a:ext uri="{FF2B5EF4-FFF2-40B4-BE49-F238E27FC236}">
                <a16:creationId xmlns:a16="http://schemas.microsoft.com/office/drawing/2014/main" id="{D5A729E8-562B-F8B6-77B7-00C82DA4969C}"/>
              </a:ext>
            </a:extLst>
          </p:cNvPr>
          <p:cNvSpPr>
            <a:spLocks noGrp="1"/>
          </p:cNvSpPr>
          <p:nvPr>
            <p:ph sz="quarter" idx="4"/>
          </p:nvPr>
        </p:nvSpPr>
        <p:spPr/>
        <p:txBody>
          <a:bodyPr vert="horz" lIns="91440" tIns="45720" rIns="91440" bIns="45720" rtlCol="0" anchor="t">
            <a:normAutofit/>
          </a:bodyPr>
          <a:lstStyle/>
          <a:p>
            <a:r>
              <a:rPr lang="en-US" dirty="0">
                <a:ea typeface="+mn-lt"/>
                <a:cs typeface="+mn-lt"/>
              </a:rPr>
              <a:t>possible</a:t>
            </a:r>
          </a:p>
          <a:p>
            <a:r>
              <a:rPr lang="en-US" dirty="0">
                <a:ea typeface="+mn-lt"/>
                <a:cs typeface="+mn-lt"/>
              </a:rPr>
              <a:t>possible</a:t>
            </a:r>
          </a:p>
          <a:p>
            <a:r>
              <a:rPr lang="en-US" dirty="0">
                <a:ea typeface="+mn-lt"/>
                <a:cs typeface="+mn-lt"/>
              </a:rPr>
              <a:t>impossible</a:t>
            </a:r>
          </a:p>
          <a:p>
            <a:r>
              <a:rPr lang="en-US" dirty="0">
                <a:ea typeface="+mn-lt"/>
                <a:cs typeface="+mn-lt"/>
              </a:rPr>
              <a:t>possible</a:t>
            </a:r>
          </a:p>
          <a:p>
            <a:r>
              <a:rPr lang="en-US" dirty="0">
                <a:ea typeface="+mn-lt"/>
                <a:cs typeface="+mn-lt"/>
              </a:rPr>
              <a:t>impossible</a:t>
            </a:r>
          </a:p>
          <a:p>
            <a:r>
              <a:rPr lang="en-US" dirty="0">
                <a:ea typeface="+mn-lt"/>
                <a:cs typeface="+mn-lt"/>
              </a:rPr>
              <a:t>impossible</a:t>
            </a:r>
            <a:endParaRPr lang="en-US" dirty="0">
              <a:cs typeface="Calibri"/>
            </a:endParaRPr>
          </a:p>
        </p:txBody>
      </p:sp>
    </p:spTree>
    <p:extLst>
      <p:ext uri="{BB962C8B-B14F-4D97-AF65-F5344CB8AC3E}">
        <p14:creationId xmlns:p14="http://schemas.microsoft.com/office/powerpoint/2010/main" val="354634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C76FB4A-7C30-B186-7651-A8290C6DFB5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Solution logic description for the problem</a:t>
            </a:r>
            <a:endParaRPr lang="en-US" sz="4000" dirty="0">
              <a:solidFill>
                <a:srgbClr val="FFFFFF"/>
              </a:solidFill>
            </a:endParaRPr>
          </a:p>
        </p:txBody>
      </p:sp>
      <p:sp>
        <p:nvSpPr>
          <p:cNvPr id="4" name="Content Placeholder 3">
            <a:extLst>
              <a:ext uri="{FF2B5EF4-FFF2-40B4-BE49-F238E27FC236}">
                <a16:creationId xmlns:a16="http://schemas.microsoft.com/office/drawing/2014/main" id="{7ADEAA84-F125-9C0A-C323-920BDE3C9646}"/>
              </a:ext>
            </a:extLst>
          </p:cNvPr>
          <p:cNvSpPr>
            <a:spLocks noGrp="1"/>
          </p:cNvSpPr>
          <p:nvPr>
            <p:ph idx="1"/>
          </p:nvPr>
        </p:nvSpPr>
        <p:spPr>
          <a:xfrm>
            <a:off x="1367624" y="2490436"/>
            <a:ext cx="9708995" cy="3567173"/>
          </a:xfrm>
        </p:spPr>
        <p:txBody>
          <a:bodyPr vert="horz" lIns="91440" tIns="45720" rIns="91440" bIns="45720" rtlCol="0" anchor="ctr">
            <a:normAutofit fontScale="77500" lnSpcReduction="20000"/>
          </a:bodyPr>
          <a:lstStyle/>
          <a:p>
            <a:r>
              <a:rPr lang="en-US" sz="3600" dirty="0">
                <a:latin typeface="+mj-lt"/>
              </a:rPr>
              <a:t>We will take price of the product and paid amount</a:t>
            </a:r>
          </a:p>
          <a:p>
            <a:r>
              <a:rPr lang="en-US" sz="3600" dirty="0">
                <a:latin typeface="+mj-lt"/>
              </a:rPr>
              <a:t>Using these two value we will calculate change amount.</a:t>
            </a:r>
          </a:p>
          <a:p>
            <a:r>
              <a:rPr lang="en-US" sz="3600" dirty="0">
                <a:latin typeface="+mj-lt"/>
              </a:rPr>
              <a:t>We will then take two different bills at a time and we will check if they are of the same amount as the change amount . We will do this process in  a nested for loop</a:t>
            </a:r>
          </a:p>
          <a:p>
            <a:r>
              <a:rPr lang="en-US" sz="3600" dirty="0">
                <a:latin typeface="+mj-lt"/>
              </a:rPr>
              <a:t>If we can manage to get the change amount we will give a variable a certain value (we used l=5) and if we don’t get the change amount that variable will remain 0.</a:t>
            </a:r>
          </a:p>
          <a:p>
            <a:r>
              <a:rPr lang="en-US" sz="3600" dirty="0">
                <a:latin typeface="+mj-lt"/>
              </a:rPr>
              <a:t>Using the decider variable(l) we will print the result.</a:t>
            </a:r>
          </a:p>
          <a:p>
            <a:endParaRPr lang="en-US" sz="1100" dirty="0"/>
          </a:p>
          <a:p>
            <a:endParaRPr lang="en-US" sz="1100" dirty="0">
              <a:cs typeface="Calibri"/>
            </a:endParaRPr>
          </a:p>
        </p:txBody>
      </p:sp>
    </p:spTree>
    <p:extLst>
      <p:ext uri="{BB962C8B-B14F-4D97-AF65-F5344CB8AC3E}">
        <p14:creationId xmlns:p14="http://schemas.microsoft.com/office/powerpoint/2010/main" val="352230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FD921-A6D7-5F81-1D29-B3F81E76FC70}"/>
              </a:ext>
            </a:extLst>
          </p:cNvPr>
          <p:cNvSpPr>
            <a:spLocks noGrp="1"/>
          </p:cNvSpPr>
          <p:nvPr>
            <p:ph type="title"/>
          </p:nvPr>
        </p:nvSpPr>
        <p:spPr>
          <a:xfrm>
            <a:off x="643467" y="321734"/>
            <a:ext cx="10905066" cy="1135737"/>
          </a:xfrm>
        </p:spPr>
        <p:txBody>
          <a:bodyPr>
            <a:normAutofit/>
          </a:bodyPr>
          <a:lstStyle/>
          <a:p>
            <a:r>
              <a:rPr lang="en-US" sz="3600">
                <a:cs typeface="Calibri Light"/>
              </a:rPr>
              <a:t>program</a:t>
            </a:r>
            <a:endParaRPr lang="en-US" sz="3600"/>
          </a:p>
        </p:txBody>
      </p:sp>
      <p:sp>
        <p:nvSpPr>
          <p:cNvPr id="3" name="Content Placeholder 2">
            <a:extLst>
              <a:ext uri="{FF2B5EF4-FFF2-40B4-BE49-F238E27FC236}">
                <a16:creationId xmlns:a16="http://schemas.microsoft.com/office/drawing/2014/main" id="{0E168EC8-0AFE-7880-65CB-F639C06D97FD}"/>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dirty="0">
                <a:ea typeface="+mn-lt"/>
                <a:cs typeface="+mn-lt"/>
              </a:rPr>
              <a:t>#include &lt;</a:t>
            </a:r>
            <a:r>
              <a:rPr lang="en-US" sz="2000" dirty="0" err="1">
                <a:ea typeface="+mn-lt"/>
                <a:cs typeface="+mn-lt"/>
              </a:rPr>
              <a:t>stdio.h</a:t>
            </a:r>
            <a:r>
              <a:rPr lang="en-US" sz="2000" dirty="0">
                <a:ea typeface="+mn-lt"/>
                <a:cs typeface="+mn-lt"/>
              </a:rPr>
              <a:t>&gt;</a:t>
            </a:r>
            <a:endParaRPr lang="en-US" sz="2000" dirty="0">
              <a:cs typeface="Calibri" panose="020F0502020204030204"/>
            </a:endParaRPr>
          </a:p>
          <a:p>
            <a:r>
              <a:rPr lang="en-US" sz="2000" dirty="0" err="1">
                <a:ea typeface="+mn-lt"/>
                <a:cs typeface="+mn-lt"/>
              </a:rPr>
              <a:t>int</a:t>
            </a:r>
            <a:r>
              <a:rPr lang="en-US" sz="2000" dirty="0">
                <a:ea typeface="+mn-lt"/>
                <a:cs typeface="+mn-lt"/>
              </a:rPr>
              <a:t> main()</a:t>
            </a:r>
            <a:endParaRPr lang="en-US" sz="2000" dirty="0">
              <a:cs typeface="Calibri"/>
            </a:endParaRPr>
          </a:p>
          <a:p>
            <a:r>
              <a:rPr lang="en-US" sz="2000" dirty="0">
                <a:ea typeface="+mn-lt"/>
                <a:cs typeface="+mn-lt"/>
              </a:rPr>
              <a:t>{</a:t>
            </a:r>
            <a:endParaRPr lang="en-US" sz="2000" dirty="0">
              <a:cs typeface="Calibri"/>
            </a:endParaRPr>
          </a:p>
          <a:p>
            <a:r>
              <a:rPr lang="en-US" sz="2000" dirty="0">
                <a:ea typeface="+mn-lt"/>
                <a:cs typeface="+mn-lt"/>
              </a:rPr>
              <a:t>    </a:t>
            </a:r>
            <a:r>
              <a:rPr lang="en-US" sz="2000" dirty="0" err="1">
                <a:ea typeface="+mn-lt"/>
                <a:cs typeface="+mn-lt"/>
              </a:rPr>
              <a:t>int</a:t>
            </a:r>
            <a:r>
              <a:rPr lang="en-US" sz="2000" dirty="0">
                <a:ea typeface="+mn-lt"/>
                <a:cs typeface="+mn-lt"/>
              </a:rPr>
              <a:t> </a:t>
            </a:r>
            <a:r>
              <a:rPr lang="en-US" sz="2000" dirty="0" err="1">
                <a:ea typeface="+mn-lt"/>
                <a:cs typeface="+mn-lt"/>
              </a:rPr>
              <a:t>a,b,x,l</a:t>
            </a:r>
            <a:r>
              <a:rPr lang="en-US" sz="2000" dirty="0">
                <a:ea typeface="+mn-lt"/>
                <a:cs typeface="+mn-lt"/>
              </a:rPr>
              <a:t>;</a:t>
            </a:r>
            <a:endParaRPr lang="en-US" sz="2000" dirty="0">
              <a:cs typeface="Calibri"/>
            </a:endParaRPr>
          </a:p>
          <a:p>
            <a:r>
              <a:rPr lang="en-US" sz="2000" dirty="0">
                <a:ea typeface="+mn-lt"/>
                <a:cs typeface="+mn-lt"/>
              </a:rPr>
              <a:t>    </a:t>
            </a:r>
            <a:r>
              <a:rPr lang="en-US" sz="2000" dirty="0" err="1">
                <a:ea typeface="+mn-lt"/>
                <a:cs typeface="+mn-lt"/>
              </a:rPr>
              <a:t>int</a:t>
            </a:r>
            <a:r>
              <a:rPr lang="en-US" sz="2000" dirty="0">
                <a:ea typeface="+mn-lt"/>
                <a:cs typeface="+mn-lt"/>
              </a:rPr>
              <a:t> bills[6] = {2,5,10,20,50,100};</a:t>
            </a:r>
            <a:endParaRPr lang="en-US" sz="2000" dirty="0">
              <a:cs typeface="Calibri"/>
            </a:endParaRPr>
          </a:p>
          <a:p>
            <a:r>
              <a:rPr lang="en-US" sz="2000" dirty="0">
                <a:ea typeface="+mn-lt"/>
                <a:cs typeface="+mn-lt"/>
              </a:rPr>
              <a:t>    for(;;)</a:t>
            </a:r>
            <a:endParaRPr lang="en-US" sz="2000" dirty="0">
              <a:cs typeface="Calibri"/>
            </a:endParaRPr>
          </a:p>
          <a:p>
            <a:r>
              <a:rPr lang="en-US" sz="2000" dirty="0">
                <a:ea typeface="+mn-lt"/>
                <a:cs typeface="+mn-lt"/>
              </a:rPr>
              <a:t>    {</a:t>
            </a:r>
            <a:endParaRPr lang="en-US" sz="2000" dirty="0">
              <a:cs typeface="Calibri"/>
            </a:endParaRPr>
          </a:p>
          <a:p>
            <a:r>
              <a:rPr lang="en-US" sz="2000" dirty="0">
                <a:ea typeface="+mn-lt"/>
                <a:cs typeface="+mn-lt"/>
              </a:rPr>
              <a:t>        </a:t>
            </a:r>
            <a:r>
              <a:rPr lang="en-US" sz="2000" dirty="0" err="1">
                <a:ea typeface="+mn-lt"/>
                <a:cs typeface="+mn-lt"/>
              </a:rPr>
              <a:t>scanf</a:t>
            </a:r>
            <a:r>
              <a:rPr lang="en-US" sz="2000" dirty="0">
                <a:ea typeface="+mn-lt"/>
                <a:cs typeface="+mn-lt"/>
              </a:rPr>
              <a:t>("%d %</a:t>
            </a:r>
            <a:r>
              <a:rPr lang="en-US" sz="2000" dirty="0" err="1">
                <a:ea typeface="+mn-lt"/>
                <a:cs typeface="+mn-lt"/>
              </a:rPr>
              <a:t>d",&amp;a,&amp;b</a:t>
            </a:r>
            <a:r>
              <a:rPr lang="en-US" sz="2000" dirty="0">
                <a:ea typeface="+mn-lt"/>
                <a:cs typeface="+mn-lt"/>
              </a:rPr>
              <a:t>);</a:t>
            </a:r>
            <a:endParaRPr lang="en-US" sz="2000" dirty="0">
              <a:cs typeface="Calibri"/>
            </a:endParaRPr>
          </a:p>
          <a:p>
            <a:r>
              <a:rPr lang="en-US" sz="2000" dirty="0">
                <a:ea typeface="+mn-lt"/>
                <a:cs typeface="+mn-lt"/>
              </a:rPr>
              <a:t>        x=b-a;</a:t>
            </a:r>
            <a:endParaRPr lang="en-US" sz="2000" dirty="0">
              <a:cs typeface="Calibri"/>
            </a:endParaRPr>
          </a:p>
          <a:p>
            <a:endParaRPr lang="en-US" sz="2000" dirty="0">
              <a:cs typeface="Calibri"/>
            </a:endParaRPr>
          </a:p>
          <a:p>
            <a:endParaRPr lang="en-US" sz="2000" dirty="0">
              <a:cs typeface="Calibri"/>
            </a:endParaRPr>
          </a:p>
          <a:p>
            <a:endParaRPr lang="en-US" sz="2000" dirty="0"/>
          </a:p>
          <a:p>
            <a:endParaRPr lang="en-US" sz="2000" dirty="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9304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BFF07A-7418-2D63-1779-A332F7AFCB27}"/>
              </a:ext>
            </a:extLst>
          </p:cNvPr>
          <p:cNvSpPr>
            <a:spLocks noGrp="1"/>
          </p:cNvSpPr>
          <p:nvPr>
            <p:ph idx="4294967295"/>
          </p:nvPr>
        </p:nvSpPr>
        <p:spPr>
          <a:xfrm>
            <a:off x="107245" y="70833"/>
            <a:ext cx="11441288" cy="6106130"/>
          </a:xfrm>
        </p:spPr>
        <p:txBody>
          <a:bodyPr vert="horz" lIns="91440" tIns="45720" rIns="91440" bIns="45720" rtlCol="0" anchor="t">
            <a:normAutofit lnSpcReduction="10000"/>
          </a:bodyPr>
          <a:lstStyle/>
          <a:p>
            <a:r>
              <a:rPr lang="en-US" sz="800" dirty="0"/>
              <a:t> </a:t>
            </a:r>
            <a:r>
              <a:rPr lang="en-US" sz="1800" dirty="0"/>
              <a:t>       l=0;</a:t>
            </a:r>
            <a:endParaRPr lang="en-US" sz="1800" dirty="0">
              <a:cs typeface="Calibri"/>
            </a:endParaRPr>
          </a:p>
          <a:p>
            <a:r>
              <a:rPr lang="en-US" sz="1800" dirty="0"/>
              <a:t>        if(b==0 &amp;&amp; a==0)break;</a:t>
            </a:r>
            <a:endParaRPr lang="en-US" sz="1800" dirty="0">
              <a:cs typeface="Calibri"/>
            </a:endParaRPr>
          </a:p>
          <a:p>
            <a:r>
              <a:rPr lang="en-US" sz="1800" dirty="0"/>
              <a:t>        for(int </a:t>
            </a:r>
            <a:r>
              <a:rPr lang="en-US" sz="1800" dirty="0" err="1"/>
              <a:t>i</a:t>
            </a:r>
            <a:r>
              <a:rPr lang="en-US" sz="1800" dirty="0"/>
              <a:t>=0;i&lt;6;i++)</a:t>
            </a:r>
            <a:endParaRPr lang="en-US" sz="1800" dirty="0">
              <a:cs typeface="Calibri"/>
            </a:endParaRPr>
          </a:p>
          <a:p>
            <a:r>
              <a:rPr lang="en-US" sz="1800" dirty="0"/>
              <a:t>        {</a:t>
            </a:r>
            <a:endParaRPr lang="en-US" sz="1800" dirty="0">
              <a:cs typeface="Calibri"/>
            </a:endParaRPr>
          </a:p>
          <a:p>
            <a:r>
              <a:rPr lang="en-US" sz="1800" dirty="0"/>
              <a:t>            for(int j=0;j&lt;6;j++)</a:t>
            </a:r>
            <a:endParaRPr lang="en-US" sz="1800" dirty="0">
              <a:cs typeface="Calibri"/>
            </a:endParaRPr>
          </a:p>
          <a:p>
            <a:r>
              <a:rPr lang="en-US" sz="1800" dirty="0"/>
              <a:t>            {</a:t>
            </a:r>
            <a:endParaRPr lang="en-US" sz="1800" dirty="0">
              <a:cs typeface="Calibri"/>
            </a:endParaRPr>
          </a:p>
          <a:p>
            <a:r>
              <a:rPr lang="en-US" sz="1800" dirty="0"/>
              <a:t>                if(</a:t>
            </a:r>
            <a:r>
              <a:rPr lang="en-US" sz="1800" dirty="0" err="1"/>
              <a:t>i</a:t>
            </a:r>
            <a:r>
              <a:rPr lang="en-US" sz="1800" dirty="0"/>
              <a:t>==j)continue;</a:t>
            </a:r>
            <a:endParaRPr lang="en-US" sz="1800" dirty="0">
              <a:cs typeface="Calibri"/>
            </a:endParaRPr>
          </a:p>
          <a:p>
            <a:r>
              <a:rPr lang="en-US" sz="1800" dirty="0"/>
              <a:t>                if(bills[</a:t>
            </a:r>
            <a:r>
              <a:rPr lang="en-US" sz="1800" dirty="0" err="1"/>
              <a:t>i</a:t>
            </a:r>
            <a:r>
              <a:rPr lang="en-US" sz="1800" dirty="0"/>
              <a:t>]+bills[j]==x)</a:t>
            </a:r>
            <a:endParaRPr lang="en-US" sz="1800" dirty="0">
              <a:cs typeface="Calibri"/>
            </a:endParaRPr>
          </a:p>
          <a:p>
            <a:r>
              <a:rPr lang="en-US" sz="1800" dirty="0"/>
              <a:t>                {</a:t>
            </a:r>
            <a:endParaRPr lang="en-US" sz="1800" dirty="0">
              <a:cs typeface="Calibri"/>
            </a:endParaRPr>
          </a:p>
          <a:p>
            <a:r>
              <a:rPr lang="en-US" sz="1800" dirty="0"/>
              <a:t>                    l=5;</a:t>
            </a:r>
            <a:endParaRPr lang="en-US" sz="1800" dirty="0">
              <a:cs typeface="Calibri"/>
            </a:endParaRPr>
          </a:p>
          <a:p>
            <a:r>
              <a:rPr lang="en-US" sz="1800" dirty="0"/>
              <a:t>                    break;</a:t>
            </a:r>
            <a:endParaRPr lang="en-US" sz="1800" dirty="0">
              <a:cs typeface="Calibri"/>
            </a:endParaRPr>
          </a:p>
          <a:p>
            <a:r>
              <a:rPr lang="en-US" sz="1800" dirty="0"/>
              <a:t>                }</a:t>
            </a:r>
            <a:endParaRPr lang="en-US" sz="1800" dirty="0">
              <a:cs typeface="Calibri"/>
            </a:endParaRPr>
          </a:p>
          <a:p>
            <a:r>
              <a:rPr lang="en-US" sz="1800" dirty="0"/>
              <a:t>            }</a:t>
            </a:r>
            <a:endParaRPr lang="en-US" sz="1800" dirty="0">
              <a:cs typeface="Calibri"/>
            </a:endParaRPr>
          </a:p>
          <a:p>
            <a:r>
              <a:rPr lang="en-US" sz="1800" dirty="0"/>
              <a:t>        }</a:t>
            </a:r>
            <a:endParaRPr lang="en-US" sz="1800" dirty="0">
              <a:cs typeface="Calibri"/>
            </a:endParaRPr>
          </a:p>
          <a:p>
            <a:r>
              <a:rPr lang="en-US" sz="1800" dirty="0"/>
              <a:t>        if(l==5)</a:t>
            </a:r>
            <a:r>
              <a:rPr lang="en-US" sz="1800" dirty="0" err="1"/>
              <a:t>printf</a:t>
            </a:r>
            <a:r>
              <a:rPr lang="en-US" sz="1800" dirty="0"/>
              <a:t>("possible\n");</a:t>
            </a:r>
            <a:endParaRPr lang="en-US" sz="1800" dirty="0">
              <a:cs typeface="Calibri"/>
            </a:endParaRPr>
          </a:p>
          <a:p>
            <a:r>
              <a:rPr lang="en-US" sz="1800" dirty="0"/>
              <a:t>        else </a:t>
            </a:r>
            <a:r>
              <a:rPr lang="en-US" sz="1800" dirty="0" err="1"/>
              <a:t>printf</a:t>
            </a:r>
            <a:r>
              <a:rPr lang="en-US" sz="1800" dirty="0"/>
              <a:t>("impossible\n");</a:t>
            </a:r>
            <a:endParaRPr lang="en-US" sz="1800" dirty="0">
              <a:cs typeface="Calibri"/>
            </a:endParaRPr>
          </a:p>
          <a:p>
            <a:r>
              <a:rPr lang="en-US" sz="1800" dirty="0"/>
              <a:t>    }</a:t>
            </a:r>
            <a:endParaRPr lang="en-US" sz="1800" dirty="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968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C76FB4A-7C30-B186-7651-A8290C6DFB5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cs typeface="Calibri Light"/>
              </a:rPr>
              <a:t>Solution logic description for c programming</a:t>
            </a:r>
            <a:endParaRPr lang="en-US" sz="4000" dirty="0">
              <a:solidFill>
                <a:srgbClr val="FFFFFF"/>
              </a:solidFill>
            </a:endParaRPr>
          </a:p>
        </p:txBody>
      </p:sp>
      <p:sp>
        <p:nvSpPr>
          <p:cNvPr id="4" name="Content Placeholder 3">
            <a:extLst>
              <a:ext uri="{FF2B5EF4-FFF2-40B4-BE49-F238E27FC236}">
                <a16:creationId xmlns:a16="http://schemas.microsoft.com/office/drawing/2014/main" id="{7ADEAA84-F125-9C0A-C323-920BDE3C9646}"/>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endParaRPr lang="en-US" sz="1100" dirty="0">
              <a:cs typeface="Calibri" panose="020F0502020204030204"/>
            </a:endParaRPr>
          </a:p>
          <a:p>
            <a:pPr marL="0" indent="0">
              <a:buNone/>
            </a:pPr>
            <a:r>
              <a:rPr lang="en-US" sz="1100" dirty="0">
                <a:ea typeface="+mn-lt"/>
                <a:cs typeface="+mn-lt"/>
              </a:rPr>
              <a:t>1. started the program by including the standard input output header file</a:t>
            </a:r>
            <a:endParaRPr lang="en-US" sz="1100" dirty="0">
              <a:cs typeface="Calibri" panose="020F0502020204030204"/>
            </a:endParaRPr>
          </a:p>
          <a:p>
            <a:pPr marL="0" indent="0">
              <a:buNone/>
            </a:pPr>
            <a:r>
              <a:rPr lang="en-US" sz="1100" dirty="0">
                <a:ea typeface="+mn-lt"/>
                <a:cs typeface="+mn-lt"/>
              </a:rPr>
              <a:t>2. Then declared a main function of integer type;</a:t>
            </a:r>
            <a:endParaRPr lang="en-US" sz="1100" dirty="0">
              <a:cs typeface="Calibri" panose="020F0502020204030204"/>
            </a:endParaRPr>
          </a:p>
          <a:p>
            <a:pPr marL="0" indent="0">
              <a:buNone/>
            </a:pPr>
            <a:r>
              <a:rPr lang="en-US" sz="1100" dirty="0">
                <a:ea typeface="+mn-lt"/>
                <a:cs typeface="+mn-lt"/>
              </a:rPr>
              <a:t>3. In the main function declared four integers a, b ,x,&amp; l;</a:t>
            </a:r>
            <a:endParaRPr lang="en-US" sz="1100" dirty="0">
              <a:cs typeface="Calibri" panose="020F0502020204030204"/>
            </a:endParaRPr>
          </a:p>
          <a:p>
            <a:pPr marL="0" indent="0">
              <a:buNone/>
            </a:pPr>
            <a:r>
              <a:rPr lang="en-US" sz="1100" dirty="0">
                <a:ea typeface="+mn-lt"/>
                <a:cs typeface="+mn-lt"/>
              </a:rPr>
              <a:t>“a” is the price of the product ,b is the total paid amount , x is the change amount and l is the variable that will tell if  transaction is possible or not.</a:t>
            </a:r>
            <a:endParaRPr lang="en-US" sz="1100" dirty="0">
              <a:cs typeface="Calibri" panose="020F0502020204030204"/>
            </a:endParaRPr>
          </a:p>
          <a:p>
            <a:pPr marL="0" indent="0">
              <a:buNone/>
            </a:pPr>
            <a:r>
              <a:rPr lang="en-US" sz="1100" dirty="0">
                <a:ea typeface="+mn-lt"/>
                <a:cs typeface="+mn-lt"/>
              </a:rPr>
              <a:t>4.  Also took an array named bills of 6 size where six different kinds of bills are stored.</a:t>
            </a:r>
            <a:endParaRPr lang="en-US" sz="1100" dirty="0">
              <a:cs typeface="Calibri" panose="020F0502020204030204"/>
            </a:endParaRPr>
          </a:p>
          <a:p>
            <a:pPr marL="0" indent="0">
              <a:buNone/>
            </a:pPr>
            <a:r>
              <a:rPr lang="en-US" sz="1100" dirty="0">
                <a:ea typeface="+mn-lt"/>
                <a:cs typeface="+mn-lt"/>
              </a:rPr>
              <a:t>5.  coded rest of the program in a loop since the problem asked to create a program that can complete multiple transection in one run.</a:t>
            </a:r>
            <a:endParaRPr lang="en-US" sz="1100" dirty="0">
              <a:cs typeface="Calibri" panose="020F0502020204030204"/>
            </a:endParaRPr>
          </a:p>
          <a:p>
            <a:pPr marL="0" indent="0">
              <a:buNone/>
            </a:pPr>
            <a:r>
              <a:rPr lang="en-US" sz="1100" dirty="0">
                <a:ea typeface="+mn-lt"/>
                <a:cs typeface="+mn-lt"/>
              </a:rPr>
              <a:t>6.  to close the program  just type 0 0 in the input section.</a:t>
            </a:r>
            <a:endParaRPr lang="en-US" sz="1100" dirty="0">
              <a:cs typeface="Calibri" panose="020F0502020204030204"/>
            </a:endParaRPr>
          </a:p>
          <a:p>
            <a:pPr marL="0" indent="0">
              <a:buNone/>
            </a:pPr>
            <a:r>
              <a:rPr lang="en-US" sz="1100" dirty="0">
                <a:ea typeface="+mn-lt"/>
                <a:cs typeface="+mn-lt"/>
              </a:rPr>
              <a:t>7. Then calculated the value of x which is the change amount. Also set l=0 so that the program doesn’t break after one run.</a:t>
            </a:r>
            <a:endParaRPr lang="en-US" sz="1100" dirty="0">
              <a:cs typeface="Calibri" panose="020F0502020204030204"/>
            </a:endParaRPr>
          </a:p>
          <a:p>
            <a:pPr marL="0" indent="0">
              <a:buNone/>
            </a:pPr>
            <a:r>
              <a:rPr lang="en-US" sz="1100" dirty="0">
                <a:ea typeface="+mn-lt"/>
                <a:cs typeface="+mn-lt"/>
              </a:rPr>
              <a:t>8.  used nested for loops one is outer for loop and one is inner loop which will run a maximum of 36 times and will pick two bills at a time from the bills array.  put a condition in the inner loop which will prevent the loop from picking two bills of same type. Then check if the two bills are of the same amount as the change amount. During the 36 run if get  the same amount, will set the value of  l  as 5 else the l remains 0.</a:t>
            </a:r>
            <a:endParaRPr lang="en-US" sz="1100" dirty="0">
              <a:cs typeface="Calibri" panose="020F0502020204030204"/>
            </a:endParaRPr>
          </a:p>
          <a:p>
            <a:pPr marL="0" indent="0">
              <a:buNone/>
            </a:pPr>
            <a:r>
              <a:rPr lang="en-US" sz="1100" dirty="0">
                <a:ea typeface="+mn-lt"/>
                <a:cs typeface="+mn-lt"/>
              </a:rPr>
              <a:t>9. after getting out the loop if l is 5 we will print “possible” else “impossible” and the loop continues as long as a and b doesn’t equals to 0;</a:t>
            </a:r>
            <a:endParaRPr lang="en-US" sz="1100" dirty="0">
              <a:cs typeface="Calibri" panose="020F0502020204030204"/>
            </a:endParaRPr>
          </a:p>
          <a:p>
            <a:endParaRPr lang="en-US" sz="1100" dirty="0"/>
          </a:p>
          <a:p>
            <a:endParaRPr lang="en-US" sz="1100" dirty="0"/>
          </a:p>
          <a:p>
            <a:endParaRPr lang="en-US" sz="1100" dirty="0">
              <a:cs typeface="Calibri"/>
            </a:endParaRPr>
          </a:p>
        </p:txBody>
      </p:sp>
    </p:spTree>
    <p:extLst>
      <p:ext uri="{BB962C8B-B14F-4D97-AF65-F5344CB8AC3E}">
        <p14:creationId xmlns:p14="http://schemas.microsoft.com/office/powerpoint/2010/main" val="426478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E5226DA-20F3-4255-C902-755A0850278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Result</a:t>
            </a:r>
          </a:p>
        </p:txBody>
      </p:sp>
      <p:pic>
        <p:nvPicPr>
          <p:cNvPr id="2" name="Picture 2" descr="Text&#10;&#10;Description automatically generated">
            <a:extLst>
              <a:ext uri="{FF2B5EF4-FFF2-40B4-BE49-F238E27FC236}">
                <a16:creationId xmlns:a16="http://schemas.microsoft.com/office/drawing/2014/main" id="{68F0C12B-2282-A4F1-108F-5AB3E98D4E21}"/>
              </a:ext>
            </a:extLst>
          </p:cNvPr>
          <p:cNvPicPr>
            <a:picLocks noChangeAspect="1"/>
          </p:cNvPicPr>
          <p:nvPr/>
        </p:nvPicPr>
        <p:blipFill>
          <a:blip r:embed="rId2"/>
          <a:stretch>
            <a:fillRect/>
          </a:stretch>
        </p:blipFill>
        <p:spPr>
          <a:xfrm>
            <a:off x="4777316" y="876597"/>
            <a:ext cx="6780700" cy="5102476"/>
          </a:xfrm>
          <a:prstGeom prst="rect">
            <a:avLst/>
          </a:prstGeom>
        </p:spPr>
      </p:pic>
    </p:spTree>
    <p:extLst>
      <p:ext uri="{BB962C8B-B14F-4D97-AF65-F5344CB8AC3E}">
        <p14:creationId xmlns:p14="http://schemas.microsoft.com/office/powerpoint/2010/main" val="294748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4227-DCC4-CEEC-7161-9718FD1D8894}"/>
              </a:ext>
            </a:extLst>
          </p:cNvPr>
          <p:cNvSpPr>
            <a:spLocks noGrp="1"/>
          </p:cNvSpPr>
          <p:nvPr>
            <p:ph type="title"/>
          </p:nvPr>
        </p:nvSpPr>
        <p:spPr/>
        <p:txBody>
          <a:bodyPr/>
          <a:lstStyle/>
          <a:p>
            <a:r>
              <a:rPr lang="en-US" dirty="0">
                <a:cs typeface="Calibri Light"/>
              </a:rPr>
              <a:t>Problem 02</a:t>
            </a:r>
            <a:endParaRPr lang="en-US" dirty="0"/>
          </a:p>
        </p:txBody>
      </p:sp>
      <p:graphicFrame>
        <p:nvGraphicFramePr>
          <p:cNvPr id="7" name="Content Placeholder 2">
            <a:extLst>
              <a:ext uri="{FF2B5EF4-FFF2-40B4-BE49-F238E27FC236}">
                <a16:creationId xmlns:a16="http://schemas.microsoft.com/office/drawing/2014/main" id="{D33F2B9C-CCAA-90AE-9F2E-F916FA37DAF6}"/>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4231B2AD-B844-D5D3-DE35-27BB7D35F056}"/>
              </a:ext>
            </a:extLst>
          </p:cNvPr>
          <p:cNvSpPr>
            <a:spLocks noGrp="1"/>
          </p:cNvSpPr>
          <p:nvPr>
            <p:ph type="body" sz="half" idx="2"/>
          </p:nvPr>
        </p:nvSpPr>
        <p:spPr/>
        <p:txBody>
          <a:bodyPr vert="horz" lIns="91440" tIns="45720" rIns="91440" bIns="45720" rtlCol="0" anchor="t">
            <a:normAutofit/>
          </a:bodyPr>
          <a:lstStyle/>
          <a:p>
            <a:pPr marL="285750" indent="-285750">
              <a:buFont typeface="Arial"/>
              <a:buChar char="•"/>
            </a:pPr>
            <a:r>
              <a:rPr lang="en-US" dirty="0">
                <a:cs typeface="Calibri"/>
              </a:rPr>
              <a:t>Read an integer </a:t>
            </a:r>
            <a:r>
              <a:rPr lang="en-US" b="1" dirty="0">
                <a:cs typeface="Calibri"/>
              </a:rPr>
              <a:t>N</a:t>
            </a:r>
            <a:r>
              <a:rPr lang="en-US" dirty="0">
                <a:cs typeface="Calibri"/>
              </a:rPr>
              <a:t> that is the number of test cases that follows. Each test case contains two integers </a:t>
            </a:r>
            <a:r>
              <a:rPr lang="en-US" b="1" dirty="0">
                <a:cs typeface="Calibri"/>
              </a:rPr>
              <a:t>X</a:t>
            </a:r>
            <a:r>
              <a:rPr lang="en-US" dirty="0">
                <a:cs typeface="Calibri"/>
              </a:rPr>
              <a:t> and </a:t>
            </a:r>
            <a:r>
              <a:rPr lang="en-US" b="1" dirty="0">
                <a:cs typeface="Calibri"/>
              </a:rPr>
              <a:t>Y</a:t>
            </a:r>
            <a:r>
              <a:rPr lang="en-US" dirty="0">
                <a:cs typeface="Calibri"/>
              </a:rPr>
              <a:t>. Print one output line for each test case that is the sum of </a:t>
            </a:r>
            <a:r>
              <a:rPr lang="en-US" b="1" dirty="0">
                <a:cs typeface="Calibri"/>
              </a:rPr>
              <a:t>Y </a:t>
            </a:r>
            <a:r>
              <a:rPr lang="en-US" dirty="0">
                <a:cs typeface="Calibri"/>
              </a:rPr>
              <a:t>odd numbers from </a:t>
            </a:r>
            <a:r>
              <a:rPr lang="en-US" b="1" dirty="0">
                <a:cs typeface="Calibri"/>
              </a:rPr>
              <a:t>X </a:t>
            </a:r>
            <a:r>
              <a:rPr lang="en-US" dirty="0">
                <a:cs typeface="Calibri"/>
              </a:rPr>
              <a:t>including it if is the case. </a:t>
            </a:r>
          </a:p>
          <a:p>
            <a:r>
              <a:rPr lang="en-US" dirty="0">
                <a:cs typeface="Calibri"/>
              </a:rPr>
              <a:t>For example:</a:t>
            </a:r>
          </a:p>
          <a:p>
            <a:pPr marL="285750" indent="-285750">
              <a:buFont typeface="Arial"/>
              <a:buChar char="•"/>
            </a:pPr>
            <a:r>
              <a:rPr lang="en-US" dirty="0">
                <a:cs typeface="Calibri"/>
              </a:rPr>
              <a:t>for the input 4 5, the output must be 45, that is: 5 + 7 + 9 + 11 + 13</a:t>
            </a:r>
            <a:br>
              <a:rPr lang="en-US" dirty="0">
                <a:cs typeface="Calibri"/>
              </a:rPr>
            </a:br>
            <a:endParaRPr lang="en-US" dirty="0">
              <a:cs typeface="Calibri"/>
            </a:endParaRPr>
          </a:p>
          <a:p>
            <a:pPr marL="285750" indent="-285750">
              <a:buFont typeface="Arial"/>
              <a:buChar char="•"/>
            </a:pPr>
            <a:r>
              <a:rPr lang="en-US" dirty="0">
                <a:cs typeface="Calibri"/>
              </a:rPr>
              <a:t>for the input 7 4, the output must be 40, that is: 7 + 9 + 11 + 13</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3390691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753</Words>
  <Application>Microsoft Office PowerPoint</Application>
  <PresentationFormat>Widescreen</PresentationFormat>
  <Paragraphs>171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Welcome</vt:lpstr>
      <vt:lpstr>Problem 01</vt:lpstr>
      <vt:lpstr>How it should look like</vt:lpstr>
      <vt:lpstr>Solution logic description for the problem</vt:lpstr>
      <vt:lpstr>program</vt:lpstr>
      <vt:lpstr>PowerPoint Presentation</vt:lpstr>
      <vt:lpstr>Solution logic description for c programming</vt:lpstr>
      <vt:lpstr>Result</vt:lpstr>
      <vt:lpstr>Problem 02</vt:lpstr>
      <vt:lpstr>How it should look like</vt:lpstr>
      <vt:lpstr>Solution logic description for the problem</vt:lpstr>
      <vt:lpstr>Program</vt:lpstr>
      <vt:lpstr>PowerPoint Presentation</vt:lpstr>
      <vt:lpstr>Solution logic description for c programming</vt:lpstr>
      <vt:lpstr>Result</vt:lpstr>
      <vt:lpstr>Problem 03</vt:lpstr>
      <vt:lpstr>How it should look like</vt:lpstr>
      <vt:lpstr>Solution logic description the problem</vt:lpstr>
      <vt:lpstr>Program</vt:lpstr>
      <vt:lpstr>PowerPoint Presentation</vt:lpstr>
      <vt:lpstr>Solution logic description for c programming</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Unknown User</cp:lastModifiedBy>
  <cp:revision>548</cp:revision>
  <dcterms:created xsi:type="dcterms:W3CDTF">2022-11-09T14:42:43Z</dcterms:created>
  <dcterms:modified xsi:type="dcterms:W3CDTF">2022-11-10T04:39:21Z</dcterms:modified>
</cp:coreProperties>
</file>