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711" r:id="rId2"/>
    <p:sldMasterId id="214748372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76" r:id="rId8"/>
    <p:sldId id="261" r:id="rId9"/>
    <p:sldId id="262" r:id="rId10"/>
    <p:sldId id="274" r:id="rId11"/>
    <p:sldId id="263" r:id="rId12"/>
    <p:sldId id="264" r:id="rId13"/>
    <p:sldId id="275" r:id="rId14"/>
    <p:sldId id="280" r:id="rId15"/>
    <p:sldId id="279" r:id="rId16"/>
    <p:sldId id="265" r:id="rId17"/>
    <p:sldId id="277" r:id="rId18"/>
    <p:sldId id="278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34AD168E-8F79-4DEF-859F-8C6026C8503A}">
          <p14:sldIdLst>
            <p14:sldId id="256"/>
            <p14:sldId id="257"/>
            <p14:sldId id="258"/>
            <p14:sldId id="259"/>
            <p14:sldId id="276"/>
            <p14:sldId id="261"/>
            <p14:sldId id="262"/>
            <p14:sldId id="274"/>
            <p14:sldId id="263"/>
            <p14:sldId id="264"/>
            <p14:sldId id="275"/>
            <p14:sldId id="265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DADDA49A-8267-4BE5-844F-C034AF003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109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699CFD9-6FD2-4053-AEF0-CA7680879D6C}" type="slidenum">
              <a:rPr lang="en-US"/>
              <a:pPr/>
              <a:t>1</a:t>
            </a:fld>
            <a:endParaRPr lang="en-US"/>
          </a:p>
        </p:txBody>
      </p:sp>
      <p:sp>
        <p:nvSpPr>
          <p:cNvPr id="2355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446106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74A7E3-6243-4518-8885-DBFFF613F06E}" type="slidenum">
              <a:rPr lang="en-US"/>
              <a:pPr/>
              <a:t>10</a:t>
            </a:fld>
            <a:endParaRPr lang="en-US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43184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74A7E3-6243-4518-8885-DBFFF613F06E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2347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74A7E3-6243-4518-8885-DBFFF613F06E}" type="slidenum">
              <a:rPr lang="en-US"/>
              <a:pPr/>
              <a:t>12</a:t>
            </a:fld>
            <a:endParaRPr lang="en-US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2347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74A7E3-6243-4518-8885-DBFFF613F06E}" type="slidenum">
              <a:rPr lang="en-US"/>
              <a:pPr/>
              <a:t>13</a:t>
            </a:fld>
            <a:endParaRPr lang="en-US"/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23479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ABDC47-47C0-4BAB-9D2F-4BC3D33544BF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5003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ABDC47-47C0-4BAB-9D2F-4BC3D33544BF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50035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ABDC47-47C0-4BAB-9D2F-4BC3D33544BF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50035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55CBA81-AE28-4310-8A99-A6E9A80B76D0}" type="slidenum">
              <a:rPr lang="en-US"/>
              <a:pPr/>
              <a:t>17</a:t>
            </a:fld>
            <a:endParaRPr lang="en-US"/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30033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095E252-EDFA-43AF-83E2-EA52D633921D}" type="slidenum">
              <a:rPr lang="en-US"/>
              <a:pPr/>
              <a:t>18</a:t>
            </a:fld>
            <a:endParaRPr lang="en-US"/>
          </a:p>
        </p:txBody>
      </p:sp>
      <p:sp>
        <p:nvSpPr>
          <p:cNvPr id="368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092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03FF82C-72F5-4058-9351-E22FB282A237}" type="slidenum">
              <a:rPr lang="en-US"/>
              <a:pPr/>
              <a:t>19</a:t>
            </a:fld>
            <a:endParaRPr lang="en-US"/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6030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F8C751-8831-45F7-90DA-9895BF9D3F2A}" type="slidenum">
              <a:rPr lang="en-US"/>
              <a:pPr/>
              <a:t>2</a:t>
            </a:fld>
            <a:endParaRPr lang="en-US"/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978990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09DE24E-FFB8-46D0-94EB-215BBE74C896}" type="slidenum">
              <a:rPr lang="en-US"/>
              <a:pPr/>
              <a:t>20</a:t>
            </a:fld>
            <a:endParaRPr lang="en-US"/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13112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3A26121-2E9A-4E93-B694-3334B11FBCB5}" type="slidenum">
              <a:rPr lang="en-US"/>
              <a:pPr/>
              <a:t>21</a:t>
            </a:fld>
            <a:endParaRPr lang="en-US"/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540474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21A8195-ECE2-4C94-8BD0-6E19CD66308C}" type="slidenum">
              <a:rPr lang="en-US"/>
              <a:pPr/>
              <a:t>22</a:t>
            </a:fld>
            <a:endParaRPr lang="en-US"/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795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C8174D6-DF11-4830-A01C-40E4F98A5DA8}" type="slidenum">
              <a:rPr lang="en-US"/>
              <a:pPr/>
              <a:t>3</a:t>
            </a:fld>
            <a:endParaRPr lang="en-US"/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7471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5AD9C9-3D5D-4021-BBC3-5CCFC000257D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8640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05AD9C9-3D5D-4021-BBC3-5CCFC000257D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3092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17B22D-0795-4E61-88E0-F3B58AE46FDE}" type="slidenum">
              <a:rPr lang="en-US"/>
              <a:pPr/>
              <a:t>6</a:t>
            </a:fld>
            <a:endParaRPr lang="en-US"/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94969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3FB826-B8C9-4B6F-9F9A-D6CF6DF6630E}" type="slidenum">
              <a:rPr lang="en-US"/>
              <a:pPr/>
              <a:t>7</a:t>
            </a:fld>
            <a:endParaRPr lang="en-US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2442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3FB826-B8C9-4B6F-9F9A-D6CF6DF6630E}" type="slidenum">
              <a:rPr lang="en-US"/>
              <a:pPr/>
              <a:t>8</a:t>
            </a:fld>
            <a:endParaRPr lang="en-US"/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7295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8460776-DC4D-47E1-9F9A-472FA1CAC0C8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4279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A8E56-268C-40A7-A18D-00EB9E028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56C2D-CDF9-43AD-854A-89CF07DD9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952500"/>
            <a:ext cx="1941512" cy="2932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2313" y="952500"/>
            <a:ext cx="5676900" cy="2932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5C18A-04FA-439A-B73A-382DA3209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CEDBD-683E-459E-905D-8D19830E12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7E2F4-44E9-4AEC-A3BD-2B8E90D900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E12EB-B29A-4210-9E18-8BE770449F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069EA-3B20-4B11-AE6E-2DD32BCB14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9CBA66-BCBF-48B6-8324-DA41120694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5F3520-D3EE-4D34-AD7D-A631B4BA0C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D9E79-3B80-456A-86E4-2B7ABAE686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65635-A766-4072-B7C7-70824AC20F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A00DC-C5EC-4DBD-970F-652E8C3FA2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AA590AE5-6829-4E4C-B7C4-7F0B20570C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E647B-3892-4AE0-80A2-9076202286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37E2F-B115-4503-B2E7-B7A056BA8B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6538"/>
            <a:ext cx="8228013" cy="1468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3B83-019B-4997-A823-6A40DD3EC6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F3AE5-E3AA-419C-839F-D064ADB8AC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4CE04-87AE-4216-A4D5-484BBC858B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D3A312-FC7F-4E31-9694-31D676DE7B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64E41-05D4-450D-BB26-7E6FFA5912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D609F-228B-4E44-9ACD-8B877D3633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BBFE2-FC63-4D83-9E92-2167BD840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73F30-D38C-45DE-AE04-0C35A26FC0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3660E-052C-44EE-ADC8-23B7D928B2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DA11375-0192-426A-ACFE-1ED228ABA8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A9C76D-6B4A-4548-ACD9-D8C40DF30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150E8-5DED-4351-ABB1-6B086E8D58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2313" y="2547938"/>
            <a:ext cx="3808412" cy="133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2547938"/>
            <a:ext cx="3810000" cy="133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A9DE6-B00A-4D72-A2A3-A713486687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3D2AC-0720-4EF1-A886-B7B6B73D5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B7FB1-8493-4ECB-955D-219BC7AA4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9CF80-F340-41C6-B144-10640FECF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9E19F-4014-40BE-BFD2-2A2EAD9F8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0CD02-F5C9-4152-A190-DBD8514AF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6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63500" y="69850"/>
            <a:ext cx="9012238" cy="66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6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65088" y="69850"/>
            <a:ext cx="9012237" cy="6691313"/>
          </a:xfrm>
          <a:prstGeom prst="roundRect">
            <a:avLst>
              <a:gd name="adj" fmla="val 16667"/>
            </a:avLst>
          </a:prstGeom>
          <a:blipFill dpi="0" rotWithShape="0">
            <a:blip r:embed="rId13"/>
            <a:srcRect/>
            <a:tile tx="0" ty="0" sx="100000" sy="100000" flip="none" algn="tl"/>
          </a:blipFill>
          <a:ln w="648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22313" y="952500"/>
            <a:ext cx="7770812" cy="1360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formatClick to edit Master title style</a:t>
            </a:r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2313" y="2547938"/>
            <a:ext cx="7770812" cy="1336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0"/>
            <a:r>
              <a:rPr lang="en-GB" smtClean="0"/>
              <a:t>Ninth Outline LevelClick to edit Master text styles</a:t>
            </a:r>
          </a:p>
        </p:txBody>
      </p:sp>
      <p:sp>
        <p:nvSpPr>
          <p:cNvPr id="2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6172200" y="6191250"/>
            <a:ext cx="24749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00100" y="6172200"/>
            <a:ext cx="40005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9850" y="2376488"/>
            <a:ext cx="9013825" cy="90487"/>
          </a:xfrm>
          <a:prstGeom prst="rect">
            <a:avLst/>
          </a:prstGeom>
          <a:solidFill>
            <a:srgbClr val="D34817"/>
          </a:solidFill>
          <a:ln w="1908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9850" y="2341563"/>
            <a:ext cx="9013825" cy="46037"/>
          </a:xfrm>
          <a:prstGeom prst="rect">
            <a:avLst/>
          </a:prstGeom>
          <a:solidFill>
            <a:srgbClr val="E5B1AB"/>
          </a:solidFill>
          <a:ln w="1908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8263" y="2468563"/>
            <a:ext cx="9013825" cy="46037"/>
          </a:xfrm>
          <a:prstGeom prst="rect">
            <a:avLst/>
          </a:prstGeom>
          <a:solidFill>
            <a:srgbClr val="918485"/>
          </a:solidFill>
          <a:ln w="1908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146050" y="6208713"/>
            <a:ext cx="455613" cy="455612"/>
          </a:xfrm>
          <a:prstGeom prst="rect">
            <a:avLst/>
          </a:prstGeom>
          <a:solidFill>
            <a:srgbClr val="D34817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hangingPunct="1">
              <a:lnSpc>
                <a:spcPct val="100000"/>
              </a:lnSpc>
              <a:defRPr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A4C8D29-C35C-46D6-9316-1CC84717E8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2pPr>
      <a:lvl3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3pPr>
      <a:lvl4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4pPr>
      <a:lvl5pPr algn="l" defTabSz="457200" rtl="0" eaLnBrk="0" fontAlgn="base" hangingPunct="0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Perpetua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lnSpc>
          <a:spcPct val="98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36A5AFA-D857-44E1-AF36-CA056DCC9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8/16/15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A36A5AFA-D857-44E1-AF36-CA056DCC95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371600"/>
            <a:ext cx="8305800" cy="2057400"/>
          </a:xfrm>
          <a:solidFill>
            <a:schemeClr val="bg1"/>
          </a:solidFill>
          <a:ln w="42480">
            <a:solidFill>
              <a:schemeClr val="bg1"/>
            </a:solidFill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0" indent="0" eaLnBrk="1" hangingPunct="1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4400" b="1" i="1" dirty="0" smtClean="0">
                <a:solidFill>
                  <a:srgbClr val="69240B"/>
                </a:solidFill>
                <a:latin typeface="Franklin Gothic Book" charset="0"/>
              </a:rPr>
              <a:t>                </a:t>
            </a:r>
          </a:p>
          <a:p>
            <a:pPr marL="0" indent="0" eaLnBrk="1" hangingPunct="1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4400" b="1" i="1" dirty="0" smtClean="0">
                <a:solidFill>
                  <a:schemeClr val="bg1">
                    <a:lumMod val="50000"/>
                  </a:schemeClr>
                </a:solidFill>
                <a:latin typeface="Franklin Gothic Book" charset="0"/>
              </a:rPr>
              <a:t>          </a:t>
            </a:r>
            <a:r>
              <a:rPr lang="en-US" sz="5200" b="1" i="1" dirty="0" smtClean="0">
                <a:solidFill>
                  <a:schemeClr val="bg1">
                    <a:lumMod val="50000"/>
                  </a:schemeClr>
                </a:solidFill>
                <a:latin typeface="Franklin Gothic Book" charset="0"/>
              </a:rPr>
              <a:t>Doctor Machine</a:t>
            </a:r>
          </a:p>
          <a:p>
            <a:pPr marL="0" indent="0" eaLnBrk="1" hangingPunct="1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800" b="1" i="1" dirty="0" smtClean="0">
                <a:solidFill>
                  <a:schemeClr val="bg1">
                    <a:lumMod val="50000"/>
                  </a:schemeClr>
                </a:solidFill>
                <a:latin typeface="Franklin Gothic Book" charset="0"/>
              </a:rPr>
              <a:t>        </a:t>
            </a:r>
            <a:r>
              <a:rPr lang="en-US" sz="2200" b="1" i="1" dirty="0" smtClean="0">
                <a:solidFill>
                  <a:schemeClr val="bg1">
                    <a:lumMod val="50000"/>
                  </a:schemeClr>
                </a:solidFill>
                <a:latin typeface="Franklin Gothic Book" charset="0"/>
              </a:rPr>
              <a:t>(A Disease Prediction System Using  Machine Learning)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7433B83-019B-4997-A823-6A40DD3EC63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1066800" y="1752600"/>
            <a:ext cx="6777038" cy="3622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73050" indent="-27305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4724400" y="1371600"/>
            <a:ext cx="1905000" cy="685800"/>
          </a:xfrm>
          <a:prstGeom prst="rect">
            <a:avLst/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perspectiveBelow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Stemming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3810000" y="2286000"/>
            <a:ext cx="3733800" cy="685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miter lim="800000"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perspectiveBelow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Punctuation Removal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114800" y="3200400"/>
            <a:ext cx="3124200" cy="685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99"/>
              </a:gs>
            </a:gsLst>
            <a:lin ang="5400000" scaled="1"/>
          </a:gradFill>
          <a:ln w="12700">
            <a:solidFill>
              <a:srgbClr val="666666"/>
            </a:solidFill>
            <a:miter lim="800000"/>
            <a:headEnd/>
            <a:tailEnd/>
          </a:ln>
          <a:effectLst>
            <a:outerShdw dist="28398" dir="3806097" algn="ctr" rotWithShape="0">
              <a:srgbClr val="7F7F7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perspectiveBelow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Newline Removal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29" name="Rectangle 1"/>
          <p:cNvSpPr>
            <a:spLocks noChangeArrowheads="1"/>
          </p:cNvSpPr>
          <p:nvPr/>
        </p:nvSpPr>
        <p:spPr bwMode="auto">
          <a:xfrm>
            <a:off x="3886200" y="4114800"/>
            <a:ext cx="3657600" cy="609600"/>
          </a:xfrm>
          <a:prstGeom prst="rect">
            <a:avLst/>
          </a:prstGeom>
          <a:gradFill rotWithShape="0">
            <a:gsLst>
              <a:gs pos="0">
                <a:srgbClr val="95B3D7"/>
              </a:gs>
              <a:gs pos="50000">
                <a:srgbClr val="DBE5F1"/>
              </a:gs>
              <a:gs pos="100000">
                <a:srgbClr val="95B3D7"/>
              </a:gs>
            </a:gsLst>
            <a:lin ang="189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perspectiveBelow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Stop Words Removal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4191000" y="4953000"/>
            <a:ext cx="3048000" cy="609600"/>
          </a:xfrm>
          <a:prstGeom prst="rect">
            <a:avLst/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cene3d>
              <a:camera prst="perspectiveBelow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Tf-Idf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Weighting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2514600" y="-674132"/>
            <a:ext cx="525780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perspectiveRelaxedModerately"/>
              <a:lightRig rig="threePt" dir="t"/>
            </a:scene3d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i="1" dirty="0" smtClean="0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</a:t>
            </a:r>
            <a:r>
              <a:rPr kumimoji="0" lang="en-US" sz="4800" b="1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Text Data</a:t>
            </a:r>
            <a:endParaRPr kumimoji="0" lang="en-GB" sz="4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5720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457200" y="914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403225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403225" y="152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</a:t>
            </a:r>
            <a:endParaRPr kumimoji="0" lang="en-GB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3352800" y="5473006"/>
            <a:ext cx="510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 smtClean="0">
                <a:solidFill>
                  <a:srgbClr val="4F6228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</a:t>
            </a:r>
            <a:r>
              <a:rPr kumimoji="0" lang="en-US" sz="4800" b="1" i="1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Features</a:t>
            </a:r>
            <a:endParaRPr kumimoji="0" lang="en-GB" sz="4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48138" idx="2"/>
            <a:endCxn id="48136" idx="0"/>
          </p:cNvCxnSpPr>
          <p:nvPr/>
        </p:nvCxnSpPr>
        <p:spPr>
          <a:xfrm>
            <a:off x="5676900" y="205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8136" idx="2"/>
            <a:endCxn id="48135" idx="0"/>
          </p:cNvCxnSpPr>
          <p:nvPr/>
        </p:nvCxnSpPr>
        <p:spPr>
          <a:xfrm>
            <a:off x="5676900" y="2971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8135" idx="2"/>
            <a:endCxn id="48129" idx="0"/>
          </p:cNvCxnSpPr>
          <p:nvPr/>
        </p:nvCxnSpPr>
        <p:spPr>
          <a:xfrm>
            <a:off x="5676900" y="3886200"/>
            <a:ext cx="381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8129" idx="2"/>
            <a:endCxn id="48131" idx="0"/>
          </p:cNvCxnSpPr>
          <p:nvPr/>
        </p:nvCxnSpPr>
        <p:spPr>
          <a:xfrm>
            <a:off x="5715000" y="4724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>
            <a:off x="5638800" y="990600"/>
            <a:ext cx="152400" cy="3810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5638800" y="5562600"/>
            <a:ext cx="152400" cy="3810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" y="3048000"/>
            <a:ext cx="2590800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9966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Feature</a:t>
            </a:r>
          </a:p>
          <a:p>
            <a:r>
              <a:rPr lang="en-GB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9966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Extraction</a:t>
            </a:r>
            <a:endParaRPr lang="en-GB" sz="36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rgbClr val="99660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cxnSp>
        <p:nvCxnSpPr>
          <p:cNvPr id="65" name="Straight Connector 64"/>
          <p:cNvCxnSpPr>
            <a:stCxn id="63" idx="0"/>
          </p:cNvCxnSpPr>
          <p:nvPr/>
        </p:nvCxnSpPr>
        <p:spPr>
          <a:xfrm flipV="1">
            <a:off x="1752600" y="990600"/>
            <a:ext cx="2514600" cy="2057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3" idx="2"/>
          </p:cNvCxnSpPr>
          <p:nvPr/>
        </p:nvCxnSpPr>
        <p:spPr>
          <a:xfrm>
            <a:off x="1752600" y="4170743"/>
            <a:ext cx="2362200" cy="20014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000" y="4876800"/>
            <a:ext cx="2057400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Figure 2:</a:t>
            </a:r>
          </a:p>
          <a:p>
            <a:r>
              <a:rPr lang="en-GB" dirty="0" smtClean="0"/>
              <a:t>Function inside</a:t>
            </a:r>
          </a:p>
          <a:p>
            <a:r>
              <a:rPr lang="en-GB" dirty="0" smtClean="0"/>
              <a:t>Feature Extractor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219200" y="1143000"/>
            <a:ext cx="4648200" cy="1752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rro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971800" y="1371600"/>
            <a:ext cx="1447800" cy="426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572000" y="1600200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V12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00400" y="2895600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V21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1600200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V11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72000" y="2895600"/>
            <a:ext cx="914400" cy="914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latin typeface="Arial" pitchFamily="34" charset="0"/>
                <a:cs typeface="Arial" pitchFamily="34" charset="0"/>
              </a:rPr>
              <a:t>V22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Horizontal Scroll 42"/>
          <p:cNvSpPr/>
          <p:nvPr/>
        </p:nvSpPr>
        <p:spPr>
          <a:xfrm>
            <a:off x="609600" y="1143000"/>
            <a:ext cx="2057400" cy="1752600"/>
          </a:xfrm>
          <a:prstGeom prst="horizont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Each Row 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Represents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“A Document</a:t>
            </a:r>
            <a:r>
              <a:rPr lang="en-GB" sz="2000" dirty="0" smtClean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en-GB" sz="2000" dirty="0"/>
          </a:p>
        </p:txBody>
      </p:sp>
      <p:sp>
        <p:nvSpPr>
          <p:cNvPr id="44" name="Horizontal Scroll 43"/>
          <p:cNvSpPr/>
          <p:nvPr/>
        </p:nvSpPr>
        <p:spPr>
          <a:xfrm>
            <a:off x="2133600" y="3886200"/>
            <a:ext cx="2057400" cy="1752600"/>
          </a:xfrm>
          <a:prstGeom prst="horizontalScroll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Each Column 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Represents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“A Term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GB" dirty="0"/>
          </a:p>
        </p:txBody>
      </p:sp>
      <p:sp>
        <p:nvSpPr>
          <p:cNvPr id="48" name="Left Arrow Callout 47"/>
          <p:cNvSpPr/>
          <p:nvPr/>
        </p:nvSpPr>
        <p:spPr>
          <a:xfrm>
            <a:off x="5334000" y="2133600"/>
            <a:ext cx="2590800" cy="2438400"/>
          </a:xfrm>
          <a:prstGeom prst="leftArrow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Each Cell Represents 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Term Frequency-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Inverse Document 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Frequency </a:t>
            </a:r>
          </a:p>
          <a:p>
            <a:pPr algn="ctr"/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</a:rPr>
              <a:t>Value</a:t>
            </a: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2514600" y="6194539"/>
            <a:ext cx="419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 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Document-Term Matrix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457200"/>
            <a:ext cx="365760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Algorithms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1219200"/>
            <a:ext cx="7696200" cy="4729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996600"/>
                </a:solidFill>
              </a:rPr>
              <a:t>Naive </a:t>
            </a:r>
            <a:r>
              <a:rPr lang="en-US" sz="3600" dirty="0" err="1" smtClean="0">
                <a:solidFill>
                  <a:srgbClr val="996600"/>
                </a:solidFill>
              </a:rPr>
              <a:t>Bayes</a:t>
            </a:r>
            <a:r>
              <a:rPr lang="en-US" sz="3600" dirty="0" smtClean="0">
                <a:solidFill>
                  <a:srgbClr val="996600"/>
                </a:solidFill>
              </a:rPr>
              <a:t> </a:t>
            </a:r>
            <a:endParaRPr lang="en-US" sz="3600" dirty="0" smtClean="0">
              <a:solidFill>
                <a:srgbClr val="996600"/>
              </a:solidFill>
            </a:endParaRPr>
          </a:p>
          <a:p>
            <a:pPr lvl="0"/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Multinomial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Naive </a:t>
            </a:r>
            <a:r>
              <a:rPr lang="en-US" sz="3600" dirty="0" err="1" smtClean="0">
                <a:solidFill>
                  <a:schemeClr val="accent6">
                    <a:lumMod val="50000"/>
                  </a:schemeClr>
                </a:solidFill>
              </a:rPr>
              <a:t>Bayes</a:t>
            </a:r>
            <a:endParaRPr lang="en-US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7030A0"/>
                </a:solidFill>
              </a:rPr>
              <a:t>Logistic Regression</a:t>
            </a:r>
          </a:p>
          <a:p>
            <a:endParaRPr lang="en-GB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One </a:t>
            </a:r>
            <a:r>
              <a:rPr lang="en-US" sz="3600" dirty="0" smtClean="0">
                <a:solidFill>
                  <a:srgbClr val="C00000"/>
                </a:solidFill>
              </a:rPr>
              <a:t>Vs Rest Classifier on Linear </a:t>
            </a:r>
            <a:r>
              <a:rPr lang="en-US" sz="3600" dirty="0" smtClean="0">
                <a:solidFill>
                  <a:srgbClr val="C00000"/>
                </a:solidFill>
              </a:rPr>
              <a:t>  SVC</a:t>
            </a:r>
            <a:endParaRPr lang="en-GB" sz="3600" dirty="0" smtClean="0">
              <a:solidFill>
                <a:srgbClr val="C00000"/>
              </a:solidFill>
            </a:endParaRPr>
          </a:p>
          <a:p>
            <a:pPr lvl="0"/>
            <a:endParaRPr lang="en-GB" sz="3600" dirty="0" smtClean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14400" y="1752600"/>
            <a:ext cx="1295400" cy="44196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Main.py</a:t>
            </a:r>
          </a:p>
          <a:p>
            <a:pPr algn="ctr"/>
            <a:r>
              <a:rPr lang="en-GB" b="1" dirty="0" smtClean="0">
                <a:solidFill>
                  <a:schemeClr val="tx1"/>
                </a:solidFill>
              </a:rPr>
              <a:t>(GUI)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52800" y="1219200"/>
            <a:ext cx="1676400" cy="1371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Take_Input.py</a:t>
            </a: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(Input Processor)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1676400" cy="1143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Ct_pkl.py</a:t>
            </a:r>
          </a:p>
          <a:p>
            <a:pPr algn="ctr"/>
            <a:r>
              <a:rPr lang="en-GB" dirty="0" smtClean="0"/>
              <a:t>(Training Data Processor)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1000" y="2819400"/>
            <a:ext cx="2362200" cy="1905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My_preprocess.py</a:t>
            </a:r>
          </a:p>
          <a:p>
            <a:pPr algn="ctr"/>
            <a:r>
              <a:rPr lang="en-GB" dirty="0" smtClean="0"/>
              <a:t>(Feature extractor &amp; Classifier)</a:t>
            </a:r>
            <a:endParaRPr lang="en-GB" dirty="0"/>
          </a:p>
        </p:txBody>
      </p:sp>
      <p:sp>
        <p:nvSpPr>
          <p:cNvPr id="45" name="Oval 44"/>
          <p:cNvSpPr/>
          <p:nvPr/>
        </p:nvSpPr>
        <p:spPr>
          <a:xfrm>
            <a:off x="3962400" y="4953000"/>
            <a:ext cx="1981200" cy="12954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my_file.pkl</a:t>
            </a:r>
          </a:p>
          <a:p>
            <a:pPr algn="ctr"/>
            <a:r>
              <a:rPr lang="en-GB" dirty="0" smtClean="0"/>
              <a:t>(Training Data)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5562600" y="1143000"/>
            <a:ext cx="2209800" cy="12192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input2.txt</a:t>
            </a:r>
          </a:p>
          <a:p>
            <a:pPr algn="ctr"/>
            <a:r>
              <a:rPr lang="en-GB" sz="1600" b="1" dirty="0" smtClean="0">
                <a:solidFill>
                  <a:schemeClr val="tx1"/>
                </a:solidFill>
              </a:rPr>
              <a:t>(Input Data)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934200" y="2895600"/>
            <a:ext cx="2057400" cy="12954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my_file2.pkl</a:t>
            </a:r>
          </a:p>
          <a:p>
            <a:pPr algn="ctr"/>
            <a:r>
              <a:rPr lang="en-GB" dirty="0" smtClean="0"/>
              <a:t>(Label Set)</a:t>
            </a:r>
            <a:endParaRPr lang="en-GB" dirty="0"/>
          </a:p>
        </p:txBody>
      </p:sp>
      <p:sp>
        <p:nvSpPr>
          <p:cNvPr id="49" name="Right Arrow 48"/>
          <p:cNvSpPr/>
          <p:nvPr/>
        </p:nvSpPr>
        <p:spPr>
          <a:xfrm>
            <a:off x="2080338" y="1955512"/>
            <a:ext cx="1577262" cy="48463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Arrow 49"/>
          <p:cNvSpPr/>
          <p:nvPr/>
        </p:nvSpPr>
        <p:spPr>
          <a:xfrm>
            <a:off x="4800600" y="1752600"/>
            <a:ext cx="914400" cy="304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/>
          <p:cNvSpPr/>
          <p:nvPr/>
        </p:nvSpPr>
        <p:spPr>
          <a:xfrm rot="5400000">
            <a:off x="5556142" y="2597258"/>
            <a:ext cx="1155915" cy="228600"/>
          </a:xfrm>
          <a:prstGeom prst="rightArrow">
            <a:avLst>
              <a:gd name="adj1" fmla="val 55805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/>
          <p:cNvSpPr/>
          <p:nvPr/>
        </p:nvSpPr>
        <p:spPr>
          <a:xfrm rot="10800000">
            <a:off x="6400799" y="3428999"/>
            <a:ext cx="788704" cy="250626"/>
          </a:xfrm>
          <a:prstGeom prst="rightArrow">
            <a:avLst>
              <a:gd name="adj1" fmla="val 55805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ight Arrow 52"/>
          <p:cNvSpPr/>
          <p:nvPr/>
        </p:nvSpPr>
        <p:spPr>
          <a:xfrm rot="16200000">
            <a:off x="4648200" y="4648200"/>
            <a:ext cx="990600" cy="228600"/>
          </a:xfrm>
          <a:prstGeom prst="rightArrow">
            <a:avLst>
              <a:gd name="adj1" fmla="val 55805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ight Arrow 53"/>
          <p:cNvSpPr/>
          <p:nvPr/>
        </p:nvSpPr>
        <p:spPr>
          <a:xfrm rot="10800000">
            <a:off x="5638800" y="5257800"/>
            <a:ext cx="1155915" cy="228600"/>
          </a:xfrm>
          <a:prstGeom prst="rightArrow">
            <a:avLst>
              <a:gd name="adj1" fmla="val 55805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ight Arrow 54"/>
          <p:cNvSpPr/>
          <p:nvPr/>
        </p:nvSpPr>
        <p:spPr>
          <a:xfrm rot="10800000">
            <a:off x="1981198" y="4038600"/>
            <a:ext cx="2426931" cy="381000"/>
          </a:xfrm>
          <a:prstGeom prst="rightArrow">
            <a:avLst>
              <a:gd name="adj1" fmla="val 55805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533400" y="457200"/>
            <a:ext cx="3657600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System Design</a:t>
            </a:r>
            <a:endParaRPr lang="en-GB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67000" y="6400800"/>
            <a:ext cx="41148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4: How System Be Designed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2209800" y="1676400"/>
            <a:ext cx="1464092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Symptom</a:t>
            </a:r>
            <a:endParaRPr lang="en-GB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2438400" y="3733800"/>
            <a:ext cx="1981200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Disease Name</a:t>
            </a:r>
            <a:endParaRPr lang="en-GB" sz="1600" dirty="0"/>
          </a:p>
        </p:txBody>
      </p:sp>
      <p:sp>
        <p:nvSpPr>
          <p:cNvPr id="60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6200000">
            <a:off x="7391400" y="4419600"/>
            <a:ext cx="1219200" cy="304800"/>
          </a:xfrm>
          <a:prstGeom prst="rightArrow">
            <a:avLst>
              <a:gd name="adj1" fmla="val 55805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-1143000" y="-1588"/>
            <a:ext cx="7024688" cy="114300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      Project window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" y="1524000"/>
            <a:ext cx="8110220" cy="4724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-1143000" y="-1588"/>
            <a:ext cx="7024688" cy="114300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      Project window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" y="1524000"/>
            <a:ext cx="8110220" cy="4724400"/>
          </a:xfrm>
          <a:prstGeom prst="rect">
            <a:avLst/>
          </a:prstGeom>
        </p:spPr>
      </p:pic>
      <p:pic>
        <p:nvPicPr>
          <p:cNvPr id="5" name="Picture 4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447800"/>
            <a:ext cx="8686800" cy="5029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-1143000" y="-1587"/>
            <a:ext cx="7024688" cy="9159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      </a:t>
            </a: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Project </a:t>
            </a: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window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" y="1524000"/>
            <a:ext cx="8110220" cy="4724400"/>
          </a:xfrm>
          <a:prstGeom prst="rect">
            <a:avLst/>
          </a:prstGeom>
        </p:spPr>
      </p:pic>
      <p:pic>
        <p:nvPicPr>
          <p:cNvPr id="5" name="Picture 4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1" y="914400"/>
            <a:ext cx="8720014" cy="5791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42988" y="533400"/>
            <a:ext cx="7024687" cy="609600"/>
          </a:xfrm>
        </p:spPr>
        <p:txBody>
          <a:bodyPr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	  </a:t>
            </a:r>
            <a:r>
              <a:rPr lang="en-US" sz="4900" b="1" i="1" u="sng" dirty="0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t>Advantages</a:t>
            </a:r>
            <a:endParaRPr lang="en-US" sz="4900" b="1" i="1" u="sng" dirty="0" smtClean="0">
              <a:solidFill>
                <a:srgbClr val="C00000"/>
              </a:solidFill>
              <a:latin typeface="Franklin Gothic Book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7696200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3">
                    <a:lumMod val="75000"/>
                  </a:schemeClr>
                </a:solidFill>
              </a:rPr>
              <a:t>Get idea about  disease type.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Franklin Gothic Book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Be acknowledged about level of  risk of disease .</a:t>
            </a: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996600"/>
                </a:solidFill>
              </a:rPr>
              <a:t>Serious diseases can be detected  earlier</a:t>
            </a:r>
            <a:endParaRPr lang="en-US" sz="3600" dirty="0">
              <a:solidFill>
                <a:srgbClr val="996600"/>
              </a:solidFill>
              <a:latin typeface="Franklin Gothic Book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 dirty="0">
                <a:solidFill>
                  <a:srgbClr val="1C1911"/>
                </a:solidFill>
                <a:latin typeface="Franklin Gothic Book" charset="0"/>
              </a:rPr>
              <a:t>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Works both online and offline</a:t>
            </a:r>
            <a:endParaRPr lang="en-GB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1C1911"/>
              </a:solidFill>
              <a:latin typeface="Franklin Gothic Boo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5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25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5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25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25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25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25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1020762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	       </a:t>
            </a:r>
            <a:r>
              <a:rPr lang="en-US" sz="4000" b="1" i="1" u="sng" dirty="0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t>Limitations</a:t>
            </a:r>
            <a:endParaRPr lang="en-US" sz="4000" b="1" i="1" u="sng" dirty="0" smtClean="0">
              <a:solidFill>
                <a:srgbClr val="C00000"/>
              </a:solidFill>
              <a:latin typeface="Franklin Gothic Book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14400" y="1295400"/>
            <a:ext cx="77724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 smtClean="0">
              <a:solidFill>
                <a:srgbClr val="1C1911"/>
              </a:solidFill>
              <a:latin typeface="Franklin Gothic Book" charset="0"/>
            </a:endParaRPr>
          </a:p>
          <a:p>
            <a:pPr marL="571500" indent="-5715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Many </a:t>
            </a:r>
            <a:r>
              <a:rPr lang="en-US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disease dataset are not trained yet.</a:t>
            </a:r>
          </a:p>
          <a:p>
            <a:pPr marL="571500" indent="-5715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Can not detect invalid input.</a:t>
            </a:r>
            <a:endParaRPr lang="en-US" sz="2600" dirty="0" smtClean="0">
              <a:solidFill>
                <a:srgbClr val="1C1911"/>
              </a:solidFill>
              <a:latin typeface="Franklin Gothic Boo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</a:t>
            </a:r>
            <a:r>
              <a:rPr lang="en-US" sz="4000" dirty="0" smtClean="0">
                <a:solidFill>
                  <a:srgbClr val="C00000"/>
                </a:solidFill>
                <a:latin typeface="Franklin Gothic Book" charset="0"/>
              </a:rPr>
              <a:t>             </a:t>
            </a:r>
            <a:r>
              <a:rPr lang="en-US" sz="4000" b="1" i="1" u="sng" dirty="0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t>Future Plan</a:t>
            </a:r>
            <a:endParaRPr lang="en-US" sz="4000" i="1" u="sng" dirty="0" smtClean="0">
              <a:solidFill>
                <a:srgbClr val="C00000"/>
              </a:solidFill>
              <a:latin typeface="Franklin Gothic Book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1828800"/>
            <a:ext cx="7772400" cy="472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996600"/>
                </a:solidFill>
                <a:latin typeface="Arial" pitchFamily="34" charset="0"/>
                <a:cs typeface="Arial" pitchFamily="34" charset="0"/>
              </a:rPr>
              <a:t>Increasing the accuracy of the prediction .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Making it handy and more   sophisticated  for actual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Doctors</a:t>
            </a:r>
            <a:endParaRPr lang="en-US" sz="3200" dirty="0" smtClean="0">
              <a:solidFill>
                <a:schemeClr val="accent5">
                  <a:lumMod val="50000"/>
                </a:schemeClr>
              </a:solidFill>
              <a:latin typeface="Franklin Gothic Boo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5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25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5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600200"/>
            <a:ext cx="7391400" cy="2133600"/>
          </a:xfrm>
          <a:solidFill>
            <a:srgbClr val="FFFFFF"/>
          </a:solidFill>
          <a:ln w="42480">
            <a:solidFill>
              <a:schemeClr val="bg1"/>
            </a:solidFill>
          </a:ln>
        </p:spPr>
        <p:txBody>
          <a:bodyPr anchor="t">
            <a:normAutofit fontScale="90000"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600" i="1" dirty="0" smtClean="0">
                <a:ln>
                  <a:solidFill>
                    <a:schemeClr val="bg1"/>
                  </a:solidFill>
                </a:ln>
                <a:latin typeface="comic" pitchFamily="80" charset="0"/>
              </a:rPr>
              <a:t>     </a:t>
            </a:r>
            <a:br>
              <a:rPr lang="en-US" sz="3600" i="1" dirty="0" smtClean="0">
                <a:ln>
                  <a:solidFill>
                    <a:schemeClr val="bg1"/>
                  </a:solidFill>
                </a:ln>
                <a:latin typeface="comic" pitchFamily="80" charset="0"/>
              </a:rPr>
            </a:br>
            <a:r>
              <a:rPr lang="en-US" sz="3600" i="1" dirty="0" smtClean="0">
                <a:ln>
                  <a:solidFill>
                    <a:schemeClr val="bg1"/>
                  </a:solidFill>
                </a:ln>
                <a:latin typeface="comic" pitchFamily="80" charset="0"/>
              </a:rPr>
              <a:t>          </a:t>
            </a:r>
            <a:r>
              <a:rPr lang="en-US" sz="4000" i="1" dirty="0" smtClean="0">
                <a:ln>
                  <a:solidFill>
                    <a:schemeClr val="bg1"/>
                  </a:solidFill>
                </a:ln>
                <a:latin typeface="comic" pitchFamily="80" charset="0"/>
              </a:rPr>
              <a:t>PROJECT  SUPERVISOR</a:t>
            </a:r>
            <a:r>
              <a:rPr lang="en-US" sz="3100" i="1" dirty="0" smtClean="0">
                <a:ln>
                  <a:solidFill>
                    <a:schemeClr val="bg1"/>
                  </a:solidFill>
                </a:ln>
                <a:latin typeface="comic" pitchFamily="80" charset="0"/>
              </a:rPr>
              <a:t>	</a:t>
            </a:r>
            <a:br>
              <a:rPr lang="en-US" sz="3100" i="1" dirty="0" smtClean="0">
                <a:ln>
                  <a:solidFill>
                    <a:schemeClr val="bg1"/>
                  </a:solidFill>
                </a:ln>
                <a:latin typeface="comic" pitchFamily="80" charset="0"/>
              </a:rPr>
            </a:br>
            <a:r>
              <a:rPr lang="en-US" sz="3100" i="1" dirty="0" smtClean="0">
                <a:ln>
                  <a:solidFill>
                    <a:schemeClr val="bg1"/>
                  </a:solidFill>
                </a:ln>
                <a:latin typeface="comic" pitchFamily="80" charset="0"/>
              </a:rPr>
              <a:t>                </a:t>
            </a:r>
            <a:r>
              <a:rPr lang="en-US" sz="4000" b="1" dirty="0" smtClean="0"/>
              <a:t>Md.Abdus Salim Mollah</a:t>
            </a:r>
            <a:r>
              <a:rPr lang="en-US" sz="3100" i="1" dirty="0" smtClean="0">
                <a:ln>
                  <a:solidFill>
                    <a:schemeClr val="bg1"/>
                  </a:solidFill>
                </a:ln>
                <a:latin typeface="Franklin Gothic Book" charset="0"/>
                <a:ea typeface="바탕" charset="-127"/>
              </a:rPr>
              <a:t/>
            </a:r>
            <a:br>
              <a:rPr lang="en-US" sz="3100" i="1" dirty="0" smtClean="0">
                <a:ln>
                  <a:solidFill>
                    <a:schemeClr val="bg1"/>
                  </a:solidFill>
                </a:ln>
                <a:latin typeface="Franklin Gothic Book" charset="0"/>
                <a:ea typeface="바탕" charset="-127"/>
              </a:rPr>
            </a:br>
            <a:r>
              <a:rPr lang="en-US" sz="3100" i="1" dirty="0" smtClean="0">
                <a:ln>
                  <a:solidFill>
                    <a:schemeClr val="bg1"/>
                  </a:solidFill>
                </a:ln>
                <a:latin typeface="Franklin Gothic Book" charset="0"/>
                <a:ea typeface="바탕" charset="-127"/>
              </a:rPr>
              <a:t>	             </a:t>
            </a:r>
            <a:r>
              <a:rPr lang="en-US" sz="3100" i="1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996600"/>
                </a:solidFill>
                <a:latin typeface="Franklin Gothic Book" charset="0"/>
                <a:ea typeface="바탕" charset="-127"/>
              </a:rPr>
              <a:t>DEPT. OF CSE, KUET</a:t>
            </a:r>
            <a:r>
              <a:rPr lang="en-US" sz="3100" i="1" dirty="0" smtClean="0">
                <a:ln>
                  <a:solidFill>
                    <a:schemeClr val="bg1"/>
                  </a:solidFill>
                </a:ln>
                <a:latin typeface="Franklin Gothic Book" charset="0"/>
                <a:ea typeface="바탕" charset="-127"/>
              </a:rPr>
              <a:t>			</a:t>
            </a:r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533400" y="4267200"/>
            <a:ext cx="7924800" cy="2133600"/>
          </a:xfrm>
          <a:solidFill>
            <a:srgbClr val="FFFFFF"/>
          </a:solidFill>
          <a:ln w="42480">
            <a:solidFill>
              <a:schemeClr val="bg1"/>
            </a:solidFill>
          </a:ln>
        </p:spPr>
        <p:txBody>
          <a:bodyPr lIns="90000" tIns="45000" rIns="90000" bIns="45000"/>
          <a:lstStyle/>
          <a:p>
            <a:pPr marL="0" indent="0" eaLnBrk="1" hangingPunct="1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b="1" i="1" dirty="0" smtClean="0">
                <a:solidFill>
                  <a:srgbClr val="696464"/>
                </a:solidFill>
                <a:latin typeface="comic" pitchFamily="80" charset="0"/>
              </a:rPr>
              <a:t>                    </a:t>
            </a:r>
            <a:r>
              <a:rPr lang="en-US" sz="3200" i="1" dirty="0" smtClean="0">
                <a:solidFill>
                  <a:schemeClr val="bg1">
                    <a:lumMod val="50000"/>
                  </a:schemeClr>
                </a:solidFill>
                <a:latin typeface="comic" pitchFamily="80" charset="0"/>
              </a:rPr>
              <a:t>DEVELOPED  BY</a:t>
            </a:r>
            <a:r>
              <a:rPr lang="en-US" sz="4000" b="1" i="1" dirty="0" smtClean="0">
                <a:solidFill>
                  <a:srgbClr val="742217"/>
                </a:solidFill>
                <a:latin typeface="comic" pitchFamily="80" charset="0"/>
              </a:rPr>
              <a:t>	</a:t>
            </a:r>
          </a:p>
          <a:p>
            <a:pPr marL="0" indent="0" algn="r" eaLnBrk="1" hangingPunct="1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itchFamily="16" charset="0"/>
              </a:rPr>
              <a:t>  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Khandaker Tasnim Huq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           Md.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Shakhawat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Hossain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Sajal</a:t>
            </a:r>
            <a:endParaRPr lang="en-US" sz="2400" b="1" dirty="0" smtClean="0">
              <a:solidFill>
                <a:schemeClr val="tx2">
                  <a:lumMod val="75000"/>
                </a:schemeClr>
              </a:solidFill>
              <a:latin typeface="+mj-lt"/>
              <a:ea typeface="바탕" charset="-127"/>
            </a:endParaRPr>
          </a:p>
          <a:p>
            <a:pPr marL="0" indent="0" eaLnBrk="1" hangingPunct="1">
              <a:lnSpc>
                <a:spcPct val="100000"/>
              </a:lnSpc>
              <a:spcAft>
                <a:spcPct val="0"/>
              </a:spcAft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           Roll: 1307002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		  	        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바탕" charset="-127"/>
              </a:rPr>
              <a:t>Roll: 1307057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685800"/>
            <a:ext cx="6934200" cy="95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996600"/>
                </a:solidFill>
                <a:latin typeface="Franklin Gothic Book" charset="0"/>
              </a:rPr>
              <a:t>           </a:t>
            </a: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Franklin Gothic Book" charset="0"/>
              </a:rPr>
              <a:t>Software Development Project-II</a:t>
            </a:r>
            <a:r>
              <a:rPr lang="en-US" sz="3200" b="1" i="1" dirty="0" smtClean="0">
                <a:solidFill>
                  <a:schemeClr val="tx2">
                    <a:lumMod val="75000"/>
                  </a:schemeClr>
                </a:solidFill>
                <a:latin typeface="Franklin Gothic Book" charset="0"/>
              </a:rPr>
              <a:t/>
            </a:r>
            <a:br>
              <a:rPr lang="en-US" sz="3200" b="1" i="1" dirty="0" smtClean="0">
                <a:solidFill>
                  <a:schemeClr val="tx2">
                    <a:lumMod val="75000"/>
                  </a:schemeClr>
                </a:solidFill>
                <a:latin typeface="Franklin Gothic Book" charset="0"/>
              </a:rPr>
            </a:br>
            <a:r>
              <a:rPr lang="en-US" sz="3200" b="1" i="1" dirty="0" smtClean="0">
                <a:solidFill>
                  <a:schemeClr val="tx2">
                    <a:lumMod val="75000"/>
                  </a:schemeClr>
                </a:solidFill>
                <a:latin typeface="Franklin Gothic Book" charset="0"/>
              </a:rPr>
              <a:t>	                CSE 3200</a:t>
            </a:r>
            <a:endParaRPr lang="en-GB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87433B83-019B-4997-A823-6A40DD3EC6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25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25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25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250" fill="hold"/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250" fill="hold"/>
                                        <p:tgtEl>
                                          <p:spTgt spid="6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25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250" fill="hold"/>
                                        <p:tgtEl>
                                          <p:spTgt spid="6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25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250" fill="hold"/>
                                        <p:tgtEl>
                                          <p:spTgt spid="6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819401" y="457200"/>
            <a:ext cx="3276600" cy="83820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b="1" i="1" u="sng" dirty="0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t> Conclusion</a:t>
            </a:r>
            <a:endParaRPr lang="en-US" sz="4000" i="1" u="sng" dirty="0" smtClean="0">
              <a:solidFill>
                <a:srgbClr val="C00000"/>
              </a:solidFill>
              <a:latin typeface="Franklin Gothic Book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042988" y="2286000"/>
            <a:ext cx="6777037" cy="3546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73050" indent="-27305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Arial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 Although doctors are irreplaceable, it would be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</a:rPr>
              <a:t>beneﬁcial to 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</a:rPr>
              <a:t>the healthcare system to have a way to reliably get an assessment of health without human interaction. 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Franklin Gothic Book" charset="0"/>
            </a:endParaRPr>
          </a:p>
          <a:p>
            <a:pPr marL="273050" indent="-27305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400" dirty="0">
              <a:solidFill>
                <a:srgbClr val="000000"/>
              </a:solidFill>
              <a:latin typeface="Franklin Gothic Book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400" dirty="0">
              <a:solidFill>
                <a:srgbClr val="000000"/>
              </a:solidFill>
              <a:latin typeface="Franklin Gothic Book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400" dirty="0">
              <a:solidFill>
                <a:srgbClr val="000000"/>
              </a:solidFill>
              <a:latin typeface="Franklin Gothic Book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400" dirty="0">
              <a:solidFill>
                <a:srgbClr val="000000"/>
              </a:solidFill>
              <a:latin typeface="Perpetua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14400" y="1219200"/>
            <a:ext cx="77724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 smtClean="0"/>
              <a:t>“CS Project: Doctor </a:t>
            </a:r>
            <a:r>
              <a:rPr lang="en-GB" sz="2000" dirty="0" err="1" smtClean="0"/>
              <a:t>Bayes</a:t>
            </a:r>
            <a:r>
              <a:rPr lang="en-GB" sz="2000" dirty="0" smtClean="0"/>
              <a:t>” by Brandon </a:t>
            </a:r>
            <a:r>
              <a:rPr lang="en-GB" sz="2000" dirty="0" err="1" smtClean="0"/>
              <a:t>Beckhardt</a:t>
            </a:r>
            <a:r>
              <a:rPr lang="en-GB" sz="2000" dirty="0" smtClean="0"/>
              <a:t>, Leonid </a:t>
            </a:r>
            <a:r>
              <a:rPr lang="en-GB" sz="2000" dirty="0" err="1" smtClean="0"/>
              <a:t>Keselman</a:t>
            </a:r>
            <a:r>
              <a:rPr lang="en-GB" sz="2000" dirty="0" smtClean="0"/>
              <a:t>, Anthony Perez  in Machine Learning Summer project,2015  from  Stanford University. ( Link: [cs229.stanford.edu/proj2015/271_report.pdf] )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Times New Roman" pitchFamily="16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 smtClean="0"/>
              <a:t>CS 229 Machine Learning Final Projects, Autumn 2015 (Link: </a:t>
            </a:r>
            <a:r>
              <a:rPr lang="en-US" sz="2000" dirty="0" smtClean="0">
                <a:solidFill>
                  <a:srgbClr val="000000"/>
                </a:solidFill>
                <a:latin typeface="Andalus" pitchFamily="16" charset="0"/>
              </a:rPr>
              <a:t>[http://cs229.stanford.edu/projects2015.html])</a:t>
            </a:r>
            <a:endParaRPr lang="en-GB" sz="2000" dirty="0" smtClean="0"/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Andalus" pitchFamily="16" charset="0"/>
              </a:rPr>
              <a:t>“Intro to Machine Learning Course” by </a:t>
            </a:r>
            <a:r>
              <a:rPr lang="en-GB" sz="2000" dirty="0" err="1" smtClean="0">
                <a:solidFill>
                  <a:srgbClr val="000000"/>
                </a:solidFill>
                <a:latin typeface="Andalus" pitchFamily="16" charset="0"/>
              </a:rPr>
              <a:t>Udacity</a:t>
            </a:r>
            <a:r>
              <a:rPr lang="en-GB" sz="2000" dirty="0" smtClean="0">
                <a:solidFill>
                  <a:srgbClr val="000000"/>
                </a:solidFill>
                <a:latin typeface="Andalus" pitchFamily="16" charset="0"/>
              </a:rPr>
              <a:t>.(Link:  [</a:t>
            </a:r>
            <a:r>
              <a:rPr lang="en-GB" sz="2000" dirty="0" smtClean="0"/>
              <a:t>https://www.</a:t>
            </a:r>
            <a:r>
              <a:rPr lang="en-GB" sz="2000" b="1" dirty="0" smtClean="0"/>
              <a:t>udacity</a:t>
            </a:r>
            <a:r>
              <a:rPr lang="en-GB" sz="2000" dirty="0" smtClean="0"/>
              <a:t>.com/course/</a:t>
            </a:r>
            <a:r>
              <a:rPr lang="en-GB" sz="2000" b="1" dirty="0" smtClean="0"/>
              <a:t>intro-to-machine</a:t>
            </a:r>
            <a:r>
              <a:rPr lang="en-GB" sz="2000" dirty="0" smtClean="0"/>
              <a:t>-</a:t>
            </a:r>
            <a:r>
              <a:rPr lang="en-GB" sz="2000" b="1" dirty="0" smtClean="0"/>
              <a:t>learning</a:t>
            </a:r>
            <a:r>
              <a:rPr lang="en-GB" sz="2000" dirty="0" smtClean="0"/>
              <a:t>--ud120</a:t>
            </a:r>
            <a:r>
              <a:rPr lang="en-GB" sz="2000" dirty="0" smtClean="0">
                <a:solidFill>
                  <a:srgbClr val="000000"/>
                </a:solidFill>
                <a:latin typeface="Andalus" pitchFamily="16" charset="0"/>
              </a:rPr>
              <a:t>])</a:t>
            </a:r>
            <a:endParaRPr lang="en-US" sz="2000" dirty="0" smtClean="0">
              <a:solidFill>
                <a:srgbClr val="000000"/>
              </a:solidFill>
              <a:latin typeface="Andalus" pitchFamily="16" charset="0"/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2000" dirty="0" smtClean="0"/>
              <a:t>“Your First Machine Learning Project in Python Step-By-Step” by Jason Brownlee. (Link: [http://machinelearningmastery.com/machine-learning-in-python-step-by-step/])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Andalus" pitchFamily="16" charset="0"/>
              </a:rPr>
              <a:t>Stackoverflow.com</a:t>
            </a: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GB" sz="2000" dirty="0" smtClean="0"/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000000"/>
              </a:solidFill>
              <a:latin typeface="Andalus" pitchFamily="16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838200" y="914400"/>
            <a:ext cx="7772400" cy="2247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54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Franklin Gothic Book" charset="0"/>
            </a:endParaRP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5400" b="1" i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charset="0"/>
            </a:endParaRPr>
          </a:p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5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charset="0"/>
              </a:rPr>
              <a:t>	</a:t>
            </a:r>
            <a:r>
              <a:rPr lang="en-US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charset="0"/>
              </a:rPr>
              <a:t>	Thanks To</a:t>
            </a:r>
            <a:r>
              <a:rPr lang="en-US" sz="5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charset="0"/>
              </a:rPr>
              <a:t> </a:t>
            </a:r>
            <a:r>
              <a:rPr lang="en-US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charset="0"/>
              </a:rPr>
              <a:t>All</a:t>
            </a:r>
            <a:endParaRPr lang="en-US" sz="5400" b="1" i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1059CF80-F340-41C6-B144-10640FECFD6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68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b="1" i="1" dirty="0" smtClean="0">
                <a:solidFill>
                  <a:srgbClr val="696464"/>
                </a:solidFill>
                <a:latin typeface="Franklin Gothic Book" charset="0"/>
              </a:rPr>
              <a:t>		        </a:t>
            </a:r>
            <a:r>
              <a:rPr lang="en-US" sz="4000" b="1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charset="0"/>
              </a:rPr>
              <a:t>LAYOUTS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990600"/>
            <a:ext cx="8686800" cy="556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 smtClean="0">
                <a:solidFill>
                  <a:srgbClr val="000000"/>
                </a:solidFill>
                <a:latin typeface="바탕" charset="-127"/>
                <a:ea typeface="바탕" charset="-127"/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Introduction</a:t>
            </a: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Motivation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바탕" charset="-127"/>
              <a:ea typeface="바탕" charset="-127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Objectives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바탕" charset="-127"/>
              <a:ea typeface="바탕" charset="-127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Working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procedure</a:t>
            </a: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Flow of Control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바탕" charset="-127"/>
              <a:ea typeface="바탕" charset="-127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Windows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바탕" charset="-127"/>
              <a:ea typeface="바탕" charset="-127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Advantages</a:t>
            </a: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Limitation &amp; Future plan</a:t>
            </a: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 2" charset="0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 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            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charset="0"/>
              </a:rPr>
              <a:t> </a:t>
            </a:r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바탕" charset="-127"/>
                <a:ea typeface="바탕" charset="-127"/>
              </a:rPr>
              <a:t>Introduction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1447800"/>
            <a:ext cx="7467600" cy="525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 indent="-45720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An interactive Disease prediction system </a:t>
            </a:r>
          </a:p>
          <a:p>
            <a:pPr marL="457200" indent="-45720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Based on basic Text Classification system </a:t>
            </a:r>
          </a:p>
          <a:p>
            <a:pPr marL="457200" indent="-45720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rgbClr val="7030A0"/>
                </a:solidFill>
                <a:latin typeface="Franklin Gothic Book" charset="0"/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A supervised learning task using four Learning Algorithms</a:t>
            </a:r>
            <a:endParaRPr lang="en-US" sz="3200" dirty="0" smtClean="0">
              <a:solidFill>
                <a:srgbClr val="7030A0"/>
              </a:solidFill>
              <a:latin typeface="Franklin Gothic Book" charset="0"/>
            </a:endParaRPr>
          </a:p>
          <a:p>
            <a:pPr marL="457200" indent="-45720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“Python 2.7” scripting language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charset="0"/>
              </a:rPr>
              <a:t> 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windows 10 platform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charset="0"/>
              </a:rPr>
              <a:t>.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charset="0"/>
            </a:endParaRPr>
          </a:p>
          <a:p>
            <a:pPr marL="342900" indent="-3429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>
              <a:solidFill>
                <a:srgbClr val="000000"/>
              </a:solidFill>
              <a:latin typeface="Perpetua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042988" y="457200"/>
            <a:ext cx="7024687" cy="7620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             </a:t>
            </a:r>
            <a:r>
              <a:rPr 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ranklin Gothic Book" charset="0"/>
              </a:rPr>
              <a:t> </a:t>
            </a:r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바탕" charset="-127"/>
                <a:cs typeface="Arial" pitchFamily="34" charset="0"/>
              </a:rPr>
              <a:t>Motivation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1676400"/>
            <a:ext cx="7467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 indent="-45720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 Interested in “Machine Learning”</a:t>
            </a:r>
          </a:p>
          <a:p>
            <a:pPr marL="457200" indent="-457200"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D34817"/>
              </a:buClr>
              <a:buSzPct val="85000"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Inspired by a paper titled “Doctor </a:t>
            </a:r>
            <a:r>
              <a:rPr lang="en-US" sz="3200" dirty="0" err="1" smtClean="0">
                <a:solidFill>
                  <a:schemeClr val="accent6">
                    <a:lumMod val="50000"/>
                  </a:schemeClr>
                </a:solidFill>
              </a:rPr>
              <a:t>Bayes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” published on </a:t>
            </a:r>
            <a:r>
              <a:rPr lang="en-GB" sz="3200" dirty="0" smtClean="0">
                <a:solidFill>
                  <a:schemeClr val="accent6">
                    <a:lumMod val="50000"/>
                  </a:schemeClr>
                </a:solidFill>
              </a:rPr>
              <a:t>Machine Learning Summer project,2015 from Stanford University </a:t>
            </a:r>
            <a:r>
              <a:rPr lang="en-GB" sz="3200" dirty="0" smtClean="0">
                <a:solidFill>
                  <a:srgbClr val="FF0000"/>
                </a:solidFill>
              </a:rPr>
              <a:t>[1][2]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charset="0"/>
            </a:endParaRPr>
          </a:p>
          <a:p>
            <a:pPr marL="342900" indent="-3429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400" dirty="0">
              <a:solidFill>
                <a:srgbClr val="000000"/>
              </a:solidFill>
              <a:latin typeface="Perpetu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042988" y="381000"/>
            <a:ext cx="7024687" cy="838200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	    </a:t>
            </a:r>
            <a:r>
              <a:rPr lang="en-US" sz="40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Batang"/>
                <a:cs typeface="Arial" pitchFamily="34" charset="0"/>
              </a:rPr>
              <a:t>Objectives</a:t>
            </a:r>
            <a:endParaRPr lang="en-US" sz="4000" i="1" u="sng" dirty="0" smtClean="0">
              <a:solidFill>
                <a:srgbClr val="C00000"/>
              </a:solidFill>
              <a:latin typeface="Arial" pitchFamily="34" charset="0"/>
              <a:ea typeface="Batang"/>
              <a:cs typeface="Arial" pitchFamily="34" charset="0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042988" y="1600200"/>
            <a:ext cx="7415212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2">
                    <a:lumMod val="25000"/>
                  </a:schemeClr>
                </a:solidFill>
              </a:rPr>
              <a:t>To build an interactive disease classiﬁcation  application.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To ease users finding out or predicting disease 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3200" dirty="0" smtClean="0">
                <a:solidFill>
                  <a:srgbClr val="996600"/>
                </a:solidFill>
              </a:rPr>
              <a:t>To recommend tests and diagnosis </a:t>
            </a:r>
          </a:p>
          <a:p>
            <a:pPr marL="457200" indent="-45720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3200" dirty="0" smtClean="0">
                <a:solidFill>
                  <a:srgbClr val="7030A0"/>
                </a:solidFill>
              </a:rPr>
              <a:t>To prescribe medicines and treatments</a:t>
            </a:r>
            <a:endParaRPr lang="en-US" sz="3200" dirty="0">
              <a:solidFill>
                <a:srgbClr val="7030A0"/>
              </a:solidFill>
              <a:latin typeface="Franklin Gothic Book" charset="0"/>
            </a:endParaRPr>
          </a:p>
          <a:p>
            <a:pPr marL="273050" indent="-273050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400" dirty="0">
              <a:solidFill>
                <a:srgbClr val="000000"/>
              </a:solidFill>
              <a:latin typeface="Franklin Gothic Book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900" i="1" u="sng" dirty="0" smtClean="0">
                <a:solidFill>
                  <a:srgbClr val="696464"/>
                </a:solidFill>
                <a:latin typeface="Franklin Gothic Book" charset="0"/>
              </a:rPr>
              <a:t>          </a:t>
            </a:r>
            <a:endParaRPr lang="en-US" sz="3900" b="1" i="1" u="sng" dirty="0" smtClean="0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80010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600" dirty="0">
                <a:solidFill>
                  <a:srgbClr val="000000"/>
                </a:solidFill>
                <a:latin typeface="Perpetua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Perpetua" charset="0"/>
              </a:rPr>
              <a:t>          </a:t>
            </a:r>
            <a:endParaRPr lang="en-US" sz="2600" dirty="0">
              <a:solidFill>
                <a:srgbClr val="000000"/>
              </a:solidFill>
              <a:latin typeface="Perpetua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042988" y="381000"/>
            <a:ext cx="7024687" cy="914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  <a:ea typeface="+mj-ea"/>
                <a:cs typeface="+mj-cs"/>
              </a:rPr>
              <a:t> </a:t>
            </a:r>
            <a:r>
              <a:rPr lang="en-US" sz="4400" b="1" dirty="0" smtClean="0">
                <a:solidFill>
                  <a:srgbClr val="696464"/>
                </a:solidFill>
                <a:latin typeface="Franklin Gothic Book" charset="0"/>
                <a:ea typeface="+mj-ea"/>
                <a:cs typeface="+mj-cs"/>
              </a:rPr>
              <a:t>Why We Used Python?</a:t>
            </a:r>
            <a:endParaRPr kumimoji="0" lang="en-US" sz="4400" b="1" i="1" u="sng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Batang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1600200"/>
            <a:ext cx="7696200" cy="5072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tx2"/>
                </a:solidFill>
              </a:rPr>
              <a:t>Simple, elegant,  consistent, mathlike 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Popular for applied data science and    Machine learning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tx2"/>
              </a:solidFill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7030A0"/>
                </a:solidFill>
              </a:rPr>
              <a:t>“scikit-learn”</a:t>
            </a:r>
            <a:r>
              <a:rPr lang="en-US" sz="3200" dirty="0" smtClean="0"/>
              <a:t> 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most  enriched, easiest and most advanced library </a:t>
            </a: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rgbClr val="996600"/>
                </a:solidFill>
              </a:rPr>
              <a:t> NLTK (Natural Language </a:t>
            </a:r>
            <a:r>
              <a:rPr lang="en-US" sz="3200" dirty="0" smtClean="0">
                <a:solidFill>
                  <a:srgbClr val="996600"/>
                </a:solidFill>
              </a:rPr>
              <a:t>Toolkit</a:t>
            </a:r>
            <a:r>
              <a:rPr lang="en-US" sz="3200" dirty="0" smtClean="0">
                <a:solidFill>
                  <a:srgbClr val="996600"/>
                </a:solidFill>
              </a:rPr>
              <a:t>) &amp; </a:t>
            </a:r>
            <a:r>
              <a:rPr lang="en-US" sz="3200" dirty="0" err="1" smtClean="0">
                <a:solidFill>
                  <a:srgbClr val="996600"/>
                </a:solidFill>
              </a:rPr>
              <a:t>Matplotlib</a:t>
            </a:r>
            <a:r>
              <a:rPr lang="en-US" sz="3200" dirty="0" smtClean="0">
                <a:solidFill>
                  <a:srgbClr val="996600"/>
                </a:solidFill>
              </a:rPr>
              <a:t> </a:t>
            </a:r>
            <a:endParaRPr lang="en-US" sz="3200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8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900" i="1" u="sng" dirty="0" smtClean="0">
                <a:solidFill>
                  <a:srgbClr val="696464"/>
                </a:solidFill>
                <a:latin typeface="Franklin Gothic Book" charset="0"/>
              </a:rPr>
              <a:t>          </a:t>
            </a:r>
            <a:endParaRPr lang="en-US" sz="3900" b="1" i="1" u="sng" dirty="0" smtClean="0">
              <a:solidFill>
                <a:srgbClr val="69646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85800" y="1447800"/>
            <a:ext cx="8001000" cy="487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600" dirty="0">
              <a:solidFill>
                <a:srgbClr val="000000"/>
              </a:solidFill>
              <a:latin typeface="Perpetua" charset="0"/>
            </a:endParaRPr>
          </a:p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600" dirty="0">
                <a:solidFill>
                  <a:srgbClr val="000000"/>
                </a:solidFill>
                <a:latin typeface="Perpetua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latin typeface="Perpetua" charset="0"/>
              </a:rPr>
              <a:t>          </a:t>
            </a:r>
            <a:endParaRPr lang="en-US" sz="2600" dirty="0">
              <a:solidFill>
                <a:srgbClr val="000000"/>
              </a:solidFill>
              <a:latin typeface="Perpetua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042988" y="381000"/>
            <a:ext cx="7024687" cy="914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/>
            </a:pPr>
            <a:r>
              <a:rPr lang="en-US" sz="4000" noProof="0" dirty="0" smtClean="0">
                <a:solidFill>
                  <a:srgbClr val="696464"/>
                </a:solidFill>
                <a:latin typeface="Franklin Gothic Book" charset="0"/>
                <a:ea typeface="+mj-ea"/>
                <a:cs typeface="+mj-cs"/>
              </a:rPr>
              <a:t>         </a:t>
            </a:r>
            <a:r>
              <a:rPr lang="en-US" sz="4000" b="1" i="1" u="sng" noProof="0" dirty="0" smtClean="0">
                <a:solidFill>
                  <a:srgbClr val="696464"/>
                </a:solidFill>
                <a:latin typeface="Arial" pitchFamily="34" charset="0"/>
                <a:ea typeface="+mj-ea"/>
                <a:cs typeface="Arial" pitchFamily="34" charset="0"/>
              </a:rPr>
              <a:t>Working Procedure</a:t>
            </a:r>
            <a:endParaRPr kumimoji="0" lang="en-US" sz="4400" b="1" i="1" u="sng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Batang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1752600"/>
            <a:ext cx="7543800" cy="284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whole project can be  divided  into two  main period :</a:t>
            </a:r>
          </a:p>
          <a:p>
            <a:pPr>
              <a:buClr>
                <a:srgbClr val="C00000"/>
              </a:buClr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Training  period</a:t>
            </a: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GB" sz="3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571500" indent="-5715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GB" sz="3600" dirty="0" smtClean="0">
                <a:solidFill>
                  <a:schemeClr val="accent3">
                    <a:lumMod val="50000"/>
                  </a:schemeClr>
                </a:solidFill>
              </a:rPr>
              <a:t>Test or Prediction period</a:t>
            </a:r>
            <a:endParaRPr lang="en-GB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1028700" y="533400"/>
            <a:ext cx="7024688" cy="6858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US" sz="4000" dirty="0" smtClean="0">
                <a:solidFill>
                  <a:srgbClr val="696464"/>
                </a:solidFill>
                <a:latin typeface="Franklin Gothic Book" charset="0"/>
              </a:rPr>
              <a:t>	       </a:t>
            </a:r>
            <a:r>
              <a:rPr lang="en-US" sz="4000" b="1" i="1" u="sng" dirty="0" smtClean="0">
                <a:solidFill>
                  <a:srgbClr val="696464"/>
                </a:solidFill>
                <a:latin typeface="Arial" pitchFamily="34" charset="0"/>
                <a:cs typeface="Arial" pitchFamily="34" charset="0"/>
              </a:rPr>
              <a:t>Flow of Control</a:t>
            </a: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042988" y="1371600"/>
            <a:ext cx="7110412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 smtClean="0">
              <a:solidFill>
                <a:srgbClr val="000000"/>
              </a:solidFill>
              <a:latin typeface="Perpetua" charset="0"/>
            </a:endParaRPr>
          </a:p>
          <a:p>
            <a:pPr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 smtClean="0">
              <a:solidFill>
                <a:srgbClr val="000000"/>
              </a:solidFill>
              <a:latin typeface="Perpetua" charset="0"/>
            </a:endParaRPr>
          </a:p>
          <a:p>
            <a:pPr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 smtClean="0">
              <a:solidFill>
                <a:srgbClr val="000000"/>
              </a:solidFill>
              <a:latin typeface="Perpetua" charset="0"/>
            </a:endParaRPr>
          </a:p>
          <a:p>
            <a:pPr algn="just"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 smtClean="0">
              <a:solidFill>
                <a:srgbClr val="000000"/>
              </a:solidFill>
              <a:latin typeface="Perpetua" charset="0"/>
            </a:endParaRPr>
          </a:p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u="sng" dirty="0" smtClean="0">
              <a:solidFill>
                <a:srgbClr val="000000"/>
              </a:solidFill>
              <a:latin typeface="Perpetua" charset="0"/>
            </a:endParaRPr>
          </a:p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 smtClean="0">
              <a:solidFill>
                <a:srgbClr val="000000"/>
              </a:solidFill>
              <a:latin typeface="Perpetua" charset="0"/>
            </a:endParaRPr>
          </a:p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dirty="0" smtClean="0">
              <a:solidFill>
                <a:srgbClr val="000000"/>
              </a:solidFill>
              <a:latin typeface="Perpetua" charset="0"/>
            </a:endParaRPr>
          </a:p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b="1" i="1" dirty="0" smtClean="0">
              <a:solidFill>
                <a:srgbClr val="000000"/>
              </a:solidFill>
              <a:latin typeface="Perpetua" charset="0"/>
            </a:endParaRPr>
          </a:p>
          <a:p>
            <a:pPr hangingPunct="1">
              <a:lnSpc>
                <a:spcPct val="100000"/>
              </a:lnSpc>
              <a:spcBef>
                <a:spcPts val="588"/>
              </a:spcBef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2600" b="1" i="1" dirty="0">
              <a:solidFill>
                <a:srgbClr val="000000"/>
              </a:solidFill>
              <a:latin typeface="Perpetua" charset="0"/>
            </a:endParaRPr>
          </a:p>
        </p:txBody>
      </p:sp>
      <p:pic>
        <p:nvPicPr>
          <p:cNvPr id="5" name="Picture 4" descr="flowchar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1371600"/>
            <a:ext cx="79248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6096000"/>
            <a:ext cx="434340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Figure 1</a:t>
            </a:r>
            <a:r>
              <a:rPr lang="en-US" dirty="0" smtClean="0"/>
              <a:t>: Supervised Classification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5B4DA0-0ECA-4127-AFC5-8CC8F8E7624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Perpetua"/>
        <a:ea typeface=""/>
        <a:cs typeface="Arial"/>
      </a:majorFont>
      <a:minorFont>
        <a:latin typeface="Perpetu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549</Words>
  <Application>Microsoft Office PowerPoint</Application>
  <PresentationFormat>On-screen Show (4:3)</PresentationFormat>
  <Paragraphs>207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2_Office Theme</vt:lpstr>
      <vt:lpstr>Flow</vt:lpstr>
      <vt:lpstr>1_Flow</vt:lpstr>
      <vt:lpstr>Slide 1</vt:lpstr>
      <vt:lpstr>                PROJECT  SUPERVISOR                  Md.Abdus Salim Mollah               DEPT. OF CSE, KUET   </vt:lpstr>
      <vt:lpstr>          LAYOUTS</vt:lpstr>
      <vt:lpstr>              Introduction</vt:lpstr>
      <vt:lpstr>              Motivation</vt:lpstr>
      <vt:lpstr>      Objectives</vt:lpstr>
      <vt:lpstr>          </vt:lpstr>
      <vt:lpstr>          </vt:lpstr>
      <vt:lpstr>        Flow of Control</vt:lpstr>
      <vt:lpstr>Slide 10</vt:lpstr>
      <vt:lpstr>Slide 11</vt:lpstr>
      <vt:lpstr>Slide 12</vt:lpstr>
      <vt:lpstr>Slide 13</vt:lpstr>
      <vt:lpstr>       Project window</vt:lpstr>
      <vt:lpstr>       Project window</vt:lpstr>
      <vt:lpstr>       Project window</vt:lpstr>
      <vt:lpstr>    Advantages</vt:lpstr>
      <vt:lpstr>         Limitations</vt:lpstr>
      <vt:lpstr>              Future Plan</vt:lpstr>
      <vt:lpstr> Conclusion</vt:lpstr>
      <vt:lpstr>References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Project-I           CSE 2100</dc:title>
  <dc:creator>Swad</dc:creator>
  <cp:lastModifiedBy>Swad</cp:lastModifiedBy>
  <cp:revision>73</cp:revision>
  <cp:lastPrinted>1601-01-01T00:00:00Z</cp:lastPrinted>
  <dcterms:created xsi:type="dcterms:W3CDTF">1601-01-01T00:00:00Z</dcterms:created>
  <dcterms:modified xsi:type="dcterms:W3CDTF">2017-01-15T17:56:06Z</dcterms:modified>
</cp:coreProperties>
</file>