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Source Code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SourceCodePro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SourceCodePr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9c0fce2c2_0_19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9c0fce2c2_0_1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9c0fce2c2_0_16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9c0fce2c2_0_1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9c0fce2c2_0_16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9c0fce2c2_0_1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9c0fce2c2_0_16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9c0fce2c2_0_1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9c0fce2c2_0_16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9c0fce2c2_0_1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9c0fce2c2_0_18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9c0fce2c2_0_1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9c0fce2c2_0_18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9c0fce2c2_0_1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youtu.be/c-sO5CKQPG0?t=6988" TargetMode="External"/><Relationship Id="rId4" Type="http://schemas.openxmlformats.org/officeDocument/2006/relationships/hyperlink" Target="https://youtu.be/c-sO5CKQPG0?t=6988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youtu.be/c-sO5CKQPG0?t=100" TargetMode="External"/><Relationship Id="rId4" Type="http://schemas.openxmlformats.org/officeDocument/2006/relationships/hyperlink" Target="https://youtu.be/c-sO5CKQPG0?t=100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youtu.be/c-sO5CKQPG0?t=5025" TargetMode="External"/><Relationship Id="rId4" Type="http://schemas.openxmlformats.org/officeDocument/2006/relationships/hyperlink" Target="https://www.youtube.com/watch?v=c-sO5CKQPG0&amp;feature=youtu.be&amp;t=494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0" y="1940250"/>
            <a:ext cx="9144000" cy="20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4000"/>
              <a:t>Bowling for Columbine</a:t>
            </a:r>
            <a:endParaRPr sz="4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Simon Wächter, efst HS18 FHNW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729450" y="1318650"/>
            <a:ext cx="79416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Question C: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4"/>
              </a:rPr>
              <a:t>Changing the world</a:t>
            </a:r>
            <a:endParaRPr/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727650" y="22664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What does/did Michael Moore change?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Do you think there will be change [to the society], e.g changes to the second </a:t>
            </a:r>
            <a:r>
              <a:rPr lang="de" sz="1800"/>
              <a:t>amendment</a:t>
            </a:r>
            <a:r>
              <a:rPr lang="de" sz="1800"/>
              <a:t> (Think about racial segregation or same sex marriage)?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Did he </a:t>
            </a:r>
            <a:r>
              <a:rPr lang="de" sz="1800"/>
              <a:t>over dramatize</a:t>
            </a:r>
            <a:r>
              <a:rPr lang="de" sz="1800"/>
              <a:t> the movie? Was this his/the right choice?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 sz="1800"/>
              <a:t>Background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 sz="1800"/>
              <a:t>Plot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 sz="1800"/>
              <a:t>Film elements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 sz="1800"/>
              <a:t>Mise en scéne &amp; theme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 sz="1800"/>
              <a:t>Conclusion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de" sz="1800"/>
              <a:t>Questions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Background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sz="1800"/>
              <a:t>Michael Moore, documentary filmmaker, born in Michigan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sz="1800"/>
              <a:t>It’s the year 1999, after a series of terror attacks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sz="1800"/>
              <a:t>Waco siege (76 + 4 victims) + Oklahoma City Bombing (168 victims)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sz="1800"/>
              <a:t>First World Trade Center bombing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 sz="1800"/>
              <a:t>Army of God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ato"/>
              <a:buChar char="-"/>
            </a:pPr>
            <a:r>
              <a:rPr lang="de" sz="1800"/>
              <a:t>Beginning of digitalization and urbanization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16"/>
          <p:cNvCxnSpPr/>
          <p:nvPr/>
        </p:nvCxnSpPr>
        <p:spPr>
          <a:xfrm flipH="1" rot="10800000">
            <a:off x="526950" y="1060425"/>
            <a:ext cx="7920600" cy="3317700"/>
          </a:xfrm>
          <a:prstGeom prst="straightConnector1">
            <a:avLst/>
          </a:prstGeom>
          <a:noFill/>
          <a:ln cap="flat" cmpd="sng" w="2286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Plot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74901" y="3724518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74950" y="4085575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Daily life in the US</a:t>
            </a:r>
            <a:endParaRPr sz="17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7689224" y="562699"/>
            <a:ext cx="1161900" cy="1136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7689622" y="789667"/>
            <a:ext cx="11619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Outro: Elixir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1325501" y="3204543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1325550" y="3565600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Bank scene</a:t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2561776" y="2626668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2561825" y="2987725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Enemy NRA and Charlton Heston</a:t>
            </a:r>
            <a:endParaRPr sz="17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3834214" y="2076918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3765650" y="2437975"/>
            <a:ext cx="1490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Kosovo &amp;</a:t>
            </a:r>
            <a:endParaRPr sz="17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Columbine</a:t>
            </a:r>
            <a:endParaRPr sz="17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5139889" y="1526918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5139938" y="1887975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Kayla</a:t>
            </a:r>
            <a:endParaRPr sz="17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Rolland &amp; Mark</a:t>
            </a:r>
            <a:endParaRPr sz="17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6388464" y="980993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6388513" y="1342050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NRA meets NRA</a:t>
            </a:r>
            <a:endParaRPr sz="17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274125" y="3239725"/>
            <a:ext cx="663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Intro</a:t>
            </a:r>
            <a:endParaRPr sz="1600"/>
          </a:p>
        </p:txBody>
      </p:sp>
      <p:sp>
        <p:nvSpPr>
          <p:cNvPr id="121" name="Google Shape;121;p16"/>
          <p:cNvSpPr txBox="1"/>
          <p:nvPr/>
        </p:nvSpPr>
        <p:spPr>
          <a:xfrm>
            <a:off x="1255225" y="2596750"/>
            <a:ext cx="1067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Ordinary World</a:t>
            </a:r>
            <a:endParaRPr sz="1600"/>
          </a:p>
        </p:txBody>
      </p:sp>
      <p:sp>
        <p:nvSpPr>
          <p:cNvPr id="122" name="Google Shape;122;p16"/>
          <p:cNvSpPr txBox="1"/>
          <p:nvPr/>
        </p:nvSpPr>
        <p:spPr>
          <a:xfrm>
            <a:off x="2518400" y="1949475"/>
            <a:ext cx="1223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Meeting the enemy</a:t>
            </a:r>
            <a:endParaRPr sz="1600"/>
          </a:p>
        </p:txBody>
      </p:sp>
      <p:sp>
        <p:nvSpPr>
          <p:cNvPr id="123" name="Google Shape;123;p16"/>
          <p:cNvSpPr txBox="1"/>
          <p:nvPr/>
        </p:nvSpPr>
        <p:spPr>
          <a:xfrm>
            <a:off x="3742100" y="1503125"/>
            <a:ext cx="1223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First threshold</a:t>
            </a:r>
            <a:endParaRPr sz="1600"/>
          </a:p>
        </p:txBody>
      </p:sp>
      <p:sp>
        <p:nvSpPr>
          <p:cNvPr id="124" name="Google Shape;124;p16"/>
          <p:cNvSpPr txBox="1"/>
          <p:nvPr/>
        </p:nvSpPr>
        <p:spPr>
          <a:xfrm>
            <a:off x="5139900" y="944925"/>
            <a:ext cx="1223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Inmost Cave</a:t>
            </a:r>
            <a:endParaRPr sz="1600"/>
          </a:p>
        </p:txBody>
      </p:sp>
      <p:sp>
        <p:nvSpPr>
          <p:cNvPr id="125" name="Google Shape;125;p16"/>
          <p:cNvSpPr txBox="1"/>
          <p:nvPr/>
        </p:nvSpPr>
        <p:spPr>
          <a:xfrm>
            <a:off x="6469800" y="562700"/>
            <a:ext cx="1067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Final fight</a:t>
            </a:r>
            <a:endParaRPr sz="1600"/>
          </a:p>
        </p:txBody>
      </p:sp>
      <p:sp>
        <p:nvSpPr>
          <p:cNvPr id="126" name="Google Shape;126;p16"/>
          <p:cNvSpPr txBox="1"/>
          <p:nvPr/>
        </p:nvSpPr>
        <p:spPr>
          <a:xfrm>
            <a:off x="4214825" y="2889475"/>
            <a:ext cx="4413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e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Question: What does bowling for Columbine stands for?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Film elements</a:t>
            </a:r>
            <a:endParaRPr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Medium shoots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 sz="1800"/>
              <a:t>Be part of the documentary as</a:t>
            </a:r>
            <a:br>
              <a:rPr lang="de" sz="1800"/>
            </a:br>
            <a:r>
              <a:rPr lang="de" sz="1800"/>
              <a:t>third person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 sz="1800"/>
              <a:t>Look over Michael’s shoulder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Long shoots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 sz="1800"/>
              <a:t>Show the surroundings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 sz="1800"/>
              <a:t>Follow him as </a:t>
            </a:r>
            <a:r>
              <a:rPr lang="de" sz="1800"/>
              <a:t>photographer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075" y="942126"/>
            <a:ext cx="3752075" cy="17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8075" y="2921625"/>
            <a:ext cx="3752076" cy="180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Mise en scéne &amp; theme</a:t>
            </a:r>
            <a:endParaRPr/>
          </a:p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Documentary-style - we follow as a third person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Lightning: Often typical 90 VHS movie quality - “the past”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Acting and music: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 sz="1800"/>
              <a:t>Depressing, lot of dark colors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 sz="1800"/>
              <a:t>Satirical and cynical elements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Same themes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Conclusion</a:t>
            </a:r>
            <a:endParaRPr/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Lead in question: Bowling before the attacks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Question: Are we a nation of gun nuts or are we just nuts?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Show the fear and </a:t>
            </a:r>
            <a:r>
              <a:rPr lang="de" sz="1800"/>
              <a:t>surrealism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Keep in mind it’s a streamlined documentary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 sz="1800"/>
              <a:t>What is real?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de" sz="1800"/>
              <a:t>What was staged?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Still: It’s a great insight t US culture and shows that gun laws are not the root cause - culture is!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729450" y="1318650"/>
            <a:ext cx="79416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Question 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4"/>
              </a:rPr>
              <a:t>Gun control &amp; Getting a rifle from the local bank</a:t>
            </a:r>
            <a:endParaRPr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727650" y="22664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Why is it "normal" to issue a rifle for opening a bank account?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Is the second </a:t>
            </a:r>
            <a:r>
              <a:rPr lang="de" sz="1800"/>
              <a:t>amendment</a:t>
            </a:r>
            <a:r>
              <a:rPr lang="de" sz="1800"/>
              <a:t> in the constitution a good idea (Right to keep and bear arms)?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Argument: The more guns you have, the less violence you have → According to gun statistics, wouldn’t the US be the safest place on earth (Hint: It's not)? Why does this not work?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Should this be possible in Switzerland? Should the Swiss gun law be more liberal?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729450" y="1318650"/>
            <a:ext cx="79416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3"/>
              </a:rPr>
              <a:t>Question B: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hlink"/>
                </a:solidFill>
                <a:hlinkClick r:id="rId4"/>
              </a:rPr>
              <a:t>Youngest school shooting in the US</a:t>
            </a:r>
            <a:endParaRPr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727650" y="22664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How should a society react to such a tragedy? How handle it?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How should law enforcement/courts or a judge react?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e" sz="1800"/>
              <a:t>Can we/should we punish &amp; sentence a six-year-old offender? Does it do more harm than good?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