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4" d="100"/>
          <a:sy n="64" d="100"/>
        </p:scale>
        <p:origin x="7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D8433-FDC8-4591-B168-2F89FCFD4B7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038A7-BC60-445E-A6A4-F36DCC090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5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38A7-BC60-445E-A6A4-F36DCC090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88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038A7-BC60-445E-A6A4-F36DCC090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2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09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2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3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8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6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9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4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9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5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C9FD3F-62FF-44BA-9BDC-4F66D742CBC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0E687-E731-46E8-88C0-D0883A158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3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6F1E-D293-73EB-04AB-3F207D637E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55336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79EB-5647-BCA4-C9CA-4D41DB57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3" y="0"/>
            <a:ext cx="9404723" cy="140053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B08BA-445E-9D76-C097-2ACBBADB3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13" y="1532435"/>
            <a:ext cx="5314487" cy="314830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FB1AB-6BC2-3981-7E2E-3BEBBC801AF7}"/>
              </a:ext>
            </a:extLst>
          </p:cNvPr>
          <p:cNvSpPr txBox="1"/>
          <p:nvPr/>
        </p:nvSpPr>
        <p:spPr>
          <a:xfrm>
            <a:off x="337564" y="1699591"/>
            <a:ext cx="6351470" cy="493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Visionary Idea (1883)</a:t>
            </a:r>
            <a:r>
              <a:rPr lang="en-US" b="0" i="0" dirty="0">
                <a:effectLst/>
                <a:latin typeface="DeepSeek-CJK-patch"/>
              </a:rPr>
              <a:t> – Engineer </a:t>
            </a:r>
            <a:r>
              <a:rPr lang="en-US" b="1" i="0" dirty="0">
                <a:effectLst/>
                <a:latin typeface="DeepSeek-CJK-patch"/>
              </a:rPr>
              <a:t>John Roebling</a:t>
            </a:r>
            <a:r>
              <a:rPr lang="en-US" b="0" i="0" dirty="0">
                <a:effectLst/>
                <a:latin typeface="DeepSeek-CJK-patch"/>
              </a:rPr>
              <a:t> proposed a </a:t>
            </a:r>
            <a:r>
              <a:rPr lang="en-US" b="1" i="0" dirty="0">
                <a:effectLst/>
                <a:latin typeface="DeepSeek-CJK-patch"/>
              </a:rPr>
              <a:t>first-of-its-kind suspension bridge</a:t>
            </a:r>
            <a:r>
              <a:rPr lang="en-US" b="0" i="0" dirty="0">
                <a:effectLst/>
                <a:latin typeface="DeepSeek-CJK-patch"/>
              </a:rPr>
              <a:t> linking Manhattan and Brooklyn. Visionary Idea (1883) – Engineer John Roebling proposed a first-of-its-kind suspension bridge linking Manhattan and Brooklyn. Experts dismissed it as "impossible."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Visionary Idea (1883)</a:t>
            </a:r>
            <a:r>
              <a:rPr lang="en-US" b="0" i="0" dirty="0">
                <a:effectLst/>
                <a:latin typeface="DeepSeek-CJK-patch"/>
              </a:rPr>
              <a:t> – Engineer </a:t>
            </a:r>
            <a:r>
              <a:rPr lang="en-US" b="1" i="0" dirty="0">
                <a:effectLst/>
                <a:latin typeface="DeepSeek-CJK-patch"/>
              </a:rPr>
              <a:t>John Roebling</a:t>
            </a:r>
            <a:r>
              <a:rPr lang="en-US" b="0" i="0" dirty="0">
                <a:effectLst/>
                <a:latin typeface="DeepSeek-CJK-patch"/>
              </a:rPr>
              <a:t> proposed a </a:t>
            </a:r>
            <a:r>
              <a:rPr lang="en-US" b="1" i="0" dirty="0">
                <a:effectLst/>
                <a:latin typeface="DeepSeek-CJK-patch"/>
              </a:rPr>
              <a:t>first-of-its-kind suspension bridge</a:t>
            </a:r>
            <a:r>
              <a:rPr lang="en-US" b="0" i="0" dirty="0">
                <a:effectLst/>
                <a:latin typeface="DeepSeek-CJK-patch"/>
              </a:rPr>
              <a:t> linking Manhattan and Brooklyn. Experts dismissed it as </a:t>
            </a:r>
            <a:r>
              <a:rPr lang="en-US" b="1" i="0" dirty="0">
                <a:effectLst/>
                <a:latin typeface="DeepSeek-CJK-patch"/>
              </a:rPr>
              <a:t>"impossible."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Tragedy Strikes</a:t>
            </a:r>
            <a:r>
              <a:rPr lang="en-US" b="0" i="0" dirty="0">
                <a:effectLst/>
                <a:latin typeface="DeepSeek-CJK-patch"/>
              </a:rPr>
              <a:t> – John </a:t>
            </a:r>
            <a:r>
              <a:rPr lang="en-US" b="1" i="0" dirty="0">
                <a:effectLst/>
                <a:latin typeface="DeepSeek-CJK-patch"/>
              </a:rPr>
              <a:t>died</a:t>
            </a:r>
            <a:r>
              <a:rPr lang="en-US" b="0" i="0" dirty="0">
                <a:effectLst/>
                <a:latin typeface="DeepSeek-CJK-patch"/>
              </a:rPr>
              <a:t> early in construction. His son, </a:t>
            </a:r>
            <a:r>
              <a:rPr lang="en-US" b="1" i="0" dirty="0">
                <a:effectLst/>
                <a:latin typeface="DeepSeek-CJK-patch"/>
              </a:rPr>
              <a:t>Washington Roebling</a:t>
            </a:r>
            <a:r>
              <a:rPr lang="en-US" b="0" i="0" dirty="0">
                <a:effectLst/>
                <a:latin typeface="DeepSeek-CJK-patch"/>
              </a:rPr>
              <a:t>, took over but suffered a </a:t>
            </a:r>
            <a:r>
              <a:rPr lang="en-US" b="1" i="0" dirty="0">
                <a:effectLst/>
                <a:latin typeface="DeepSeek-CJK-patch"/>
              </a:rPr>
              <a:t>crippling injury</a:t>
            </a:r>
            <a:r>
              <a:rPr lang="en-US" b="0" i="0" dirty="0">
                <a:effectLst/>
                <a:latin typeface="DeepSeek-CJK-patch"/>
              </a:rPr>
              <a:t>, leaving him </a:t>
            </a:r>
            <a:r>
              <a:rPr lang="en-US" b="1" i="0" dirty="0">
                <a:effectLst/>
                <a:latin typeface="DeepSeek-CJK-patch"/>
              </a:rPr>
              <a:t>paralyzed and mute</a:t>
            </a:r>
            <a:r>
              <a:rPr lang="en-US" b="0" i="0" dirty="0"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9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D070932-699D-980B-9BA5-522344BA3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24" y="2226364"/>
            <a:ext cx="4960615" cy="2938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270F1-A027-CFE2-4B8B-FBA31EBB92BA}"/>
              </a:ext>
            </a:extLst>
          </p:cNvPr>
          <p:cNvSpPr txBox="1"/>
          <p:nvPr/>
        </p:nvSpPr>
        <p:spPr>
          <a:xfrm>
            <a:off x="400161" y="1883065"/>
            <a:ext cx="4840289" cy="4767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ClrTx/>
              <a:buSzPts val="1800"/>
            </a:pPr>
            <a:r>
              <a:rPr lang="en-US" b="1" dirty="0">
                <a:latin typeface="DeepSeek-CJK-patch"/>
              </a:rPr>
              <a:t>4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.Against All Odds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– From his sickbed, Washington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directed construction for 14 years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using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only finger taps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to communicate with his wife,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Emily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.</a:t>
            </a:r>
            <a:endParaRPr lang="en-US" sz="1800" dirty="0">
              <a:effectLst/>
            </a:endParaRPr>
          </a:p>
          <a:p>
            <a:pPr marL="0" algn="l" rtl="0" eaLnBrk="1" latinLnBrk="0" hangingPunct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5.Emily’s Critical Role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– She decoded his instructions, relayed them to engineers, and became the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bridge’s unofficial chief engineer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  <a:p>
            <a:pPr marL="0" algn="l" rtl="0" eaLnBrk="1" latinLnBrk="0" hangingPunct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6.Completion (1883)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– Despite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20 worker deaths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, financial struggles, and public doubt, the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iconic bridge opened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, becoming the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world’s longest suspension bridge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.</a:t>
            </a:r>
            <a:endParaRPr lang="en-US" dirty="0">
              <a:effectLst/>
            </a:endParaRPr>
          </a:p>
          <a:p>
            <a:pPr marL="0" algn="l" rtl="0" eaLnBrk="1" latinLnBrk="0" hangingPunct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7.Legacy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 – A triumph of </a:t>
            </a:r>
            <a:r>
              <a:rPr lang="en-US" sz="1800" b="1" i="0" kern="1200" dirty="0">
                <a:effectLst/>
                <a:latin typeface="DeepSeek-CJK-patch"/>
                <a:ea typeface="+mn-ea"/>
                <a:cs typeface="+mn-cs"/>
              </a:rPr>
              <a:t>perseverance, innovation, and teamwork</a:t>
            </a:r>
            <a:r>
              <a:rPr lang="en-US" sz="1800" b="0" i="0" kern="1200" dirty="0">
                <a:effectLst/>
                <a:latin typeface="DeepSeek-CJK-patch"/>
                <a:ea typeface="+mn-ea"/>
                <a:cs typeface="+mn-cs"/>
              </a:rPr>
              <a:t>, proving even the "impossible" can be achieved.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5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9AF4-C392-E53A-F306-7184A66B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of motivation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43A4E6-A302-98B7-24B5-C497E86CE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076913"/>
            <a:ext cx="8947150" cy="4147211"/>
          </a:xfrm>
        </p:spPr>
      </p:pic>
    </p:spTree>
    <p:extLst>
      <p:ext uri="{BB962C8B-B14F-4D97-AF65-F5344CB8AC3E}">
        <p14:creationId xmlns:p14="http://schemas.microsoft.com/office/powerpoint/2010/main" val="23558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D338-1BF6-930C-9692-F867FA9D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F8F6-6E04-DDA8-4C79-CF5635A29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"Motivation is the result of processes, internal or external to the individual, that arouses enthusiasm and persistence to pursue a certain course of action."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"How behavior gets started, is energized, is sustained, is directed, is stopped, and what kind of subjective reaction is present in the organization while all this is going on."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50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3AF5-CC46-41C0-146C-3CDFA2AA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20" y="-113812"/>
            <a:ext cx="9404723" cy="1400530"/>
          </a:xfrm>
        </p:spPr>
        <p:txBody>
          <a:bodyPr/>
          <a:lstStyle/>
          <a:p>
            <a:r>
              <a:rPr lang="en-US" dirty="0"/>
              <a:t>Importance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CBB4F-7D2C-ACFC-7633-78A19E05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86718"/>
            <a:ext cx="12523304" cy="551621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500" b="1" dirty="0"/>
              <a:t>Performance and Innovation</a:t>
            </a:r>
          </a:p>
          <a:p>
            <a:pPr marL="0" indent="0">
              <a:buNone/>
            </a:pPr>
            <a:r>
              <a:rPr lang="en-US" sz="4500" dirty="0"/>
              <a:t>Motivation, coupled with ability, drives performance.</a:t>
            </a:r>
          </a:p>
          <a:p>
            <a:pPr marL="0" indent="0">
              <a:buNone/>
            </a:pPr>
            <a:r>
              <a:rPr lang="en-US" sz="4500" dirty="0"/>
              <a:t>Employees seek innovative ways to complete tasks, improving efficiency.</a:t>
            </a:r>
          </a:p>
          <a:p>
            <a:pPr marL="0" indent="0">
              <a:buNone/>
            </a:pPr>
            <a:r>
              <a:rPr lang="en-US" sz="4500" b="1" dirty="0"/>
              <a:t>Quality Orientation</a:t>
            </a:r>
          </a:p>
          <a:p>
            <a:pPr marL="0" indent="0">
              <a:buNone/>
            </a:pPr>
            <a:r>
              <a:rPr lang="en-US" sz="4500" dirty="0"/>
              <a:t>Motivated employees prioritize quality (e.g., meticulous data analysis or careful documentation).</a:t>
            </a:r>
          </a:p>
          <a:p>
            <a:pPr marL="0" indent="0">
              <a:buNone/>
            </a:pPr>
            <a:r>
              <a:rPr lang="en-US" sz="4500" b="1" dirty="0"/>
              <a:t>Higher Productivity</a:t>
            </a:r>
          </a:p>
          <a:p>
            <a:pPr marL="0" indent="0">
              <a:buNone/>
            </a:pPr>
            <a:r>
              <a:rPr lang="en-US" sz="4500" dirty="0"/>
              <a:t>Motivated workers outperform apathetic ones (e.g., Japanese productivity in</a:t>
            </a:r>
          </a:p>
          <a:p>
            <a:pPr marL="0" indent="0">
              <a:buNone/>
            </a:pPr>
            <a:r>
              <a:rPr lang="en-US" sz="4500" dirty="0"/>
              <a:t>manufacturing).</a:t>
            </a:r>
          </a:p>
          <a:p>
            <a:pPr marL="0" indent="0">
              <a:buNone/>
            </a:pPr>
            <a:r>
              <a:rPr lang="en-US" sz="4500" b="1" dirty="0"/>
              <a:t>Behavioral Dimensions</a:t>
            </a:r>
          </a:p>
          <a:p>
            <a:pPr marL="0" indent="0">
              <a:buNone/>
            </a:pPr>
            <a:r>
              <a:rPr lang="en-US" sz="4500" dirty="0"/>
              <a:t>Organizations must:</a:t>
            </a:r>
          </a:p>
          <a:p>
            <a:pPr marL="0" indent="0">
              <a:buNone/>
            </a:pPr>
            <a:r>
              <a:rPr lang="en-US" sz="4500" dirty="0"/>
              <a:t>Attract and retain talent.</a:t>
            </a:r>
          </a:p>
          <a:p>
            <a:pPr marL="0" indent="0">
              <a:buNone/>
            </a:pPr>
            <a:r>
              <a:rPr lang="en-US" sz="4500" dirty="0"/>
              <a:t>Ensure employees perform tasks dependably.</a:t>
            </a:r>
          </a:p>
          <a:p>
            <a:pPr marL="0" indent="0">
              <a:buNone/>
            </a:pPr>
            <a:r>
              <a:rPr lang="en-US" sz="4500" dirty="0"/>
              <a:t>Encourage creativity and innovation.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6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4220-D772-CEEC-40A0-A7AED5E39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CE9E8-916C-D10A-BE54-E929E5B7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1649896"/>
            <a:ext cx="8946541" cy="5416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Understanding Organizational Behavior</a:t>
            </a:r>
          </a:p>
          <a:p>
            <a:pPr marL="0" indent="0">
              <a:buNone/>
            </a:pPr>
            <a:r>
              <a:rPr lang="en-US" sz="2000" dirty="0"/>
              <a:t>Motivation explains why employees behave the way they do, impacting leadership, job design, and satisfaction.</a:t>
            </a:r>
          </a:p>
          <a:p>
            <a:pPr marL="0" indent="0">
              <a:buNone/>
            </a:pPr>
            <a:r>
              <a:rPr lang="en-US" sz="2000" b="1" dirty="0"/>
              <a:t>Technological Adaptation</a:t>
            </a:r>
          </a:p>
          <a:p>
            <a:pPr marL="0" indent="0">
              <a:buNone/>
            </a:pPr>
            <a:r>
              <a:rPr lang="en-US" sz="2000" dirty="0"/>
              <a:t>Advanced technology requires motivated employees (e.g., ISRO’s success due to skilled and willing workers).</a:t>
            </a:r>
          </a:p>
          <a:p>
            <a:pPr marL="0" indent="0">
              <a:buNone/>
            </a:pPr>
            <a:r>
              <a:rPr lang="en-US" sz="2000" b="1" dirty="0"/>
              <a:t>Long-Term Human Resource Development</a:t>
            </a:r>
          </a:p>
          <a:p>
            <a:pPr marL="0" indent="0">
              <a:buNone/>
            </a:pPr>
            <a:r>
              <a:rPr lang="en-US" sz="2000" dirty="0"/>
              <a:t>Organizations invest in training, job rotation, and talent management to build a "talent bank" for future growth.</a:t>
            </a:r>
          </a:p>
          <a:p>
            <a:pPr marL="0" indent="0">
              <a:buNone/>
            </a:pPr>
            <a:r>
              <a:rPr lang="en-US" sz="2000" b="1" dirty="0"/>
              <a:t>Employee Well-Being</a:t>
            </a:r>
          </a:p>
          <a:p>
            <a:pPr marL="0" indent="0">
              <a:buNone/>
            </a:pPr>
            <a:r>
              <a:rPr lang="en-US" sz="2000" dirty="0"/>
              <a:t>Satisfied employees contribute to a positive workplace culture and organizational reputation.</a:t>
            </a:r>
          </a:p>
          <a:p>
            <a:pPr marL="0" indent="0">
              <a:buNone/>
            </a:pPr>
            <a:r>
              <a:rPr lang="en-US" sz="2000" b="1" dirty="0"/>
              <a:t>Global Competitiveness </a:t>
            </a:r>
          </a:p>
          <a:p>
            <a:pPr marL="0" indent="0">
              <a:buNone/>
            </a:pPr>
            <a:r>
              <a:rPr lang="en-US" sz="2000" dirty="0"/>
              <a:t>Effective motivation strategies align with cultural values (e.g., recognition, material rewards, or group harmony).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68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DAE1-F34F-46BE-2010-B94C1625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3BFB-D9C8-F09D-EE8A-D622E3B6A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7" y="1371600"/>
            <a:ext cx="11002616" cy="5347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Diverse Workforce Needs</a:t>
            </a:r>
          </a:p>
          <a:p>
            <a:pPr marL="0" indent="0">
              <a:buNone/>
            </a:pPr>
            <a:r>
              <a:rPr lang="en-US" dirty="0"/>
              <a:t>Employees join organizations with different values, beliefs, backgrounds, and expectations.</a:t>
            </a:r>
          </a:p>
          <a:p>
            <a:pPr marL="0" indent="0">
              <a:buNone/>
            </a:pPr>
            <a:r>
              <a:rPr lang="en-US" dirty="0"/>
              <a:t>Many organizations fail to understand or address these differences.</a:t>
            </a:r>
          </a:p>
          <a:p>
            <a:pPr marL="0" indent="0">
              <a:buNone/>
            </a:pPr>
            <a:r>
              <a:rPr lang="en-US" b="1" dirty="0"/>
              <a:t>Organizational Restructuring</a:t>
            </a:r>
          </a:p>
          <a:p>
            <a:pPr marL="0" indent="0">
              <a:buNone/>
            </a:pPr>
            <a:r>
              <a:rPr lang="en-US" dirty="0"/>
              <a:t>Downsizing, rightsizing, and flattening hierarchies reduce trust and commitment.</a:t>
            </a:r>
          </a:p>
          <a:p>
            <a:pPr marL="0" indent="0">
              <a:buNone/>
            </a:pPr>
            <a:r>
              <a:rPr lang="en-US" dirty="0"/>
              <a:t>Strategies like "hire-and-fire" or pay-for-performance may demotivate employees.</a:t>
            </a:r>
          </a:p>
          <a:p>
            <a:pPr marL="0" indent="0">
              <a:buNone/>
            </a:pPr>
            <a:r>
              <a:rPr lang="en-US" b="1" dirty="0"/>
              <a:t>Inferred Motives</a:t>
            </a:r>
          </a:p>
          <a:p>
            <a:pPr marL="0" indent="0">
              <a:buNone/>
            </a:pPr>
            <a:r>
              <a:rPr lang="en-US" dirty="0"/>
              <a:t>Motives cannot be directly observed (e.g., two employees with identical qualifications may perform differently for unclear reasons).</a:t>
            </a:r>
          </a:p>
          <a:p>
            <a:pPr marL="0" indent="0">
              <a:buNone/>
            </a:pPr>
            <a:r>
              <a:rPr lang="en-US" b="1" dirty="0"/>
              <a:t>Dynamic and Conflicting Needs</a:t>
            </a:r>
          </a:p>
          <a:p>
            <a:pPr marL="0" indent="0">
              <a:buNone/>
            </a:pPr>
            <a:r>
              <a:rPr lang="en-US" dirty="0"/>
              <a:t>Employees’ needs and expectations evolve over time.</a:t>
            </a:r>
          </a:p>
          <a:p>
            <a:pPr marL="0" indent="0">
              <a:buNone/>
            </a:pPr>
            <a:r>
              <a:rPr lang="en-US" dirty="0"/>
              <a:t>Work demands (e.g., overtime) may conflict with personal needs (e.g., family time).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55B6-51D7-2F59-EA12-560CBDCB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A37B-77E1-6E19-9EC1-0586A414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2" y="1689652"/>
            <a:ext cx="9831192" cy="4558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Non-Work Fulfillment</a:t>
            </a:r>
          </a:p>
          <a:p>
            <a:pPr marL="0" indent="0">
              <a:buNone/>
            </a:pPr>
            <a:r>
              <a:rPr lang="en-US" dirty="0"/>
              <a:t>Higher-level needs (e.g., social belonging) may be satisfied outside work.</a:t>
            </a:r>
          </a:p>
          <a:p>
            <a:pPr marL="0" indent="0">
              <a:buNone/>
            </a:pPr>
            <a:r>
              <a:rPr lang="en-US" dirty="0"/>
              <a:t>Managers must understand employees’ personal lives, not just work behaviors.</a:t>
            </a:r>
          </a:p>
          <a:p>
            <a:pPr marL="0" indent="0">
              <a:buNone/>
            </a:pPr>
            <a:r>
              <a:rPr lang="en-US" b="1" dirty="0"/>
              <a:t>Cultural and Individual Differences</a:t>
            </a:r>
          </a:p>
          <a:p>
            <a:pPr marL="0" indent="0">
              <a:buNone/>
            </a:pPr>
            <a:r>
              <a:rPr lang="en-US" dirty="0"/>
              <a:t>Needs vary across cultures and individuals (e.g., Japanese prioritize group harmony, Americans value independence).</a:t>
            </a:r>
          </a:p>
          <a:p>
            <a:pPr marL="0" indent="0">
              <a:buNone/>
            </a:pPr>
            <a:r>
              <a:rPr lang="en-US" b="1" dirty="0"/>
              <a:t>Complexity of Motivation</a:t>
            </a:r>
          </a:p>
          <a:p>
            <a:pPr marL="0" indent="0">
              <a:buNone/>
            </a:pPr>
            <a:r>
              <a:rPr lang="en-US" dirty="0"/>
              <a:t>Motivation is influenced by leadership styles, job design, salary systems, and technology.</a:t>
            </a:r>
          </a:p>
        </p:txBody>
      </p:sp>
    </p:spTree>
    <p:extLst>
      <p:ext uri="{BB962C8B-B14F-4D97-AF65-F5344CB8AC3E}">
        <p14:creationId xmlns:p14="http://schemas.microsoft.com/office/powerpoint/2010/main" val="255987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</TotalTime>
  <Words>661</Words>
  <Application>Microsoft Office PowerPoint</Application>
  <PresentationFormat>Widescreen</PresentationFormat>
  <Paragraphs>61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DeepSeek-CJK-patch</vt:lpstr>
      <vt:lpstr>Wingdings 3</vt:lpstr>
      <vt:lpstr>Ion</vt:lpstr>
      <vt:lpstr>MOTIVATION</vt:lpstr>
      <vt:lpstr>Introduction</vt:lpstr>
      <vt:lpstr>PowerPoint Presentation</vt:lpstr>
      <vt:lpstr>Framework of motivation </vt:lpstr>
      <vt:lpstr>Definition </vt:lpstr>
      <vt:lpstr>Importance of motivation</vt:lpstr>
      <vt:lpstr>Importance of motivation</vt:lpstr>
      <vt:lpstr>Challenges in motivation</vt:lpstr>
      <vt:lpstr>Challenges in motivation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HK TECHNOLOGY</dc:creator>
  <cp:lastModifiedBy>HK TECHNOLOGY</cp:lastModifiedBy>
  <cp:revision>1</cp:revision>
  <dcterms:created xsi:type="dcterms:W3CDTF">2025-04-14T15:29:45Z</dcterms:created>
  <dcterms:modified xsi:type="dcterms:W3CDTF">2025-04-14T18:10:15Z</dcterms:modified>
</cp:coreProperties>
</file>