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73" r:id="rId7"/>
    <p:sldId id="275" r:id="rId8"/>
    <p:sldId id="263" r:id="rId9"/>
    <p:sldId id="261" r:id="rId10"/>
    <p:sldId id="266" r:id="rId11"/>
    <p:sldId id="268" r:id="rId12"/>
    <p:sldId id="269" r:id="rId13"/>
    <p:sldId id="26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K TECHNOLOGY" initials="HT" lastIdx="1" clrIdx="0">
    <p:extLst>
      <p:ext uri="{19B8F6BF-5375-455C-9EA6-DF929625EA0E}">
        <p15:presenceInfo xmlns:p15="http://schemas.microsoft.com/office/powerpoint/2012/main" userId="f4e9e455908ce8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D8433-FDC8-4591-B168-2F89FCFD4B7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038A7-BC60-445E-A6A4-F36DCC09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5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38A7-BC60-445E-A6A4-F36DCC090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38A7-BC60-445E-A6A4-F36DCC090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2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09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8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6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9FD3F-62FF-44BA-9BDC-4F66D742CBC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3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6F1E-D293-73EB-04AB-3F207D637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55336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79CA-D7BB-D544-9B89-20DDFB31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120"/>
            <a:ext cx="7908687" cy="1046424"/>
          </a:xfrm>
        </p:spPr>
        <p:txBody>
          <a:bodyPr/>
          <a:lstStyle/>
          <a:p>
            <a:r>
              <a:rPr lang="en-US" dirty="0"/>
              <a:t>Importance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FC9F-1596-026D-3EE8-099194A1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1201"/>
            <a:ext cx="12434047" cy="5945392"/>
          </a:xfrm>
        </p:spPr>
        <p:txBody>
          <a:bodyPr>
            <a:normAutofit/>
          </a:bodyPr>
          <a:lstStyle/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3.High Motivation Boosts Productivity</a:t>
            </a:r>
            <a:endParaRPr lang="en-US" sz="18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Explanation</a:t>
            </a:r>
            <a:r>
              <a:rPr lang="en-US" b="0" i="0" dirty="0">
                <a:effectLst/>
                <a:latin typeface="DeepSeek-CJK-patch"/>
              </a:rPr>
              <a:t>: Motivated teams achieve more with fewer resources.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Examples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Toyota’s "Kaizen" philosophy empowers workers to suggest efficiency improvements.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A retail employee restocks shelves twice as fast during peak hours to ensure customers find what they need quickly.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4.Human Resource Sustainability</a:t>
            </a:r>
            <a:endParaRPr lang="en-US" sz="18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Explanation</a:t>
            </a:r>
            <a:r>
              <a:rPr lang="en-US" b="0" i="0" dirty="0">
                <a:effectLst/>
                <a:latin typeface="DeepSeek-CJK-patch"/>
              </a:rPr>
              <a:t>: Organizations need motivated employees to attract talent, ensure reliability, and foster creativity.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Examples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Tech companies like Google offer "20% time" for personal projects, leading to innovations like Gmail.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dirty="0">
                <a:latin typeface="DeepSeek-CJK-patch"/>
              </a:rPr>
              <a:t> </a:t>
            </a:r>
            <a:r>
              <a:rPr lang="en-US" sz="1800" b="0" i="0" dirty="0">
                <a:effectLst/>
                <a:latin typeface="DeepSeek-CJK-patch"/>
              </a:rPr>
              <a:t>A small café owner provides mentorship programs to retain skilled baristas and encourage loyalty.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6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059E-2225-582F-9C78-29B73D76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4158"/>
            <a:ext cx="9404723" cy="1400530"/>
          </a:xfrm>
        </p:spPr>
        <p:txBody>
          <a:bodyPr/>
          <a:lstStyle/>
          <a:p>
            <a:r>
              <a:rPr lang="en-US" dirty="0"/>
              <a:t>Importance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A956-EA75-807F-D898-38C0F894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805082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800" b="1" dirty="0">
                <a:latin typeface="DeepSeek-CJK-patch"/>
              </a:rPr>
              <a:t>5</a:t>
            </a:r>
            <a:r>
              <a:rPr lang="en-US" sz="4500" b="1" i="0" dirty="0">
                <a:effectLst/>
                <a:latin typeface="DeepSeek-CJK-patch"/>
              </a:rPr>
              <a:t>. Motivation is Interlinked with Organizational Dynamics</a:t>
            </a:r>
            <a:endParaRPr lang="en-US" sz="45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4500" b="1" i="0" dirty="0">
                <a:effectLst/>
                <a:latin typeface="DeepSeek-CJK-patch"/>
              </a:rPr>
              <a:t>Explanation</a:t>
            </a:r>
            <a:r>
              <a:rPr lang="en-US" sz="4500" b="0" i="0" dirty="0">
                <a:effectLst/>
                <a:latin typeface="DeepSeek-CJK-patch"/>
              </a:rPr>
              <a:t>: Motivation interacts with leadership, job design, and rewards, impacting overall performance.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4500" b="1" i="0" dirty="0">
                <a:effectLst/>
                <a:latin typeface="DeepSeek-CJK-patch"/>
              </a:rPr>
              <a:t>Examples</a:t>
            </a:r>
            <a:r>
              <a:rPr lang="en-US" sz="4500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4500" i="1" dirty="0">
                <a:latin typeface="DeepSeek-CJK-patch"/>
              </a:rPr>
              <a:t> </a:t>
            </a:r>
            <a:r>
              <a:rPr lang="en-US" sz="4500" b="0" i="0" dirty="0">
                <a:effectLst/>
                <a:latin typeface="DeepSeek-CJK-patch"/>
              </a:rPr>
              <a:t>A company using performance-based bonuses sees higher sales team productivity.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4500" b="0" i="0" dirty="0">
                <a:effectLst/>
                <a:latin typeface="DeepSeek-CJK-patch"/>
              </a:rPr>
              <a:t> A team improves collaboration after managers introduce weekly brainstorming sessions.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4500" b="1" i="0" dirty="0">
                <a:effectLst/>
                <a:latin typeface="DeepSeek-CJK-patch"/>
              </a:rPr>
              <a:t>6. Motivation is Critical for Advanced Technology Adoption</a:t>
            </a:r>
            <a:endParaRPr lang="en-US" sz="45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4500" b="1" i="0" dirty="0">
                <a:effectLst/>
                <a:latin typeface="DeepSeek-CJK-patch"/>
              </a:rPr>
              <a:t>Explanation</a:t>
            </a:r>
            <a:r>
              <a:rPr lang="en-US" sz="4500" b="0" i="0" dirty="0">
                <a:effectLst/>
                <a:latin typeface="DeepSeek-CJK-patch"/>
              </a:rPr>
              <a:t>: Complex technologies require skilled </a:t>
            </a:r>
            <a:r>
              <a:rPr lang="en-US" sz="4500" b="1" i="0" dirty="0">
                <a:effectLst/>
                <a:latin typeface="DeepSeek-CJK-patch"/>
              </a:rPr>
              <a:t>and</a:t>
            </a:r>
            <a:r>
              <a:rPr lang="en-US" sz="4500" b="0" i="0" dirty="0">
                <a:effectLst/>
                <a:latin typeface="DeepSeek-CJK-patch"/>
              </a:rPr>
              <a:t> willing employees.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4500" b="1" i="0" dirty="0">
                <a:effectLst/>
                <a:latin typeface="DeepSeek-CJK-patch"/>
              </a:rPr>
              <a:t>Examples</a:t>
            </a:r>
            <a:r>
              <a:rPr lang="en-US" sz="4500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4500" b="0" i="0" dirty="0">
                <a:effectLst/>
                <a:latin typeface="DeepSeek-CJK-patch"/>
              </a:rPr>
              <a:t> ISRO’s engineers master cutting-edge rocket technology for the PSLV launch.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4500" b="0" i="0" dirty="0">
                <a:effectLst/>
                <a:latin typeface="DeepSeek-CJK-patch"/>
              </a:rPr>
              <a:t> A farmer learns to use a weather-tracking app to optimize irrigation, improving crop yields with minimal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6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1372-E807-8216-3F1F-53723980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238"/>
            <a:ext cx="9127809" cy="1101762"/>
          </a:xfrm>
        </p:spPr>
        <p:txBody>
          <a:bodyPr/>
          <a:lstStyle/>
          <a:p>
            <a:r>
              <a:rPr lang="en-US" dirty="0"/>
              <a:t>Importance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4A61-4D70-95B2-AD83-B896EDB3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2" y="2032598"/>
            <a:ext cx="12104688" cy="4195481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7.Long-Term Human Resource Investment</a:t>
            </a:r>
            <a:endParaRPr lang="en-US" sz="18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Explanation</a:t>
            </a:r>
            <a:r>
              <a:rPr lang="en-US" b="0" i="0" dirty="0">
                <a:effectLst/>
                <a:latin typeface="DeepSeek-CJK-patch"/>
              </a:rPr>
              <a:t>: Organizations prioritize developing employees as future assets.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Examples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 IBM’s "</a:t>
            </a:r>
            <a:r>
              <a:rPr lang="en-US" sz="1800" b="0" i="0" dirty="0" err="1">
                <a:effectLst/>
                <a:latin typeface="DeepSeek-CJK-patch"/>
              </a:rPr>
              <a:t>SkillsBuild</a:t>
            </a:r>
            <a:r>
              <a:rPr lang="en-US" sz="1800" b="0" i="0" dirty="0">
                <a:effectLst/>
                <a:latin typeface="DeepSeek-CJK-patch"/>
              </a:rPr>
              <a:t>" program offers continuous training and job rotations.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A local gym sponsors fitness certifications for trainers to stay updated on health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9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DAE1-F34F-46BE-2010-B94C1625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3BFB-D9C8-F09D-EE8A-D622E3B6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" y="1300480"/>
            <a:ext cx="11002616" cy="5347252"/>
          </a:xfrm>
        </p:spPr>
        <p:txBody>
          <a:bodyPr>
            <a:noAutofit/>
          </a:bodyPr>
          <a:lstStyle/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1. Motives Are Inferred, Not Directly Observable</a:t>
            </a:r>
            <a:endParaRPr lang="en-US" sz="18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Motivation is internal and cannot be seen; it must be deduced from behavior.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Example</a:t>
            </a:r>
            <a:r>
              <a:rPr lang="en-US" b="0" i="0" dirty="0">
                <a:effectLst/>
                <a:latin typeface="DeepSeek-CJK-patch"/>
              </a:rPr>
              <a:t>: Two employees with identical qualifications and roles show different performance levels, indicating varying underlying motivations.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2. Dynamic and Conflicting Needs</a:t>
            </a:r>
            <a:endParaRPr lang="en-US" sz="18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Employees have multiple, evolving needs (e.g., achievement, affiliation, family time) that may conflict.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Example</a:t>
            </a:r>
            <a:r>
              <a:rPr lang="en-US" b="0" i="0" dirty="0">
                <a:effectLst/>
                <a:latin typeface="DeepSeek-CJK-patch"/>
              </a:rPr>
              <a:t>: Working overtime to fulfill career goals may clash with the desire to spend time with family.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3.Needs Extend Beyond the Workplace</a:t>
            </a:r>
            <a:endParaRPr lang="en-US" sz="18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Higher-level needs (e.g., self-actualization) are often satisfied through personal life, not just work.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Implication</a:t>
            </a:r>
            <a:r>
              <a:rPr lang="en-US" b="0" i="0" dirty="0">
                <a:effectLst/>
                <a:latin typeface="DeepSeek-CJK-patch"/>
              </a:rPr>
              <a:t>: Managers must understand employees’ personal lives and social contexts to motivate effectively.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6994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AAB9-32A2-6338-A909-CBDB1BCC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8160"/>
            <a:ext cx="12236768" cy="6858000"/>
          </a:xfrm>
        </p:spPr>
        <p:txBody>
          <a:bodyPr>
            <a:normAutofit/>
          </a:bodyPr>
          <a:lstStyle/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4.Challenges in Modern Workforce Motivation</a:t>
            </a:r>
            <a:endParaRPr lang="en-US" sz="18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Complexities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Diverse workforce with differing values, backgrounds, and expectations.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Organizational changes (e.g., downsizing, flattened hierarchies) erode trust and commitment.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Ineffective Strategies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1" i="0" dirty="0">
                <a:effectLst/>
                <a:latin typeface="DeepSeek-CJK-patch"/>
              </a:rPr>
              <a:t>Hire-and-fire</a:t>
            </a:r>
            <a:r>
              <a:rPr lang="en-US" sz="1800" b="0" i="0" dirty="0">
                <a:effectLst/>
                <a:latin typeface="DeepSeek-CJK-patch"/>
              </a:rPr>
              <a:t> or </a:t>
            </a:r>
            <a:r>
              <a:rPr lang="en-US" sz="1800" b="1" i="0" dirty="0">
                <a:effectLst/>
                <a:latin typeface="DeepSeek-CJK-patch"/>
              </a:rPr>
              <a:t>pay-for-performance</a:t>
            </a:r>
            <a:r>
              <a:rPr lang="en-US" sz="1800" b="0" i="0" dirty="0">
                <a:effectLst/>
                <a:latin typeface="DeepSeek-CJK-patch"/>
              </a:rPr>
              <a:t> tactics fail to inspire employees to exceed minimum requirements.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1" i="0" dirty="0">
                <a:effectLst/>
                <a:latin typeface="DeepSeek-CJK-patch"/>
              </a:rPr>
              <a:t>Example</a:t>
            </a:r>
            <a:r>
              <a:rPr lang="en-US" sz="1800" b="0" i="0" dirty="0">
                <a:effectLst/>
                <a:latin typeface="DeepSeek-CJK-patch"/>
              </a:rPr>
              <a:t>: A company relying solely on bonuses sees short-term gains but loses long-term employee loyalty.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7D0A-FCC2-89AB-B378-C5D967C95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32" y="568960"/>
            <a:ext cx="10042208" cy="5537199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b="1" i="0" dirty="0">
                <a:effectLst/>
                <a:latin typeface="DeepSeek-CJK-patch"/>
              </a:rPr>
              <a:t>Role of a Successful Manager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b="1" dirty="0">
              <a:latin typeface="DeepSeek-CJK-patch"/>
            </a:endParaRP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b="1" i="0" dirty="0">
              <a:effectLst/>
              <a:latin typeface="DeepSeek-CJK-patch"/>
            </a:endParaRP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Key Responsibilities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Inspire employees to "overreach" and achieve the seemingly impossible.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Cultivate commitment, quality consciousness, and productivity.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DeepSeek-CJK-patch"/>
              </a:rPr>
              <a:t>Encourage aspirations beyond basic needs (e.g., career growth, personal development).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Example</a:t>
            </a:r>
            <a:r>
              <a:rPr lang="en-US" b="0" i="0" dirty="0">
                <a:effectLst/>
                <a:latin typeface="DeepSeek-CJK-patch"/>
              </a:rPr>
              <a:t>: A manager mentors an employee to aim for leadership roles instead of settling for routine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4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9EB-5647-BCA4-C9CA-4D41DB57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3" y="0"/>
            <a:ext cx="9404723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B08BA-445E-9D76-C097-2ACBBADB3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13" y="1532435"/>
            <a:ext cx="5314487" cy="3148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FB1AB-6BC2-3981-7E2E-3BEBBC801AF7}"/>
              </a:ext>
            </a:extLst>
          </p:cNvPr>
          <p:cNvSpPr txBox="1"/>
          <p:nvPr/>
        </p:nvSpPr>
        <p:spPr>
          <a:xfrm>
            <a:off x="337564" y="1699591"/>
            <a:ext cx="6351470" cy="493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Visionary Idea (1883)</a:t>
            </a:r>
            <a:r>
              <a:rPr lang="en-US" b="0" i="0" dirty="0">
                <a:effectLst/>
                <a:latin typeface="DeepSeek-CJK-patch"/>
              </a:rPr>
              <a:t> – Engineer </a:t>
            </a:r>
            <a:r>
              <a:rPr lang="en-US" b="1" i="0" dirty="0">
                <a:effectLst/>
                <a:latin typeface="DeepSeek-CJK-patch"/>
              </a:rPr>
              <a:t>John Roebling</a:t>
            </a:r>
            <a:r>
              <a:rPr lang="en-US" b="0" i="0" dirty="0">
                <a:effectLst/>
                <a:latin typeface="DeepSeek-CJK-patch"/>
              </a:rPr>
              <a:t> proposed a </a:t>
            </a:r>
            <a:r>
              <a:rPr lang="en-US" b="1" i="0" dirty="0">
                <a:effectLst/>
                <a:latin typeface="DeepSeek-CJK-patch"/>
              </a:rPr>
              <a:t>first-of-its-kind suspension bridge</a:t>
            </a:r>
            <a:r>
              <a:rPr lang="en-US" b="0" i="0" dirty="0">
                <a:effectLst/>
                <a:latin typeface="DeepSeek-CJK-patch"/>
              </a:rPr>
              <a:t> linking Manhattan and Brooklyn. Visionary Idea (1883) – Engineer John Roebling proposed a first-of-its-kind suspension bridge linking Manhattan and Brooklyn. Experts dismissed it as "impossible."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Visionary Idea (1883)</a:t>
            </a:r>
            <a:r>
              <a:rPr lang="en-US" b="0" i="0" dirty="0">
                <a:effectLst/>
                <a:latin typeface="DeepSeek-CJK-patch"/>
              </a:rPr>
              <a:t> – Engineer </a:t>
            </a:r>
            <a:r>
              <a:rPr lang="en-US" b="1" i="0" dirty="0">
                <a:effectLst/>
                <a:latin typeface="DeepSeek-CJK-patch"/>
              </a:rPr>
              <a:t>John Roebling</a:t>
            </a:r>
            <a:r>
              <a:rPr lang="en-US" b="0" i="0" dirty="0">
                <a:effectLst/>
                <a:latin typeface="DeepSeek-CJK-patch"/>
              </a:rPr>
              <a:t> proposed a </a:t>
            </a:r>
            <a:r>
              <a:rPr lang="en-US" b="1" i="0" dirty="0">
                <a:effectLst/>
                <a:latin typeface="DeepSeek-CJK-patch"/>
              </a:rPr>
              <a:t>first-of-its-kind suspension bridge</a:t>
            </a:r>
            <a:r>
              <a:rPr lang="en-US" b="0" i="0" dirty="0">
                <a:effectLst/>
                <a:latin typeface="DeepSeek-CJK-patch"/>
              </a:rPr>
              <a:t> linking Manhattan and Brooklyn. Experts dismissed it as </a:t>
            </a:r>
            <a:r>
              <a:rPr lang="en-US" b="1" i="0" dirty="0">
                <a:effectLst/>
                <a:latin typeface="DeepSeek-CJK-patch"/>
              </a:rPr>
              <a:t>"impossible."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Tragedy Strikes</a:t>
            </a:r>
            <a:r>
              <a:rPr lang="en-US" b="0" i="0" dirty="0">
                <a:effectLst/>
                <a:latin typeface="DeepSeek-CJK-patch"/>
              </a:rPr>
              <a:t> – John </a:t>
            </a:r>
            <a:r>
              <a:rPr lang="en-US" b="1" i="0" dirty="0">
                <a:effectLst/>
                <a:latin typeface="DeepSeek-CJK-patch"/>
              </a:rPr>
              <a:t>died</a:t>
            </a:r>
            <a:r>
              <a:rPr lang="en-US" b="0" i="0" dirty="0">
                <a:effectLst/>
                <a:latin typeface="DeepSeek-CJK-patch"/>
              </a:rPr>
              <a:t> early in construction. His son, </a:t>
            </a:r>
            <a:r>
              <a:rPr lang="en-US" b="1" i="0" dirty="0">
                <a:effectLst/>
                <a:latin typeface="DeepSeek-CJK-patch"/>
              </a:rPr>
              <a:t>Washington Roebling</a:t>
            </a:r>
            <a:r>
              <a:rPr lang="en-US" b="0" i="0" dirty="0">
                <a:effectLst/>
                <a:latin typeface="DeepSeek-CJK-patch"/>
              </a:rPr>
              <a:t>, took over but suffered a </a:t>
            </a:r>
            <a:r>
              <a:rPr lang="en-US" b="1" i="0" dirty="0">
                <a:effectLst/>
                <a:latin typeface="DeepSeek-CJK-patch"/>
              </a:rPr>
              <a:t>crippling injury</a:t>
            </a:r>
            <a:r>
              <a:rPr lang="en-US" b="0" i="0" dirty="0">
                <a:effectLst/>
                <a:latin typeface="DeepSeek-CJK-patch"/>
              </a:rPr>
              <a:t>, leaving him </a:t>
            </a:r>
            <a:r>
              <a:rPr lang="en-US" b="1" i="0" dirty="0">
                <a:effectLst/>
                <a:latin typeface="DeepSeek-CJK-patch"/>
              </a:rPr>
              <a:t>paralyzed and mute</a:t>
            </a:r>
            <a:r>
              <a:rPr lang="en-US" b="0" i="0" dirty="0"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9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070932-699D-980B-9BA5-522344BA3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24" y="2226364"/>
            <a:ext cx="4960615" cy="2938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270F1-A027-CFE2-4B8B-FBA31EBB92BA}"/>
              </a:ext>
            </a:extLst>
          </p:cNvPr>
          <p:cNvSpPr txBox="1"/>
          <p:nvPr/>
        </p:nvSpPr>
        <p:spPr>
          <a:xfrm>
            <a:off x="400161" y="1883065"/>
            <a:ext cx="4840289" cy="4767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ClrTx/>
              <a:buSzPts val="1800"/>
            </a:pPr>
            <a:r>
              <a:rPr lang="en-US" b="1" dirty="0">
                <a:latin typeface="DeepSeek-CJK-patch"/>
              </a:rPr>
              <a:t>4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.Against All Odds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– From his sickbed, Washington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directed construction for 14 years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using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only finger taps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to communicate with his wife,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Emily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.</a:t>
            </a:r>
            <a:endParaRPr lang="en-US" sz="1800" dirty="0">
              <a:effectLst/>
            </a:endParaRPr>
          </a:p>
          <a:p>
            <a:pPr marL="0" algn="l" rtl="0" eaLnBrk="1" latinLnBrk="0" hangingPunct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5.Emily’s Critical Role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– She decoded his instructions, relayed them to engineers, and became the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bridge’s unofficial chief engineer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  <a:p>
            <a:pPr marL="0" algn="l" rtl="0" eaLnBrk="1" latinLnBrk="0" hangingPunct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6.Completion (1883)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– Despite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20 worker deaths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, financial struggles, and public doubt, the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iconic bridge opened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, becoming the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world’s longest suspension bridge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  <a:p>
            <a:pPr marL="0" algn="l" rtl="0" eaLnBrk="1" latinLnBrk="0" hangingPunct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7.Legacy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– A triumph of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perseverance, innovation, and teamwork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, proving even the "impossible" can be achieved.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5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9AF4-C392-E53A-F306-7184A66B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motivation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3A4E6-A302-98B7-24B5-C497E86CE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76913"/>
            <a:ext cx="8947150" cy="4147211"/>
          </a:xfrm>
        </p:spPr>
      </p:pic>
    </p:spTree>
    <p:extLst>
      <p:ext uri="{BB962C8B-B14F-4D97-AF65-F5344CB8AC3E}">
        <p14:creationId xmlns:p14="http://schemas.microsoft.com/office/powerpoint/2010/main" val="23558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EDAF-B787-8341-AC86-9F18D391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8960"/>
            <a:ext cx="12192000" cy="440943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600" b="1" i="0" dirty="0">
                <a:effectLst/>
                <a:latin typeface="DeepSeek-CJK-patch"/>
              </a:rPr>
              <a:t>Step 1: Identifies Needs</a:t>
            </a:r>
            <a:endParaRPr lang="en-US" sz="26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DeepSeek-CJK-patch"/>
              </a:rPr>
              <a:t>Definition</a:t>
            </a:r>
            <a:r>
              <a:rPr lang="en-US" sz="2600" b="0" i="0" dirty="0">
                <a:effectLst/>
                <a:latin typeface="DeepSeek-CJK-patch"/>
              </a:rPr>
              <a:t>: Needs are "felt deprivations" that act as energizers.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DeepSeek-CJK-patch"/>
              </a:rPr>
              <a:t>Types of Needs</a:t>
            </a:r>
            <a:r>
              <a:rPr lang="en-US" sz="26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DeepSeek-CJK-patch"/>
              </a:rPr>
              <a:t>Psychological</a:t>
            </a:r>
            <a:r>
              <a:rPr lang="en-US" sz="2600" b="0" i="0" dirty="0">
                <a:effectLst/>
                <a:latin typeface="DeepSeek-CJK-patch"/>
              </a:rPr>
              <a:t> (e.g., need for recognition).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DeepSeek-CJK-patch"/>
              </a:rPr>
              <a:t>Physiological</a:t>
            </a:r>
            <a:r>
              <a:rPr lang="en-US" sz="2600" b="0" i="0" dirty="0">
                <a:effectLst/>
                <a:latin typeface="DeepSeek-CJK-patch"/>
              </a:rPr>
              <a:t> (e.g., need for water, air, food).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1" i="0" dirty="0">
                <a:effectLst/>
                <a:latin typeface="DeepSeek-CJK-patch"/>
              </a:rPr>
              <a:t>Social</a:t>
            </a:r>
            <a:r>
              <a:rPr lang="en-US" sz="2600" b="0" i="0" dirty="0">
                <a:effectLst/>
                <a:latin typeface="DeepSeek-CJK-patch"/>
              </a:rPr>
              <a:t> (e.g., need for friendship).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600" b="1" i="0" dirty="0">
                <a:effectLst/>
                <a:latin typeface="DeepSeek-CJK-patch"/>
              </a:rPr>
              <a:t>Step 2: Searches for Ways to Satisfy Needs</a:t>
            </a:r>
            <a:endParaRPr lang="en-US" sz="26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DeepSeek-CJK-patch"/>
              </a:rPr>
              <a:t>Employees seek actions to reduce or eliminate deprivations.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DeepSeek-CJK-patch"/>
              </a:rPr>
              <a:t>Example: An employee works overtime on high-visibility projects to address the need for advancement.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9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98DA-12FF-ABF1-BF6E-E7C52CD20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4918"/>
            <a:ext cx="12517120" cy="5170842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Step 3: Goal-Directed Behavior</a:t>
            </a:r>
            <a:endParaRPr lang="en-US" sz="18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DeepSeek-CJK-patch"/>
              </a:rPr>
              <a:t>Definition</a:t>
            </a:r>
            <a:r>
              <a:rPr lang="en-US" sz="1800" b="0" i="0" dirty="0">
                <a:effectLst/>
                <a:latin typeface="DeepSeek-CJK-patch"/>
              </a:rPr>
              <a:t>: Goals are specific results individuals aim to achieve.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DeepSeek-CJK-patch"/>
              </a:rPr>
              <a:t>Employee goals drive actions (e.g., pursuing promotions or influence).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DeepSeek-CJK-patch"/>
              </a:rPr>
              <a:t>Example: A salesperson sets a target to close 20 deals/month to gain recognition.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Step 4: Performance</a:t>
            </a:r>
            <a:endParaRPr lang="en-US" sz="18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DeepSeek-CJK-patch"/>
              </a:rPr>
              <a:t>Employees engage in behaviors to achieve goals (e.g., solving major organizational problems).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DeepSeek-CJK-patch"/>
              </a:rPr>
              <a:t>Example: Working on critical projects to gain visibility with senior managers.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4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AFBC-397C-E982-FFD4-6C2457B1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7120"/>
            <a:ext cx="12192000" cy="5862320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Step 5: Receives Rewards/Punishments</a:t>
            </a:r>
            <a:endParaRPr lang="en-US" sz="18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DeepSeek-CJK-patch"/>
              </a:rPr>
              <a:t>Feedback Mechanism</a:t>
            </a:r>
            <a:r>
              <a:rPr lang="en-US" sz="1800" b="0" i="0" dirty="0">
                <a:effectLst/>
                <a:latin typeface="DeepSeek-CJK-patch"/>
              </a:rPr>
              <a:t>: Organizations reward desirable behaviors (e.g., promotions, raises) or punish undesirable ones.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DeepSeek-CJK-patch"/>
              </a:rPr>
              <a:t>Example: A promotion signals approval of an employee’s efforts and alignment with organizational goals.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800" b="1" i="0" dirty="0">
                <a:effectLst/>
                <a:latin typeface="DeepSeek-CJK-patch"/>
              </a:rPr>
              <a:t>Step 6: Reassesses Needs</a:t>
            </a:r>
            <a:endParaRPr lang="en-US" sz="18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DeepSeek-CJK-patch"/>
              </a:rPr>
              <a:t>Employees reevaluate needs based on outcomes (rewards or punishments).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DeepSeek-CJK-patch"/>
              </a:rPr>
              <a:t>Example: After a raise, an employee may shift focus from financial needs to career growth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1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338-1BF6-930C-9692-F867FA9D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F8F6-6E04-DDA8-4C79-CF5635A2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"Motivation is the result of processes, internal or external to the individual, that arouses enthusiasm and persistence to pursue a certain course of action."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"How behavior gets started, is energized, is sustained, is directed, is stopped, and what kind of subjective reaction is present in the organization while all this is going on."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AF5-CC46-41C0-146C-3CDFA2AA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253"/>
            <a:ext cx="9404723" cy="1400530"/>
          </a:xfrm>
        </p:spPr>
        <p:txBody>
          <a:bodyPr/>
          <a:lstStyle/>
          <a:p>
            <a:r>
              <a:rPr lang="en-US" dirty="0"/>
              <a:t>Importance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BB4F-7D2C-ACFC-7633-78A19E05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1783"/>
            <a:ext cx="12523304" cy="55162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500" b="1" dirty="0"/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US" sz="7200" b="1" i="0" dirty="0">
                <a:effectLst/>
                <a:latin typeface="DeepSeek-CJK-patch"/>
              </a:rPr>
              <a:t>1.Motivation Drives Performance and Innovation</a:t>
            </a:r>
            <a:endParaRPr lang="en-US" sz="72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7200" b="1" i="0" dirty="0">
                <a:effectLst/>
                <a:latin typeface="DeepSeek-CJK-patch"/>
              </a:rPr>
              <a:t>Explanation</a:t>
            </a:r>
            <a:r>
              <a:rPr lang="en-US" sz="7200" b="0" i="0" dirty="0">
                <a:effectLst/>
                <a:latin typeface="DeepSeek-CJK-patch"/>
              </a:rPr>
              <a:t>: Motivation, combined with ability, leads to higher performance. Employees seek better ways to do their jobs, fostering innovation.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7200" b="1" i="0" dirty="0">
                <a:effectLst/>
                <a:latin typeface="DeepSeek-CJK-patch"/>
              </a:rPr>
              <a:t>Examples</a:t>
            </a:r>
            <a:r>
              <a:rPr lang="en-US" sz="7200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7200" b="0" i="0" dirty="0">
                <a:effectLst/>
                <a:latin typeface="DeepSeek-CJK-patch"/>
              </a:rPr>
              <a:t>A production worker in an automobile factory suggests a streamlined assembly process, reducing time and costs.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7200" b="0" i="0" dirty="0">
                <a:effectLst/>
                <a:latin typeface="DeepSeek-CJK-patch"/>
              </a:rPr>
              <a:t>A teacher creates interactive digital lessons to boost student engagement and learning outcomes.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7200" b="1" i="0" dirty="0">
                <a:effectLst/>
                <a:latin typeface="DeepSeek-CJK-patch"/>
              </a:rPr>
              <a:t>2.Motivation Enhances Quality Orientation</a:t>
            </a:r>
            <a:endParaRPr lang="en-US" sz="7200" b="0" i="0" dirty="0"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7200" b="1" i="0" dirty="0">
                <a:effectLst/>
                <a:latin typeface="DeepSeek-CJK-patch"/>
              </a:rPr>
              <a:t>Explanation</a:t>
            </a:r>
            <a:r>
              <a:rPr lang="en-US" sz="7200" b="0" i="0" dirty="0">
                <a:effectLst/>
                <a:latin typeface="DeepSeek-CJK-patch"/>
              </a:rPr>
              <a:t>: Motivated employees prioritize quality, improving organizational reputation.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7200" b="1" i="0" dirty="0">
                <a:effectLst/>
                <a:latin typeface="DeepSeek-CJK-patch"/>
              </a:rPr>
              <a:t>Examples</a:t>
            </a:r>
            <a:r>
              <a:rPr lang="en-US" sz="7200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7200" b="0" i="0" dirty="0">
                <a:effectLst/>
                <a:latin typeface="DeepSeek-CJK-patch"/>
              </a:rPr>
              <a:t>A marketing manager meticulously verifies data in a client report, ensuring accuracy.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7200" b="0" i="0" dirty="0">
                <a:effectLst/>
                <a:latin typeface="DeepSeek-CJK-patch"/>
              </a:rPr>
              <a:t>A baker taste-tests every batch of cookies to maintain consistent flavor and texture.</a:t>
            </a:r>
          </a:p>
          <a:p>
            <a:pPr>
              <a:buNone/>
            </a:pPr>
            <a:br>
              <a:rPr lang="en-US" dirty="0"/>
            </a:br>
            <a:endParaRPr lang="en-US" sz="4500" b="1" dirty="0"/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248446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1185</Words>
  <Application>Microsoft Office PowerPoint</Application>
  <PresentationFormat>Widescreen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DeepSeek-CJK-patch</vt:lpstr>
      <vt:lpstr>Wingdings 3</vt:lpstr>
      <vt:lpstr>Ion</vt:lpstr>
      <vt:lpstr>MOTIVATION</vt:lpstr>
      <vt:lpstr>Introduction</vt:lpstr>
      <vt:lpstr>PowerPoint Presentation</vt:lpstr>
      <vt:lpstr>Framework of motivation </vt:lpstr>
      <vt:lpstr>PowerPoint Presentation</vt:lpstr>
      <vt:lpstr>PowerPoint Presentation</vt:lpstr>
      <vt:lpstr>PowerPoint Presentation</vt:lpstr>
      <vt:lpstr>Definition </vt:lpstr>
      <vt:lpstr>Importance of motivation</vt:lpstr>
      <vt:lpstr>Importance of motivation</vt:lpstr>
      <vt:lpstr>Importance of motivation</vt:lpstr>
      <vt:lpstr>Importance of motivation</vt:lpstr>
      <vt:lpstr>Challenges in motivation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HK TECHNOLOGY</dc:creator>
  <cp:lastModifiedBy>HK TECHNOLOGY</cp:lastModifiedBy>
  <cp:revision>2</cp:revision>
  <dcterms:created xsi:type="dcterms:W3CDTF">2025-04-14T15:29:45Z</dcterms:created>
  <dcterms:modified xsi:type="dcterms:W3CDTF">2025-04-22T17:59:53Z</dcterms:modified>
</cp:coreProperties>
</file>