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sldIdLst>
    <p:sldId id="256" r:id="rId5"/>
    <p:sldId id="294" r:id="rId6"/>
    <p:sldId id="258" r:id="rId7"/>
    <p:sldId id="283" r:id="rId8"/>
    <p:sldId id="259" r:id="rId9"/>
    <p:sldId id="260" r:id="rId10"/>
    <p:sldId id="287" r:id="rId11"/>
    <p:sldId id="295" r:id="rId12"/>
    <p:sldId id="284" r:id="rId13"/>
    <p:sldId id="288" r:id="rId14"/>
    <p:sldId id="298" r:id="rId15"/>
    <p:sldId id="29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94"/>
          </p14:sldIdLst>
        </p14:section>
        <p14:section name="Search for 3D Models" id="{6844172C-9703-4DC7-908A-C23538616A3C}">
          <p14:sldIdLst>
            <p14:sldId id="258"/>
            <p14:sldId id="283"/>
            <p14:sldId id="259"/>
            <p14:sldId id="260"/>
            <p14:sldId id="287"/>
            <p14:sldId id="295"/>
          </p14:sldIdLst>
        </p14:section>
        <p14:section name="Insert a 3D Model from a File" id="{66737F24-1C36-4DF4-A00F-927A3F1468AC}">
          <p14:sldIdLst>
            <p14:sldId id="284"/>
            <p14:sldId id="288"/>
            <p14:sldId id="298"/>
            <p14:sldId id="299"/>
            <p14:sldId id="300"/>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503" autoAdjust="0"/>
  </p:normalViewPr>
  <p:slideViewPr>
    <p:cSldViewPr snapToGrid="0">
      <p:cViewPr varScale="1">
        <p:scale>
          <a:sx n="74" d="100"/>
          <a:sy n="74"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10/29/2024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Performance analysis of Apriori Algorithm using MongoDB</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787631" y="4655890"/>
            <a:ext cx="2492504" cy="616763"/>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787631" y="4964271"/>
            <a:ext cx="2738842" cy="1492542"/>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u="sng" dirty="0"/>
              <a:t>Swagata Das</a:t>
            </a:r>
          </a:p>
          <a:p>
            <a:endParaRPr lang="en-US" sz="1200" u="sng" dirty="0"/>
          </a:p>
          <a:p>
            <a:endParaRPr lang="en-US" sz="1200" u="sng"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6F0AA6-26EC-430C-939A-4A664B9F989E}"/>
              </a:ext>
            </a:extLst>
          </p:cNvPr>
          <p:cNvSpPr>
            <a:spLocks noGrp="1"/>
          </p:cNvSpPr>
          <p:nvPr>
            <p:ph idx="1"/>
          </p:nvPr>
        </p:nvSpPr>
        <p:spPr>
          <a:xfrm>
            <a:off x="604433" y="1604211"/>
            <a:ext cx="10983131" cy="4939202"/>
          </a:xfrm>
        </p:spPr>
        <p:txBody>
          <a:bodyPr>
            <a:normAutofit fontScale="92500" lnSpcReduction="20000"/>
          </a:bodyPr>
          <a:lstStyle/>
          <a:p>
            <a:pPr>
              <a:buNone/>
            </a:pPr>
            <a:r>
              <a:rPr lang="en-US" sz="1600" dirty="0"/>
              <a:t>1.Organized all the data in an Excel file.</a:t>
            </a:r>
          </a:p>
          <a:p>
            <a:pPr>
              <a:buNone/>
            </a:pPr>
            <a:r>
              <a:rPr lang="en-US" sz="1600" dirty="0"/>
              <a:t>2.At first add some libraries like </a:t>
            </a:r>
            <a:r>
              <a:rPr lang="en-US" sz="1600" dirty="0" err="1"/>
              <a:t>Mlxtend</a:t>
            </a:r>
            <a:r>
              <a:rPr lang="en-US" sz="1600" dirty="0"/>
              <a:t>, Pandas for the day-to-day task.</a:t>
            </a:r>
          </a:p>
          <a:p>
            <a:pPr>
              <a:buNone/>
            </a:pPr>
            <a:r>
              <a:rPr lang="en-US" sz="1600" dirty="0"/>
              <a:t>3.Then add the Excel file to the python by using [ pd.read_excel()]. We have to give the path of the excel file. (Figure 1)</a:t>
            </a:r>
          </a:p>
          <a:p>
            <a:pPr>
              <a:buNone/>
            </a:pPr>
            <a:r>
              <a:rPr lang="en-US" sz="1600" dirty="0"/>
              <a:t>4.Write down the source code of the Apriori algorithm.</a:t>
            </a:r>
          </a:p>
          <a:p>
            <a:pPr>
              <a:buNone/>
            </a:pPr>
            <a:r>
              <a:rPr lang="en-US" sz="1600" dirty="0"/>
              <a:t>5.At the end calculate the time taken by this program. (Figure 2)</a:t>
            </a:r>
          </a:p>
          <a:p>
            <a:pPr>
              <a:buNone/>
            </a:pPr>
            <a:r>
              <a:rPr lang="en-US" sz="1600" dirty="0"/>
              <a:t>         </a:t>
            </a:r>
          </a:p>
          <a:p>
            <a:endParaRPr lang="en-US" dirty="0">
              <a:effectLst>
                <a:outerShdw blurRad="38100" dist="38100" dir="2700000" algn="tl">
                  <a:srgbClr val="000000">
                    <a:alpha val="43137"/>
                  </a:srgbClr>
                </a:outerShdw>
              </a:effectLst>
              <a:highlight>
                <a:srgbClr val="F5F5F5"/>
              </a:highlight>
            </a:endParaRPr>
          </a:p>
          <a:p>
            <a:r>
              <a:rPr lang="en-US" dirty="0">
                <a:effectLst>
                  <a:outerShdw blurRad="38100" dist="38100" dir="2700000" algn="tl">
                    <a:srgbClr val="000000">
                      <a:alpha val="43137"/>
                    </a:srgbClr>
                  </a:outerShdw>
                </a:effectLst>
                <a:highlight>
                  <a:srgbClr val="F5F5F5"/>
                </a:highlight>
              </a:rPr>
              <a:t> </a:t>
            </a:r>
          </a:p>
          <a:p>
            <a:endParaRPr lang="en-IN" dirty="0"/>
          </a:p>
          <a:p>
            <a:endParaRPr lang="en-IN" dirty="0"/>
          </a:p>
          <a:p>
            <a:r>
              <a:rPr lang="en-IN" dirty="0"/>
              <a:t>  </a:t>
            </a:r>
          </a:p>
          <a:p>
            <a:r>
              <a:rPr lang="en-IN" dirty="0"/>
              <a:t>                                                              figure 1                                                                                                                                            figure 2</a:t>
            </a:r>
          </a:p>
        </p:txBody>
      </p:sp>
      <p:sp>
        <p:nvSpPr>
          <p:cNvPr id="3" name="Title 2">
            <a:extLst>
              <a:ext uri="{FF2B5EF4-FFF2-40B4-BE49-F238E27FC236}">
                <a16:creationId xmlns:a16="http://schemas.microsoft.com/office/drawing/2014/main" id="{02467DF2-536A-4463-890D-D301D8638B70}"/>
              </a:ext>
            </a:extLst>
          </p:cNvPr>
          <p:cNvSpPr>
            <a:spLocks noGrp="1"/>
          </p:cNvSpPr>
          <p:nvPr>
            <p:ph type="title"/>
          </p:nvPr>
        </p:nvSpPr>
        <p:spPr>
          <a:xfrm>
            <a:off x="604433" y="575197"/>
            <a:ext cx="10983132" cy="582484"/>
          </a:xfrm>
        </p:spPr>
        <p:txBody>
          <a:bodyPr>
            <a:noAutofit/>
          </a:bodyPr>
          <a:lstStyle/>
          <a:p>
            <a:r>
              <a:rPr lang="en-IN" u="sng" dirty="0">
                <a:solidFill>
                  <a:srgbClr val="FF0000"/>
                </a:solidFill>
              </a:rPr>
              <a:t>Implementation</a:t>
            </a:r>
            <a:br>
              <a:rPr lang="en-IN" u="sng" dirty="0">
                <a:solidFill>
                  <a:srgbClr val="FF0000"/>
                </a:solidFill>
              </a:rPr>
            </a:br>
            <a:r>
              <a:rPr lang="en-IN" sz="2400" u="sng" dirty="0">
                <a:solidFill>
                  <a:srgbClr val="FF0000"/>
                </a:solidFill>
              </a:rPr>
              <a:t>(</a:t>
            </a:r>
            <a:r>
              <a:rPr lang="en-IN" sz="2000" dirty="0">
                <a:solidFill>
                  <a:srgbClr val="FF0000"/>
                </a:solidFill>
              </a:rPr>
              <a:t>Implementing </a:t>
            </a:r>
            <a:r>
              <a:rPr lang="en-IN" sz="2000" dirty="0" err="1">
                <a:solidFill>
                  <a:srgbClr val="FF0000"/>
                </a:solidFill>
              </a:rPr>
              <a:t>Apriori</a:t>
            </a:r>
            <a:r>
              <a:rPr lang="en-IN" sz="2000" dirty="0">
                <a:solidFill>
                  <a:srgbClr val="FF0000"/>
                </a:solidFill>
              </a:rPr>
              <a:t> algorithm using Excel file</a:t>
            </a:r>
            <a:r>
              <a:rPr lang="en-IN" sz="2400" dirty="0">
                <a:solidFill>
                  <a:srgbClr val="FF0000"/>
                </a:solidFill>
              </a:rPr>
              <a:t>) </a:t>
            </a:r>
            <a:endParaRPr lang="en-IN" dirty="0">
              <a:solidFill>
                <a:srgbClr val="FF0000"/>
              </a:solidFill>
            </a:endParaRPr>
          </a:p>
        </p:txBody>
      </p:sp>
      <p:pic>
        <p:nvPicPr>
          <p:cNvPr id="10" name="Picture 9" descr="Graphical user interface, text, application, email&#10;&#10;Description automatically generated">
            <a:extLst>
              <a:ext uri="{FF2B5EF4-FFF2-40B4-BE49-F238E27FC236}">
                <a16:creationId xmlns:a16="http://schemas.microsoft.com/office/drawing/2014/main" id="{A3F620C7-C328-4F8D-8298-3A47D3DB2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239" y="4047178"/>
            <a:ext cx="4161565" cy="2117830"/>
          </a:xfrm>
          <a:prstGeom prst="rect">
            <a:avLst/>
          </a:prstGeom>
          <a:ln>
            <a:noFill/>
          </a:ln>
          <a:effectLst>
            <a:outerShdw blurRad="292100" dist="139700" dir="2700000" algn="tl" rotWithShape="0">
              <a:srgbClr val="333333">
                <a:alpha val="65000"/>
              </a:srgbClr>
            </a:outerShdw>
          </a:effectLst>
        </p:spPr>
      </p:pic>
      <p:pic>
        <p:nvPicPr>
          <p:cNvPr id="6" name="Picture 5" descr="Graphical user interface, application, Word&#10;&#10;Description automatically generated">
            <a:extLst>
              <a:ext uri="{FF2B5EF4-FFF2-40B4-BE49-F238E27FC236}">
                <a16:creationId xmlns:a16="http://schemas.microsoft.com/office/drawing/2014/main" id="{E86FDBFF-B29B-4890-B10F-A1B2B6AC4241}"/>
              </a:ext>
            </a:extLst>
          </p:cNvPr>
          <p:cNvPicPr/>
          <p:nvPr/>
        </p:nvPicPr>
        <p:blipFill>
          <a:blip r:embed="rId3">
            <a:extLst>
              <a:ext uri="{28A0092B-C50C-407E-A947-70E740481C1C}">
                <a14:useLocalDpi xmlns:a14="http://schemas.microsoft.com/office/drawing/2010/main" val="0"/>
              </a:ext>
            </a:extLst>
          </a:blip>
          <a:stretch>
            <a:fillRect/>
          </a:stretch>
        </p:blipFill>
        <p:spPr>
          <a:xfrm>
            <a:off x="7205753" y="4112053"/>
            <a:ext cx="4274820" cy="2052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958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DF3372-3A4B-43DC-8450-E08352C16E53}"/>
              </a:ext>
            </a:extLst>
          </p:cNvPr>
          <p:cNvSpPr>
            <a:spLocks noGrp="1"/>
          </p:cNvSpPr>
          <p:nvPr>
            <p:ph idx="1"/>
          </p:nvPr>
        </p:nvSpPr>
        <p:spPr>
          <a:xfrm>
            <a:off x="600731" y="1398730"/>
            <a:ext cx="11102158" cy="5322985"/>
          </a:xfrm>
        </p:spPr>
        <p:txBody>
          <a:bodyPr>
            <a:normAutofit lnSpcReduction="10000"/>
          </a:bodyPr>
          <a:lstStyle/>
          <a:p>
            <a:pPr>
              <a:lnSpc>
                <a:spcPct val="100000"/>
              </a:lnSpc>
              <a:spcBef>
                <a:spcPts val="600"/>
              </a:spcBef>
              <a:spcAft>
                <a:spcPts val="600"/>
              </a:spcAft>
            </a:pPr>
            <a:r>
              <a:rPr lang="en-IN" sz="1600" dirty="0"/>
              <a:t>I cannot share the rest of the implementations and codes due to </a:t>
            </a:r>
            <a:r>
              <a:rPr lang="en-IN" sz="1600"/>
              <a:t>privacy concerns.</a:t>
            </a:r>
          </a:p>
          <a:p>
            <a:pPr>
              <a:lnSpc>
                <a:spcPct val="100000"/>
              </a:lnSpc>
              <a:spcBef>
                <a:spcPts val="600"/>
              </a:spcBef>
              <a:spcAft>
                <a:spcPts val="600"/>
              </a:spcAft>
            </a:pPr>
            <a:r>
              <a:rPr lang="en-IN" sz="1600" dirty="0"/>
              <a:t>After implementation, we calculated the time taken for every execution.</a:t>
            </a:r>
          </a:p>
          <a:p>
            <a:pPr lvl="0">
              <a:lnSpc>
                <a:spcPct val="100000"/>
              </a:lnSpc>
              <a:spcBef>
                <a:spcPts val="600"/>
              </a:spcBef>
              <a:spcAft>
                <a:spcPts val="600"/>
              </a:spcAft>
            </a:pPr>
            <a:r>
              <a:rPr lang="en-IN" sz="1600" dirty="0"/>
              <a:t>The </a:t>
            </a:r>
            <a:r>
              <a:rPr lang="en-IN" sz="1600" dirty="0" err="1"/>
              <a:t>Apriori</a:t>
            </a:r>
            <a:r>
              <a:rPr lang="en-IN" sz="1600" dirty="0"/>
              <a:t> algorithm program, which connects with the </a:t>
            </a:r>
            <a:r>
              <a:rPr lang="en-IN" sz="1600" b="1" dirty="0"/>
              <a:t>Excel file</a:t>
            </a:r>
            <a:r>
              <a:rPr lang="en-IN" sz="1600" dirty="0"/>
              <a:t> takes time for total execution is 72.85 sec.</a:t>
            </a:r>
          </a:p>
          <a:p>
            <a:pPr lvl="0">
              <a:lnSpc>
                <a:spcPct val="100000"/>
              </a:lnSpc>
              <a:spcBef>
                <a:spcPts val="600"/>
              </a:spcBef>
              <a:spcAft>
                <a:spcPts val="600"/>
              </a:spcAft>
            </a:pPr>
            <a:r>
              <a:rPr lang="en-IN" sz="1600" dirty="0"/>
              <a:t>The </a:t>
            </a:r>
            <a:r>
              <a:rPr lang="en-IN" sz="1600" dirty="0" err="1"/>
              <a:t>Apriori</a:t>
            </a:r>
            <a:r>
              <a:rPr lang="en-IN" sz="1600" dirty="0"/>
              <a:t> algorithm program, which connects with the </a:t>
            </a:r>
            <a:r>
              <a:rPr lang="en-IN" sz="1600" b="1" dirty="0"/>
              <a:t>MySQL</a:t>
            </a:r>
            <a:r>
              <a:rPr lang="en-IN" sz="1600" dirty="0"/>
              <a:t> takes time for total execution is 57.32 sec.</a:t>
            </a:r>
          </a:p>
          <a:p>
            <a:pPr>
              <a:lnSpc>
                <a:spcPct val="100000"/>
              </a:lnSpc>
              <a:spcBef>
                <a:spcPts val="600"/>
              </a:spcBef>
              <a:spcAft>
                <a:spcPts val="600"/>
              </a:spcAft>
            </a:pPr>
            <a:r>
              <a:rPr lang="en-IN" sz="1600" dirty="0"/>
              <a:t>The </a:t>
            </a:r>
            <a:r>
              <a:rPr lang="en-IN" sz="1600" dirty="0" err="1"/>
              <a:t>Apriori</a:t>
            </a:r>
            <a:r>
              <a:rPr lang="en-IN" sz="1600" dirty="0"/>
              <a:t> algorithm program, which connects with </a:t>
            </a:r>
            <a:r>
              <a:rPr lang="en-IN" sz="1600" b="1" dirty="0"/>
              <a:t>MongoDB</a:t>
            </a:r>
            <a:r>
              <a:rPr lang="en-IN" sz="1600" dirty="0"/>
              <a:t> takes time for total execution is 15.24 sec.</a:t>
            </a:r>
          </a:p>
          <a:p>
            <a:pPr>
              <a:buNone/>
            </a:pPr>
            <a:endParaRPr lang="en-IN" dirty="0"/>
          </a:p>
          <a:p>
            <a:endParaRPr lang="en-IN" dirty="0"/>
          </a:p>
          <a:p>
            <a:endParaRPr lang="en-IN" dirty="0"/>
          </a:p>
          <a:p>
            <a:endParaRPr lang="en-IN" dirty="0"/>
          </a:p>
          <a:p>
            <a:endParaRPr lang="en-IN" dirty="0"/>
          </a:p>
          <a:p>
            <a:endParaRPr lang="en-IN" dirty="0"/>
          </a:p>
          <a:p>
            <a:r>
              <a:rPr lang="en-IN" sz="1400" b="1" dirty="0"/>
              <a:t>                 X= 79 %</a:t>
            </a:r>
            <a:endParaRPr lang="en-IN" sz="1400" dirty="0"/>
          </a:p>
          <a:p>
            <a:r>
              <a:rPr lang="en-IN" sz="1600" b="1" dirty="0"/>
              <a:t>After calculation, we found that MongoDB is 79% faster  than excel files in the </a:t>
            </a:r>
            <a:r>
              <a:rPr lang="en-IN" sz="1600" b="1" dirty="0" err="1"/>
              <a:t>Apriori</a:t>
            </a:r>
            <a:r>
              <a:rPr lang="en-IN" sz="1600" b="1" dirty="0"/>
              <a:t> algorithm.</a:t>
            </a:r>
            <a:endParaRPr lang="en-IN" sz="1600" dirty="0"/>
          </a:p>
        </p:txBody>
      </p:sp>
      <p:sp>
        <p:nvSpPr>
          <p:cNvPr id="3" name="Title 2">
            <a:extLst>
              <a:ext uri="{FF2B5EF4-FFF2-40B4-BE49-F238E27FC236}">
                <a16:creationId xmlns:a16="http://schemas.microsoft.com/office/drawing/2014/main" id="{AF7AEE23-AEB9-4A89-B904-D6490069F90C}"/>
              </a:ext>
            </a:extLst>
          </p:cNvPr>
          <p:cNvSpPr>
            <a:spLocks noGrp="1"/>
          </p:cNvSpPr>
          <p:nvPr>
            <p:ph type="title"/>
          </p:nvPr>
        </p:nvSpPr>
        <p:spPr/>
        <p:txBody>
          <a:bodyPr>
            <a:normAutofit/>
          </a:bodyPr>
          <a:lstStyle/>
          <a:p>
            <a:r>
              <a:rPr lang="en-IN" sz="3600" u="sng" dirty="0">
                <a:solidFill>
                  <a:srgbClr val="FF0000"/>
                </a:solidFill>
              </a:rPr>
              <a:t>Result</a:t>
            </a:r>
            <a:endParaRPr lang="en-IN" sz="3600" dirty="0">
              <a:solidFill>
                <a:srgbClr val="FF0000"/>
              </a:solidFill>
            </a:endParaRPr>
          </a:p>
        </p:txBody>
      </p:sp>
      <p:grpSp>
        <p:nvGrpSpPr>
          <p:cNvPr id="4" name="Group 3">
            <a:extLst>
              <a:ext uri="{FF2B5EF4-FFF2-40B4-BE49-F238E27FC236}">
                <a16:creationId xmlns:a16="http://schemas.microsoft.com/office/drawing/2014/main" id="{66595757-F778-429D-9020-0A4563266E7D}"/>
              </a:ext>
              <a:ext uri="{C183D7F6-B498-43B3-948B-1728B52AA6E4}">
                <adec:decorative xmlns:adec="http://schemas.microsoft.com/office/drawing/2017/decorative" val="1"/>
              </a:ext>
            </a:extLst>
          </p:cNvPr>
          <p:cNvGrpSpPr/>
          <p:nvPr/>
        </p:nvGrpSpPr>
        <p:grpSpPr>
          <a:xfrm>
            <a:off x="491697" y="1854714"/>
            <a:ext cx="168991" cy="242253"/>
            <a:chOff x="5052041" y="3023897"/>
            <a:chExt cx="1009650" cy="1502702"/>
          </a:xfrm>
        </p:grpSpPr>
        <p:sp>
          <p:nvSpPr>
            <p:cNvPr id="5" name="Freeform: Shape 4">
              <a:extLst>
                <a:ext uri="{FF2B5EF4-FFF2-40B4-BE49-F238E27FC236}">
                  <a16:creationId xmlns:a16="http://schemas.microsoft.com/office/drawing/2014/main" id="{529DAC21-A4D4-4BCC-88C2-88C1A1444D75}"/>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6" name="Freeform: Shape 5">
              <a:extLst>
                <a:ext uri="{FF2B5EF4-FFF2-40B4-BE49-F238E27FC236}">
                  <a16:creationId xmlns:a16="http://schemas.microsoft.com/office/drawing/2014/main" id="{08B09BF1-68F9-4328-BEE6-B964E471143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7" name="Freeform: Shape 6">
              <a:extLst>
                <a:ext uri="{FF2B5EF4-FFF2-40B4-BE49-F238E27FC236}">
                  <a16:creationId xmlns:a16="http://schemas.microsoft.com/office/drawing/2014/main" id="{5427DF9A-2578-48B2-BAA0-6A2CEAB81E4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8" name="Group 7">
            <a:extLst>
              <a:ext uri="{FF2B5EF4-FFF2-40B4-BE49-F238E27FC236}">
                <a16:creationId xmlns:a16="http://schemas.microsoft.com/office/drawing/2014/main" id="{1035AC04-E418-4C07-917C-B3739C4221E7}"/>
              </a:ext>
              <a:ext uri="{C183D7F6-B498-43B3-948B-1728B52AA6E4}">
                <adec:decorative xmlns:adec="http://schemas.microsoft.com/office/drawing/2017/decorative" val="1"/>
              </a:ext>
            </a:extLst>
          </p:cNvPr>
          <p:cNvGrpSpPr/>
          <p:nvPr/>
        </p:nvGrpSpPr>
        <p:grpSpPr>
          <a:xfrm>
            <a:off x="485834" y="2289604"/>
            <a:ext cx="168991" cy="208835"/>
            <a:chOff x="5052041" y="3023897"/>
            <a:chExt cx="1009650" cy="1502702"/>
          </a:xfrm>
        </p:grpSpPr>
        <p:sp>
          <p:nvSpPr>
            <p:cNvPr id="9" name="Freeform: Shape 8">
              <a:extLst>
                <a:ext uri="{FF2B5EF4-FFF2-40B4-BE49-F238E27FC236}">
                  <a16:creationId xmlns:a16="http://schemas.microsoft.com/office/drawing/2014/main" id="{DF000B0F-A032-433E-A092-2EB5723E4BE6}"/>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47A1F7C4-4C14-42B2-8CFF-3B2B680D7F5F}"/>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id="{0DB02463-3614-492F-A133-EF93600DA1AC}"/>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2" name="Group 11">
            <a:extLst>
              <a:ext uri="{FF2B5EF4-FFF2-40B4-BE49-F238E27FC236}">
                <a16:creationId xmlns:a16="http://schemas.microsoft.com/office/drawing/2014/main" id="{42FC6634-9CA7-49B3-AB96-7127D47BA428}"/>
              </a:ext>
              <a:ext uri="{C183D7F6-B498-43B3-948B-1728B52AA6E4}">
                <adec:decorative xmlns:adec="http://schemas.microsoft.com/office/drawing/2017/decorative" val="1"/>
              </a:ext>
            </a:extLst>
          </p:cNvPr>
          <p:cNvGrpSpPr/>
          <p:nvPr/>
        </p:nvGrpSpPr>
        <p:grpSpPr>
          <a:xfrm>
            <a:off x="516235" y="2692172"/>
            <a:ext cx="168991" cy="208834"/>
            <a:chOff x="5052041" y="3023897"/>
            <a:chExt cx="1009650" cy="1502702"/>
          </a:xfrm>
        </p:grpSpPr>
        <p:sp>
          <p:nvSpPr>
            <p:cNvPr id="13" name="Freeform: Shape 12">
              <a:extLst>
                <a:ext uri="{FF2B5EF4-FFF2-40B4-BE49-F238E27FC236}">
                  <a16:creationId xmlns:a16="http://schemas.microsoft.com/office/drawing/2014/main" id="{3D9801F5-5928-4C29-85B7-788BC9DF9B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4BE0B548-4A4D-4955-83ED-C8BB619EBFA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D7E5619-E6CE-447D-910D-34CD5511913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19" name="Rectangle 18">
            <a:extLst>
              <a:ext uri="{FF2B5EF4-FFF2-40B4-BE49-F238E27FC236}">
                <a16:creationId xmlns:a16="http://schemas.microsoft.com/office/drawing/2014/main" id="{4F48F7F3-3588-4419-8AD9-EF69C7FBC39E}"/>
              </a:ext>
            </a:extLst>
          </p:cNvPr>
          <p:cNvSpPr/>
          <p:nvPr/>
        </p:nvSpPr>
        <p:spPr>
          <a:xfrm>
            <a:off x="485834" y="3074536"/>
            <a:ext cx="9552083"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u="sng" dirty="0">
                <a:latin typeface="Calibri" panose="020F0502020204030204" pitchFamily="34" charset="0"/>
                <a:ea typeface="Calibri" panose="020F0502020204030204" pitchFamily="34" charset="0"/>
                <a:cs typeface="Calibri" panose="020F0502020204030204" pitchFamily="34" charset="0"/>
              </a:rPr>
              <a:t>Now we calculate the percentage of how much </a:t>
            </a:r>
            <a:r>
              <a:rPr lang="en-IN" u="sng" dirty="0" err="1">
                <a:latin typeface="Calibri" panose="020F0502020204030204" pitchFamily="34" charset="0"/>
                <a:ea typeface="Calibri" panose="020F0502020204030204" pitchFamily="34" charset="0"/>
                <a:cs typeface="Calibri" panose="020F0502020204030204" pitchFamily="34" charset="0"/>
              </a:rPr>
              <a:t>timeMongoDB</a:t>
            </a:r>
            <a:r>
              <a:rPr lang="en-IN" u="sng" dirty="0">
                <a:latin typeface="Calibri" panose="020F0502020204030204" pitchFamily="34" charset="0"/>
                <a:ea typeface="Calibri" panose="020F0502020204030204" pitchFamily="34" charset="0"/>
                <a:cs typeface="Calibri" panose="020F0502020204030204" pitchFamily="34" charset="0"/>
              </a:rPr>
              <a:t> is faster than excel file</a:t>
            </a:r>
            <a:r>
              <a:rPr lang="en-IN" dirty="0">
                <a:latin typeface="Calibri" panose="020F0502020204030204" pitchFamily="34" charset="0"/>
                <a:ea typeface="Calibri" panose="020F0502020204030204" pitchFamily="34" charset="0"/>
                <a:cs typeface="Calibri" panose="020F0502020204030204" pitchFamily="34"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X = percentage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10;&#10;Description automatically generated">
            <a:extLst>
              <a:ext uri="{FF2B5EF4-FFF2-40B4-BE49-F238E27FC236}">
                <a16:creationId xmlns:a16="http://schemas.microsoft.com/office/drawing/2014/main" id="{92AC3D18-E958-45AD-89B8-B507F61D206A}"/>
              </a:ext>
            </a:extLst>
          </p:cNvPr>
          <p:cNvPicPr/>
          <p:nvPr/>
        </p:nvPicPr>
        <p:blipFill rotWithShape="1">
          <a:blip r:embed="rId2">
            <a:extLst>
              <a:ext uri="{28A0092B-C50C-407E-A947-70E740481C1C}">
                <a14:useLocalDpi xmlns:a14="http://schemas.microsoft.com/office/drawing/2010/main" val="0"/>
              </a:ext>
            </a:extLst>
          </a:blip>
          <a:srcRect t="20840" b="16130"/>
          <a:stretch/>
        </p:blipFill>
        <p:spPr>
          <a:xfrm>
            <a:off x="1363351" y="4075847"/>
            <a:ext cx="5631180" cy="629174"/>
          </a:xfrm>
          <a:prstGeom prst="rect">
            <a:avLst/>
          </a:prstGeom>
        </p:spPr>
      </p:pic>
      <p:pic>
        <p:nvPicPr>
          <p:cNvPr id="24" name="Picture 23" descr="A picture containing calendar&#10;&#10;Description automatically generated">
            <a:extLst>
              <a:ext uri="{FF2B5EF4-FFF2-40B4-BE49-F238E27FC236}">
                <a16:creationId xmlns:a16="http://schemas.microsoft.com/office/drawing/2014/main" id="{C2C07E2E-1BA4-4183-99D7-7D73B23860A4}"/>
              </a:ext>
            </a:extLst>
          </p:cNvPr>
          <p:cNvPicPr/>
          <p:nvPr/>
        </p:nvPicPr>
        <p:blipFill rotWithShape="1">
          <a:blip r:embed="rId3">
            <a:extLst>
              <a:ext uri="{28A0092B-C50C-407E-A947-70E740481C1C}">
                <a14:useLocalDpi xmlns:a14="http://schemas.microsoft.com/office/drawing/2010/main" val="0"/>
              </a:ext>
            </a:extLst>
          </a:blip>
          <a:srcRect t="3807" b="14107"/>
          <a:stretch/>
        </p:blipFill>
        <p:spPr>
          <a:xfrm>
            <a:off x="1363351" y="4824135"/>
            <a:ext cx="3063240" cy="713064"/>
          </a:xfrm>
          <a:prstGeom prst="rect">
            <a:avLst/>
          </a:prstGeom>
        </p:spPr>
      </p:pic>
    </p:spTree>
    <p:extLst>
      <p:ext uri="{BB962C8B-B14F-4D97-AF65-F5344CB8AC3E}">
        <p14:creationId xmlns:p14="http://schemas.microsoft.com/office/powerpoint/2010/main" val="424335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6B951-DAA2-46D9-AA3C-B18BBE91DC5A}"/>
              </a:ext>
            </a:extLst>
          </p:cNvPr>
          <p:cNvSpPr>
            <a:spLocks noGrp="1"/>
          </p:cNvSpPr>
          <p:nvPr>
            <p:ph idx="1"/>
          </p:nvPr>
        </p:nvSpPr>
        <p:spPr>
          <a:xfrm>
            <a:off x="604433" y="1375794"/>
            <a:ext cx="10983131" cy="4801169"/>
          </a:xfrm>
        </p:spPr>
        <p:txBody>
          <a:bodyPr>
            <a:normAutofit/>
          </a:bodyPr>
          <a:lstStyle/>
          <a:p>
            <a:r>
              <a:rPr lang="en-IN" sz="1800" u="sng" dirty="0"/>
              <a:t>Now we calculate the percentage of how much time MongoDB is faster than MySQL</a:t>
            </a:r>
            <a:endParaRPr lang="en-IN" sz="1800" dirty="0"/>
          </a:p>
        </p:txBody>
      </p:sp>
      <p:sp>
        <p:nvSpPr>
          <p:cNvPr id="3" name="Title 2">
            <a:extLst>
              <a:ext uri="{FF2B5EF4-FFF2-40B4-BE49-F238E27FC236}">
                <a16:creationId xmlns:a16="http://schemas.microsoft.com/office/drawing/2014/main" id="{73899A74-3680-4F61-9B6C-FE63CD05FADE}"/>
              </a:ext>
            </a:extLst>
          </p:cNvPr>
          <p:cNvSpPr>
            <a:spLocks noGrp="1"/>
          </p:cNvSpPr>
          <p:nvPr>
            <p:ph type="title"/>
          </p:nvPr>
        </p:nvSpPr>
        <p:spPr/>
        <p:txBody>
          <a:bodyPr>
            <a:normAutofit/>
          </a:bodyPr>
          <a:lstStyle/>
          <a:p>
            <a:r>
              <a:rPr lang="en-IN" sz="3600" u="sng" dirty="0">
                <a:solidFill>
                  <a:srgbClr val="FF0000"/>
                </a:solidFill>
              </a:rPr>
              <a:t>Result</a:t>
            </a:r>
            <a:endParaRPr lang="en-IN" sz="3600" dirty="0"/>
          </a:p>
        </p:txBody>
      </p:sp>
      <p:pic>
        <p:nvPicPr>
          <p:cNvPr id="4" name="Picture 3">
            <a:extLst>
              <a:ext uri="{FF2B5EF4-FFF2-40B4-BE49-F238E27FC236}">
                <a16:creationId xmlns:a16="http://schemas.microsoft.com/office/drawing/2014/main" id="{C3F0D7C0-9BFA-441D-A2FF-1C7FFB482DDF}"/>
              </a:ext>
            </a:extLst>
          </p:cNvPr>
          <p:cNvPicPr/>
          <p:nvPr/>
        </p:nvPicPr>
        <p:blipFill rotWithShape="1">
          <a:blip r:embed="rId2">
            <a:extLst>
              <a:ext uri="{28A0092B-C50C-407E-A947-70E740481C1C}">
                <a14:useLocalDpi xmlns:a14="http://schemas.microsoft.com/office/drawing/2010/main" val="0"/>
              </a:ext>
            </a:extLst>
          </a:blip>
          <a:srcRect b="8182"/>
          <a:stretch/>
        </p:blipFill>
        <p:spPr bwMode="auto">
          <a:xfrm>
            <a:off x="933208" y="1860374"/>
            <a:ext cx="5585038" cy="1134495"/>
          </a:xfrm>
          <a:prstGeom prst="rect">
            <a:avLst/>
          </a:prstGeom>
          <a:ln>
            <a:noFill/>
          </a:ln>
          <a:extLst>
            <a:ext uri="{53640926-AAD7-44D8-BBD7-CCE9431645EC}">
              <a14:shadowObscured xmlns:a14="http://schemas.microsoft.com/office/drawing/2010/main"/>
            </a:ext>
          </a:extLst>
        </p:spPr>
      </p:pic>
      <p:pic>
        <p:nvPicPr>
          <p:cNvPr id="5" name="Picture 4" descr="A picture containing text&#10;&#10;Description automatically generated">
            <a:extLst>
              <a:ext uri="{FF2B5EF4-FFF2-40B4-BE49-F238E27FC236}">
                <a16:creationId xmlns:a16="http://schemas.microsoft.com/office/drawing/2014/main" id="{C9FEC20C-DC85-46DD-9242-B22B6052052A}"/>
              </a:ext>
            </a:extLst>
          </p:cNvPr>
          <p:cNvPicPr/>
          <p:nvPr/>
        </p:nvPicPr>
        <p:blipFill>
          <a:blip r:embed="rId3">
            <a:extLst>
              <a:ext uri="{28A0092B-C50C-407E-A947-70E740481C1C}">
                <a14:useLocalDpi xmlns:a14="http://schemas.microsoft.com/office/drawing/2010/main" val="0"/>
              </a:ext>
            </a:extLst>
          </a:blip>
          <a:stretch>
            <a:fillRect/>
          </a:stretch>
        </p:blipFill>
        <p:spPr>
          <a:xfrm>
            <a:off x="1082497" y="3105293"/>
            <a:ext cx="3137165" cy="896255"/>
          </a:xfrm>
          <a:prstGeom prst="rect">
            <a:avLst/>
          </a:prstGeom>
        </p:spPr>
      </p:pic>
      <p:sp>
        <p:nvSpPr>
          <p:cNvPr id="6" name="Rectangle 5">
            <a:extLst>
              <a:ext uri="{FF2B5EF4-FFF2-40B4-BE49-F238E27FC236}">
                <a16:creationId xmlns:a16="http://schemas.microsoft.com/office/drawing/2014/main" id="{ADBD154B-5CFF-4775-9C9A-A20DC285DBE8}"/>
              </a:ext>
            </a:extLst>
          </p:cNvPr>
          <p:cNvSpPr/>
          <p:nvPr/>
        </p:nvSpPr>
        <p:spPr>
          <a:xfrm>
            <a:off x="1082497" y="3985427"/>
            <a:ext cx="6096000" cy="1103828"/>
          </a:xfrm>
          <a:prstGeom prst="rect">
            <a:avLst/>
          </a:prstGeom>
        </p:spPr>
        <p:txBody>
          <a:bodyPr>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X= 73%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Calibri" panose="020F0502020204030204" pitchFamily="34" charset="0"/>
              </a:rPr>
              <a:t>After calculation, we found that MongoDB is 73% faster than MySQL in the </a:t>
            </a:r>
            <a:r>
              <a:rPr lang="en-IN" b="1" dirty="0" err="1">
                <a:latin typeface="Calibri" panose="020F0502020204030204" pitchFamily="34" charset="0"/>
                <a:ea typeface="Calibri" panose="020F0502020204030204" pitchFamily="34" charset="0"/>
                <a:cs typeface="Calibri" panose="020F0502020204030204" pitchFamily="34" charset="0"/>
              </a:rPr>
              <a:t>Apriori</a:t>
            </a:r>
            <a:r>
              <a:rPr lang="en-IN" b="1" dirty="0">
                <a:latin typeface="Calibri" panose="020F0502020204030204" pitchFamily="34" charset="0"/>
                <a:ea typeface="Calibri" panose="020F0502020204030204" pitchFamily="34" charset="0"/>
                <a:cs typeface="Calibri" panose="020F0502020204030204" pitchFamily="34" charset="0"/>
              </a:rPr>
              <a:t>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426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2185A-1E7A-4C31-95BC-4154333621B4}"/>
              </a:ext>
            </a:extLst>
          </p:cNvPr>
          <p:cNvSpPr>
            <a:spLocks noGrp="1"/>
          </p:cNvSpPr>
          <p:nvPr>
            <p:ph idx="1"/>
          </p:nvPr>
        </p:nvSpPr>
        <p:spPr>
          <a:xfrm>
            <a:off x="604433" y="1604211"/>
            <a:ext cx="10983131" cy="4939202"/>
          </a:xfrm>
        </p:spPr>
        <p:txBody>
          <a:bodyPr/>
          <a:lstStyle/>
          <a:p>
            <a:r>
              <a:rPr lang="en-US" sz="1800" dirty="0"/>
              <a:t>After getting the result we found that MongoDB is more efficient when we work Bigdata. Below the image(figure 7)we can see that when the number of data is increasing MySQL and Excel files getting slow as respect to MongoDB.</a:t>
            </a:r>
          </a:p>
          <a:p>
            <a:r>
              <a:rPr lang="en-US" sz="1800" dirty="0"/>
              <a:t> </a:t>
            </a:r>
            <a:r>
              <a:rPr lang="en-IN" sz="1800" dirty="0"/>
              <a:t>In our project “Performance analysis of </a:t>
            </a:r>
            <a:r>
              <a:rPr lang="en-IN" sz="1800" dirty="0" err="1"/>
              <a:t>Apriori</a:t>
            </a:r>
            <a:r>
              <a:rPr lang="en-IN" sz="1800" dirty="0"/>
              <a:t> algorithm using MongoDB” is proof that MongoDB is faster instead of using MySQL and Excel files in Big data environment.</a:t>
            </a:r>
          </a:p>
          <a:p>
            <a:endParaRPr lang="en-US" sz="1800" dirty="0"/>
          </a:p>
          <a:p>
            <a:endParaRPr lang="en-IN" sz="2000" u="sng" dirty="0"/>
          </a:p>
          <a:p>
            <a:endParaRPr lang="en-IN" sz="2000" u="sng" dirty="0"/>
          </a:p>
          <a:p>
            <a:endParaRPr lang="en-IN" sz="2000" u="sng" dirty="0"/>
          </a:p>
          <a:p>
            <a:endParaRPr lang="en-IN" sz="2000" u="sng" dirty="0"/>
          </a:p>
          <a:p>
            <a:r>
              <a:rPr lang="en-IN" dirty="0"/>
              <a:t>                                                                                                   figure 7</a:t>
            </a:r>
          </a:p>
        </p:txBody>
      </p:sp>
      <p:sp>
        <p:nvSpPr>
          <p:cNvPr id="3" name="Title 2">
            <a:extLst>
              <a:ext uri="{FF2B5EF4-FFF2-40B4-BE49-F238E27FC236}">
                <a16:creationId xmlns:a16="http://schemas.microsoft.com/office/drawing/2014/main" id="{4AE95E89-4C87-4B2E-A08E-80EF60581F6A}"/>
              </a:ext>
            </a:extLst>
          </p:cNvPr>
          <p:cNvSpPr>
            <a:spLocks noGrp="1"/>
          </p:cNvSpPr>
          <p:nvPr>
            <p:ph type="title"/>
          </p:nvPr>
        </p:nvSpPr>
        <p:spPr/>
        <p:txBody>
          <a:bodyPr>
            <a:normAutofit/>
          </a:bodyPr>
          <a:lstStyle/>
          <a:p>
            <a:r>
              <a:rPr lang="en-IN" sz="3600" u="sng" dirty="0">
                <a:solidFill>
                  <a:srgbClr val="FF0000"/>
                </a:solidFill>
              </a:rPr>
              <a:t>Discussion</a:t>
            </a:r>
            <a:endParaRPr lang="en-IN" sz="3600"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346C47C0-107A-44AC-8A13-5914E3E901A1}"/>
              </a:ext>
            </a:extLst>
          </p:cNvPr>
          <p:cNvPicPr/>
          <p:nvPr/>
        </p:nvPicPr>
        <p:blipFill>
          <a:blip r:embed="rId2">
            <a:extLst>
              <a:ext uri="{28A0092B-C50C-407E-A947-70E740481C1C}">
                <a14:useLocalDpi xmlns:a14="http://schemas.microsoft.com/office/drawing/2010/main" val="0"/>
              </a:ext>
            </a:extLst>
          </a:blip>
          <a:stretch>
            <a:fillRect/>
          </a:stretch>
        </p:blipFill>
        <p:spPr>
          <a:xfrm>
            <a:off x="2446789" y="3563224"/>
            <a:ext cx="5486400" cy="24714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2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0653A0-53FA-441E-8B40-5017183451E7}"/>
              </a:ext>
            </a:extLst>
          </p:cNvPr>
          <p:cNvSpPr>
            <a:spLocks noGrp="1"/>
          </p:cNvSpPr>
          <p:nvPr>
            <p:ph idx="1"/>
          </p:nvPr>
        </p:nvSpPr>
        <p:spPr>
          <a:xfrm>
            <a:off x="604435" y="1604211"/>
            <a:ext cx="11123374" cy="4572752"/>
          </a:xfrm>
        </p:spPr>
        <p:txBody>
          <a:bodyPr/>
          <a:lstStyle/>
          <a:p>
            <a:pPr algn="just"/>
            <a:r>
              <a:rPr lang="en-IN" sz="1600" dirty="0"/>
              <a:t>    Nowadays we need to work with a huge amount of data in some companies the average amount of records are 3-4 billion per day. In this situation work with SQL server backend that collects and stores an extremely large amount of records. It can crash because it is very time-consuming to get table records.</a:t>
            </a:r>
          </a:p>
          <a:p>
            <a:pPr algn="just"/>
            <a:r>
              <a:rPr lang="en-IN" sz="2000" dirty="0"/>
              <a:t>   </a:t>
            </a:r>
            <a:r>
              <a:rPr lang="en-IN" sz="1600" dirty="0"/>
              <a:t>To overcome this problem NoSQL database comes into the field. Dozens of NoSQL data stores are available MongoDB is one of them. It is an open-source document database. It usually does not have a schema. It has more few features like Document-oriented means instead of having data in relational type format, it stores the data in the document. This makes MongoDB very flexible and adaptable to real business world situations and requirements.</a:t>
            </a:r>
            <a:endParaRPr lang="en-IN" sz="2000" dirty="0"/>
          </a:p>
          <a:p>
            <a:pPr algn="just"/>
            <a:r>
              <a:rPr lang="en-US" sz="1600" dirty="0"/>
              <a:t>We want to implement the Apriori algorithm using MongoDB as a database. At first, we implement the algorithm with flat files and </a:t>
            </a:r>
            <a:r>
              <a:rPr lang="en-US" sz="1600" dirty="0" err="1"/>
              <a:t>RDBMS.Also</a:t>
            </a:r>
            <a:r>
              <a:rPr lang="en-US" sz="1600" dirty="0"/>
              <a:t>, we calculate the program runtime in each case and we want to a performance comparison between them.</a:t>
            </a:r>
            <a:endParaRPr lang="en-IN" sz="1600" dirty="0"/>
          </a:p>
        </p:txBody>
      </p:sp>
      <p:sp>
        <p:nvSpPr>
          <p:cNvPr id="3" name="Title 2">
            <a:extLst>
              <a:ext uri="{FF2B5EF4-FFF2-40B4-BE49-F238E27FC236}">
                <a16:creationId xmlns:a16="http://schemas.microsoft.com/office/drawing/2014/main" id="{30469EF5-B44A-4CD2-AC2E-3286FA6CF117}"/>
              </a:ext>
            </a:extLst>
          </p:cNvPr>
          <p:cNvSpPr>
            <a:spLocks noGrp="1"/>
          </p:cNvSpPr>
          <p:nvPr>
            <p:ph type="title"/>
          </p:nvPr>
        </p:nvSpPr>
        <p:spPr>
          <a:xfrm>
            <a:off x="604434" y="448629"/>
            <a:ext cx="10983132" cy="599996"/>
          </a:xfrm>
        </p:spPr>
        <p:txBody>
          <a:bodyPr>
            <a:normAutofit/>
          </a:bodyPr>
          <a:lstStyle/>
          <a:p>
            <a:r>
              <a:rPr lang="en-US" sz="3600" u="sng" dirty="0">
                <a:solidFill>
                  <a:srgbClr val="FF0000"/>
                </a:solidFill>
              </a:rPr>
              <a:t>Domain Description</a:t>
            </a:r>
            <a:endParaRPr lang="en-IN" sz="3600" dirty="0">
              <a:solidFill>
                <a:srgbClr val="FF0000"/>
              </a:solidFill>
            </a:endParaRPr>
          </a:p>
        </p:txBody>
      </p:sp>
      <p:pic>
        <p:nvPicPr>
          <p:cNvPr id="5" name="Picture 4" descr="Text&#10;&#10;Description automatically generated">
            <a:extLst>
              <a:ext uri="{FF2B5EF4-FFF2-40B4-BE49-F238E27FC236}">
                <a16:creationId xmlns:a16="http://schemas.microsoft.com/office/drawing/2014/main" id="{8F727A5C-59FF-41EB-8CCC-5CD9E88AF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815" y="4263780"/>
            <a:ext cx="3733101" cy="2313189"/>
          </a:xfrm>
          <a:prstGeom prst="rect">
            <a:avLst/>
          </a:prstGeom>
        </p:spPr>
      </p:pic>
    </p:spTree>
    <p:extLst>
      <p:ext uri="{BB962C8B-B14F-4D97-AF65-F5344CB8AC3E}">
        <p14:creationId xmlns:p14="http://schemas.microsoft.com/office/powerpoint/2010/main" val="402623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u="sng" dirty="0">
                <a:solidFill>
                  <a:srgbClr val="FF0000"/>
                </a:solidFill>
              </a:rPr>
              <a:t>INTRODUCTION OF MONGODB</a:t>
            </a:r>
            <a:endParaRPr lang="en-US" dirty="0">
              <a:solidFill>
                <a:srgbClr val="FF0000"/>
              </a:solidFill>
            </a:endParaRPr>
          </a:p>
        </p:txBody>
      </p:sp>
      <p:pic>
        <p:nvPicPr>
          <p:cNvPr id="8" name="Content Placeholder 7" descr="Logo, company name&#10;&#10;Description automatically generated">
            <a:extLst>
              <a:ext uri="{FF2B5EF4-FFF2-40B4-BE49-F238E27FC236}">
                <a16:creationId xmlns:a16="http://schemas.microsoft.com/office/drawing/2014/main" id="{EBE34BCE-DB97-4461-A97B-246F7F6947E9}"/>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8151760" y="1383315"/>
            <a:ext cx="3809524" cy="3809524"/>
          </a:xfrm>
        </p:spPr>
      </p:pic>
      <p:sp>
        <p:nvSpPr>
          <p:cNvPr id="16" name="Rectangle 15">
            <a:extLst>
              <a:ext uri="{FF2B5EF4-FFF2-40B4-BE49-F238E27FC236}">
                <a16:creationId xmlns:a16="http://schemas.microsoft.com/office/drawing/2014/main" id="{2E984E06-66DC-42FB-BC29-A4AD0F7F2F60}"/>
              </a:ext>
            </a:extLst>
          </p:cNvPr>
          <p:cNvSpPr/>
          <p:nvPr/>
        </p:nvSpPr>
        <p:spPr>
          <a:xfrm>
            <a:off x="489358" y="1665161"/>
            <a:ext cx="8126136" cy="1754326"/>
          </a:xfrm>
          <a:prstGeom prst="rect">
            <a:avLst/>
          </a:prstGeom>
        </p:spPr>
        <p:txBody>
          <a:bodyPr wrap="square">
            <a:spAutoFit/>
          </a:bodyPr>
          <a:lstStyle/>
          <a:p>
            <a:pPr algn="just"/>
            <a:r>
              <a:rPr lang="en-IN" dirty="0"/>
              <a:t>MongoDB is a cross-platform, document oriented database that provides, high performance, high availability and easy scalability. MongoDB works on concept of collection and document.</a:t>
            </a:r>
          </a:p>
          <a:p>
            <a:pPr algn="just"/>
            <a:endParaRPr lang="en-IN" dirty="0"/>
          </a:p>
          <a:p>
            <a:pPr algn="just"/>
            <a:r>
              <a:rPr lang="en-IN" dirty="0"/>
              <a:t>Below given table shows the relationship of RDBMS terminology with MongoDB</a:t>
            </a:r>
          </a:p>
        </p:txBody>
      </p:sp>
      <p:pic>
        <p:nvPicPr>
          <p:cNvPr id="17" name="Picture 16">
            <a:extLst>
              <a:ext uri="{FF2B5EF4-FFF2-40B4-BE49-F238E27FC236}">
                <a16:creationId xmlns:a16="http://schemas.microsoft.com/office/drawing/2014/main" id="{41226C6D-AEEE-4659-BFF1-62101AA31694}"/>
              </a:ext>
            </a:extLst>
          </p:cNvPr>
          <p:cNvPicPr/>
          <p:nvPr/>
        </p:nvPicPr>
        <p:blipFill>
          <a:blip r:embed="rId3"/>
          <a:srcRect/>
          <a:stretch>
            <a:fillRect/>
          </a:stretch>
        </p:blipFill>
        <p:spPr bwMode="auto">
          <a:xfrm>
            <a:off x="604434" y="3797940"/>
            <a:ext cx="6092397" cy="2789797"/>
          </a:xfrm>
          <a:prstGeom prst="rect">
            <a:avLst/>
          </a:prstGeom>
          <a:noFill/>
          <a:ln w="9525">
            <a:noFill/>
            <a:miter lim="800000"/>
            <a:headEnd/>
            <a:tailEnd/>
          </a:ln>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E073E-A8C2-467F-9E85-BB61E874187F}"/>
              </a:ext>
            </a:extLst>
          </p:cNvPr>
          <p:cNvSpPr>
            <a:spLocks noGrp="1"/>
          </p:cNvSpPr>
          <p:nvPr>
            <p:ph type="title"/>
          </p:nvPr>
        </p:nvSpPr>
        <p:spPr>
          <a:xfrm>
            <a:off x="604434" y="448628"/>
            <a:ext cx="10983132" cy="747763"/>
          </a:xfrm>
        </p:spPr>
        <p:txBody>
          <a:bodyPr anchor="ctr">
            <a:normAutofit/>
          </a:bodyPr>
          <a:lstStyle/>
          <a:p>
            <a:r>
              <a:rPr lang="en-IN" b="1" u="sng" dirty="0">
                <a:solidFill>
                  <a:srgbClr val="FF0000"/>
                </a:solidFill>
              </a:rPr>
              <a:t>Sample document</a:t>
            </a:r>
          </a:p>
        </p:txBody>
      </p:sp>
      <p:pic>
        <p:nvPicPr>
          <p:cNvPr id="7" name="Content Placeholder 6" descr="Text&#10;&#10;Description automatically generated">
            <a:extLst>
              <a:ext uri="{FF2B5EF4-FFF2-40B4-BE49-F238E27FC236}">
                <a16:creationId xmlns:a16="http://schemas.microsoft.com/office/drawing/2014/main" id="{1A5F2C7F-97A5-4E1A-9AB2-5EFEB7A4BF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30"/>
          <a:stretch/>
        </p:blipFill>
        <p:spPr>
          <a:xfrm>
            <a:off x="754380" y="1504193"/>
            <a:ext cx="7709103" cy="4802309"/>
          </a:xfrm>
        </p:spPr>
      </p:pic>
    </p:spTree>
    <p:extLst>
      <p:ext uri="{BB962C8B-B14F-4D97-AF65-F5344CB8AC3E}">
        <p14:creationId xmlns:p14="http://schemas.microsoft.com/office/powerpoint/2010/main" val="31585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IN" b="1" u="sng" dirty="0">
                <a:solidFill>
                  <a:srgbClr val="FF0000"/>
                </a:solidFill>
              </a:rPr>
              <a:t>Advantages of MongoDB over RDBMS</a:t>
            </a:r>
            <a:endParaRPr lang="en-US" b="1" dirty="0">
              <a:solidFill>
                <a:srgbClr val="FF0000"/>
              </a:solidFill>
            </a:endParaRP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604210"/>
            <a:ext cx="9395243" cy="4805161"/>
          </a:xfrm>
        </p:spPr>
        <p:txBody>
          <a:bodyPr>
            <a:normAutofit/>
          </a:bodyPr>
          <a:lstStyle/>
          <a:p>
            <a:pPr marL="457200" lvl="1" indent="-47625">
              <a:lnSpc>
                <a:spcPts val="1800"/>
              </a:lnSpc>
            </a:pPr>
            <a:endParaRPr lang="en-US" dirty="0"/>
          </a:p>
          <a:p>
            <a:pPr marL="457200" lvl="1" indent="-47625">
              <a:lnSpc>
                <a:spcPts val="1800"/>
              </a:lnSpc>
            </a:pPr>
            <a:r>
              <a:rPr lang="en-IN" sz="2000" dirty="0">
                <a:solidFill>
                  <a:srgbClr val="FF0000"/>
                </a:solidFill>
              </a:rPr>
              <a:t>Schema less</a:t>
            </a:r>
            <a:r>
              <a:rPr lang="en-IN" sz="1600" dirty="0">
                <a:solidFill>
                  <a:srgbClr val="FF0000"/>
                </a:solidFill>
              </a:rPr>
              <a:t> </a:t>
            </a:r>
            <a:r>
              <a:rPr lang="en-IN" sz="1600" dirty="0"/>
              <a:t>: </a:t>
            </a:r>
            <a:r>
              <a:rPr lang="en-IN" sz="1800" dirty="0"/>
              <a:t>MongoDB is document database in which one collection holds different documents. Number of fields, content and size of the document can be differ from one document to another.     </a:t>
            </a:r>
          </a:p>
          <a:p>
            <a:pPr marL="457200" lvl="1" indent="-47625">
              <a:lnSpc>
                <a:spcPts val="1800"/>
              </a:lnSpc>
            </a:pPr>
            <a:r>
              <a:rPr lang="en-US" b="1" dirty="0"/>
              <a:t>                                                                                                                                                        </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686686" y="3818019"/>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199" y="294001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587001" y="484395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Rectangle 10">
            <a:extLst>
              <a:ext uri="{FF2B5EF4-FFF2-40B4-BE49-F238E27FC236}">
                <a16:creationId xmlns:a16="http://schemas.microsoft.com/office/drawing/2014/main" id="{D6F22306-E76D-4E9E-AB82-6E136BA76E5B}"/>
              </a:ext>
            </a:extLst>
          </p:cNvPr>
          <p:cNvSpPr/>
          <p:nvPr/>
        </p:nvSpPr>
        <p:spPr>
          <a:xfrm>
            <a:off x="1143699" y="2940019"/>
            <a:ext cx="6096000" cy="1200329"/>
          </a:xfrm>
          <a:prstGeom prst="rect">
            <a:avLst/>
          </a:prstGeom>
        </p:spPr>
        <p:txBody>
          <a:bodyPr>
            <a:spAutoFit/>
          </a:bodyPr>
          <a:lstStyle/>
          <a:p>
            <a:pPr lvl="0"/>
            <a:r>
              <a:rPr lang="en-IN" dirty="0">
                <a:solidFill>
                  <a:srgbClr val="FF0000"/>
                </a:solidFill>
              </a:rPr>
              <a:t>Structure</a:t>
            </a:r>
            <a:r>
              <a:rPr lang="en-IN" dirty="0"/>
              <a:t> of a single object is clear</a:t>
            </a:r>
          </a:p>
          <a:p>
            <a:pPr lvl="0"/>
            <a:endParaRPr lang="en-IN" dirty="0"/>
          </a:p>
          <a:p>
            <a:pPr lvl="0"/>
            <a:endParaRPr lang="en-IN" dirty="0"/>
          </a:p>
          <a:p>
            <a:pPr lvl="0"/>
            <a:r>
              <a:rPr lang="en-IN" dirty="0"/>
              <a:t>No complex joins</a:t>
            </a:r>
          </a:p>
        </p:txBody>
      </p:sp>
      <p:sp>
        <p:nvSpPr>
          <p:cNvPr id="12" name="Rectangle 11">
            <a:extLst>
              <a:ext uri="{FF2B5EF4-FFF2-40B4-BE49-F238E27FC236}">
                <a16:creationId xmlns:a16="http://schemas.microsoft.com/office/drawing/2014/main" id="{D1154119-300A-4EF6-B714-8E8F02E9306B}"/>
              </a:ext>
            </a:extLst>
          </p:cNvPr>
          <p:cNvSpPr/>
          <p:nvPr/>
        </p:nvSpPr>
        <p:spPr>
          <a:xfrm>
            <a:off x="874066" y="4813194"/>
            <a:ext cx="6096000" cy="923330"/>
          </a:xfrm>
          <a:prstGeom prst="rect">
            <a:avLst/>
          </a:prstGeom>
        </p:spPr>
        <p:txBody>
          <a:bodyPr>
            <a:spAutoFit/>
          </a:bodyPr>
          <a:lstStyle/>
          <a:p>
            <a:r>
              <a:rPr lang="en-US" b="1" dirty="0"/>
              <a:t> </a:t>
            </a:r>
            <a:r>
              <a:rPr lang="en-IN" dirty="0"/>
              <a:t>Deep query-ability. MongoDB supports dynamic queries on documents using a document-based query language that's nearly as powerful as SQL</a:t>
            </a:r>
          </a:p>
        </p:txBody>
      </p:sp>
      <p:pic>
        <p:nvPicPr>
          <p:cNvPr id="15" name="Picture 14">
            <a:extLst>
              <a:ext uri="{FF2B5EF4-FFF2-40B4-BE49-F238E27FC236}">
                <a16:creationId xmlns:a16="http://schemas.microsoft.com/office/drawing/2014/main" id="{58EAC5A2-2165-4EE4-B624-DE51863A14D2}"/>
              </a:ext>
            </a:extLst>
          </p:cNvPr>
          <p:cNvPicPr>
            <a:picLocks noChangeAspect="1"/>
          </p:cNvPicPr>
          <p:nvPr/>
        </p:nvPicPr>
        <p:blipFill>
          <a:blip r:embed="rId2"/>
          <a:stretch>
            <a:fillRect/>
          </a:stretch>
        </p:blipFill>
        <p:spPr>
          <a:xfrm>
            <a:off x="7849363" y="3188309"/>
            <a:ext cx="2419946" cy="18605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u="sng">
                <a:solidFill>
                  <a:srgbClr val="FF0000"/>
                </a:solidFill>
                <a:effectLst>
                  <a:outerShdw blurRad="38100" dist="38100" dir="2700000" algn="tl">
                    <a:srgbClr val="000000">
                      <a:alpha val="43137"/>
                    </a:srgbClr>
                  </a:outerShdw>
                </a:effectLst>
              </a:rPr>
              <a:t>Definition </a:t>
            </a:r>
            <a:r>
              <a:rPr lang="en-US" u="sng" dirty="0">
                <a:solidFill>
                  <a:srgbClr val="FF0000"/>
                </a:solidFill>
                <a:effectLst>
                  <a:outerShdw blurRad="38100" dist="38100" dir="2700000" algn="tl">
                    <a:srgbClr val="000000">
                      <a:alpha val="43137"/>
                    </a:srgbClr>
                  </a:outerShdw>
                </a:effectLst>
              </a:rPr>
              <a:t>of Apriori Algorithm</a:t>
            </a:r>
            <a:endParaRPr lang="en-US" dirty="0">
              <a:solidFill>
                <a:srgbClr val="FF0000"/>
              </a:solidFill>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10864274" cy="21045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800" dirty="0"/>
              <a:t>The Apriori algorithm uses frequent item sets to generate association rules, and it is designed to work on the databases that contain transactions. </a:t>
            </a:r>
          </a:p>
          <a:p>
            <a:pPr marL="0" indent="0">
              <a:lnSpc>
                <a:spcPts val="1800"/>
              </a:lnSpc>
              <a:spcAft>
                <a:spcPts val="600"/>
              </a:spcAft>
              <a:buNone/>
            </a:pPr>
            <a:r>
              <a:rPr lang="en-US" sz="1600" dirty="0"/>
              <a:t>Apriori algorithm is used for discovering interesting patterns and mutual relationships and hence is treated as an unsupervised learning approach. Thought the algorithm is highly efficient, it consumes a lot of memory, utilizes a lot of disk space and takes a lot of time.</a:t>
            </a:r>
            <a:endParaRPr lang="en-US" sz="1000" dirty="0"/>
          </a:p>
          <a:p>
            <a:pPr marL="0" indent="0">
              <a:lnSpc>
                <a:spcPts val="1800"/>
              </a:lnSpc>
              <a:spcAft>
                <a:spcPts val="600"/>
              </a:spcAft>
              <a:buNone/>
            </a:pPr>
            <a:r>
              <a:rPr lang="en-US" sz="1800" dirty="0"/>
              <a:t>This algorithm uses a breadth-first search and Hash Tree to calculate the itemset associations efficiently. It is the iterative process for finding the frequent itemset from the large dataset.</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descr="Diagram&#10;&#10;Description automatically generated">
            <a:extLst>
              <a:ext uri="{FF2B5EF4-FFF2-40B4-BE49-F238E27FC236}">
                <a16:creationId xmlns:a16="http://schemas.microsoft.com/office/drawing/2014/main" id="{D0EA4078-12EB-404E-8772-F2B0C6646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345" y="3880029"/>
            <a:ext cx="5777859" cy="2561100"/>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76C49-C3EE-45F2-9C52-5BC7D255F97C}"/>
              </a:ext>
            </a:extLst>
          </p:cNvPr>
          <p:cNvSpPr>
            <a:spLocks noGrp="1"/>
          </p:cNvSpPr>
          <p:nvPr>
            <p:ph idx="1"/>
          </p:nvPr>
        </p:nvSpPr>
        <p:spPr>
          <a:xfrm>
            <a:off x="942073" y="1484851"/>
            <a:ext cx="10645491" cy="4924521"/>
          </a:xfrm>
        </p:spPr>
        <p:txBody>
          <a:bodyPr>
            <a:normAutofit fontScale="92500" lnSpcReduction="20000"/>
          </a:bodyPr>
          <a:lstStyle/>
          <a:p>
            <a:pPr>
              <a:lnSpc>
                <a:spcPct val="110000"/>
              </a:lnSpc>
            </a:pPr>
            <a:r>
              <a:rPr lang="en-US" dirty="0"/>
              <a:t> </a:t>
            </a:r>
            <a:r>
              <a:rPr lang="en-IN" sz="2400" u="sng" dirty="0">
                <a:solidFill>
                  <a:srgbClr val="FF0000"/>
                </a:solidFill>
              </a:rPr>
              <a:t>Motivation :</a:t>
            </a:r>
            <a:r>
              <a:rPr lang="en-US" sz="4000" dirty="0"/>
              <a:t> </a:t>
            </a:r>
            <a:r>
              <a:rPr lang="en-US" sz="1600" dirty="0"/>
              <a:t>In generally an </a:t>
            </a:r>
            <a:r>
              <a:rPr lang="en-US" sz="1600" dirty="0">
                <a:solidFill>
                  <a:srgbClr val="FF0000"/>
                </a:solidFill>
              </a:rPr>
              <a:t>Apriori Algorithm </a:t>
            </a:r>
            <a:r>
              <a:rPr lang="en-US" sz="1600" dirty="0"/>
              <a:t>is implementing by using  flat files as database and it is very time consuming. Also handle a huge amount of data is very difficult. So we want to a experiment with NoSQL database and we want to implement this Data Mining algorithm with MongoDB . We think that it will be more effective than others and we also use MySQL to give a comparison with MongoDB.</a:t>
            </a:r>
          </a:p>
          <a:p>
            <a:pPr algn="just"/>
            <a:endParaRPr lang="en-US" sz="1400" dirty="0"/>
          </a:p>
          <a:p>
            <a:pPr algn="just"/>
            <a:r>
              <a:rPr lang="en-IN" sz="2000" u="sng" dirty="0">
                <a:solidFill>
                  <a:srgbClr val="FF0000"/>
                </a:solidFill>
              </a:rPr>
              <a:t>Scope of the work</a:t>
            </a:r>
            <a:r>
              <a:rPr lang="en-US" sz="2000" dirty="0"/>
              <a:t> </a:t>
            </a:r>
          </a:p>
          <a:p>
            <a:pPr algn="just">
              <a:lnSpc>
                <a:spcPct val="110000"/>
              </a:lnSpc>
              <a:buNone/>
            </a:pPr>
            <a:r>
              <a:rPr lang="en-IN" sz="1600" dirty="0"/>
              <a:t>Through our project we done maximum software related work like searching of useful data within minimum time. Though it is reducing the time so it can increase sales and customer satisfaction in future. </a:t>
            </a:r>
          </a:p>
          <a:p>
            <a:pPr algn="just">
              <a:lnSpc>
                <a:spcPct val="110000"/>
              </a:lnSpc>
              <a:buNone/>
            </a:pPr>
            <a:r>
              <a:rPr lang="en-IN" sz="1600" dirty="0"/>
              <a:t>Our project is efficient for market basket analysis and helps to enhance market sale by assisting customers during the purchase of the item. Another popular application is Google Autocomplete in which the search engine suggests the other associated words according to your specified word, and also it is used in the Amazon recommendation system.</a:t>
            </a:r>
          </a:p>
          <a:p>
            <a:pPr algn="just">
              <a:lnSpc>
                <a:spcPct val="110000"/>
              </a:lnSpc>
              <a:buNone/>
            </a:pPr>
            <a:r>
              <a:rPr lang="en-IN" sz="1600" dirty="0"/>
              <a:t>In this project we use MongoDB in Bigdata environment, and it will save our time in future works.</a:t>
            </a:r>
          </a:p>
          <a:p>
            <a:r>
              <a:rPr lang="en-US" sz="2400" dirty="0"/>
              <a:t>          </a:t>
            </a:r>
            <a:endParaRPr lang="en-IN" sz="2400" dirty="0"/>
          </a:p>
        </p:txBody>
      </p:sp>
      <p:sp>
        <p:nvSpPr>
          <p:cNvPr id="3" name="Title 2">
            <a:extLst>
              <a:ext uri="{FF2B5EF4-FFF2-40B4-BE49-F238E27FC236}">
                <a16:creationId xmlns:a16="http://schemas.microsoft.com/office/drawing/2014/main" id="{70B20104-6D77-4BFE-B75F-66DF1C03E06A}"/>
              </a:ext>
            </a:extLst>
          </p:cNvPr>
          <p:cNvSpPr>
            <a:spLocks noGrp="1"/>
          </p:cNvSpPr>
          <p:nvPr>
            <p:ph type="title"/>
          </p:nvPr>
        </p:nvSpPr>
        <p:spPr/>
        <p:txBody>
          <a:bodyPr>
            <a:normAutofit/>
          </a:bodyPr>
          <a:lstStyle/>
          <a:p>
            <a:r>
              <a:rPr lang="en-IN" sz="3600" u="sng" dirty="0">
                <a:solidFill>
                  <a:srgbClr val="FF0000"/>
                </a:solidFill>
              </a:rPr>
              <a:t>Motivation and Scope of the work</a:t>
            </a:r>
          </a:p>
        </p:txBody>
      </p:sp>
      <p:grpSp>
        <p:nvGrpSpPr>
          <p:cNvPr id="9" name="Group 8">
            <a:extLst>
              <a:ext uri="{FF2B5EF4-FFF2-40B4-BE49-F238E27FC236}">
                <a16:creationId xmlns:a16="http://schemas.microsoft.com/office/drawing/2014/main" id="{65701692-45AA-42EA-8D7C-44B1DC1FFB04}"/>
              </a:ext>
              <a:ext uri="{C183D7F6-B498-43B3-948B-1728B52AA6E4}">
                <adec:decorative xmlns:adec="http://schemas.microsoft.com/office/drawing/2017/decorative" val="1"/>
              </a:ext>
            </a:extLst>
          </p:cNvPr>
          <p:cNvGrpSpPr/>
          <p:nvPr/>
        </p:nvGrpSpPr>
        <p:grpSpPr>
          <a:xfrm>
            <a:off x="719792" y="3815620"/>
            <a:ext cx="187380" cy="278885"/>
            <a:chOff x="5052041" y="3023897"/>
            <a:chExt cx="1009650" cy="1502702"/>
          </a:xfrm>
        </p:grpSpPr>
        <p:sp>
          <p:nvSpPr>
            <p:cNvPr id="10" name="Freeform: Shape 9">
              <a:extLst>
                <a:ext uri="{FF2B5EF4-FFF2-40B4-BE49-F238E27FC236}">
                  <a16:creationId xmlns:a16="http://schemas.microsoft.com/office/drawing/2014/main" id="{147F3B3F-9244-418C-A38A-15CE6A501690}"/>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id="{48579AB2-3780-4447-990C-33D4185CA9D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2" name="Freeform: Shape 11">
              <a:extLst>
                <a:ext uri="{FF2B5EF4-FFF2-40B4-BE49-F238E27FC236}">
                  <a16:creationId xmlns:a16="http://schemas.microsoft.com/office/drawing/2014/main" id="{AAA0EEF9-6D3E-445F-8D2F-FD852F5A479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3" name="Group 12">
            <a:extLst>
              <a:ext uri="{FF2B5EF4-FFF2-40B4-BE49-F238E27FC236}">
                <a16:creationId xmlns:a16="http://schemas.microsoft.com/office/drawing/2014/main" id="{63413998-5745-4112-BA4B-2738025A78C1}"/>
              </a:ext>
              <a:ext uri="{C183D7F6-B498-43B3-948B-1728B52AA6E4}">
                <adec:decorative xmlns:adec="http://schemas.microsoft.com/office/drawing/2017/decorative" val="1"/>
              </a:ext>
            </a:extLst>
          </p:cNvPr>
          <p:cNvGrpSpPr/>
          <p:nvPr/>
        </p:nvGrpSpPr>
        <p:grpSpPr>
          <a:xfrm>
            <a:off x="706787" y="4577338"/>
            <a:ext cx="187380" cy="278885"/>
            <a:chOff x="5052041" y="3023897"/>
            <a:chExt cx="1009650" cy="1502702"/>
          </a:xfrm>
        </p:grpSpPr>
        <p:sp>
          <p:nvSpPr>
            <p:cNvPr id="14" name="Freeform: Shape 13">
              <a:extLst>
                <a:ext uri="{FF2B5EF4-FFF2-40B4-BE49-F238E27FC236}">
                  <a16:creationId xmlns:a16="http://schemas.microsoft.com/office/drawing/2014/main" id="{32B1E3EE-DC43-4884-8523-A0C073E7B17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704F6C20-7DF8-4EDE-BC3C-CBBDDB163F6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05A068C9-55A4-40C5-BDAD-2A4D0F5DC85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7" name="Group 16">
            <a:extLst>
              <a:ext uri="{FF2B5EF4-FFF2-40B4-BE49-F238E27FC236}">
                <a16:creationId xmlns:a16="http://schemas.microsoft.com/office/drawing/2014/main" id="{E69F9525-5E68-4F59-BE08-5B1AFCC06D49}"/>
              </a:ext>
              <a:ext uri="{C183D7F6-B498-43B3-948B-1728B52AA6E4}">
                <adec:decorative xmlns:adec="http://schemas.microsoft.com/office/drawing/2017/decorative" val="1"/>
              </a:ext>
            </a:extLst>
          </p:cNvPr>
          <p:cNvGrpSpPr/>
          <p:nvPr/>
        </p:nvGrpSpPr>
        <p:grpSpPr>
          <a:xfrm>
            <a:off x="719018" y="5373149"/>
            <a:ext cx="187380" cy="278885"/>
            <a:chOff x="5052041" y="3023897"/>
            <a:chExt cx="1009650" cy="1502702"/>
          </a:xfrm>
        </p:grpSpPr>
        <p:sp>
          <p:nvSpPr>
            <p:cNvPr id="18" name="Freeform: Shape 17">
              <a:extLst>
                <a:ext uri="{FF2B5EF4-FFF2-40B4-BE49-F238E27FC236}">
                  <a16:creationId xmlns:a16="http://schemas.microsoft.com/office/drawing/2014/main" id="{F681DB4C-5146-4E7A-9661-B1618B7E4140}"/>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id="{84DA4F07-CE9C-409A-8483-DBB7F40C127B}"/>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462871C9-72F4-4586-803A-D5483B56EAED}"/>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337970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E50C3A-E0F8-4CB4-80B9-54908069C6AE}"/>
              </a:ext>
            </a:extLst>
          </p:cNvPr>
          <p:cNvSpPr>
            <a:spLocks noGrp="1"/>
          </p:cNvSpPr>
          <p:nvPr>
            <p:ph idx="1"/>
          </p:nvPr>
        </p:nvSpPr>
        <p:spPr>
          <a:xfrm>
            <a:off x="604433" y="1604210"/>
            <a:ext cx="10983131" cy="4805161"/>
          </a:xfrm>
        </p:spPr>
        <p:txBody>
          <a:bodyPr/>
          <a:lstStyle/>
          <a:p>
            <a:r>
              <a:rPr lang="en-IN" sz="1600" dirty="0"/>
              <a:t>In the last few years, the researchers have shown the impact of MongoDB on the real life events and needs in their research activities. Moreover, a notable amount of works have been proposed in the related fields to monitor the effect of the same. We also learn about MongoDB from web sites like </a:t>
            </a:r>
            <a:r>
              <a:rPr lang="en-IN" sz="1600" dirty="0" err="1"/>
              <a:t>Tutorialspoint</a:t>
            </a:r>
            <a:r>
              <a:rPr lang="en-IN" sz="1600" dirty="0"/>
              <a:t>, </a:t>
            </a:r>
            <a:r>
              <a:rPr lang="en-IN" sz="1600" dirty="0" err="1"/>
              <a:t>GeeksforGeeks</a:t>
            </a:r>
            <a:r>
              <a:rPr lang="en-IN" sz="1600" dirty="0"/>
              <a:t> etc.</a:t>
            </a:r>
          </a:p>
          <a:p>
            <a:r>
              <a:rPr lang="en-IN" sz="1400" dirty="0"/>
              <a:t>We have reviewed some of the articles and works as per our Project interest:</a:t>
            </a:r>
          </a:p>
          <a:p>
            <a:r>
              <a:rPr lang="en-IN" sz="1400" dirty="0">
                <a:solidFill>
                  <a:srgbClr val="FF0000"/>
                </a:solidFill>
              </a:rPr>
              <a:t>1.</a:t>
            </a:r>
            <a:r>
              <a:rPr lang="en-IN" sz="1400" dirty="0"/>
              <a:t>C. </a:t>
            </a:r>
            <a:r>
              <a:rPr lang="en-IN" sz="1400" dirty="0" err="1"/>
              <a:t>Győrödi</a:t>
            </a:r>
            <a:r>
              <a:rPr lang="en-IN" sz="1400" dirty="0"/>
              <a:t>, R. </a:t>
            </a:r>
            <a:r>
              <a:rPr lang="en-IN" sz="1400" dirty="0" err="1"/>
              <a:t>Győrödi</a:t>
            </a:r>
            <a:r>
              <a:rPr lang="en-IN" sz="1400" dirty="0"/>
              <a:t>, G. </a:t>
            </a:r>
            <a:r>
              <a:rPr lang="en-IN" sz="1400" dirty="0" err="1"/>
              <a:t>Pecherle</a:t>
            </a:r>
            <a:r>
              <a:rPr lang="en-IN" sz="1400" dirty="0"/>
              <a:t> and A. </a:t>
            </a:r>
            <a:r>
              <a:rPr lang="en-IN" sz="1400" dirty="0" err="1"/>
              <a:t>Olah</a:t>
            </a:r>
            <a:r>
              <a:rPr lang="en-IN" sz="1400" dirty="0"/>
              <a:t>, “A comparative study: MongoDB vs. MySQL.,” 13th International Conference on Engineering of Modern Electric   Systems (EMES), pp. 1-6, 2015. </a:t>
            </a:r>
          </a:p>
          <a:p>
            <a:r>
              <a:rPr lang="en-IN" sz="1400" dirty="0">
                <a:solidFill>
                  <a:srgbClr val="FF0000"/>
                </a:solidFill>
              </a:rPr>
              <a:t>2</a:t>
            </a:r>
            <a:r>
              <a:rPr lang="en-IN" sz="1400" dirty="0"/>
              <a:t>. Z. Wei-Ping, L. Ming-Xin and C. Huan, "Using MongoDB to implement textbook management system instead of MySQL," IEEE 3rd International Conference on Communication Software and Networks, pp. 303-305, May 2011</a:t>
            </a:r>
          </a:p>
          <a:p>
            <a:r>
              <a:rPr lang="en-IN" sz="1400" dirty="0">
                <a:solidFill>
                  <a:srgbClr val="FF0000"/>
                </a:solidFill>
              </a:rPr>
              <a:t>3</a:t>
            </a:r>
            <a:r>
              <a:rPr lang="en-IN" sz="1400" dirty="0"/>
              <a:t>.</a:t>
            </a:r>
            <a:r>
              <a:rPr lang="en-IN" dirty="0"/>
              <a:t> </a:t>
            </a:r>
            <a:r>
              <a:rPr lang="en-IN" sz="1400" dirty="0"/>
              <a:t>M. Al-</a:t>
            </a:r>
            <a:r>
              <a:rPr lang="en-IN" sz="1400" dirty="0" err="1"/>
              <a:t>Maolegi</a:t>
            </a:r>
            <a:r>
              <a:rPr lang="en-IN" sz="1400" dirty="0"/>
              <a:t> and B. </a:t>
            </a:r>
            <a:r>
              <a:rPr lang="en-IN" sz="1400" dirty="0" err="1"/>
              <a:t>Arkok</a:t>
            </a:r>
            <a:r>
              <a:rPr lang="en-IN" sz="1400" dirty="0"/>
              <a:t>, An improved </a:t>
            </a:r>
            <a:r>
              <a:rPr lang="en-IN" sz="1400" dirty="0" err="1"/>
              <a:t>Apriori</a:t>
            </a:r>
            <a:r>
              <a:rPr lang="en-IN" sz="1400" dirty="0"/>
              <a:t> algorithm for association rules., </a:t>
            </a:r>
            <a:r>
              <a:rPr lang="en-IN" sz="1400" dirty="0" err="1"/>
              <a:t>arXiv</a:t>
            </a:r>
            <a:r>
              <a:rPr lang="en-IN" sz="1400" dirty="0"/>
              <a:t> preprint arXiv:1403.3948., 2014</a:t>
            </a:r>
            <a:endParaRPr lang="en-IN" sz="1600" dirty="0"/>
          </a:p>
          <a:p>
            <a:r>
              <a:rPr lang="en-IN" sz="1600" dirty="0"/>
              <a:t>Etc.</a:t>
            </a:r>
          </a:p>
          <a:p>
            <a:r>
              <a:rPr lang="en-IN" sz="1600" dirty="0"/>
              <a:t>After review these projects and papers, we understood that Performance analysis of </a:t>
            </a:r>
            <a:r>
              <a:rPr lang="en-IN" sz="1600" dirty="0" err="1"/>
              <a:t>Apriori</a:t>
            </a:r>
            <a:r>
              <a:rPr lang="en-IN" sz="1600" dirty="0"/>
              <a:t> Algorithm  using Excel file, RDBMS(MySQL) and NoSQL(MongoDB) had not already performed together.</a:t>
            </a:r>
          </a:p>
          <a:p>
            <a:endParaRPr lang="en-IN" sz="1600" dirty="0"/>
          </a:p>
          <a:p>
            <a:endParaRPr lang="en-IN" dirty="0"/>
          </a:p>
        </p:txBody>
      </p:sp>
      <p:sp>
        <p:nvSpPr>
          <p:cNvPr id="3" name="Title 2">
            <a:extLst>
              <a:ext uri="{FF2B5EF4-FFF2-40B4-BE49-F238E27FC236}">
                <a16:creationId xmlns:a16="http://schemas.microsoft.com/office/drawing/2014/main" id="{F831BABC-8EDE-4020-8DAE-0ADF7ABFEBB2}"/>
              </a:ext>
            </a:extLst>
          </p:cNvPr>
          <p:cNvSpPr>
            <a:spLocks noGrp="1"/>
          </p:cNvSpPr>
          <p:nvPr>
            <p:ph type="title"/>
          </p:nvPr>
        </p:nvSpPr>
        <p:spPr/>
        <p:txBody>
          <a:bodyPr>
            <a:normAutofit/>
          </a:bodyPr>
          <a:lstStyle/>
          <a:p>
            <a:r>
              <a:rPr lang="en-US" sz="3200" dirty="0">
                <a:solidFill>
                  <a:srgbClr val="FF0000"/>
                </a:solidFill>
              </a:rPr>
              <a:t>Background/Review of Related Work</a:t>
            </a:r>
            <a:endParaRPr lang="en-IN" sz="3200" dirty="0">
              <a:solidFill>
                <a:srgbClr val="FF0000"/>
              </a:solidFill>
            </a:endParaRPr>
          </a:p>
        </p:txBody>
      </p:sp>
    </p:spTree>
    <p:extLst>
      <p:ext uri="{BB962C8B-B14F-4D97-AF65-F5344CB8AC3E}">
        <p14:creationId xmlns:p14="http://schemas.microsoft.com/office/powerpoint/2010/main" val="314604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0A126F-AFAB-46C0-8D7F-4DE426D7A3B9}"/>
              </a:ext>
            </a:extLst>
          </p:cNvPr>
          <p:cNvSpPr>
            <a:spLocks noGrp="1"/>
          </p:cNvSpPr>
          <p:nvPr>
            <p:ph idx="1"/>
          </p:nvPr>
        </p:nvSpPr>
        <p:spPr>
          <a:xfrm>
            <a:off x="604433" y="1468073"/>
            <a:ext cx="10983131" cy="4941299"/>
          </a:xfrm>
        </p:spPr>
        <p:txBody>
          <a:bodyPr>
            <a:normAutofit/>
          </a:bodyPr>
          <a:lstStyle/>
          <a:p>
            <a:r>
              <a:rPr lang="en-IN" sz="1600" i="1" u="sng" dirty="0">
                <a:solidFill>
                  <a:srgbClr val="FF0000"/>
                </a:solidFill>
              </a:rPr>
              <a:t>PROBLEM FORMULATION </a:t>
            </a:r>
            <a:r>
              <a:rPr lang="en-IN" sz="1600" i="1" dirty="0"/>
              <a:t>: </a:t>
            </a:r>
            <a:r>
              <a:rPr lang="en-US" sz="1600" dirty="0"/>
              <a:t>On a day-to-day work with data mining or machine learning algorithms is very time-consuming and present days we have to work with flat files and RDBMS. It is very difficult to work with and management on Bigdata environment is getting complex.</a:t>
            </a:r>
          </a:p>
          <a:p>
            <a:r>
              <a:rPr lang="en-US" sz="1800" u="sng" dirty="0">
                <a:solidFill>
                  <a:srgbClr val="FF0000"/>
                </a:solidFill>
              </a:rPr>
              <a:t>Algorithm Description:</a:t>
            </a:r>
          </a:p>
          <a:p>
            <a:r>
              <a:rPr lang="en-US" sz="1600" dirty="0"/>
              <a:t>Apriori algorithm is used for discovering interesting patterns and mutual relationships and hence is treated as an unsupervised learning approach. Thought the algorithm is highly efficient, it consumes a lot of memory, utilizes a lot of disk space and takes a lot of time.</a:t>
            </a:r>
          </a:p>
          <a:p>
            <a:r>
              <a:rPr lang="en-US" sz="1400" u="sng" dirty="0">
                <a:solidFill>
                  <a:srgbClr val="FF0000"/>
                </a:solidFill>
                <a:effectLst>
                  <a:outerShdw blurRad="38100" dist="38100" dir="2700000" algn="tl">
                    <a:srgbClr val="000000">
                      <a:alpha val="43137"/>
                    </a:srgbClr>
                  </a:outerShdw>
                </a:effectLst>
              </a:rPr>
              <a:t>Application </a:t>
            </a:r>
          </a:p>
          <a:p>
            <a:pPr>
              <a:lnSpc>
                <a:spcPct val="100000"/>
              </a:lnSpc>
            </a:pPr>
            <a:r>
              <a:rPr lang="en-US" sz="1400" u="sng" dirty="0">
                <a:solidFill>
                  <a:srgbClr val="FF0000"/>
                </a:solidFill>
                <a:effectLst>
                  <a:outerShdw blurRad="38100" dist="38100" dir="2700000" algn="tl">
                    <a:srgbClr val="000000">
                      <a:alpha val="43137"/>
                    </a:srgbClr>
                  </a:outerShdw>
                </a:effectLst>
              </a:rPr>
              <a:t>In Education Field</a:t>
            </a:r>
            <a:r>
              <a:rPr lang="en-US" sz="1400" dirty="0"/>
              <a:t>: Extracting association rules in data mining of admitted students through </a:t>
            </a:r>
          </a:p>
          <a:p>
            <a:pPr>
              <a:lnSpc>
                <a:spcPct val="100000"/>
              </a:lnSpc>
            </a:pPr>
            <a:r>
              <a:rPr lang="en-US" sz="1400" dirty="0"/>
              <a:t>characteristics and specialties.</a:t>
            </a:r>
          </a:p>
          <a:p>
            <a:pPr>
              <a:lnSpc>
                <a:spcPct val="100000"/>
              </a:lnSpc>
            </a:pPr>
            <a:r>
              <a:rPr lang="en-US" sz="1400" u="sng" dirty="0">
                <a:solidFill>
                  <a:srgbClr val="FF0000"/>
                </a:solidFill>
                <a:effectLst>
                  <a:outerShdw blurRad="38100" dist="38100" dir="2700000" algn="tl">
                    <a:srgbClr val="000000">
                      <a:alpha val="43137"/>
                    </a:srgbClr>
                  </a:outerShdw>
                </a:effectLst>
              </a:rPr>
              <a:t>In the Medical field</a:t>
            </a:r>
            <a:r>
              <a:rPr lang="en-US" sz="1400" dirty="0"/>
              <a:t>: For example Analysis of the patient's database. </a:t>
            </a:r>
          </a:p>
          <a:p>
            <a:pPr>
              <a:lnSpc>
                <a:spcPct val="100000"/>
              </a:lnSpc>
              <a:buNone/>
            </a:pPr>
            <a:r>
              <a:rPr lang="en-US" sz="1400" u="sng" dirty="0">
                <a:effectLst>
                  <a:outerShdw blurRad="38100" dist="38100" dir="2700000" algn="tl">
                    <a:srgbClr val="000000">
                      <a:alpha val="43137"/>
                    </a:srgbClr>
                  </a:outerShdw>
                </a:effectLst>
              </a:rPr>
              <a:t> </a:t>
            </a:r>
            <a:r>
              <a:rPr lang="en-US" sz="1400" u="sng" dirty="0">
                <a:solidFill>
                  <a:srgbClr val="FF0000"/>
                </a:solidFill>
                <a:effectLst>
                  <a:outerShdw blurRad="38100" dist="38100" dir="2700000" algn="tl">
                    <a:srgbClr val="000000">
                      <a:alpha val="43137"/>
                    </a:srgbClr>
                  </a:outerShdw>
                </a:effectLst>
              </a:rPr>
              <a:t>In Forestry</a:t>
            </a:r>
            <a:r>
              <a:rPr lang="en-US" sz="1400" dirty="0"/>
              <a:t>:  Analysis of probability and intensity of forest fire with the forest fire data.</a:t>
            </a:r>
            <a:endParaRPr lang="en-US" sz="1400" u="sng" dirty="0">
              <a:solidFill>
                <a:srgbClr val="FF0000"/>
              </a:solidFill>
            </a:endParaRPr>
          </a:p>
          <a:p>
            <a:endParaRPr lang="en-IN" sz="1600" dirty="0"/>
          </a:p>
        </p:txBody>
      </p:sp>
      <p:sp>
        <p:nvSpPr>
          <p:cNvPr id="3" name="Title 2">
            <a:extLst>
              <a:ext uri="{FF2B5EF4-FFF2-40B4-BE49-F238E27FC236}">
                <a16:creationId xmlns:a16="http://schemas.microsoft.com/office/drawing/2014/main" id="{2A24D6F2-0C92-4AE8-98B9-7427315F3F02}"/>
              </a:ext>
            </a:extLst>
          </p:cNvPr>
          <p:cNvSpPr>
            <a:spLocks noGrp="1"/>
          </p:cNvSpPr>
          <p:nvPr>
            <p:ph type="title"/>
          </p:nvPr>
        </p:nvSpPr>
        <p:spPr/>
        <p:txBody>
          <a:bodyPr>
            <a:normAutofit/>
          </a:bodyPr>
          <a:lstStyle/>
          <a:p>
            <a:r>
              <a:rPr lang="en-IN" sz="3600" u="sng" dirty="0">
                <a:solidFill>
                  <a:srgbClr val="FF0000"/>
                </a:solidFill>
              </a:rPr>
              <a:t>Methodology </a:t>
            </a:r>
            <a:endParaRPr lang="en-IN" sz="3600" dirty="0">
              <a:solidFill>
                <a:srgbClr val="FF0000"/>
              </a:solidFill>
            </a:endParaRPr>
          </a:p>
        </p:txBody>
      </p:sp>
    </p:spTree>
    <p:extLst>
      <p:ext uri="{BB962C8B-B14F-4D97-AF65-F5344CB8AC3E}">
        <p14:creationId xmlns:p14="http://schemas.microsoft.com/office/powerpoint/2010/main" val="199749401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0717D-CB20-4004-8DD0-01756D9D039A}">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1357</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Segoe UI Light</vt:lpstr>
      <vt:lpstr>Segoe UI Semibold</vt:lpstr>
      <vt:lpstr>Symbol</vt:lpstr>
      <vt:lpstr>Get Started with 3D</vt:lpstr>
      <vt:lpstr>Performance analysis of Apriori Algorithm using MongoDB</vt:lpstr>
      <vt:lpstr>Domain Description</vt:lpstr>
      <vt:lpstr>INTRODUCTION OF MONGODB</vt:lpstr>
      <vt:lpstr>Sample document</vt:lpstr>
      <vt:lpstr>Advantages of MongoDB over RDBMS</vt:lpstr>
      <vt:lpstr>Definition of Apriori Algorithm</vt:lpstr>
      <vt:lpstr>Motivation and Scope of the work</vt:lpstr>
      <vt:lpstr>Background/Review of Related Work</vt:lpstr>
      <vt:lpstr>Methodology </vt:lpstr>
      <vt:lpstr>Implementation (Implementing Apriori algorithm using Excel file) </vt:lpstr>
      <vt:lpstr>Result</vt:lpstr>
      <vt:lpstr>Result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Apriori Algorithm using MongoDB</dc:title>
  <dc:creator/>
  <cp:lastModifiedBy/>
  <cp:revision>2</cp:revision>
  <dcterms:created xsi:type="dcterms:W3CDTF">2021-06-08T07:23:56Z</dcterms:created>
  <dcterms:modified xsi:type="dcterms:W3CDTF">2024-10-29T11:37:30Z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