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75" r:id="rId2"/>
    <p:sldId id="256" r:id="rId3"/>
    <p:sldId id="277" r:id="rId4"/>
    <p:sldId id="276" r:id="rId5"/>
    <p:sldId id="278" r:id="rId6"/>
    <p:sldId id="280" r:id="rId7"/>
    <p:sldId id="281" r:id="rId8"/>
    <p:sldId id="257" r:id="rId9"/>
    <p:sldId id="270" r:id="rId10"/>
    <p:sldId id="258" r:id="rId11"/>
    <p:sldId id="259" r:id="rId12"/>
    <p:sldId id="290" r:id="rId13"/>
    <p:sldId id="289" r:id="rId14"/>
    <p:sldId id="284" r:id="rId15"/>
    <p:sldId id="291" r:id="rId16"/>
    <p:sldId id="271" r:id="rId17"/>
    <p:sldId id="286" r:id="rId18"/>
    <p:sldId id="283" r:id="rId19"/>
    <p:sldId id="261" r:id="rId20"/>
    <p:sldId id="262" r:id="rId21"/>
    <p:sldId id="287" r:id="rId22"/>
    <p:sldId id="265" r:id="rId23"/>
    <p:sldId id="279" r:id="rId24"/>
    <p:sldId id="288" r:id="rId25"/>
    <p:sldId id="266" r:id="rId26"/>
    <p:sldId id="273" r:id="rId27"/>
    <p:sldId id="274" r:id="rId28"/>
    <p:sldId id="260" r:id="rId29"/>
    <p:sldId id="263" r:id="rId30"/>
    <p:sldId id="267" r:id="rId31"/>
    <p:sldId id="268" r:id="rId32"/>
    <p:sldId id="269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7"/>
    <p:restoredTop sz="89879"/>
  </p:normalViewPr>
  <p:slideViewPr>
    <p:cSldViewPr snapToGrid="0">
      <p:cViewPr varScale="1">
        <p:scale>
          <a:sx n="143" d="100"/>
          <a:sy n="143" d="100"/>
        </p:scale>
        <p:origin x="5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EDCC-2A15-1C4E-B1FA-80297A357071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0378-57D9-EB44-8C9E-7908AC7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came out in 2022, and interestingly not published in any conference to the best of my knowledge</a:t>
            </a:r>
          </a:p>
          <a:p>
            <a:r>
              <a:rPr lang="en-US" dirty="0"/>
              <a:t>- but it has hit the right spot on a very important issue in explainable AI I would say, and that’s why it already has 170+ citations</a:t>
            </a:r>
          </a:p>
          <a:p>
            <a:r>
              <a:rPr lang="en-US" dirty="0"/>
              <a:t>- also this article got some press attention in popular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illustration of some of these</a:t>
            </a:r>
          </a:p>
          <a:p>
            <a:r>
              <a:rPr lang="en-US" dirty="0"/>
              <a:t>- put same figure in this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7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the abbreviations (use in figures later, write full forms)</a:t>
            </a:r>
          </a:p>
          <a:p>
            <a:endParaRPr lang="en-US" dirty="0"/>
          </a:p>
          <a:p>
            <a:r>
              <a:rPr lang="en-US" dirty="0"/>
              <a:t>Note: They are not evaluating how good an explanation is </a:t>
            </a:r>
            <a:r>
              <a:rPr lang="en-US" dirty="0" err="1"/>
              <a:t>wrt</a:t>
            </a:r>
            <a:r>
              <a:rPr lang="en-US" dirty="0"/>
              <a:t> a model, for that we have metrics like stability, fidelity etc.</a:t>
            </a:r>
          </a:p>
          <a:p>
            <a:r>
              <a:rPr lang="en-US" dirty="0"/>
              <a:t>They are measuring the “difference” between two explanations, i.e., how similar or dissimilar are they.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there is another one that combines both sign and rank agreement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metric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3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the abbreviations (use in figures later, write full forms)</a:t>
            </a:r>
          </a:p>
          <a:p>
            <a:endParaRPr lang="en-US" dirty="0"/>
          </a:p>
          <a:p>
            <a:r>
              <a:rPr lang="en-US" dirty="0"/>
              <a:t>Note: They are not evaluating how good an explanation is </a:t>
            </a:r>
            <a:r>
              <a:rPr lang="en-US" dirty="0" err="1"/>
              <a:t>wrt</a:t>
            </a:r>
            <a:r>
              <a:rPr lang="en-US" dirty="0"/>
              <a:t> a model, for that we have metrics like stability, fidelity etc.</a:t>
            </a:r>
          </a:p>
          <a:p>
            <a:r>
              <a:rPr lang="en-US" dirty="0"/>
              <a:t>They are measuring the “difference” between two explanations, i.e., how similar or dissimilar are they.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there is another one that combines both sign and rank agreement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metric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2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the abbreviations (use in figures later, write full forms)</a:t>
            </a:r>
          </a:p>
          <a:p>
            <a:endParaRPr lang="en-US" dirty="0"/>
          </a:p>
          <a:p>
            <a:r>
              <a:rPr lang="en-US" dirty="0"/>
              <a:t>Note: They are not evaluating how good an explanation is </a:t>
            </a:r>
            <a:r>
              <a:rPr lang="en-US" dirty="0" err="1"/>
              <a:t>wrt</a:t>
            </a:r>
            <a:r>
              <a:rPr lang="en-US" dirty="0"/>
              <a:t> a model, for that we have metrics like stability, fidelity etc.</a:t>
            </a:r>
          </a:p>
          <a:p>
            <a:r>
              <a:rPr lang="en-US" dirty="0"/>
              <a:t>They are measuring the “difference” between two explanations, i.e., how similar or dissimilar are they.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there is another one that combines both sign and rank agreement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metric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59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one example of signed rank agreement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the abbreviations (use in figures later, write full forms)</a:t>
            </a:r>
          </a:p>
          <a:p>
            <a:endParaRPr lang="en-US" dirty="0"/>
          </a:p>
          <a:p>
            <a:r>
              <a:rPr lang="en-US" dirty="0"/>
              <a:t>Note: They are not evaluating how good an explanation is </a:t>
            </a:r>
            <a:r>
              <a:rPr lang="en-US" dirty="0" err="1"/>
              <a:t>wrt</a:t>
            </a:r>
            <a:r>
              <a:rPr lang="en-US" dirty="0"/>
              <a:t> a model, for that we have metrics like stability, fidelity etc.</a:t>
            </a:r>
          </a:p>
          <a:p>
            <a:r>
              <a:rPr lang="en-US" dirty="0"/>
              <a:t>They are measuring the “difference” between two explanations, i.e., how similar or dissimilar are they.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there is another one that combines both sign and rank agreement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metric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22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such result on tabular dataset, may be I will start with the most dark one.</a:t>
            </a:r>
          </a:p>
          <a:p>
            <a:endParaRPr lang="en-US" dirty="0"/>
          </a:p>
          <a:p>
            <a:r>
              <a:rPr lang="en-US" dirty="0"/>
              <a:t>FA</a:t>
            </a:r>
          </a:p>
          <a:p>
            <a:endParaRPr lang="en-US" dirty="0"/>
          </a:p>
          <a:p>
            <a:r>
              <a:rPr lang="en-US" dirty="0"/>
              <a:t>Now may be let’s come to this box of rank correlation that considers all features.</a:t>
            </a:r>
          </a:p>
          <a:p>
            <a:endParaRPr lang="en-US" dirty="0"/>
          </a:p>
          <a:p>
            <a:r>
              <a:rPr lang="en-US" dirty="0"/>
              <a:t>The way they generated this sort of metrics is for each test data, they generated all such explanations, and then averaged over the entire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8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goal: identify/point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IN" sz="1800" dirty="0">
                <a:effectLst/>
                <a:latin typeface="SFRM1000"/>
              </a:rPr>
              <a:t>the notion of top-</a:t>
            </a:r>
            <a:r>
              <a:rPr lang="en-IN" sz="1800" dirty="0">
                <a:effectLst/>
                <a:latin typeface="CMMI10"/>
              </a:rPr>
              <a:t>k </a:t>
            </a:r>
            <a:r>
              <a:rPr lang="en-IN" sz="1800" dirty="0">
                <a:effectLst/>
                <a:latin typeface="SFRM1000"/>
              </a:rPr>
              <a:t>features and the metrics we define on top-</a:t>
            </a:r>
            <a:r>
              <a:rPr lang="en-IN" sz="1800" dirty="0">
                <a:effectLst/>
                <a:latin typeface="CMMI10"/>
              </a:rPr>
              <a:t>k </a:t>
            </a:r>
            <a:r>
              <a:rPr lang="en-IN" sz="1800" dirty="0">
                <a:effectLst/>
                <a:latin typeface="SFRM1000"/>
              </a:rPr>
              <a:t>features are not semantically meaningful when we consider pixels as features. </a:t>
            </a:r>
            <a:endParaRPr lang="en-IN" dirty="0"/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3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established and verified that disagreement exists, what can we do about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came out in 2022, and interestingly not published in any conference to the best of my knowledge</a:t>
            </a:r>
          </a:p>
          <a:p>
            <a:r>
              <a:rPr lang="en-US" dirty="0"/>
              <a:t>- but it has hit the right spot on a very important issue in explainable AI I would say, and that’s why it already has 170+ citations</a:t>
            </a:r>
          </a:p>
          <a:p>
            <a:r>
              <a:rPr lang="en-US" dirty="0"/>
              <a:t>- also this article got some press attention in popular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9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Q </a:t>
            </a:r>
            <a:r>
              <a:rPr lang="en-US" dirty="0" err="1"/>
              <a:t>freddy</a:t>
            </a:r>
            <a:r>
              <a:rPr lang="en-US" dirty="0"/>
              <a:t>: What has happened since 2022?</a:t>
            </a:r>
          </a:p>
          <a:p>
            <a:r>
              <a:rPr lang="en-US" dirty="0"/>
              <a:t> - Who are these people interviewed? What are the consequences of observing disagreements in explanations?</a:t>
            </a:r>
          </a:p>
          <a:p>
            <a:r>
              <a:rPr lang="en-US" dirty="0"/>
              <a:t> - </a:t>
            </a:r>
          </a:p>
          <a:p>
            <a:r>
              <a:rPr lang="en-US" dirty="0"/>
              <a:t> - Counterfactual explanations?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1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9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Q </a:t>
            </a:r>
            <a:r>
              <a:rPr lang="en-US" dirty="0" err="1"/>
              <a:t>freddy</a:t>
            </a:r>
            <a:r>
              <a:rPr lang="en-US" dirty="0"/>
              <a:t>: What has happened since 2022?</a:t>
            </a:r>
          </a:p>
          <a:p>
            <a:r>
              <a:rPr lang="en-US" dirty="0"/>
              <a:t> - Who are these people interviewed? What are the consequences of observing disagreements in explanations?</a:t>
            </a:r>
          </a:p>
          <a:p>
            <a:r>
              <a:rPr lang="en-US" dirty="0"/>
              <a:t> - </a:t>
            </a:r>
          </a:p>
          <a:p>
            <a:r>
              <a:rPr lang="en-US" dirty="0"/>
              <a:t> - Counterfactual explanations?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6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goal: identify/point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8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goal: identify/point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1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one example of signed rank agreement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“Grad-</a:t>
            </a:r>
            <a:r>
              <a:rPr lang="en-US" dirty="0" err="1"/>
              <a:t>SmoothGrad</a:t>
            </a:r>
            <a:r>
              <a:rPr lang="en-US" dirty="0"/>
              <a:t>, Grad*Input-</a:t>
            </a:r>
            <a:r>
              <a:rPr lang="en-US" dirty="0" err="1"/>
              <a:t>IntGrad</a:t>
            </a:r>
            <a:r>
              <a:rPr lang="en-US" dirty="0"/>
              <a:t> exhibit high agreement, while Grad-</a:t>
            </a:r>
            <a:r>
              <a:rPr lang="en-US" dirty="0" err="1"/>
              <a:t>IntGrad</a:t>
            </a:r>
            <a:r>
              <a:rPr lang="en-US" dirty="0"/>
              <a:t>, </a:t>
            </a:r>
            <a:r>
              <a:rPr lang="en-US" dirty="0" err="1"/>
              <a:t>SmoothGrad</a:t>
            </a:r>
            <a:r>
              <a:rPr lang="en-US" dirty="0"/>
              <a:t>-Grad*Input show disagreement: </a:t>
            </a:r>
            <a:r>
              <a:rPr lang="en-US" b="1" dirty="0"/>
              <a:t>dichotomy</a:t>
            </a:r>
            <a:r>
              <a:rPr lang="en-US" dirty="0"/>
              <a:t> among gradient based explanations!” --- make an illustration</a:t>
            </a:r>
          </a:p>
          <a:p>
            <a:r>
              <a:rPr lang="en-US" dirty="0"/>
              <a:t> - for text, explanations are not easy to visualize for text and images</a:t>
            </a:r>
          </a:p>
          <a:p>
            <a:r>
              <a:rPr lang="en-US" dirty="0"/>
              <a:t>for Image, </a:t>
            </a:r>
            <a:r>
              <a:rPr lang="en-US" dirty="0" err="1"/>
              <a:t>superpixel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“different for different modalities” message should come up!</a:t>
            </a:r>
          </a:p>
          <a:p>
            <a:endParaRPr lang="en-US" dirty="0"/>
          </a:p>
          <a:p>
            <a:r>
              <a:rPr lang="en-US" dirty="0"/>
              <a:t>Make different slides</a:t>
            </a:r>
          </a:p>
          <a:p>
            <a:r>
              <a:rPr lang="en-US" dirty="0"/>
              <a:t>Mention metrics that agree on</a:t>
            </a:r>
          </a:p>
          <a:p>
            <a:endParaRPr lang="en-US" dirty="0"/>
          </a:p>
          <a:p>
            <a:r>
              <a:rPr lang="en-US" dirty="0"/>
              <a:t>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practical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2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practical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practical information</a:t>
            </a:r>
          </a:p>
          <a:p>
            <a:r>
              <a:rPr lang="en-US" dirty="0"/>
              <a:t>- explain how disagreement can manifest itself in many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prediction for this image was bird. Why? LIME shows a big </a:t>
            </a:r>
            <a:r>
              <a:rPr lang="en-US" dirty="0" err="1"/>
              <a:t>superpixel</a:t>
            </a:r>
            <a:r>
              <a:rPr lang="en-US" dirty="0"/>
              <a:t> cluster as the explanation, SHAP is more localized.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prediction for this image was bird. Why? LIME shows a big </a:t>
            </a:r>
            <a:r>
              <a:rPr lang="en-US" dirty="0" err="1"/>
              <a:t>superpixel</a:t>
            </a:r>
            <a:r>
              <a:rPr lang="en-US" dirty="0"/>
              <a:t> cluster as the explanation, SHAP is more localized.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practical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3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whenever I say explanation for the rest of the talk, imagine a list of tuples with (feature, imp) pairs.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0378-57D9-EB44-8C9E-7908AC733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5577-459C-6BC6-1DA6-7B7F1F0B8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8104-244E-CB06-0299-4482056E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0A96-2269-4AC1-1CF4-53437594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04D-AA7B-9645-8400-5A2D2AFB219F}" type="datetime1">
              <a:rPr lang="en-IN" smtClean="0"/>
              <a:t>01/07/24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2CC6-AC27-2215-CE94-491A6502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D957-BE0B-0790-88DF-FE222E51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2986-8A55-5A9C-1190-624B8901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7630F-0453-E19E-B65C-4BB010B6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70BE-70C5-D9EA-E5FC-20C5BD92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0D9-6C58-9546-8C3C-4DB3EE1C7B27}" type="datetime1">
              <a:rPr lang="en-IN" smtClean="0"/>
              <a:t>01/07/24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C861-F139-BA11-84BB-0576A686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744A-97FD-2E9F-6ED6-F3DFF109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11484-2B19-4808-7416-B4C024C54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70C13-3C76-4650-B08B-A0F190BB9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45B4-70A7-542F-840F-74B14B2D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1023-E8DD-4B41-A559-FB15B4A87494}" type="datetime1">
              <a:rPr lang="en-IN" smtClean="0"/>
              <a:t>01/07/24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72E5-EEA7-33D4-E447-A972D792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BC18D-35C6-1F10-6428-E80AD19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6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8B30-2305-73C7-94CE-61ED2452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C802-7BE4-5B56-617E-771AE1F0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89C-3DA2-1E42-BEFA-D1C3B6F7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79D0-87B3-E440-AE2A-DB2344A18C14}" type="datetime1">
              <a:rPr lang="en-IN" smtClean="0"/>
              <a:t>01/07/24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3CD0-E0FB-854D-1396-A0872253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2CBC-D231-F98A-6F01-6F9C3B16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CF1F-BD8F-78E7-5BAF-E9121C84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FDFC-2366-1725-5FC3-D71243A1B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97B52-3D23-8EF6-EA5F-2B730241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919-A0D0-CB47-8B00-9B65DFADD0E4}" type="datetime1">
              <a:rPr lang="en-IN" smtClean="0"/>
              <a:t>01/07/24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6A95-17F2-F7E0-90F6-D01EC844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A44D-DF2E-10AA-64BF-A666921A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6D8D-9E57-8407-8197-E7E7D346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0302-0B68-D963-67F8-13917A2D6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D4AD5-B0E6-2614-8A92-BCA351C61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CB25E-96DA-D5AC-19DE-44670A30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12-293F-E642-83BC-49CBFFCEC9F1}" type="datetime1">
              <a:rPr lang="en-IN" smtClean="0"/>
              <a:t>01/07/24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5405E-19A7-0955-4966-47511652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B55E-377A-337C-6A6B-669DCD40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10DC-481B-C3FD-C605-9F93A21C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88F50-A2A5-C2CD-9137-AD70A24E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143D5-8B84-5568-BB95-76BD5EF9E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63F19-D70E-C8BA-3908-77EBAB36F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00428-10C7-8DBD-F9F1-687505A8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84784-5C85-2E1C-C241-7025EBE6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2616-82BB-BC41-95F0-5323B46C290A}" type="datetime1">
              <a:rPr lang="en-IN" smtClean="0"/>
              <a:t>01/07/24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5880A-8ED6-124E-6AD2-07D7A055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C2D88-3BDC-9343-86EB-6F8EAA13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572-9EE0-134A-B711-95B357EF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7F766-0978-0457-07BF-526C1EEB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83BA-214C-7E4A-AFE1-8FCAD7DCB162}" type="datetime1">
              <a:rPr lang="en-IN" smtClean="0"/>
              <a:t>01/07/24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10167-E6D6-CE99-7A4B-CA335291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1C956-613B-8FE8-A08B-BFD57EE2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36BBF-97B7-9AFA-0C10-12AC78E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047-09B5-6542-AD4B-E1B4BE8CF118}" type="datetime1">
              <a:rPr lang="en-IN" smtClean="0"/>
              <a:t>01/07/24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42087-B682-81DA-C2AF-A1672B5A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DB9CA-03C8-A7DB-103E-5C539898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E7F1-3F28-D1AA-E03F-C8F753C0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B5E8-4D71-B165-17C1-856FB6F8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1B4FA-CB0A-50AE-E178-866810F85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AA9B9-06A1-1470-0CCF-8A6C8E55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C8A-FBD2-434F-AB03-5AA22CEA8309}" type="datetime1">
              <a:rPr lang="en-IN" smtClean="0"/>
              <a:t>01/07/24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E272-5740-1E0C-E392-EA7AC58D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9581A-EDC0-B04D-0A01-52D5D0C1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3BED-1AD9-AF8F-8314-893978ED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67413-DA69-901E-1E3D-6700575FA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7C60A-7475-6C37-2D5D-8D7BBCCA1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C2C7A-A424-DFE6-83A8-2F95D6F5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B544-69DE-6340-A3A1-A8A6D53EC08F}" type="datetime1">
              <a:rPr lang="en-IN" smtClean="0"/>
              <a:t>01/07/24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8FBE5-0501-788F-D6D1-2C16CD7C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F827-1B94-9443-CE30-D0548B75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308B3-DE96-D618-2A5D-29B47BCF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BE226-CF0D-51D1-7920-51570F00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C62B-AB9F-ADD1-CA4B-B2559DD0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2334-4FBD-5C4F-AAA8-D04F02E34BE2}" type="datetime1">
              <a:rPr lang="en-IN" smtClean="0"/>
              <a:t>01/07/24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1FB2-382B-9C13-9719-B8EF4C64F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Seminar Explainable Machine Learning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33F4-3AC5-A562-09AA-C91465610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83C4-785B-A643-90F6-65C5645D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une.com/2022/03/22/ai-explainable-radiology-medicine-crisis-eye-on-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une.com/2022/03/22/ai-explainable-radiology-medicine-crisis-eye-on-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24A0-D2DA-E203-4213-C31DF853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2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49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Disagreement Problem in Explainable Machine Learning: </a:t>
            </a:r>
            <a:br>
              <a:rPr lang="en-IN" sz="49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49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Practitioner’s Perspective</a:t>
            </a:r>
            <a:br>
              <a:rPr lang="en-IN" sz="36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2400" b="1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Authors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: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Satyapriya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Krishna, Tessa Han, Alex Gu,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Javin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Pombra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Shahin Jabbari,</a:t>
            </a:r>
            <a:b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Zhiwei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Steven Wu, and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Himabindu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Lakkaraju</a:t>
            </a:r>
            <a:b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(Harvard, MIT, Drexel, CMU)</a:t>
            </a:r>
            <a:b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Feb, 2022 (</a:t>
            </a:r>
            <a:r>
              <a:rPr lang="en-IN" sz="2400" b="1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170+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citations!)</a:t>
            </a:r>
            <a:b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endParaRPr lang="en-US" sz="2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274B2-45A7-F909-D800-CE0DE3820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867"/>
            <a:ext cx="9144000" cy="1655762"/>
          </a:xfrm>
        </p:spPr>
        <p:txBody>
          <a:bodyPr>
            <a:normAutofit/>
          </a:bodyPr>
          <a:lstStyle/>
          <a:p>
            <a:endParaRPr lang="en-IN" sz="2000" b="1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US" sz="20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Presenter</a:t>
            </a:r>
            <a: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: </a:t>
            </a:r>
            <a:r>
              <a:rPr lang="en-IN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Swagatam</a:t>
            </a:r>
            <a: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Haldar</a:t>
            </a:r>
            <a:endParaRPr lang="en-IN" sz="2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Explainable Machine Learning Seminar</a:t>
            </a:r>
          </a:p>
          <a:p>
            <a: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Summer 2024, University of Tübingen</a:t>
            </a:r>
          </a:p>
        </p:txBody>
      </p:sp>
      <p:pic>
        <p:nvPicPr>
          <p:cNvPr id="5" name="Picture 4" descr="A white background with black tex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36A17E20-988E-12A4-2722-DAD8DA15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35575">
            <a:off x="7982579" y="3292076"/>
            <a:ext cx="3923907" cy="231795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528430-CEB6-E174-BDAE-926A3D8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E86A-88CA-1C41-9137-173896E76D39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0CF044-A62C-00BC-BED4-A9C6942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9745-4F97-BBBC-9D3C-F9E76451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1087-0244-1884-DD6E-2CFCB29C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Insights from interview with practitioners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18FF-3F92-8955-B76F-3F8D2EBA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995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paper uses these insights to formalize the notion of explanation disagreement: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What people </a:t>
            </a:r>
            <a:r>
              <a:rPr lang="en-US" b="1" dirty="0">
                <a:solidFill>
                  <a:schemeClr val="accent6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looked at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to determine disagreement?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Top features are different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Ordering among top features is different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Direction/influence of contribution of top feature is different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Relative ordering of meaningful features are different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What they </a:t>
            </a:r>
            <a:r>
              <a:rPr lang="en-US" b="1" dirty="0">
                <a:solidFill>
                  <a:srgbClr val="FF45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did not look at 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determine disagreement?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actual values of feature importance – they have wildly different scales across explanations</a:t>
            </a:r>
            <a:b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F8A12E-30EB-30B7-4BD4-301CE694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E4C-A7E1-1C44-8EBB-9D6E0DF88C03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7407-D7C1-4188-CC70-DDF8E345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pic>
        <p:nvPicPr>
          <p:cNvPr id="9" name="Picture 8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D25A0CAB-59F2-36B2-161C-E1CA7C9C2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4"/>
          <a:stretch/>
        </p:blipFill>
        <p:spPr>
          <a:xfrm>
            <a:off x="7828156" y="2330605"/>
            <a:ext cx="4032945" cy="30321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8A4BAC-07E5-D76D-2F11-EF7A89C37620}"/>
              </a:ext>
            </a:extLst>
          </p:cNvPr>
          <p:cNvSpPr txBox="1"/>
          <p:nvPr/>
        </p:nvSpPr>
        <p:spPr>
          <a:xfrm>
            <a:off x="7449014" y="2436535"/>
            <a:ext cx="423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{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422C1A-2019-7928-5BD0-79CBEC310C6F}"/>
              </a:ext>
            </a:extLst>
          </p:cNvPr>
          <p:cNvCxnSpPr/>
          <p:nvPr/>
        </p:nvCxnSpPr>
        <p:spPr>
          <a:xfrm>
            <a:off x="10122177" y="4001294"/>
            <a:ext cx="1315844" cy="0"/>
          </a:xfrm>
          <a:prstGeom prst="straightConnector1">
            <a:avLst/>
          </a:prstGeom>
          <a:ln w="38100">
            <a:prstDash val="lgDash"/>
            <a:headEnd type="arrow" w="lg" len="sm"/>
            <a:tailEnd type="arrow" w="lg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2FA13C-E4C0-B81F-D946-E126FCC2F771}"/>
              </a:ext>
            </a:extLst>
          </p:cNvPr>
          <p:cNvGrpSpPr/>
          <p:nvPr/>
        </p:nvGrpSpPr>
        <p:grpSpPr>
          <a:xfrm>
            <a:off x="9408695" y="4987793"/>
            <a:ext cx="2133816" cy="374956"/>
            <a:chOff x="8819147" y="6163956"/>
            <a:chExt cx="2133816" cy="37495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F48C62-23E0-EB24-AB05-0577EB792ABC}"/>
                </a:ext>
              </a:extLst>
            </p:cNvPr>
            <p:cNvCxnSpPr>
              <a:cxnSpLocks/>
            </p:cNvCxnSpPr>
            <p:nvPr/>
          </p:nvCxnSpPr>
          <p:spPr>
            <a:xfrm>
              <a:off x="8819147" y="6176963"/>
              <a:ext cx="2133816" cy="36194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9B5E49-82B5-BE1B-3EC5-9A0CB607E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6163956"/>
              <a:ext cx="2037563" cy="37495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05FEFE-D486-96D9-7A0D-7A626892EF15}"/>
              </a:ext>
            </a:extLst>
          </p:cNvPr>
          <p:cNvCxnSpPr>
            <a:cxnSpLocks/>
          </p:cNvCxnSpPr>
          <p:nvPr/>
        </p:nvCxnSpPr>
        <p:spPr>
          <a:xfrm>
            <a:off x="8546148" y="2882419"/>
            <a:ext cx="0" cy="1528386"/>
          </a:xfrm>
          <a:prstGeom prst="straightConnector1">
            <a:avLst/>
          </a:prstGeom>
          <a:ln w="38100">
            <a:prstDash val="lgDash"/>
            <a:headEnd type="arrow" w="lg" len="sm"/>
            <a:tailEnd type="arrow" w="lg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3C80386-7516-2825-0093-2FD86780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6C8A-9EDC-8F88-C710-DDEA1043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How to compare explanations quantitatively?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8DCD-1FE7-4A71-D488-38D9758A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365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authors propose to use six metrics to measure how similar (or dissimilar) are 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feature attribution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-based explanations: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(Dis)agreement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w.r.t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top-k features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(FA) how many features (fraction) within the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topk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are same?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(RA) Is the order of top-k features same?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(SA) Are the signs of top-k features identical in both explanations?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(SRA) another metric combining both signs and ranks of top-k features (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strictest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(Dis)agreement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w.r.t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user-provided features of interest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Here we can take any set of features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(RC) rank correlation (viewing explanations as ordered rank lists)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(PRA) pairwise rank agreement: checks relative ordering of every pair of features</a:t>
            </a:r>
          </a:p>
          <a:p>
            <a:pPr marL="0" indent="0">
              <a:buNone/>
            </a:pPr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445432-32FB-2D2A-FC92-717ED3C8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0B10-CF50-984D-BB94-892047C23414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F1BC2C-B571-5E42-9C70-B18D7E66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5F125E-8775-0CB5-9375-32294AD6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AACB0-9AC5-A0E8-F477-3C83265B921C}"/>
              </a:ext>
            </a:extLst>
          </p:cNvPr>
          <p:cNvGrpSpPr/>
          <p:nvPr/>
        </p:nvGrpSpPr>
        <p:grpSpPr>
          <a:xfrm>
            <a:off x="10321921" y="2919626"/>
            <a:ext cx="1488338" cy="2163336"/>
            <a:chOff x="10333952" y="2900198"/>
            <a:chExt cx="1488338" cy="216333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CDA7D9-5346-F34B-CCDF-F086B7CAAE02}"/>
                </a:ext>
              </a:extLst>
            </p:cNvPr>
            <p:cNvCxnSpPr/>
            <p:nvPr/>
          </p:nvCxnSpPr>
          <p:spPr>
            <a:xfrm flipV="1">
              <a:off x="10333952" y="2900198"/>
              <a:ext cx="0" cy="2163336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3">
                      <a:lumMod val="89000"/>
                      <a:lumOff val="11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2668A3-31EC-FD2C-67C8-8E5C2B10569F}"/>
                    </a:ext>
                  </a:extLst>
                </p:cNvPr>
                <p:cNvSpPr txBox="1"/>
                <p:nvPr/>
              </p:nvSpPr>
              <p:spPr>
                <a:xfrm>
                  <a:off x="10576051" y="3423354"/>
                  <a:ext cx="1246239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higher</a:t>
                  </a:r>
                </a:p>
                <a:p>
                  <a:r>
                    <a:rPr lang="en-US" dirty="0"/>
                    <a:t>means</a:t>
                  </a:r>
                </a:p>
                <a:p>
                  <a:r>
                    <a:rPr lang="en-US" dirty="0"/>
                    <a:t>more</a:t>
                  </a:r>
                </a:p>
                <a:p>
                  <a:r>
                    <a:rPr lang="en-US" dirty="0"/>
                    <a:t>agreement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</m:oMath>
                  </a14:m>
                  <a:r>
                    <a:rPr lang="en-US" dirty="0"/>
                    <a:t>6 metrics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2668A3-31EC-FD2C-67C8-8E5C2B105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051" y="3423354"/>
                  <a:ext cx="1246239" cy="1477328"/>
                </a:xfrm>
                <a:prstGeom prst="rect">
                  <a:avLst/>
                </a:prstGeom>
                <a:blipFill>
                  <a:blip r:embed="rId3"/>
                  <a:stretch>
                    <a:fillRect l="-3030" t="-2564" r="-4040" b="-59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07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6C8A-9EDC-8F88-C710-DDEA1043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Metric definition: Signed rank agreement (SRA)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8DCD-1FE7-4A71-D488-38D9758A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666" y="3292614"/>
            <a:ext cx="1035424" cy="48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SRA =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445432-32FB-2D2A-FC92-717ED3C8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0B10-CF50-984D-BB94-892047C23414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02/07/24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F1BC2C-B571-5E42-9C70-B18D7E66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5F125E-8775-0CB5-9375-32294AD6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30A4EA8C-33A5-0194-B868-ABBF3410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90" y="2411553"/>
            <a:ext cx="8129915" cy="16119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F66D47-37C8-1B65-68EC-99BF41034983}"/>
              </a:ext>
            </a:extLst>
          </p:cNvPr>
          <p:cNvSpPr/>
          <p:nvPr/>
        </p:nvSpPr>
        <p:spPr>
          <a:xfrm>
            <a:off x="3677322" y="2625340"/>
            <a:ext cx="6370319" cy="376518"/>
          </a:xfrm>
          <a:prstGeom prst="rect">
            <a:avLst/>
          </a:prstGeom>
          <a:solidFill>
            <a:srgbClr val="FFFF00">
              <a:alpha val="15761"/>
            </a:srgbClr>
          </a:solidFill>
          <a:ln w="15875">
            <a:solidFill>
              <a:schemeClr val="accent2">
                <a:alpha val="13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6574AA-7900-40B9-72DB-04B31621FF1C}"/>
              </a:ext>
            </a:extLst>
          </p:cNvPr>
          <p:cNvSpPr/>
          <p:nvPr/>
        </p:nvSpPr>
        <p:spPr>
          <a:xfrm rot="10800000" flipH="1" flipV="1">
            <a:off x="3302598" y="2668844"/>
            <a:ext cx="193637" cy="289509"/>
          </a:xfrm>
          <a:prstGeom prst="rect">
            <a:avLst/>
          </a:prstGeom>
          <a:solidFill>
            <a:srgbClr val="FFFF00">
              <a:alpha val="15761"/>
            </a:srgbClr>
          </a:solidFill>
          <a:ln w="15875">
            <a:solidFill>
              <a:schemeClr val="accent2">
                <a:alpha val="13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2CEA5-260B-03E2-FC89-7182B7FF8B83}"/>
              </a:ext>
            </a:extLst>
          </p:cNvPr>
          <p:cNvSpPr/>
          <p:nvPr/>
        </p:nvSpPr>
        <p:spPr>
          <a:xfrm>
            <a:off x="3406592" y="3172755"/>
            <a:ext cx="3155574" cy="376518"/>
          </a:xfrm>
          <a:prstGeom prst="rect">
            <a:avLst/>
          </a:prstGeom>
          <a:solidFill>
            <a:srgbClr val="FFFF00">
              <a:alpha val="15761"/>
            </a:srgbClr>
          </a:solidFill>
          <a:ln w="15875">
            <a:solidFill>
              <a:schemeClr val="accent2">
                <a:alpha val="13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3B1AD-ADCA-9B5D-D04C-6876B478904D}"/>
              </a:ext>
            </a:extLst>
          </p:cNvPr>
          <p:cNvSpPr/>
          <p:nvPr/>
        </p:nvSpPr>
        <p:spPr>
          <a:xfrm>
            <a:off x="6862480" y="3159730"/>
            <a:ext cx="3271223" cy="376518"/>
          </a:xfrm>
          <a:prstGeom prst="rect">
            <a:avLst/>
          </a:prstGeom>
          <a:solidFill>
            <a:srgbClr val="FFFF00">
              <a:alpha val="15761"/>
            </a:srgbClr>
          </a:solidFill>
          <a:ln w="15875">
            <a:solidFill>
              <a:schemeClr val="accent2">
                <a:alpha val="13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46A69-161A-2C25-F8C9-283C304294B3}"/>
              </a:ext>
            </a:extLst>
          </p:cNvPr>
          <p:cNvSpPr/>
          <p:nvPr/>
        </p:nvSpPr>
        <p:spPr>
          <a:xfrm>
            <a:off x="6307701" y="3598137"/>
            <a:ext cx="344692" cy="376518"/>
          </a:xfrm>
          <a:prstGeom prst="rect">
            <a:avLst/>
          </a:prstGeom>
          <a:solidFill>
            <a:srgbClr val="FFFF00">
              <a:alpha val="15761"/>
            </a:srgbClr>
          </a:solidFill>
          <a:ln w="15875">
            <a:solidFill>
              <a:schemeClr val="accent2">
                <a:alpha val="13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057F708-49F0-4B9D-A242-F704D8B279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5179" y="1739552"/>
                <a:ext cx="4710822" cy="487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For any two explanations</a:t>
                </a:r>
                <a:r>
                  <a:rPr lang="en-US" dirty="0"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,</a:t>
                </a: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057F708-49F0-4B9D-A242-F704D8B27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79" y="1739552"/>
                <a:ext cx="4710822" cy="487269"/>
              </a:xfrm>
              <a:prstGeom prst="rect">
                <a:avLst/>
              </a:prstGeom>
              <a:blipFill>
                <a:blip r:embed="rId4"/>
                <a:stretch>
                  <a:fillRect l="-2145" t="-15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48467A7-E832-54CA-44BB-785E420B275F}"/>
              </a:ext>
            </a:extLst>
          </p:cNvPr>
          <p:cNvSpPr txBox="1">
            <a:spLocks/>
          </p:cNvSpPr>
          <p:nvPr/>
        </p:nvSpPr>
        <p:spPr>
          <a:xfrm>
            <a:off x="1379666" y="5054671"/>
            <a:ext cx="3219228" cy="48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Rank correlation (RC) =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7B9CE6-FF12-8F41-BEEC-32C6467C6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451" y="5066203"/>
            <a:ext cx="3492500" cy="431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7C1244-2AF7-760F-0E15-13A2CA1A15AC}"/>
                  </a:ext>
                </a:extLst>
              </p:cNvPr>
              <p:cNvSpPr txBox="1"/>
              <p:nvPr/>
            </p:nvSpPr>
            <p:spPr>
              <a:xfrm>
                <a:off x="1379666" y="4626369"/>
                <a:ext cx="867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For a given set of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m:t>}</m:t>
                    </m:r>
                  </m:oMath>
                </a14:m>
                <a:r>
                  <a:rPr lang="en-US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ymbols" panose="02000000000000000000" pitchFamily="2" charset="-79"/>
                            <a:cs typeface="Apple Symbols" panose="02000000000000000000" pitchFamily="2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is the Spearman rank correlation coefficient </a:t>
                </a:r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7C1244-2AF7-760F-0E15-13A2CA1A1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66" y="4626369"/>
                <a:ext cx="8676093" cy="369332"/>
              </a:xfrm>
              <a:prstGeom prst="rect">
                <a:avLst/>
              </a:prstGeom>
              <a:blipFill>
                <a:blip r:embed="rId6"/>
                <a:stretch>
                  <a:fillRect l="-5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4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6C8A-9EDC-8F88-C710-DDEA1043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How to compare explanations quantitatively?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8DCD-1FE7-4A71-D488-38D9758A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365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authors propose to use six metrics to measure how similar (or dissimilar) are 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feature attribution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-based explanations: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(Dis)agreement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w.r.t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top-k features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(FA) how many features (fraction) within the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topk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are same?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(RA) Is the order of top-k features same?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(SA) Are the signs of top-k features identical in both explanations?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(SRA) another metric combining both signs and ranks of top-k features (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strictest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(Dis)agreement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w.r.t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user-provided features of interest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Here we can take any set of features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(RC) rank correlation (viewing explanations as ordered rank lists)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(PRA) pairwise rank agreement: checks relative ordering of every pair of features</a:t>
            </a:r>
          </a:p>
          <a:p>
            <a:pPr marL="0" indent="0">
              <a:buNone/>
            </a:pPr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445432-32FB-2D2A-FC92-717ED3C8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0B10-CF50-984D-BB94-892047C23414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F1BC2C-B571-5E42-9C70-B18D7E66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5F125E-8775-0CB5-9375-32294AD6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AACB0-9AC5-A0E8-F477-3C83265B921C}"/>
              </a:ext>
            </a:extLst>
          </p:cNvPr>
          <p:cNvGrpSpPr/>
          <p:nvPr/>
        </p:nvGrpSpPr>
        <p:grpSpPr>
          <a:xfrm>
            <a:off x="10406142" y="3043989"/>
            <a:ext cx="1631038" cy="2173668"/>
            <a:chOff x="10418173" y="3024561"/>
            <a:chExt cx="1631038" cy="217366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CDA7D9-5346-F34B-CCDF-F086B7CAAE02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173" y="3024561"/>
              <a:ext cx="0" cy="2173668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3">
                      <a:lumMod val="89000"/>
                      <a:lumOff val="11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2668A3-31EC-FD2C-67C8-8E5C2B10569F}"/>
                    </a:ext>
                  </a:extLst>
                </p:cNvPr>
                <p:cNvSpPr txBox="1"/>
                <p:nvPr/>
              </p:nvSpPr>
              <p:spPr>
                <a:xfrm>
                  <a:off x="10576051" y="3423354"/>
                  <a:ext cx="147316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lower</a:t>
                  </a:r>
                </a:p>
                <a:p>
                  <a:r>
                    <a:rPr lang="en-US" dirty="0"/>
                    <a:t>means</a:t>
                  </a:r>
                </a:p>
                <a:p>
                  <a:r>
                    <a:rPr lang="en-US" dirty="0"/>
                    <a:t>more</a:t>
                  </a:r>
                </a:p>
                <a:p>
                  <a:r>
                    <a:rPr lang="en-US" b="1" dirty="0"/>
                    <a:t>dis</a:t>
                  </a:r>
                  <a:r>
                    <a:rPr lang="en-US" dirty="0"/>
                    <a:t>agreement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</m:oMath>
                  </a14:m>
                  <a:r>
                    <a:rPr lang="en-US" dirty="0"/>
                    <a:t>6 metrics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2668A3-31EC-FD2C-67C8-8E5C2B105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051" y="3423354"/>
                  <a:ext cx="1473160" cy="1477328"/>
                </a:xfrm>
                <a:prstGeom prst="rect">
                  <a:avLst/>
                </a:prstGeom>
                <a:blipFill>
                  <a:blip r:embed="rId3"/>
                  <a:stretch>
                    <a:fillRect l="-2542" t="-2564" r="-2542" b="-59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504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6BD4-E700-1766-E26A-A80B70F6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Empirical verification of disagreement: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CD93-7989-44CB-B5B7-0AA1BF6E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8112" cy="29247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Datasets: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Tabular (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COMPAS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German credit)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Image (Imagenet-1000)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Text (news category prediction)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8B7E2E-3E2B-D2BC-C7E9-5EBA5B59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A92-19CE-EA45-960D-E9EC2CDA39F5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A651B9-EAD4-748B-416A-DD76D4F1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95D0E8-64B9-6C12-A92B-1A3EA1B8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8CE4-25BC-BACA-4B28-C903A88431D7}"/>
              </a:ext>
            </a:extLst>
          </p:cNvPr>
          <p:cNvSpPr txBox="1">
            <a:spLocks/>
          </p:cNvSpPr>
          <p:nvPr/>
        </p:nvSpPr>
        <p:spPr>
          <a:xfrm>
            <a:off x="4038600" y="1818733"/>
            <a:ext cx="3388112" cy="2924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Models: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Tabular (LR, MLP, RF, GBDT)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Image (ResNet18)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Text (LSTM based classifier)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B0DA87-E477-3423-74A4-32DD2ED9A272}"/>
              </a:ext>
            </a:extLst>
          </p:cNvPr>
          <p:cNvSpPr txBox="1">
            <a:spLocks/>
          </p:cNvSpPr>
          <p:nvPr/>
        </p:nvSpPr>
        <p:spPr>
          <a:xfrm>
            <a:off x="7346795" y="1841112"/>
            <a:ext cx="3388112" cy="2924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Explanation methods: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Perturbation based:</a:t>
            </a:r>
          </a:p>
          <a:p>
            <a:pPr marL="914400" lvl="2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LIME,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KernelSHAP</a:t>
            </a:r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457200" lvl="1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Gradient based:</a:t>
            </a:r>
          </a:p>
          <a:p>
            <a:pPr marL="914400" lvl="2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Vanilla gradient (VG),</a:t>
            </a:r>
          </a:p>
          <a:p>
            <a:pPr marL="914400" lvl="2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Gradient * Input (G*I),</a:t>
            </a:r>
          </a:p>
          <a:p>
            <a:pPr marL="914400" lvl="2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Integrated Gradients (IG),</a:t>
            </a:r>
          </a:p>
          <a:p>
            <a:pPr marL="914400" lvl="2" indent="0">
              <a:buNone/>
            </a:pP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SmoothGrad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(SG)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1A005C-C4D0-CF06-6205-A723AF07159D}"/>
              </a:ext>
            </a:extLst>
          </p:cNvPr>
          <p:cNvSpPr txBox="1">
            <a:spLocks/>
          </p:cNvSpPr>
          <p:nvPr/>
        </p:nvSpPr>
        <p:spPr>
          <a:xfrm>
            <a:off x="4132456" y="4419098"/>
            <a:ext cx="3388112" cy="1914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All models were trained to a reasonable accuracy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For RF &amp; GBDT, they only used LIME and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KernelSHAP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 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Metrics 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as defined in last slide.</a:t>
            </a:r>
          </a:p>
        </p:txBody>
      </p:sp>
    </p:spTree>
    <p:extLst>
      <p:ext uri="{BB962C8B-B14F-4D97-AF65-F5344CB8AC3E}">
        <p14:creationId xmlns:p14="http://schemas.microsoft.com/office/powerpoint/2010/main" val="284567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6C8A-9EDC-8F88-C710-DDEA1043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Result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8DCD-1FE7-4A71-D488-38D9758A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36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1. Take a test data point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2. Compute explanation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E_a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and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E_b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for it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3. Calculate metric(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E_a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E_b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4. Average over all test points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445432-32FB-2D2A-FC92-717ED3C8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0B10-CF50-984D-BB94-892047C23414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03/07/24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F1BC2C-B571-5E42-9C70-B18D7E66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5F125E-8775-0CB5-9375-32294AD6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red squares with white text&#10;&#10;Description automatically generated">
            <a:extLst>
              <a:ext uri="{FF2B5EF4-FFF2-40B4-BE49-F238E27FC236}">
                <a16:creationId xmlns:a16="http://schemas.microsoft.com/office/drawing/2014/main" id="{97273EB3-6EC5-3D07-B6C4-C458479D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49" y="1443318"/>
            <a:ext cx="4315803" cy="41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3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Main results: tabular modality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9D1E30-E230-D308-4E9D-4502CF1E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7B4C-94FE-C743-9085-8E7AF0521A0E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742F6-6957-FE9D-C20A-262B89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EC76-99BC-7335-6AE4-6C48E909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2D149-CDA0-4C99-1D89-F87FE42D80F9}"/>
              </a:ext>
            </a:extLst>
          </p:cNvPr>
          <p:cNvSpPr txBox="1"/>
          <p:nvPr/>
        </p:nvSpPr>
        <p:spPr>
          <a:xfrm>
            <a:off x="512956" y="2286000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COMPAS,</a:t>
            </a:r>
          </a:p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NN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B5FDDE31-6F5C-5940-2D8A-84F43D55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66" y="1415217"/>
            <a:ext cx="6488534" cy="494113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E6669D-54ED-FAA7-469A-DF454B9C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415217"/>
            <a:ext cx="3525644" cy="476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high FA (k=5) for all explanations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(caveat: only 7 features!)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RC: higher for (VG, SG), and (G*I, IG) pairs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More features lead to more disagreement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More complex models (hard to approximate) lead to less agreement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FCE61C-ACDF-8CCC-A404-037828EC5D1F}"/>
              </a:ext>
            </a:extLst>
          </p:cNvPr>
          <p:cNvSpPr/>
          <p:nvPr/>
        </p:nvSpPr>
        <p:spPr>
          <a:xfrm>
            <a:off x="1961147" y="1415217"/>
            <a:ext cx="709864" cy="75046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F8C7B0-B0C2-B8D5-21DE-1E869B9BEFC2}"/>
              </a:ext>
            </a:extLst>
          </p:cNvPr>
          <p:cNvSpPr/>
          <p:nvPr/>
        </p:nvSpPr>
        <p:spPr>
          <a:xfrm>
            <a:off x="2766706" y="2286000"/>
            <a:ext cx="709864" cy="75046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Main results: text modality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9D1E30-E230-D308-4E9D-4502CF1E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DAA-71D7-DC4A-94A1-000215F2AB64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742F6-6957-FE9D-C20A-262B89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EC76-99BC-7335-6AE4-6C48E909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2D149-CDA0-4C99-1D89-F87FE42D80F9}"/>
              </a:ext>
            </a:extLst>
          </p:cNvPr>
          <p:cNvSpPr txBox="1"/>
          <p:nvPr/>
        </p:nvSpPr>
        <p:spPr>
          <a:xfrm>
            <a:off x="512956" y="2286000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Text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clf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</a:t>
            </a:r>
          </a:p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LSTM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B5FDDE31-6F5C-5940-2D8A-84F43D55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66" y="1415217"/>
            <a:ext cx="6488534" cy="494113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0976968-96CF-B9FB-B13C-EF9E0ADFD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866" y="1325523"/>
            <a:ext cx="6488534" cy="49411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F5CAAB-EEF6-36A3-9999-6856B391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415217"/>
            <a:ext cx="3525644" cy="476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more features so all plots look lighter!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&gt;very low agreement between methods here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LIME agrees more with other explanations than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KernelSHAP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(look at first 2 rows top)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674B3E-134F-268D-1C72-7CC310E5FF36}"/>
              </a:ext>
            </a:extLst>
          </p:cNvPr>
          <p:cNvSpPr/>
          <p:nvPr/>
        </p:nvSpPr>
        <p:spPr>
          <a:xfrm>
            <a:off x="1780673" y="1415217"/>
            <a:ext cx="5979695" cy="8707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Main results: image modality</a:t>
            </a:r>
          </a:p>
        </p:txBody>
      </p:sp>
      <p:pic>
        <p:nvPicPr>
          <p:cNvPr id="8" name="Content Placeholder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0B8F54A-76BA-9F46-1B99-DB230B2D1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0023" y="4216053"/>
            <a:ext cx="4440037" cy="166064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9D1E30-E230-D308-4E9D-4502CF1E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B9AA-8C79-184A-AADE-1DD1041AE4B6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742F6-6957-FE9D-C20A-262B89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EC76-99BC-7335-6AE4-6C48E909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18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FA208-56E1-5D92-F72F-D3A04E953BC0}"/>
              </a:ext>
            </a:extLst>
          </p:cNvPr>
          <p:cNvSpPr txBox="1"/>
          <p:nvPr/>
        </p:nvSpPr>
        <p:spPr>
          <a:xfrm>
            <a:off x="2490537" y="3759080"/>
            <a:ext cx="14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superpixel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5BD3B2-269B-579E-7DE2-AAB7449FBA1E}"/>
              </a:ext>
            </a:extLst>
          </p:cNvPr>
          <p:cNvGrpSpPr/>
          <p:nvPr/>
        </p:nvGrpSpPr>
        <p:grpSpPr>
          <a:xfrm>
            <a:off x="5859952" y="2196741"/>
            <a:ext cx="5255012" cy="4038624"/>
            <a:chOff x="5709424" y="1690688"/>
            <a:chExt cx="5255012" cy="4038624"/>
          </a:xfrm>
        </p:grpSpPr>
        <p:pic>
          <p:nvPicPr>
            <p:cNvPr id="10" name="Picture 9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DB012CA5-0827-C680-FC8C-34DB79695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789"/>
            <a:stretch/>
          </p:blipFill>
          <p:spPr>
            <a:xfrm>
              <a:off x="5709424" y="5174166"/>
              <a:ext cx="5255012" cy="555146"/>
            </a:xfrm>
            <a:prstGeom prst="rect">
              <a:avLst/>
            </a:prstGeom>
          </p:spPr>
        </p:pic>
        <p:pic>
          <p:nvPicPr>
            <p:cNvPr id="12" name="Picture 11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72E2173-F727-688D-665C-731392E9F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882" t="3206" r="14474" b="23039"/>
            <a:stretch/>
          </p:blipFill>
          <p:spPr>
            <a:xfrm>
              <a:off x="5717003" y="2008561"/>
              <a:ext cx="4872789" cy="330212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ED5D40-BF01-14A3-8CF7-77D71E2C1FD8}"/>
                </a:ext>
              </a:extLst>
            </p:cNvPr>
            <p:cNvSpPr txBox="1"/>
            <p:nvPr/>
          </p:nvSpPr>
          <p:spPr>
            <a:xfrm>
              <a:off x="7132125" y="1690688"/>
              <a:ext cx="2042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pixel level explanations</a:t>
              </a: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ED8AF2-534C-A7D8-87C5-8225B251B5AD}"/>
              </a:ext>
            </a:extLst>
          </p:cNvPr>
          <p:cNvSpPr txBox="1">
            <a:spLocks/>
          </p:cNvSpPr>
          <p:nvPr/>
        </p:nvSpPr>
        <p:spPr>
          <a:xfrm>
            <a:off x="1493359" y="1618785"/>
            <a:ext cx="3525644" cy="1573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unlike tabular &amp; text, here 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more agreement 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between LIME and SHAP (probably because they used the same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superpixels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too coarse)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2BDECFF-9955-B6AE-353E-C477E8FA6D6C}"/>
              </a:ext>
            </a:extLst>
          </p:cNvPr>
          <p:cNvSpPr/>
          <p:nvPr/>
        </p:nvSpPr>
        <p:spPr>
          <a:xfrm>
            <a:off x="3581400" y="4488748"/>
            <a:ext cx="656063" cy="95304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F2C938-9FCD-099F-ACDF-ADBFCF2C1A2F}"/>
              </a:ext>
            </a:extLst>
          </p:cNvPr>
          <p:cNvSpPr txBox="1">
            <a:spLocks/>
          </p:cNvSpPr>
          <p:nvPr/>
        </p:nvSpPr>
        <p:spPr>
          <a:xfrm>
            <a:off x="6847778" y="782368"/>
            <a:ext cx="3525644" cy="1573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Gradient based explanations show high disagreement (likely because too granular)</a:t>
            </a:r>
          </a:p>
        </p:txBody>
      </p:sp>
    </p:spTree>
    <p:extLst>
      <p:ext uri="{BB962C8B-B14F-4D97-AF65-F5344CB8AC3E}">
        <p14:creationId xmlns:p14="http://schemas.microsoft.com/office/powerpoint/2010/main" val="373594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 animBg="1"/>
      <p:bldP spid="16" grpId="1" animBg="1"/>
      <p:bldP spid="18" grpId="0" build="allAtOnce"/>
      <p:bldP spid="18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468C-6A06-64F9-A220-3EA7308A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Qualitative online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60D4-9401-2028-6FCE-002D58506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5406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Goal of the study: To understand how people resolve or choose between two disagreeing explanations</a:t>
            </a:r>
          </a:p>
          <a:p>
            <a:pPr marL="0" indent="0">
              <a:buNone/>
            </a:pPr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One example prompt from the study 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  <a:sym typeface="Wingdings" pitchFamily="2" charset="2"/>
              </a:rPr>
              <a:t></a:t>
            </a:r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DD27B4-2CA4-F956-FB28-D7C45A47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821" y="1646238"/>
            <a:ext cx="8479167" cy="45253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7091-FBD4-F7EC-C38A-ABFF47CF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A7-AD7C-8A41-AC74-990097A819BE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8BAFA-2FDA-3874-164E-FE033604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64FB5-D31F-B80B-FB26-03371E76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19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34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24A0-D2DA-E203-4213-C31DF853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2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49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Disagreement Problem in Explainable Machine Learning: </a:t>
            </a:r>
            <a:br>
              <a:rPr lang="en-IN" sz="49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49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</a:t>
            </a:r>
            <a:r>
              <a:rPr lang="en-IN" sz="4900" b="1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Practitioner</a:t>
            </a:r>
            <a:r>
              <a:rPr lang="en-IN" sz="49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’s Perspective</a:t>
            </a:r>
            <a:br>
              <a:rPr lang="en-IN" sz="36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2400" b="1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Authors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: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Satyapriya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Krishna, Tessa Han, Alex Gu,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Javin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Pombra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Shahin Jabbari,</a:t>
            </a:r>
            <a:b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Zhiwei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Steven Wu, and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Himabindu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Lakkaraju</a:t>
            </a:r>
            <a:b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(Harvard, MIT, Drexel, CMU)</a:t>
            </a:r>
            <a:b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Feb, 2022 (</a:t>
            </a:r>
            <a:r>
              <a:rPr lang="en-IN" sz="2400" b="1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170+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citations!)</a:t>
            </a:r>
            <a:b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endParaRPr lang="en-US" sz="2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274B2-45A7-F909-D800-CE0DE3820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867"/>
            <a:ext cx="9144000" cy="1655762"/>
          </a:xfrm>
        </p:spPr>
        <p:txBody>
          <a:bodyPr>
            <a:normAutofit/>
          </a:bodyPr>
          <a:lstStyle/>
          <a:p>
            <a:endParaRPr lang="en-IN" sz="2000" b="1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US" sz="20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Presenter</a:t>
            </a:r>
            <a: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: </a:t>
            </a:r>
            <a:r>
              <a:rPr lang="en-IN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Swagatam</a:t>
            </a:r>
            <a: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Haldar</a:t>
            </a:r>
            <a:endParaRPr lang="en-IN" sz="2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Explainable Machine Learning Seminar</a:t>
            </a:r>
          </a:p>
          <a:p>
            <a:r>
              <a:rPr lang="en-I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Summer 2024, University of Tübingen</a:t>
            </a:r>
          </a:p>
        </p:txBody>
      </p:sp>
      <p:pic>
        <p:nvPicPr>
          <p:cNvPr id="5" name="Picture 4" descr="A white background with black tex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36A17E20-988E-12A4-2722-DAD8DA15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35575">
            <a:off x="7982579" y="3292076"/>
            <a:ext cx="3923907" cy="231795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528430-CEB6-E174-BDAE-926A3D8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CC2E-9C7A-9644-9E05-2EF34E46C4C5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0CF044-A62C-00BC-BED4-A9C6942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5F1A2E-6F52-09AB-F5B9-321073A6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5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6446-EAB6-AC79-7E9F-2E2B6AA2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Insights from the online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9158-2555-6838-1680-A7B2DEA6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Majority of respondents observed and acknowledged disagreement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Often certain explanations are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favoured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over others: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SHAP is the most popular while (Gradient*Input) is least chosen</a:t>
            </a:r>
          </a:p>
          <a:p>
            <a:pPr lvl="1"/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SmoothGrad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is often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favoured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over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VanillaGrad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(probably because of less noise)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How do they resolve disagreements in practice?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Rely on heuristics such as “lime/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shap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is better for tabular data”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Choosing the explanation that matches their </a:t>
            </a:r>
            <a:r>
              <a:rPr lang="en-US" i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intuition 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better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Using other metrics (fidelity, stability) that quantify the “goodness of fit” of the explanation to the model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Other things also matter like ease of implementation,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groundedness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of theory, recency of publication, documentation of packages</a:t>
            </a:r>
          </a:p>
          <a:p>
            <a:pPr lvl="1"/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82D0AE-9B7E-5BB8-E71A-D3FFB6B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299-1525-F34B-A98B-E0724D522C9A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6C9252-1986-0B44-A4DA-50318CF8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C2F0B6-E2A4-E842-DD4F-7212A533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20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82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6446-EAB6-AC79-7E9F-2E2B6AA2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Insights from the online study</a:t>
            </a:r>
          </a:p>
        </p:txBody>
      </p:sp>
      <p:pic>
        <p:nvPicPr>
          <p:cNvPr id="5" name="Content Placeholder 4" descr="A graph and chart with text&#10;&#10;Description automatically generated with medium confidence">
            <a:extLst>
              <a:ext uri="{FF2B5EF4-FFF2-40B4-BE49-F238E27FC236}">
                <a16:creationId xmlns:a16="http://schemas.microsoft.com/office/drawing/2014/main" id="{B1AED941-F708-EE31-05EE-25BC747FD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823" y="1825625"/>
            <a:ext cx="990435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82D0AE-9B7E-5BB8-E71A-D3FFB6B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1880-404E-FB42-89A3-D338E07CC513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6C9252-1986-0B44-A4DA-50318CF8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C2F0B6-E2A4-E842-DD4F-7212A533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21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6639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0192-579A-D4CC-CB7F-57A3AF46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53F-E669-9F55-0D34-5177C35E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This paper is more of a 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practitioners’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perspective on explanation disagreement which motivates the metrics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Interview to understand what exactly is disagreement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Online study to find out how people resolve such disagreements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They do not investigate further on the reasons behind why explanations disagree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Their studies also find out that people mostly rely on heuristics, intuitions when they use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explainability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methods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No mention of other explanation methods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This paper raises more questions than answers it provides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901C1B-5842-5CC5-2B96-AAA0B1E4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78AC-16F5-9042-A6F2-2F3E3D5EC0F8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1B681A-A1E6-F4B7-9307-C6350D22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AEAF2A-7A3D-57B3-079C-0328C8C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22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3739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24A0-D2DA-E203-4213-C31DF853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267"/>
            <a:ext cx="9144000" cy="2387600"/>
          </a:xfrm>
        </p:spPr>
        <p:txBody>
          <a:bodyPr>
            <a:normAutofit/>
          </a:bodyPr>
          <a:lstStyle/>
          <a:p>
            <a:r>
              <a:rPr lang="en-IN" sz="49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Thank you for your attention! Questions?</a:t>
            </a:r>
            <a:endParaRPr lang="en-US" sz="2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528430-CEB6-E174-BDAE-926A3D8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EB8-A4D6-9C42-997C-07FEAD57AC1D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0CF044-A62C-00BC-BED4-A9C6942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0622-1922-B4C2-1A63-6085A81F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0192-579A-D4CC-CB7F-57A3AF46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53F-E669-9F55-0D34-5177C35E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This paper is more of a 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practitioners’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perspective on explanation disagreement which motivate the metrics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Interview to understand what exactly is disagreement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Online study to find out how people resolve such disagreements</a:t>
            </a:r>
          </a:p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They do not investigate further on the reasons behind why explanations disagree</a:t>
            </a:r>
          </a:p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Their studies also find out that people mostly rely on heuristics, intuitions when they use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explainability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methods</a:t>
            </a:r>
          </a:p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Some explanations are proven to be equivalent (under certain conditions) in the literature (e.g., LIME and gradients), how does this relate to the disagreement problem? [include a source]</a:t>
            </a:r>
          </a:p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No mention of other explanation methods</a:t>
            </a:r>
          </a:p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This paper raises more questions than answers it provides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901C1B-5842-5CC5-2B96-AAA0B1E4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78AC-16F5-9042-A6F2-2F3E3D5EC0F8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1B681A-A1E6-F4B7-9307-C6350D22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AEAF2A-7A3D-57B3-079C-0328C8C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440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FE56-23A4-438F-7B27-17EEFA47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disagreement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DF9B-D96D-843B-BFCC-79964B1B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5381"/>
            <a:ext cx="2743200" cy="46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same data instance: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E5940-91DB-DB6B-817E-114FADF7AFDB}"/>
              </a:ext>
            </a:extLst>
          </p:cNvPr>
          <p:cNvSpPr txBox="1"/>
          <p:nvPr/>
        </p:nvSpPr>
        <p:spPr>
          <a:xfrm>
            <a:off x="838200" y="2696532"/>
            <a:ext cx="865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two different explanations (while the model predicts same class label risk=0):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9C4FF2-D1E2-A00B-9EF1-EE2DA62D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14636"/>
            <a:ext cx="7772400" cy="1002509"/>
          </a:xfrm>
          <a:prstGeom prst="rect">
            <a:avLst/>
          </a:prstGeom>
        </p:spPr>
      </p:pic>
      <p:pic>
        <p:nvPicPr>
          <p:cNvPr id="10" name="Picture 9" descr="A close-up of a graph&#10;&#10;Description automatically generated">
            <a:extLst>
              <a:ext uri="{FF2B5EF4-FFF2-40B4-BE49-F238E27FC236}">
                <a16:creationId xmlns:a16="http://schemas.microsoft.com/office/drawing/2014/main" id="{8511A2F6-3FF9-1C87-F9F4-2E8ED20B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58197"/>
            <a:ext cx="7772400" cy="2958891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C861488-3E0A-3232-5D8F-5464FD7E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1E4B-0421-9743-AE3B-29A7599FE3D1}" type="datetime1">
              <a:rPr lang="en-IN" smtClean="0"/>
              <a:t>01/07/24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32613AA-70E6-2AC9-611B-1F2549B3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31010A1-AAD9-0469-A047-23D89D46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26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Example of disagreement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BD9-94D9-6299-DAC0-F9FCEFE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9D1E30-E230-D308-4E9D-4502CF1E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7C0-72A3-294B-A1F1-3C5447DEF993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742F6-6957-FE9D-C20A-262B89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44623-7D5F-541E-2443-41CC807B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Example of disagreement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BD9-94D9-6299-DAC0-F9FCEFE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9D1E30-E230-D308-4E9D-4502CF1E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EDE-31E8-1E45-90E0-4710A5777C6E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742F6-6957-FE9D-C20A-262B89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07235-21E5-C6A6-A7C8-9120CC40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6BD4-E700-1766-E26A-A80B70F6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Empirical verification of disagreement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CD93-7989-44CB-B5B7-0AA1BF6E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Ingredients:</a:t>
            </a:r>
          </a:p>
          <a:p>
            <a:pPr lvl="1"/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Datasets: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Tabular (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COMPAS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German credit), Image (1000 image classes), Text (news category prediction)</a:t>
            </a:r>
          </a:p>
          <a:p>
            <a:pPr lvl="1"/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Models: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LR, GBDT, RF, MLP (tabular), LSTM based text classifiers (text), ResNet18 (image)</a:t>
            </a:r>
          </a:p>
          <a:p>
            <a:pPr lvl="1"/>
            <a:r>
              <a:rPr lang="en-US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Explainability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methods: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LIME,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KernelSHAP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VanillaGradients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IntegratedGradients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Gradient*Input,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SmoothGrad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(</a:t>
            </a:r>
            <a:r>
              <a:rPr lang="en-US" i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feature attribution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Metrics: (as defined in the last slide)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8B7E2E-3E2B-D2BC-C7E9-5EBA5B59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5E1D-7A68-2A44-A828-0D308D7288C5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A651B9-EAD4-748B-416A-DD76D4F1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95D0E8-64B9-6C12-A92B-1A3EA1B8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28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558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1DEC-ADF2-C4D9-6CC0-24C9F4C1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 from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FB4A-EEE6-B568-CD56-60FF8C96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Tabular data</a:t>
            </a:r>
          </a:p>
          <a:p>
            <a:pPr lvl="1"/>
            <a:r>
              <a:rPr lang="en-US" dirty="0"/>
              <a:t>They mainly discuss results on COMPAS dataset (only 7 features) --- how it affects the agreement</a:t>
            </a:r>
          </a:p>
          <a:p>
            <a:pPr lvl="1"/>
            <a:r>
              <a:rPr lang="en-US" dirty="0"/>
              <a:t>All explanations for tabular typically agree most for </a:t>
            </a:r>
            <a:r>
              <a:rPr lang="en-US" dirty="0" err="1"/>
              <a:t>topk</a:t>
            </a:r>
            <a:r>
              <a:rPr lang="en-US" dirty="0"/>
              <a:t> (5) feature agreement and pairwise rank agreement (agreement reduces as </a:t>
            </a:r>
            <a:r>
              <a:rPr lang="en-US" dirty="0" err="1"/>
              <a:t>topk</a:t>
            </a:r>
            <a:r>
              <a:rPr lang="en-US" dirty="0"/>
              <a:t> increases 1, 4, 7)</a:t>
            </a:r>
          </a:p>
          <a:p>
            <a:pPr lvl="1"/>
            <a:r>
              <a:rPr lang="en-US" dirty="0"/>
              <a:t>Grad-</a:t>
            </a:r>
            <a:r>
              <a:rPr lang="en-US" dirty="0" err="1"/>
              <a:t>SmoothGrad</a:t>
            </a:r>
            <a:r>
              <a:rPr lang="en-US" dirty="0"/>
              <a:t>, Grad*Input-</a:t>
            </a:r>
            <a:r>
              <a:rPr lang="en-US" dirty="0" err="1"/>
              <a:t>IntGrad</a:t>
            </a:r>
            <a:r>
              <a:rPr lang="en-US" dirty="0"/>
              <a:t> exhibit high agreement, while Grad-</a:t>
            </a:r>
            <a:r>
              <a:rPr lang="en-US" dirty="0" err="1"/>
              <a:t>IntGrad</a:t>
            </a:r>
            <a:r>
              <a:rPr lang="en-US" dirty="0"/>
              <a:t>, </a:t>
            </a:r>
            <a:r>
              <a:rPr lang="en-US" dirty="0" err="1"/>
              <a:t>SmoothGrad</a:t>
            </a:r>
            <a:r>
              <a:rPr lang="en-US" dirty="0"/>
              <a:t>-Grad*Input show disagreement: </a:t>
            </a:r>
            <a:r>
              <a:rPr lang="en-US" b="1" dirty="0"/>
              <a:t>dichotomy</a:t>
            </a:r>
            <a:r>
              <a:rPr lang="en-US" dirty="0"/>
              <a:t> among gradient based explanations!</a:t>
            </a:r>
          </a:p>
          <a:p>
            <a:r>
              <a:rPr lang="en-US" dirty="0"/>
              <a:t>Text data</a:t>
            </a:r>
          </a:p>
          <a:p>
            <a:pPr lvl="1"/>
            <a:r>
              <a:rPr lang="en-US" dirty="0"/>
              <a:t>Words are used as features with </a:t>
            </a:r>
            <a:r>
              <a:rPr lang="en-US" dirty="0" err="1"/>
              <a:t>topk</a:t>
            </a:r>
            <a:r>
              <a:rPr lang="en-US" dirty="0"/>
              <a:t>=11 (25% of avg input text length)</a:t>
            </a:r>
          </a:p>
          <a:p>
            <a:pPr lvl="1"/>
            <a:r>
              <a:rPr lang="en-US" dirty="0"/>
              <a:t>All explanation methods mostly </a:t>
            </a:r>
            <a:r>
              <a:rPr lang="en-US" b="1" dirty="0"/>
              <a:t>disagree</a:t>
            </a:r>
            <a:r>
              <a:rPr lang="en-US" dirty="0"/>
              <a:t>! – high variance of explanations due to increase in no. of features in text data</a:t>
            </a:r>
          </a:p>
          <a:p>
            <a:pPr lvl="1"/>
            <a:r>
              <a:rPr lang="en-US" dirty="0"/>
              <a:t>LIME explanations are more aligned to other explanations than anything else (figure 3 in paper)</a:t>
            </a:r>
          </a:p>
          <a:p>
            <a:pPr lvl="1"/>
            <a:endParaRPr lang="en-US" dirty="0"/>
          </a:p>
          <a:p>
            <a:r>
              <a:rPr lang="en-US" dirty="0"/>
              <a:t>Image data</a:t>
            </a:r>
          </a:p>
          <a:p>
            <a:pPr lvl="1"/>
            <a:r>
              <a:rPr lang="en-US" dirty="0"/>
              <a:t>LIME and </a:t>
            </a:r>
            <a:r>
              <a:rPr lang="en-US" dirty="0" err="1"/>
              <a:t>KernelSHAP</a:t>
            </a:r>
            <a:r>
              <a:rPr lang="en-US" dirty="0"/>
              <a:t> (</a:t>
            </a:r>
            <a:r>
              <a:rPr lang="en-US" dirty="0" err="1"/>
              <a:t>superpixels</a:t>
            </a:r>
            <a:r>
              <a:rPr lang="en-US" dirty="0"/>
              <a:t>) mostly agree on all metrics when features are </a:t>
            </a:r>
            <a:r>
              <a:rPr lang="en-US" dirty="0" err="1"/>
              <a:t>superpixels</a:t>
            </a:r>
            <a:endParaRPr lang="en-US" dirty="0"/>
          </a:p>
          <a:p>
            <a:pPr lvl="1"/>
            <a:r>
              <a:rPr lang="en-US" dirty="0"/>
              <a:t>But for gradient based explanations (pixels), disagreement is high for all metrics (</a:t>
            </a:r>
            <a:r>
              <a:rPr lang="en-US" b="1" i="1" dirty="0"/>
              <a:t>granularity matters </a:t>
            </a:r>
            <a:r>
              <a:rPr lang="en-US" dirty="0"/>
              <a:t>for images) – explain it further (more pixels – high variance)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3B14FC-D9E1-1639-3C3A-293ED8F5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C85-AFFF-D242-982B-3303E1312243}" type="datetime1">
              <a:rPr lang="en-IN" smtClean="0"/>
              <a:t>01/07/24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F8AAD6-386B-C9F6-038E-A5034DE0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DDDCEE-F0BE-FBDA-6392-AD8E4A4F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BD9-94D9-6299-DAC0-F9FCEFE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Motivation: Often explanations for the same prediction disagree across ML algorithms, what can we do about this, if anything?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20814-BA3F-DFB0-3E39-65C043F4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A214-5101-744F-B5D4-4E76B2DFB50B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0ECC07-17EF-64AD-BA23-FF5051BB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BEEB0-1CDD-E154-7A5B-35B14168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6283-C4F2-0BD2-3931-9E047B68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FEE5-B50B-E86B-A383-EFE2DCCD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147699-4A82-45AF-0A82-2405D531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361-9AE6-294D-BCF2-7FA0824747C1}" type="datetime1">
              <a:rPr lang="en-IN" smtClean="0"/>
              <a:t>01/07/24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A0BA50-5F98-98A2-854A-6C26ECF3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4DD375-5488-CB1F-8F20-027C8471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1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A2A7-4779-BB32-C2AA-DC95C7D2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explanation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7081-F840-AABD-5B25-9DB7D259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E502D5-AC7B-E450-C896-005AABD3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AAA-05A9-7A40-8299-7B06F3062EFF}" type="datetime1">
              <a:rPr lang="en-IN" smtClean="0"/>
              <a:t>01/07/24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189681-0F41-581F-5295-2FB2C54B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F9FA8A-C7BA-666E-49AD-1E4EC81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1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3B4-9CF8-17A1-0751-C4A233DD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explanation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00F9-6F47-AC46-4880-29FE3951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632A7D-BCCB-C266-AEE5-BC56F8DF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A2D-2CAE-0E47-86AD-22B49A965AB8}" type="datetime1">
              <a:rPr lang="en-IN" smtClean="0"/>
              <a:t>01/07/24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932930-7004-A2C6-3BF7-7C6D4B1D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9462D6-AECF-7189-C495-0254E5AF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22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F7F3-C1EC-6D3D-EF4B-0B9D2A30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5740-9264-BA94-5AE8-ACB7D3CB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more results from the experiments, for example, how did they evaluate for each modality: tabular, text, image etc.?</a:t>
            </a:r>
          </a:p>
          <a:p>
            <a:pPr lvl="1"/>
            <a:r>
              <a:rPr lang="en-US" dirty="0"/>
              <a:t>Separate gradient based methods into separate buckets (i.e., grad-</a:t>
            </a:r>
            <a:r>
              <a:rPr lang="en-US" dirty="0" err="1"/>
              <a:t>smoothgrad</a:t>
            </a:r>
            <a:r>
              <a:rPr lang="en-US" dirty="0"/>
              <a:t> vs. </a:t>
            </a:r>
            <a:r>
              <a:rPr lang="en-US" dirty="0" err="1"/>
              <a:t>intgrad</a:t>
            </a:r>
            <a:r>
              <a:rPr lang="en-US" dirty="0"/>
              <a:t>-grad*input)</a:t>
            </a:r>
          </a:p>
          <a:p>
            <a:pPr lvl="1"/>
            <a:endParaRPr lang="en-US" dirty="0"/>
          </a:p>
          <a:p>
            <a:r>
              <a:rPr lang="en-US" dirty="0"/>
              <a:t>Do all the metrics make sense? Example: for images, how do they decide features? (</a:t>
            </a:r>
            <a:r>
              <a:rPr lang="en-US" dirty="0" err="1"/>
              <a:t>superpixels</a:t>
            </a:r>
            <a:r>
              <a:rPr lang="en-US" dirty="0"/>
              <a:t>)</a:t>
            </a:r>
          </a:p>
          <a:p>
            <a:r>
              <a:rPr lang="en-US" dirty="0"/>
              <a:t>Decide which figures are more informative from the paper and add to slides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B00ECB-7E70-61C5-6565-143047C0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69CE-FF93-EE43-A3C9-2EC35B458773}" type="datetime1">
              <a:rPr lang="en-IN" smtClean="0"/>
              <a:t>01/07/24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4B99C1-4E88-C160-2735-79DFD91A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84D0AE-0D17-B98C-94FE-16C831B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BD9-94D9-6299-DAC0-F9FCEFE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Motivation: Often explanations for the same prediction disagree across ML algorithms, what can we do about this, if anything?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Example:                     						   COMPAS, RF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20814-BA3F-DFB0-3E39-65C043F4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3291-D71D-F54E-8AA2-A2DF5A588BA5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0ECC07-17EF-64AD-BA23-FF5051BB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75819-0F63-0982-B8C2-EC722DE6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2692400"/>
            <a:ext cx="6438900" cy="73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EC6D6-082C-553C-8508-CFF49AD32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578225"/>
            <a:ext cx="7772400" cy="291465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5AE3B83-1FB7-1650-E1D0-EDB5F2DD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BD9-94D9-6299-DAC0-F9FCEFE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Motivation: Often explanations for the same prediction disagree across ML algorithms, what can we do about this, if anything?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Example: 								   COMPAS, RF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20814-BA3F-DFB0-3E39-65C043F4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4DB9-69F5-CA4F-8D7D-8BF05B6E924D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0ECC07-17EF-64AD-BA23-FF5051BB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75819-0F63-0982-B8C2-EC722DE6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2692400"/>
            <a:ext cx="6438900" cy="73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EC6D6-082C-553C-8508-CFF49AD32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578225"/>
            <a:ext cx="7772400" cy="2914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843AC-2E6B-23D5-26A4-97CA2468C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578225"/>
            <a:ext cx="7772400" cy="29146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99C7B-ED1C-8E41-9A70-48774DF8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BD9-94D9-6299-DAC0-F9FCEFE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Motivation: Often explanations for the same prediction disagree across ML algorithms, what can we do about this, if anything?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Example: CIFAR10, VGG19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20814-BA3F-DFB0-3E39-65C043F4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31A-72F1-5A44-B71B-960B54E2243B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0ECC07-17EF-64AD-BA23-FF5051BB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145B5-9532-957E-F9BD-8E495610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53025"/>
            <a:ext cx="7772400" cy="2590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35A8D-8BA4-483E-9782-8322FCF2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4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BD9-94D9-6299-DAC0-F9FCEFE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Motivation: Often explanations for the same prediction disagree across ML algorithms, what can we do about this, if anything?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Example: CIFAR10, VGG19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20814-BA3F-DFB0-3E39-65C043F4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B7E9-8B0D-3842-BDE2-CFCD04EEB3C6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0ECC07-17EF-64AD-BA23-FF5051BB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145B5-9532-957E-F9BD-8E495610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53025"/>
            <a:ext cx="77724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2B4AE3-B71F-0711-E6EF-712B18919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153025"/>
            <a:ext cx="7772400" cy="2590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48C3F-E25E-3E2C-5B76-FF077666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BD9-94D9-6299-DAC0-F9FCEFE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Motivation: Often explanations for the same prediction disagree across ML algorithms, what can we do about this, if anything?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</a:t>
            </a:r>
            <a:r>
              <a:rPr lang="en-US" i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Practitioner’s perspective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: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interviews with 25 data scientists/practitioners to understand what constitutes disagreement between explanations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Then online study with 25 participants to observe how they resolve that in practice</a:t>
            </a:r>
          </a:p>
          <a:p>
            <a:pPr marL="457200" lvl="1" indent="0">
              <a:buNone/>
            </a:pPr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&gt; Contributions: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Identify/point out that this problem exists through interviews and online study</a:t>
            </a:r>
          </a:p>
          <a:p>
            <a:pPr lvl="1"/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Develop </a:t>
            </a:r>
            <a:r>
              <a:rPr lang="en-US" i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principled evaluation metrics 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compare explanations quantitatively</a:t>
            </a:r>
          </a:p>
          <a:p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20814-BA3F-DFB0-3E39-65C043F4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6A8-7650-0848-9726-0F419EB34CC3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01/07/24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0ECC07-17EF-64AD-BA23-FF5051BB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55E007-2A84-C984-42B0-18B0B496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07E-4E4F-239F-4AC8-B3073F7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But what is an </a:t>
            </a:r>
            <a:r>
              <a:rPr lang="en-US" i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explanation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BD9-94D9-6299-DAC0-F9FCEFE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Most overloaded term currently in use in this seminar! Local vs. global, feature attribution, counterfactuals, training data attributions etc.</a:t>
            </a: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Scope of this paper: 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local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feature attribution 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based</a:t>
            </a:r>
          </a:p>
          <a:p>
            <a:pPr marL="0" indent="0">
              <a:buNone/>
            </a:pPr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Explanation: an ordered/ranked list of &lt;feature, importance&gt; pairs</a:t>
            </a:r>
          </a:p>
          <a:p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&lt;feature, importance&gt; or &lt;pixel, importance&gt; or &lt;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superpixel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importance&gt; or &lt;word/token, importance&gt; pairs</a:t>
            </a:r>
          </a:p>
          <a:p>
            <a:r>
              <a:rPr lang="en-US" sz="2400" i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Complications might arise in defining “what is a feature” with discretization of continuous features, segmentation, tokenization etc., I will not get into that.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9D1E30-E230-D308-4E9D-4502CF1E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4D3F-0E2E-1C4D-8C85-6CA4737A0EF4}" type="datetime1">
              <a:rPr lang="en-IN" smtClean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03/07/24</a:t>
            </a:fld>
            <a:endParaRPr lang="en-US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742F6-6957-FE9D-C20A-262B89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Seminar Explainable Machine Learning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F1923A-F721-FD05-1BCA-21C9427A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3C4-785B-A643-90F6-65C5645D0348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AB83-92F2-76FE-BFEF-0E06014E7A40}"/>
              </a:ext>
            </a:extLst>
          </p:cNvPr>
          <p:cNvSpPr/>
          <p:nvPr/>
        </p:nvSpPr>
        <p:spPr>
          <a:xfrm>
            <a:off x="3506992" y="2777740"/>
            <a:ext cx="4202655" cy="359907"/>
          </a:xfrm>
          <a:prstGeom prst="rect">
            <a:avLst/>
          </a:prstGeom>
          <a:solidFill>
            <a:srgbClr val="FFFF00">
              <a:alpha val="15761"/>
            </a:srgbClr>
          </a:solidFill>
          <a:ln w="15875">
            <a:solidFill>
              <a:schemeClr val="accent2">
                <a:alpha val="13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3076</Words>
  <Application>Microsoft Macintosh PowerPoint</Application>
  <PresentationFormat>Widescreen</PresentationFormat>
  <Paragraphs>411</Paragraphs>
  <Slides>33</Slides>
  <Notes>26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Apple Symbols</vt:lpstr>
      <vt:lpstr>Arial</vt:lpstr>
      <vt:lpstr>Calibri</vt:lpstr>
      <vt:lpstr>Calibri Light</vt:lpstr>
      <vt:lpstr>Cambria Math</vt:lpstr>
      <vt:lpstr>CMMI10</vt:lpstr>
      <vt:lpstr>SFRM1000</vt:lpstr>
      <vt:lpstr>Office Theme</vt:lpstr>
      <vt:lpstr>The Disagreement Problem in Explainable Machine Learning:  A Practitioner’s Perspective Authors: Satyapriya Krishna, Tessa Han, Alex Gu, Javin Pombra, Shahin Jabbari,  Zhiwei Steven Wu, and Himabindu Lakkaraju (Harvard, MIT, Drexel, CMU) Feb, 2022 (170+ citations!) </vt:lpstr>
      <vt:lpstr>The Disagreement Problem in Explainable Machine Learning:  A Practitioner’s Perspective Authors: Satyapriya Krishna, Tessa Han, Alex Gu, Javin Pombra, Shahin Jabbari,  Zhiwei Steven Wu, and Himabindu Lakkaraju (Harvard, MIT, Drexel, CMU) Feb, 2022 (170+ citations!) </vt:lpstr>
      <vt:lpstr>Problem addressed</vt:lpstr>
      <vt:lpstr>Problem addressed</vt:lpstr>
      <vt:lpstr>Problem addressed</vt:lpstr>
      <vt:lpstr>Problem addressed</vt:lpstr>
      <vt:lpstr>Problem addressed</vt:lpstr>
      <vt:lpstr>Problem addressed</vt:lpstr>
      <vt:lpstr>But what is an explanation?</vt:lpstr>
      <vt:lpstr>Insights from interview with practitioners</vt:lpstr>
      <vt:lpstr>How to compare explanations quantitatively?</vt:lpstr>
      <vt:lpstr>Metric definition: Signed rank agreement (SRA)</vt:lpstr>
      <vt:lpstr>How to compare explanations quantitatively?</vt:lpstr>
      <vt:lpstr>Empirical verification of disagreement: Ingredients</vt:lpstr>
      <vt:lpstr>Result computation</vt:lpstr>
      <vt:lpstr>Main results: tabular modality</vt:lpstr>
      <vt:lpstr>Main results: text modality</vt:lpstr>
      <vt:lpstr>Main results: image modality</vt:lpstr>
      <vt:lpstr>Qualitative online study</vt:lpstr>
      <vt:lpstr>Insights from the online study</vt:lpstr>
      <vt:lpstr>Insights from the online study</vt:lpstr>
      <vt:lpstr>Thoughts</vt:lpstr>
      <vt:lpstr>Thank you for your attention! Questions?</vt:lpstr>
      <vt:lpstr>Thoughts</vt:lpstr>
      <vt:lpstr>Example of the disagreement problem</vt:lpstr>
      <vt:lpstr>Example of disagreement</vt:lpstr>
      <vt:lpstr>Example of disagreement</vt:lpstr>
      <vt:lpstr>Empirical verification of disagreement</vt:lpstr>
      <vt:lpstr>Main results from experiments</vt:lpstr>
      <vt:lpstr>Tabular example</vt:lpstr>
      <vt:lpstr>Text explanation example</vt:lpstr>
      <vt:lpstr>Image explanation example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Disagreement Problem in Explainable Machine Learning: A Practitioner’s Perspective Authors: Satyapriya Krishna, Tessa Han, Alex Gu, Javin Pombra, Shahin Jabbari,  Zhiwei Steven Wu, and Himabindu Lakkaraju </dc:title>
  <dc:creator>Swagatam Haldar</dc:creator>
  <cp:lastModifiedBy>Swagatam Haldar</cp:lastModifiedBy>
  <cp:revision>73</cp:revision>
  <dcterms:created xsi:type="dcterms:W3CDTF">2024-06-02T20:42:07Z</dcterms:created>
  <dcterms:modified xsi:type="dcterms:W3CDTF">2024-07-03T11:58:29Z</dcterms:modified>
</cp:coreProperties>
</file>