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US" b="1" dirty="0"/>
              <a:t>AI-Powered Secure Image Steganography Using Deep Learning</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a:t>
            </a:r>
            <a:r>
              <a:rPr lang="en-US" sz="2000" b="1" dirty="0" err="1">
                <a:solidFill>
                  <a:schemeClr val="accent1">
                    <a:lumMod val="75000"/>
                  </a:schemeClr>
                </a:solidFill>
                <a:latin typeface="Arial"/>
                <a:cs typeface="Arial"/>
              </a:rPr>
              <a:t>Shubham</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Mahadik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Terna </a:t>
            </a:r>
            <a:r>
              <a:rPr lang="en-US" sz="2000" b="1" dirty="0" err="1">
                <a:solidFill>
                  <a:schemeClr val="accent1">
                    <a:lumMod val="75000"/>
                  </a:schemeClr>
                </a:solidFill>
                <a:latin typeface="Arial"/>
                <a:cs typeface="Arial"/>
              </a:rPr>
              <a:t>Enginnering</a:t>
            </a:r>
            <a:r>
              <a:rPr lang="en-US" sz="2000" b="1" dirty="0">
                <a:solidFill>
                  <a:schemeClr val="accent1">
                    <a:lumMod val="75000"/>
                  </a:schemeClr>
                </a:solidFill>
                <a:latin typeface="Arial"/>
                <a:cs typeface="Arial"/>
              </a:rPr>
              <a:t> College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successfully demonstrates </a:t>
            </a:r>
            <a:r>
              <a:rPr lang="en-US" b="1" dirty="0">
                <a:latin typeface="Times New Roman" panose="02020603050405020304" pitchFamily="18" charset="0"/>
                <a:cs typeface="Times New Roman" panose="02020603050405020304" pitchFamily="18" charset="0"/>
              </a:rPr>
              <a:t>AI-powered steganography</a:t>
            </a:r>
            <a:r>
              <a:rPr lang="en-US" dirty="0">
                <a:latin typeface="Times New Roman" panose="02020603050405020304" pitchFamily="18" charset="0"/>
                <a:cs typeface="Times New Roman" panose="02020603050405020304" pitchFamily="18" charset="0"/>
              </a:rPr>
              <a:t> by using </a:t>
            </a:r>
            <a:r>
              <a:rPr lang="en-US" b="1" dirty="0">
                <a:latin typeface="Times New Roman" panose="02020603050405020304" pitchFamily="18" charset="0"/>
                <a:cs typeface="Times New Roman" panose="02020603050405020304" pitchFamily="18" charset="0"/>
              </a:rPr>
              <a:t>deep learning autoencoders</a:t>
            </a:r>
            <a:r>
              <a:rPr lang="en-US" dirty="0">
                <a:latin typeface="Times New Roman" panose="02020603050405020304" pitchFamily="18" charset="0"/>
                <a:cs typeface="Times New Roman" panose="02020603050405020304" pitchFamily="18" charset="0"/>
              </a:rPr>
              <a:t> to hide and extract images securely. It improves </a:t>
            </a:r>
            <a:r>
              <a:rPr lang="en-US" b="1" dirty="0">
                <a:latin typeface="Times New Roman" panose="02020603050405020304" pitchFamily="18" charset="0"/>
                <a:cs typeface="Times New Roman" panose="02020603050405020304" pitchFamily="18" charset="0"/>
              </a:rPr>
              <a:t>data security and robustness</a:t>
            </a:r>
            <a:r>
              <a:rPr lang="en-US" dirty="0">
                <a:latin typeface="Times New Roman" panose="02020603050405020304" pitchFamily="18" charset="0"/>
                <a:cs typeface="Times New Roman" panose="02020603050405020304" pitchFamily="18" charset="0"/>
              </a:rPr>
              <a:t> against detection compared to traditional techniques</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https://github.com/swag64/steganography.git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dirty="0">
                <a:latin typeface="Times New Roman" panose="02020603050405020304" pitchFamily="18" charset="0"/>
                <a:cs typeface="Times New Roman" panose="02020603050405020304" pitchFamily="18" charset="0"/>
              </a:rPr>
              <a:t>Improve </a:t>
            </a:r>
            <a:r>
              <a:rPr lang="en-IN" b="1" dirty="0">
                <a:latin typeface="Times New Roman" panose="02020603050405020304" pitchFamily="18" charset="0"/>
                <a:cs typeface="Times New Roman" panose="02020603050405020304" pitchFamily="18" charset="0"/>
              </a:rPr>
              <a:t>model accuracy</a:t>
            </a:r>
            <a:r>
              <a:rPr lang="en-IN" dirty="0">
                <a:latin typeface="Times New Roman" panose="02020603050405020304" pitchFamily="18" charset="0"/>
                <a:cs typeface="Times New Roman" panose="02020603050405020304" pitchFamily="18" charset="0"/>
              </a:rPr>
              <a:t> with larger datasets</a:t>
            </a:r>
          </a:p>
          <a:p>
            <a:pPr marL="305435" indent="-305435"/>
            <a:r>
              <a:rPr lang="en-IN" dirty="0">
                <a:latin typeface="Times New Roman" panose="02020603050405020304" pitchFamily="18" charset="0"/>
                <a:cs typeface="Times New Roman" panose="02020603050405020304" pitchFamily="18" charset="0"/>
              </a:rPr>
              <a:t> Implement </a:t>
            </a:r>
            <a:r>
              <a:rPr lang="en-IN" b="1" dirty="0">
                <a:latin typeface="Times New Roman" panose="02020603050405020304" pitchFamily="18" charset="0"/>
                <a:cs typeface="Times New Roman" panose="02020603050405020304" pitchFamily="18" charset="0"/>
              </a:rPr>
              <a:t>video steganography</a:t>
            </a:r>
          </a:p>
          <a:p>
            <a:pPr marL="305435" indent="-305435"/>
            <a:r>
              <a:rPr lang="en-IN" dirty="0">
                <a:latin typeface="Times New Roman" panose="02020603050405020304" pitchFamily="18" charset="0"/>
                <a:cs typeface="Times New Roman" panose="02020603050405020304" pitchFamily="18" charset="0"/>
              </a:rPr>
              <a:t> Develop a </a:t>
            </a:r>
            <a:r>
              <a:rPr lang="en-IN" b="1" dirty="0">
                <a:latin typeface="Times New Roman" panose="02020603050405020304" pitchFamily="18" charset="0"/>
                <a:cs typeface="Times New Roman" panose="02020603050405020304" pitchFamily="18" charset="0"/>
              </a:rPr>
              <a:t>mobile app</a:t>
            </a:r>
            <a:r>
              <a:rPr lang="en-IN" dirty="0">
                <a:latin typeface="Times New Roman" panose="02020603050405020304" pitchFamily="18" charset="0"/>
                <a:cs typeface="Times New Roman" panose="02020603050405020304" pitchFamily="18" charset="0"/>
              </a:rPr>
              <a:t> for real-world use</a:t>
            </a:r>
          </a:p>
          <a:p>
            <a:pPr marL="305435" indent="-305435"/>
            <a:r>
              <a:rPr lang="en-IN" dirty="0">
                <a:latin typeface="Times New Roman" panose="02020603050405020304" pitchFamily="18" charset="0"/>
                <a:cs typeface="Times New Roman" panose="02020603050405020304" pitchFamily="18" charset="0"/>
              </a:rPr>
              <a:t> Apply </a:t>
            </a:r>
            <a:r>
              <a:rPr lang="en-IN" b="1" dirty="0">
                <a:latin typeface="Times New Roman" panose="02020603050405020304" pitchFamily="18" charset="0"/>
                <a:cs typeface="Times New Roman" panose="02020603050405020304" pitchFamily="18" charset="0"/>
              </a:rPr>
              <a:t>GANs (Generative Adversarial Networks)</a:t>
            </a:r>
            <a:r>
              <a:rPr lang="en-IN" dirty="0">
                <a:latin typeface="Times New Roman" panose="02020603050405020304" pitchFamily="18" charset="0"/>
                <a:cs typeface="Times New Roman" panose="02020603050405020304" pitchFamily="18" charset="0"/>
              </a:rPr>
              <a:t> for enhanced security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latin typeface="Times New Roman" panose="02020603050405020304" pitchFamily="18" charset="0"/>
                <a:cs typeface="Times New Roman" panose="02020603050405020304" pitchFamily="18" charset="0"/>
              </a:rPr>
              <a:t>Traditional image steganography techniques like Least Significant Bit (LSB) substitution are vulnerable to steganalysis attacks and data loss due to compression. This project aims to enhance security and robustness by using a Deep Learning-based Autoencoder for hiding and extracting images securely.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latin typeface="Times New Roman" panose="02020603050405020304" pitchFamily="18" charset="0"/>
                <a:cs typeface="Times New Roman" panose="02020603050405020304" pitchFamily="18" charset="0"/>
              </a:rPr>
              <a:t>Programming Language: </a:t>
            </a:r>
            <a:r>
              <a:rPr lang="en-IN" dirty="0" err="1">
                <a:latin typeface="Times New Roman" panose="02020603050405020304" pitchFamily="18" charset="0"/>
                <a:cs typeface="Times New Roman" panose="02020603050405020304" pitchFamily="18" charset="0"/>
              </a:rPr>
              <a:t>PythonDeep</a:t>
            </a:r>
            <a:r>
              <a:rPr lang="en-IN" dirty="0">
                <a:latin typeface="Times New Roman" panose="02020603050405020304" pitchFamily="18" charset="0"/>
                <a:cs typeface="Times New Roman" panose="02020603050405020304" pitchFamily="18" charset="0"/>
              </a:rPr>
              <a:t> Learning </a:t>
            </a:r>
          </a:p>
          <a:p>
            <a:pPr marL="0" indent="0">
              <a:buNone/>
            </a:pPr>
            <a:r>
              <a:rPr lang="en-IN" dirty="0">
                <a:latin typeface="Times New Roman" panose="02020603050405020304" pitchFamily="18" charset="0"/>
                <a:cs typeface="Times New Roman" panose="02020603050405020304" pitchFamily="18" charset="0"/>
              </a:rPr>
              <a:t>Framework: TensorFlow, </a:t>
            </a:r>
            <a:r>
              <a:rPr lang="en-IN" dirty="0" err="1">
                <a:latin typeface="Times New Roman" panose="02020603050405020304" pitchFamily="18" charset="0"/>
                <a:cs typeface="Times New Roman" panose="02020603050405020304" pitchFamily="18" charset="0"/>
              </a:rPr>
              <a:t>Keras</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Libraries: OpenCV, NumPy,</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MatplotlibPlatform</a:t>
            </a:r>
            <a:r>
              <a:rPr lang="en-IN" dirty="0">
                <a:latin typeface="Times New Roman" panose="02020603050405020304" pitchFamily="18" charset="0"/>
                <a:cs typeface="Times New Roman" panose="02020603050405020304" pitchFamily="18" charset="0"/>
              </a:rPr>
              <a:t>: Google </a:t>
            </a: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 </a:t>
            </a:r>
            <a:r>
              <a:rPr lang="en-US" sz="1800" dirty="0">
                <a:solidFill>
                  <a:srgbClr val="0F0F0F"/>
                </a:solidFill>
                <a:latin typeface="Times New Roman" panose="02020603050405020304" pitchFamily="18" charset="0"/>
                <a:cs typeface="Times New Roman" panose="02020603050405020304" pitchFamily="18" charset="0"/>
              </a:rPr>
              <a:t>Uses AI-powered autoencoder instead of traditional LSB methods</a:t>
            </a:r>
          </a:p>
          <a:p>
            <a:pPr marL="0" indent="0">
              <a:buNone/>
            </a:pPr>
            <a:r>
              <a:rPr lang="en-US" sz="1800" dirty="0">
                <a:solidFill>
                  <a:srgbClr val="0F0F0F"/>
                </a:solidFill>
                <a:latin typeface="Times New Roman" panose="02020603050405020304" pitchFamily="18" charset="0"/>
                <a:cs typeface="Times New Roman" panose="02020603050405020304" pitchFamily="18" charset="0"/>
              </a:rPr>
              <a:t>✅ More secure and robust against steganalysis attacks</a:t>
            </a:r>
          </a:p>
          <a:p>
            <a:pPr marL="0" indent="0">
              <a:buNone/>
            </a:pPr>
            <a:r>
              <a:rPr lang="en-US" sz="1800" dirty="0">
                <a:solidFill>
                  <a:srgbClr val="0F0F0F"/>
                </a:solidFill>
                <a:latin typeface="Times New Roman" panose="02020603050405020304" pitchFamily="18" charset="0"/>
                <a:cs typeface="Times New Roman" panose="02020603050405020304" pitchFamily="18" charset="0"/>
              </a:rPr>
              <a:t>✅ Works on JPEG, PNG, and BMP image formats</a:t>
            </a:r>
          </a:p>
          <a:p>
            <a:pPr marL="0" indent="0">
              <a:buNone/>
            </a:pPr>
            <a:r>
              <a:rPr lang="en-US" sz="1800" dirty="0">
                <a:solidFill>
                  <a:srgbClr val="0F0F0F"/>
                </a:solidFill>
                <a:latin typeface="Times New Roman" panose="02020603050405020304" pitchFamily="18" charset="0"/>
                <a:cs typeface="Times New Roman" panose="02020603050405020304" pitchFamily="18" charset="0"/>
              </a:rPr>
              <a:t>✅ Supports automated feature learning for hiding and extracting images</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Cybersecurity Experts</a:t>
            </a:r>
            <a:r>
              <a:rPr lang="en-US" dirty="0">
                <a:latin typeface="Times New Roman" panose="02020603050405020304" pitchFamily="18" charset="0"/>
                <a:cs typeface="Times New Roman" panose="02020603050405020304" pitchFamily="18" charset="0"/>
              </a:rPr>
              <a:t>: Secure data transmission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Forensic Analysts</a:t>
            </a:r>
            <a:r>
              <a:rPr lang="en-US" dirty="0">
                <a:latin typeface="Times New Roman" panose="02020603050405020304" pitchFamily="18" charset="0"/>
                <a:cs typeface="Times New Roman" panose="02020603050405020304" pitchFamily="18" charset="0"/>
              </a:rPr>
              <a:t>: Hidden data retrieval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Government &amp; Defense Agencies</a:t>
            </a:r>
            <a:r>
              <a:rPr lang="en-US" dirty="0">
                <a:latin typeface="Times New Roman" panose="02020603050405020304" pitchFamily="18" charset="0"/>
                <a:cs typeface="Times New Roman" panose="02020603050405020304" pitchFamily="18" charset="0"/>
              </a:rPr>
              <a:t>: Confidential communication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Journalists &amp; Whistleblowers</a:t>
            </a:r>
            <a:r>
              <a:rPr lang="en-US" dirty="0">
                <a:latin typeface="Times New Roman" panose="02020603050405020304" pitchFamily="18" charset="0"/>
                <a:cs typeface="Times New Roman" panose="02020603050405020304" pitchFamily="18" charset="0"/>
              </a:rPr>
              <a:t>: Secure message sharing</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050" name="Picture 2">
            <a:extLst>
              <a:ext uri="{FF2B5EF4-FFF2-40B4-BE49-F238E27FC236}">
                <a16:creationId xmlns:a16="http://schemas.microsoft.com/office/drawing/2014/main" id="{F6DC7668-D408-6FBD-B644-8684E92302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2251" y="2308095"/>
            <a:ext cx="5047498" cy="26609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0AE792-F91B-2F29-3AD9-266187F12E51}"/>
              </a:ext>
            </a:extLst>
          </p:cNvPr>
          <p:cNvSpPr txBox="1"/>
          <p:nvPr/>
        </p:nvSpPr>
        <p:spPr>
          <a:xfrm>
            <a:off x="662234" y="1216275"/>
            <a:ext cx="6094428" cy="369332"/>
          </a:xfrm>
          <a:prstGeom prst="rect">
            <a:avLst/>
          </a:prstGeom>
          <a:noFill/>
        </p:spPr>
        <p:txBody>
          <a:bodyPr wrap="square">
            <a:spAutoFit/>
          </a:bodyPr>
          <a:lstStyle/>
          <a:p>
            <a:r>
              <a:rPr lang="en-US" b="1" dirty="0"/>
              <a:t>Cover Image:</a:t>
            </a:r>
            <a:r>
              <a:rPr lang="en-US" dirty="0"/>
              <a:t> Original image used to hide data</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D4948-1F89-BEB3-0D20-8A1A2013F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53C31-619D-3C9C-B4A2-980A685A7314}"/>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3B292882-2DF0-5F99-EA84-9EAC542A1AA3}"/>
              </a:ext>
            </a:extLst>
          </p:cNvPr>
          <p:cNvSpPr txBox="1"/>
          <p:nvPr/>
        </p:nvSpPr>
        <p:spPr>
          <a:xfrm>
            <a:off x="662233" y="1216275"/>
            <a:ext cx="8896545"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Encoded Image:</a:t>
            </a:r>
            <a:r>
              <a:rPr lang="en-US" dirty="0">
                <a:latin typeface="Times New Roman" panose="02020603050405020304" pitchFamily="18" charset="0"/>
                <a:cs typeface="Times New Roman" panose="02020603050405020304" pitchFamily="18" charset="0"/>
              </a:rPr>
              <a:t> Visually identical to the cover image but contains a hidden image</a:t>
            </a:r>
          </a:p>
        </p:txBody>
      </p:sp>
      <p:pic>
        <p:nvPicPr>
          <p:cNvPr id="3074" name="Picture 2">
            <a:extLst>
              <a:ext uri="{FF2B5EF4-FFF2-40B4-BE49-F238E27FC236}">
                <a16:creationId xmlns:a16="http://schemas.microsoft.com/office/drawing/2014/main" id="{29E27240-91EB-2575-8D6C-C47EF8962A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7488" y="1759454"/>
            <a:ext cx="3557023" cy="375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9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6501F-0BF0-F2D5-02A9-AE9EC36DB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EC8F52-B6F2-4794-A66A-EE74FE810646}"/>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B0002B-440F-9DC8-9E2E-B899A40B5589}"/>
              </a:ext>
            </a:extLst>
          </p:cNvPr>
          <p:cNvSpPr txBox="1"/>
          <p:nvPr/>
        </p:nvSpPr>
        <p:spPr>
          <a:xfrm>
            <a:off x="662233" y="1216275"/>
            <a:ext cx="8896545"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Extracted Image:</a:t>
            </a:r>
            <a:r>
              <a:rPr lang="en-US" dirty="0">
                <a:latin typeface="Times New Roman" panose="02020603050405020304" pitchFamily="18" charset="0"/>
                <a:cs typeface="Times New Roman" panose="02020603050405020304" pitchFamily="18" charset="0"/>
              </a:rPr>
              <a:t> Successfully retrieved hidden image using the trained model</a:t>
            </a:r>
          </a:p>
        </p:txBody>
      </p:sp>
      <p:pic>
        <p:nvPicPr>
          <p:cNvPr id="4" name="Content Placeholder 3">
            <a:extLst>
              <a:ext uri="{FF2B5EF4-FFF2-40B4-BE49-F238E27FC236}">
                <a16:creationId xmlns:a16="http://schemas.microsoft.com/office/drawing/2014/main" id="{0A9EFB15-AC0D-BC71-3EE2-E34478B37A63}"/>
              </a:ext>
            </a:extLst>
          </p:cNvPr>
          <p:cNvPicPr>
            <a:picLocks noGrp="1" noChangeAspect="1"/>
          </p:cNvPicPr>
          <p:nvPr>
            <p:ph idx="1"/>
          </p:nvPr>
        </p:nvPicPr>
        <p:blipFill>
          <a:blip r:embed="rId2"/>
          <a:stretch>
            <a:fillRect/>
          </a:stretch>
        </p:blipFill>
        <p:spPr>
          <a:xfrm>
            <a:off x="4243387" y="1681162"/>
            <a:ext cx="3705225" cy="3914775"/>
          </a:xfrm>
          <a:prstGeom prst="rect">
            <a:avLst/>
          </a:prstGeom>
        </p:spPr>
      </p:pic>
    </p:spTree>
    <p:extLst>
      <p:ext uri="{BB962C8B-B14F-4D97-AF65-F5344CB8AC3E}">
        <p14:creationId xmlns:p14="http://schemas.microsoft.com/office/powerpoint/2010/main" val="18136686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293</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AI-Powered Secure Image Steganography Using Deep Learning</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SHUBHAM MAHADIK</cp:lastModifiedBy>
  <cp:revision>26</cp:revision>
  <dcterms:created xsi:type="dcterms:W3CDTF">2021-05-26T16:50:10Z</dcterms:created>
  <dcterms:modified xsi:type="dcterms:W3CDTF">2025-02-15T07:02:33Z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