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5" r:id="rId7"/>
    <p:sldId id="270" r:id="rId8"/>
    <p:sldId id="271"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FFFF99"/>
    <a:srgbClr val="FF66CC"/>
    <a:srgbClr val="FF66FF"/>
    <a:srgbClr val="CC00FF"/>
    <a:srgbClr val="CCFF66"/>
    <a:srgbClr val="FF00FF"/>
    <a:srgbClr val="61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suryawanshi312002@outlook.com" userId="811792c93fd59a1d" providerId="LiveId" clId="{2B0751FE-8160-436D-A49C-19C3F6B1078B}"/>
    <pc:docChg chg="custSel modSld">
      <pc:chgData name="nikhil.suryawanshi312002@outlook.com" userId="811792c93fd59a1d" providerId="LiveId" clId="{2B0751FE-8160-436D-A49C-19C3F6B1078B}" dt="2021-07-30T16:13:26.473" v="40" actId="20577"/>
      <pc:docMkLst>
        <pc:docMk/>
      </pc:docMkLst>
      <pc:sldChg chg="modSp mod">
        <pc:chgData name="nikhil.suryawanshi312002@outlook.com" userId="811792c93fd59a1d" providerId="LiveId" clId="{2B0751FE-8160-436D-A49C-19C3F6B1078B}" dt="2021-07-30T14:52:52.097" v="2" actId="313"/>
        <pc:sldMkLst>
          <pc:docMk/>
          <pc:sldMk cId="1437333479" sldId="258"/>
        </pc:sldMkLst>
        <pc:spChg chg="mod">
          <ac:chgData name="nikhil.suryawanshi312002@outlook.com" userId="811792c93fd59a1d" providerId="LiveId" clId="{2B0751FE-8160-436D-A49C-19C3F6B1078B}" dt="2021-07-30T14:52:52.097" v="2" actId="313"/>
          <ac:spMkLst>
            <pc:docMk/>
            <pc:sldMk cId="1437333479" sldId="258"/>
            <ac:spMk id="3" creationId="{AF9A7E22-160D-4554-90BD-AD7733DC2419}"/>
          </ac:spMkLst>
        </pc:spChg>
      </pc:sldChg>
      <pc:sldChg chg="modSp mod">
        <pc:chgData name="nikhil.suryawanshi312002@outlook.com" userId="811792c93fd59a1d" providerId="LiveId" clId="{2B0751FE-8160-436D-A49C-19C3F6B1078B}" dt="2021-07-30T14:53:22.579" v="8" actId="313"/>
        <pc:sldMkLst>
          <pc:docMk/>
          <pc:sldMk cId="1950050969" sldId="259"/>
        </pc:sldMkLst>
        <pc:spChg chg="mod">
          <ac:chgData name="nikhil.suryawanshi312002@outlook.com" userId="811792c93fd59a1d" providerId="LiveId" clId="{2B0751FE-8160-436D-A49C-19C3F6B1078B}" dt="2021-07-30T14:53:22.579" v="8" actId="313"/>
          <ac:spMkLst>
            <pc:docMk/>
            <pc:sldMk cId="1950050969" sldId="259"/>
            <ac:spMk id="3" creationId="{FED14B66-7D11-4A93-AFE1-463DE3BC165E}"/>
          </ac:spMkLst>
        </pc:spChg>
      </pc:sldChg>
      <pc:sldChg chg="modSp mod">
        <pc:chgData name="nikhil.suryawanshi312002@outlook.com" userId="811792c93fd59a1d" providerId="LiveId" clId="{2B0751FE-8160-436D-A49C-19C3F6B1078B}" dt="2021-07-30T14:53:30.416" v="9" actId="20577"/>
        <pc:sldMkLst>
          <pc:docMk/>
          <pc:sldMk cId="3280540985" sldId="260"/>
        </pc:sldMkLst>
        <pc:graphicFrameChg chg="modGraphic">
          <ac:chgData name="nikhil.suryawanshi312002@outlook.com" userId="811792c93fd59a1d" providerId="LiveId" clId="{2B0751FE-8160-436D-A49C-19C3F6B1078B}" dt="2021-07-30T14:53:30.416" v="9" actId="20577"/>
          <ac:graphicFrameMkLst>
            <pc:docMk/>
            <pc:sldMk cId="3280540985" sldId="260"/>
            <ac:graphicFrameMk id="10" creationId="{1F50FDA0-6C92-4D4B-9F74-654C0CD99A0D}"/>
          </ac:graphicFrameMkLst>
        </pc:graphicFrameChg>
      </pc:sldChg>
      <pc:sldChg chg="modSp mod">
        <pc:chgData name="nikhil.suryawanshi312002@outlook.com" userId="811792c93fd59a1d" providerId="LiveId" clId="{2B0751FE-8160-436D-A49C-19C3F6B1078B}" dt="2021-07-30T16:13:26.473" v="40" actId="20577"/>
        <pc:sldMkLst>
          <pc:docMk/>
          <pc:sldMk cId="1979993930" sldId="261"/>
        </pc:sldMkLst>
        <pc:graphicFrameChg chg="modGraphic">
          <ac:chgData name="nikhil.suryawanshi312002@outlook.com" userId="811792c93fd59a1d" providerId="LiveId" clId="{2B0751FE-8160-436D-A49C-19C3F6B1078B}" dt="2021-07-30T16:13:26.473" v="40" actId="20577"/>
          <ac:graphicFrameMkLst>
            <pc:docMk/>
            <pc:sldMk cId="1979993930" sldId="261"/>
            <ac:graphicFrameMk id="4" creationId="{D88D5A97-6651-4A61-8DFE-12624EED7B6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1E877-60EB-4900-A540-9B614587F02E}" type="datetimeFigureOut">
              <a:rPr lang="en-IN" smtClean="0"/>
              <a:t>07-05-2022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F8B83-744E-4BA7-9344-AF884F763011}" type="slidenum">
              <a:rPr lang="en-IN" smtClean="0"/>
              <a:t>‹#›</a:t>
            </a:fld>
            <a:endParaRPr lang="en-IN"/>
          </a:p>
        </p:txBody>
      </p:sp>
    </p:spTree>
    <p:extLst>
      <p:ext uri="{BB962C8B-B14F-4D97-AF65-F5344CB8AC3E}">
        <p14:creationId xmlns:p14="http://schemas.microsoft.com/office/powerpoint/2010/main" val="223092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5C2FF2-33D5-4DB7-A43F-7171AFF0FA9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383999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C2FF2-33D5-4DB7-A43F-7171AFF0FA9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257940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C2FF2-33D5-4DB7-A43F-7171AFF0FA9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337644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C2FF2-33D5-4DB7-A43F-7171AFF0FA9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428559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C2FF2-33D5-4DB7-A43F-7171AFF0FA92}"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162311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C2FF2-33D5-4DB7-A43F-7171AFF0FA92}"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29730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5C2FF2-33D5-4DB7-A43F-7171AFF0FA92}"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51665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5C2FF2-33D5-4DB7-A43F-7171AFF0FA92}"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159086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C2FF2-33D5-4DB7-A43F-7171AFF0FA92}"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336048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5C2FF2-33D5-4DB7-A43F-7171AFF0FA92}"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413854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5C2FF2-33D5-4DB7-A43F-7171AFF0FA92}"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C9181-7B96-41D4-882B-52172A17EE36}" type="slidenum">
              <a:rPr lang="en-IN" smtClean="0"/>
              <a:t>‹#›</a:t>
            </a:fld>
            <a:endParaRPr lang="en-IN"/>
          </a:p>
        </p:txBody>
      </p:sp>
    </p:spTree>
    <p:extLst>
      <p:ext uri="{BB962C8B-B14F-4D97-AF65-F5344CB8AC3E}">
        <p14:creationId xmlns:p14="http://schemas.microsoft.com/office/powerpoint/2010/main" val="57189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C2FF2-33D5-4DB7-A43F-7171AFF0FA92}" type="datetimeFigureOut">
              <a:rPr lang="en-IN" smtClean="0"/>
              <a:t>07-05-2022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C9181-7B96-41D4-882B-52172A17EE36}" type="slidenum">
              <a:rPr lang="en-IN" smtClean="0"/>
              <a:t>‹#›</a:t>
            </a:fld>
            <a:endParaRPr lang="en-IN"/>
          </a:p>
        </p:txBody>
      </p:sp>
    </p:spTree>
    <p:extLst>
      <p:ext uri="{BB962C8B-B14F-4D97-AF65-F5344CB8AC3E}">
        <p14:creationId xmlns:p14="http://schemas.microsoft.com/office/powerpoint/2010/main" val="39014526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tsfoss.com/plots-graph-app/" TargetMode="External"/><Relationship Id="rId2" Type="http://schemas.openxmlformats.org/officeDocument/2006/relationships/hyperlink" Target="https://towardsdatascience.com/introduction-to-data-visualization-in-python-89a54c97fbed" TargetMode="External"/><Relationship Id="rId1" Type="http://schemas.openxmlformats.org/officeDocument/2006/relationships/slideLayout" Target="../slideLayouts/slideLayout2.xml"/><Relationship Id="rId5" Type="http://schemas.openxmlformats.org/officeDocument/2006/relationships/hyperlink" Target="https://www.geeksforgeeks.org/visualize-graphs-in-python/?ref=rp" TargetMode="External"/><Relationship Id="rId4" Type="http://schemas.openxmlformats.org/officeDocument/2006/relationships/hyperlink" Target="https://iopscience.iop.org/article/10.1088/1742-6596/1781/1/01204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A2EF61F-E5E2-4811-A597-68E58E3EF818}"/>
              </a:ext>
            </a:extLst>
          </p:cNvPr>
          <p:cNvSpPr>
            <a:spLocks noGrp="1"/>
          </p:cNvSpPr>
          <p:nvPr>
            <p:ph type="ctrTitle"/>
          </p:nvPr>
        </p:nvSpPr>
        <p:spPr>
          <a:xfrm>
            <a:off x="226380" y="235257"/>
            <a:ext cx="11739239" cy="1504766"/>
          </a:xfrm>
          <a:ln w="19050">
            <a:solidFill>
              <a:srgbClr val="61D6FF"/>
            </a:solidFill>
          </a:ln>
        </p:spPr>
        <p:txBody>
          <a:bodyPr>
            <a:noAutofit/>
          </a:bodyPr>
          <a:lstStyle/>
          <a:p>
            <a:r>
              <a:rPr lang="en-US" sz="4800" dirty="0">
                <a:solidFill>
                  <a:srgbClr val="61D6FF"/>
                </a:solidFill>
                <a:latin typeface="Times New Roman" panose="02020603050405020304" pitchFamily="18" charset="0"/>
                <a:cs typeface="Times New Roman" panose="02020603050405020304" pitchFamily="18" charset="0"/>
              </a:rPr>
              <a:t>GRAPH PLOTTING APPLIACTAION USING PYTHON</a:t>
            </a:r>
            <a:r>
              <a:rPr lang="en-US" sz="4400" dirty="0">
                <a:solidFill>
                  <a:srgbClr val="61D6FF"/>
                </a:solidFill>
                <a:latin typeface="Times New Roman" panose="02020603050405020304" pitchFamily="18" charset="0"/>
                <a:cs typeface="Times New Roman" panose="02020603050405020304" pitchFamily="18" charset="0"/>
              </a:rPr>
              <a:t>      </a:t>
            </a:r>
            <a:endParaRPr lang="en-IN" sz="4400" dirty="0">
              <a:solidFill>
                <a:srgbClr val="61D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32005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D49EC-2812-42B2-97CA-734AED3D746F}"/>
              </a:ext>
            </a:extLst>
          </p:cNvPr>
          <p:cNvSpPr txBox="1">
            <a:spLocks noGrp="1"/>
          </p:cNvSpPr>
          <p:nvPr>
            <p:ph type="title"/>
          </p:nvPr>
        </p:nvSpPr>
        <p:spPr>
          <a:xfrm>
            <a:off x="838200" y="704741"/>
            <a:ext cx="10515600" cy="646331"/>
          </a:xfrm>
          <a:prstGeom prst="rect">
            <a:avLst/>
          </a:prstGeom>
          <a:noFill/>
        </p:spPr>
        <p:txBody>
          <a:bodyPr wrap="square" rtlCol="0">
            <a:sp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3BB16-109A-4CBE-BB7A-4EABA265D36F}"/>
              </a:ext>
            </a:extLst>
          </p:cNvPr>
          <p:cNvSpPr>
            <a:spLocks noGrp="1"/>
          </p:cNvSpPr>
          <p:nvPr>
            <p:ph idx="1"/>
          </p:nvPr>
        </p:nvSpPr>
        <p:spPr>
          <a:xfrm>
            <a:off x="696286" y="1644242"/>
            <a:ext cx="10657514" cy="4625000"/>
          </a:xfrm>
        </p:spPr>
        <p:txBody>
          <a:bodyPr>
            <a:normAutofit fontScale="77500" lnSpcReduction="20000"/>
          </a:bodyPr>
          <a:lstStyle/>
          <a:p>
            <a:pPr marL="0" indent="0">
              <a:buNone/>
            </a:pPr>
            <a:endParaRPr lang="en-US" dirty="0">
              <a:latin typeface="Bahnschrift Light" panose="020B0502040204020203" pitchFamily="34" charset="0"/>
            </a:endParaRPr>
          </a:p>
          <a:p>
            <a:pPr marL="0" indent="0">
              <a:buNone/>
            </a:pPr>
            <a:r>
              <a:rPr lang="en-US" dirty="0">
                <a:latin typeface="Bahnschrift Light" panose="020B0502040204020203" pitchFamily="34" charset="0"/>
              </a:rPr>
              <a:t>We can intersect the diagrams and visualize difficult situation of geometry.</a:t>
            </a:r>
          </a:p>
          <a:p>
            <a:endParaRPr lang="en-US" dirty="0">
              <a:latin typeface="Bahnschrift Light" panose="020B0502040204020203" pitchFamily="34" charset="0"/>
            </a:endParaRPr>
          </a:p>
          <a:p>
            <a:pPr marL="0" indent="0">
              <a:buNone/>
            </a:pPr>
            <a:r>
              <a:rPr lang="en-US" dirty="0">
                <a:latin typeface="Bahnschrift Light" panose="020B0502040204020203" pitchFamily="34" charset="0"/>
              </a:rPr>
              <a:t>We can plot statistical graph by including a separate csv module to insert the data </a:t>
            </a:r>
          </a:p>
          <a:p>
            <a:pPr marL="0" indent="0">
              <a:buNone/>
            </a:pPr>
            <a:endParaRPr lang="en-US" dirty="0">
              <a:latin typeface="Bahnschrift Light" panose="020B0502040204020203" pitchFamily="34" charset="0"/>
            </a:endParaRPr>
          </a:p>
          <a:p>
            <a:pPr marL="0" indent="0">
              <a:buNone/>
            </a:pPr>
            <a:r>
              <a:rPr lang="en-IN" dirty="0">
                <a:latin typeface="Bahnschrift Light" panose="020B0502040204020203" pitchFamily="34" charset="0"/>
              </a:rPr>
              <a:t>Introduce concepts as Extrapolation in Interpolation through simple graph plotting abilities.</a:t>
            </a:r>
          </a:p>
          <a:p>
            <a:pPr marL="0" indent="0">
              <a:buNone/>
            </a:pPr>
            <a:endParaRPr lang="en-IN" dirty="0">
              <a:latin typeface="Bahnschrift Light" panose="020B0502040204020203" pitchFamily="34" charset="0"/>
            </a:endParaRPr>
          </a:p>
          <a:p>
            <a:pPr marL="0" indent="0">
              <a:buNone/>
            </a:pPr>
            <a:r>
              <a:rPr lang="en-IN" dirty="0">
                <a:latin typeface="Bahnschrift Light" panose="020B0502040204020203" pitchFamily="34" charset="0"/>
              </a:rPr>
              <a:t>Introduce Various Other such Development Tools Where the Simple Graphical Designing can be done.</a:t>
            </a:r>
          </a:p>
          <a:p>
            <a:pPr marL="0" indent="0">
              <a:buNone/>
            </a:pPr>
            <a:endParaRPr lang="en-IN" dirty="0">
              <a:latin typeface="Bahnschrift Light" panose="020B0502040204020203" pitchFamily="34" charset="0"/>
            </a:endParaRPr>
          </a:p>
          <a:p>
            <a:pPr marL="0" indent="0">
              <a:buNone/>
            </a:pPr>
            <a:r>
              <a:rPr lang="en-IN" dirty="0">
                <a:latin typeface="Bahnschrift Light" panose="020B0502040204020203" pitchFamily="34" charset="0"/>
              </a:rPr>
              <a:t>Introduce Study Modules and Video sessions on plotting graphs with the help of Content creators helping students at free of cost from mediums as YouTube.</a:t>
            </a:r>
          </a:p>
        </p:txBody>
      </p:sp>
    </p:spTree>
    <p:extLst>
      <p:ext uri="{BB962C8B-B14F-4D97-AF65-F5344CB8AC3E}">
        <p14:creationId xmlns:p14="http://schemas.microsoft.com/office/powerpoint/2010/main" val="12897863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A2EE-522F-4D26-90EE-85EC2551BB9C}"/>
              </a:ext>
            </a:extLst>
          </p:cNvPr>
          <p:cNvSpPr>
            <a:spLocks noGrp="1"/>
          </p:cNvSpPr>
          <p:nvPr>
            <p:ph type="title"/>
          </p:nvPr>
        </p:nvSpPr>
        <p:spPr>
          <a:xfrm>
            <a:off x="0" y="885242"/>
            <a:ext cx="10515600" cy="1325563"/>
          </a:xfrm>
        </p:spPr>
        <p:txBody>
          <a:bodyPr/>
          <a:lstStyle/>
          <a:p>
            <a:r>
              <a:rPr lang="en-US" sz="4400" dirty="0">
                <a:latin typeface="Times New Roman" panose="02020603050405020304" pitchFamily="18" charset="0"/>
                <a:cs typeface="Times New Roman" panose="02020603050405020304" pitchFamily="18" charset="0"/>
              </a:rPr>
              <a:t>THANK YOU</a:t>
            </a:r>
            <a:r>
              <a:rPr lang="en-US" sz="4400" dirty="0">
                <a:solidFill>
                  <a:schemeClr val="bg1"/>
                </a:solidFill>
                <a:latin typeface="Times New Roman" panose="02020603050405020304" pitchFamily="18" charset="0"/>
                <a:cs typeface="Times New Roman" panose="02020603050405020304" pitchFamily="18" charset="0"/>
              </a:rPr>
              <a:t>YOUTHANK YOU</a:t>
            </a:r>
            <a:endParaRPr lang="en-IN" dirty="0"/>
          </a:p>
        </p:txBody>
      </p:sp>
      <p:sp>
        <p:nvSpPr>
          <p:cNvPr id="3" name="Content Placeholder 2">
            <a:extLst>
              <a:ext uri="{FF2B5EF4-FFF2-40B4-BE49-F238E27FC236}">
                <a16:creationId xmlns:a16="http://schemas.microsoft.com/office/drawing/2014/main" id="{35D03968-15C3-426F-834C-CB7791416A16}"/>
              </a:ext>
            </a:extLst>
          </p:cNvPr>
          <p:cNvSpPr>
            <a:spLocks noGrp="1"/>
          </p:cNvSpPr>
          <p:nvPr>
            <p:ph idx="1"/>
          </p:nvPr>
        </p:nvSpPr>
        <p:spPr>
          <a:xfrm>
            <a:off x="228600" y="4440272"/>
            <a:ext cx="10515600" cy="1985695"/>
          </a:xfrm>
        </p:spPr>
        <p:txBody>
          <a:bodyPr/>
          <a:lstStyle/>
          <a:p>
            <a:pPr marL="0" indent="0">
              <a:buNone/>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1200" dirty="0">
                <a:latin typeface="Times New Roman" panose="02020603050405020304" pitchFamily="18" charset="0"/>
                <a:cs typeface="Times New Roman" panose="02020603050405020304" pitchFamily="18" charset="0"/>
                <a:hlinkClick r:id="rId2"/>
              </a:rPr>
              <a:t>https://towardsdatascience.com/introduction-to-data-visualization-in-python-89a54c97fbed</a:t>
            </a:r>
            <a:endParaRPr lang="en-US" sz="1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200" dirty="0">
                <a:latin typeface="Times New Roman" panose="02020603050405020304" pitchFamily="18" charset="0"/>
                <a:cs typeface="Times New Roman" panose="02020603050405020304" pitchFamily="18" charset="0"/>
                <a:hlinkClick r:id="rId3"/>
              </a:rPr>
              <a:t>https://itsfoss.com/plots-graph-app/</a:t>
            </a:r>
            <a:endParaRPr lang="en-US" sz="1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200" dirty="0">
                <a:latin typeface="Times New Roman" panose="02020603050405020304" pitchFamily="18" charset="0"/>
                <a:cs typeface="Times New Roman" panose="02020603050405020304" pitchFamily="18" charset="0"/>
                <a:hlinkClick r:id="rId4"/>
              </a:rPr>
              <a:t>https://iopscience.iop.org/article/10.1088/1742-6596/1781/1/012044/pdf</a:t>
            </a:r>
            <a:endParaRPr lang="en-US" sz="1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200" dirty="0">
                <a:latin typeface="Times New Roman" panose="02020603050405020304" pitchFamily="18" charset="0"/>
                <a:cs typeface="Times New Roman" panose="02020603050405020304" pitchFamily="18" charset="0"/>
                <a:hlinkClick r:id="rId5"/>
              </a:rPr>
              <a:t>https://www.geeksforgeeks.org/visualize-graphs-in-python/?ref=rp</a:t>
            </a:r>
            <a:endParaRPr lang="en-US" sz="1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1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41476783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B50CD8-C5E9-45A1-B11E-7FB8E54E4A31}"/>
              </a:ext>
            </a:extLst>
          </p:cNvPr>
          <p:cNvSpPr txBox="1"/>
          <p:nvPr/>
        </p:nvSpPr>
        <p:spPr>
          <a:xfrm>
            <a:off x="656947" y="124287"/>
            <a:ext cx="4350059" cy="830997"/>
          </a:xfrm>
          <a:prstGeom prst="rect">
            <a:avLst/>
          </a:prstGeom>
          <a:noFill/>
        </p:spPr>
        <p:txBody>
          <a:bodyPr wrap="square" rtlCol="0">
            <a:spAutoFit/>
          </a:bodyPr>
          <a:lstStyle/>
          <a:p>
            <a:r>
              <a:rPr lang="en-US" sz="4800" dirty="0">
                <a:solidFill>
                  <a:srgbClr val="61D6FF"/>
                </a:solidFill>
                <a:latin typeface="Times New Roman" panose="02020603050405020304" pitchFamily="18" charset="0"/>
                <a:cs typeface="Times New Roman" panose="02020603050405020304" pitchFamily="18" charset="0"/>
              </a:rPr>
              <a:t>INDEX</a:t>
            </a:r>
            <a:endParaRPr lang="en-IN" sz="4800" dirty="0">
              <a:solidFill>
                <a:srgbClr val="61D6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AD00BC-FEAE-4EBF-AC40-B69E59D070AA}"/>
              </a:ext>
            </a:extLst>
          </p:cNvPr>
          <p:cNvSpPr txBox="1"/>
          <p:nvPr/>
        </p:nvSpPr>
        <p:spPr>
          <a:xfrm>
            <a:off x="224900" y="1448864"/>
            <a:ext cx="4617869" cy="338554"/>
          </a:xfrm>
          <a:prstGeom prst="rect">
            <a:avLst/>
          </a:prstGeom>
          <a:noFill/>
          <a:ln>
            <a:solidFill>
              <a:srgbClr val="CC00FF"/>
            </a:solidFill>
          </a:ln>
        </p:spPr>
        <p:txBody>
          <a:bodyPr wrap="square" rtlCol="0">
            <a:spAutoFit/>
          </a:bodyPr>
          <a:lstStyle/>
          <a:p>
            <a:r>
              <a:rPr lang="en-US" sz="1600" dirty="0">
                <a:solidFill>
                  <a:srgbClr val="CC00FF"/>
                </a:solidFill>
                <a:latin typeface="Times New Roman" panose="02020603050405020304" pitchFamily="18" charset="0"/>
                <a:cs typeface="Times New Roman" panose="02020603050405020304" pitchFamily="18" charset="0"/>
              </a:rPr>
              <a:t>INTRODUCTION TO CONCEPT</a:t>
            </a:r>
            <a:endParaRPr lang="en-IN" sz="1600" dirty="0">
              <a:solidFill>
                <a:srgbClr val="CC00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71B16A8-BEBB-44AF-82F9-6D4AAB8AD504}"/>
              </a:ext>
            </a:extLst>
          </p:cNvPr>
          <p:cNvSpPr txBox="1"/>
          <p:nvPr/>
        </p:nvSpPr>
        <p:spPr>
          <a:xfrm>
            <a:off x="224900" y="1989217"/>
            <a:ext cx="3737499" cy="338554"/>
          </a:xfrm>
          <a:prstGeom prst="rect">
            <a:avLst/>
          </a:prstGeom>
          <a:noFill/>
          <a:ln>
            <a:solidFill>
              <a:srgbClr val="FF00FF"/>
            </a:solidFill>
          </a:ln>
        </p:spPr>
        <p:txBody>
          <a:bodyPr wrap="square" rtlCol="0">
            <a:spAutoFit/>
          </a:bodyPr>
          <a:lstStyle/>
          <a:p>
            <a:r>
              <a:rPr lang="en-US" sz="1600" dirty="0">
                <a:solidFill>
                  <a:srgbClr val="FF00FF"/>
                </a:solidFill>
                <a:latin typeface="Times New Roman" panose="02020603050405020304" pitchFamily="18" charset="0"/>
                <a:cs typeface="Times New Roman" panose="02020603050405020304" pitchFamily="18" charset="0"/>
              </a:rPr>
              <a:t>OBJECTIVE</a:t>
            </a:r>
            <a:endParaRPr lang="en-IN" sz="1600" dirty="0">
              <a:solidFill>
                <a:srgbClr val="FF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E4F6BF-740D-4B79-842B-56F2BD774E81}"/>
              </a:ext>
            </a:extLst>
          </p:cNvPr>
          <p:cNvSpPr txBox="1"/>
          <p:nvPr/>
        </p:nvSpPr>
        <p:spPr>
          <a:xfrm>
            <a:off x="224900" y="2569791"/>
            <a:ext cx="3142696" cy="338554"/>
          </a:xfrm>
          <a:prstGeom prst="rect">
            <a:avLst/>
          </a:prstGeom>
          <a:noFill/>
          <a:ln>
            <a:solidFill>
              <a:srgbClr val="FF66CC"/>
            </a:solidFill>
          </a:ln>
        </p:spPr>
        <p:txBody>
          <a:bodyPr wrap="square" rtlCol="0">
            <a:spAutoFit/>
          </a:bodyPr>
          <a:lstStyle/>
          <a:p>
            <a:r>
              <a:rPr lang="en-US" sz="1600" dirty="0">
                <a:solidFill>
                  <a:srgbClr val="FF66FF"/>
                </a:solidFill>
                <a:latin typeface="Times New Roman" panose="02020603050405020304" pitchFamily="18" charset="0"/>
                <a:cs typeface="Times New Roman" panose="02020603050405020304" pitchFamily="18" charset="0"/>
              </a:rPr>
              <a:t>LITERATURE REVIEW</a:t>
            </a:r>
            <a:endParaRPr lang="en-IN" sz="1600" dirty="0">
              <a:solidFill>
                <a:srgbClr val="FF66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870F9EF-F0B8-4620-8905-17DD991C9000}"/>
              </a:ext>
            </a:extLst>
          </p:cNvPr>
          <p:cNvSpPr txBox="1"/>
          <p:nvPr/>
        </p:nvSpPr>
        <p:spPr>
          <a:xfrm>
            <a:off x="224900" y="3152089"/>
            <a:ext cx="5418339" cy="338554"/>
          </a:xfrm>
          <a:prstGeom prst="rect">
            <a:avLst/>
          </a:prstGeom>
          <a:noFill/>
          <a:ln>
            <a:solidFill>
              <a:srgbClr val="FFFF99"/>
            </a:solidFill>
          </a:ln>
        </p:spPr>
        <p:txBody>
          <a:bodyPr wrap="square" rtlCol="0">
            <a:spAutoFit/>
          </a:bodyPr>
          <a:lstStyle/>
          <a:p>
            <a:r>
              <a:rPr lang="en-US" sz="1600" dirty="0">
                <a:solidFill>
                  <a:srgbClr val="FFFF99"/>
                </a:solidFill>
                <a:latin typeface="Times New Roman" panose="02020603050405020304" pitchFamily="18" charset="0"/>
                <a:cs typeface="Times New Roman" panose="02020603050405020304" pitchFamily="18" charset="0"/>
              </a:rPr>
              <a:t>COMPONENTS AND TOOLS</a:t>
            </a:r>
            <a:endParaRPr lang="en-IN" sz="1600" dirty="0">
              <a:solidFill>
                <a:srgbClr val="FFFF99"/>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E8CF886-0637-4E9A-9F47-15468226F53B}"/>
              </a:ext>
            </a:extLst>
          </p:cNvPr>
          <p:cNvSpPr txBox="1"/>
          <p:nvPr/>
        </p:nvSpPr>
        <p:spPr>
          <a:xfrm>
            <a:off x="224900" y="3730589"/>
            <a:ext cx="3861787" cy="338554"/>
          </a:xfrm>
          <a:prstGeom prst="rect">
            <a:avLst/>
          </a:prstGeom>
          <a:noFill/>
          <a:ln>
            <a:solidFill>
              <a:srgbClr val="CCFF66"/>
            </a:solidFill>
          </a:ln>
        </p:spPr>
        <p:txBody>
          <a:bodyPr wrap="square" rtlCol="0">
            <a:spAutoFit/>
          </a:bodyPr>
          <a:lstStyle/>
          <a:p>
            <a:r>
              <a:rPr lang="en-US" sz="1600" dirty="0">
                <a:solidFill>
                  <a:srgbClr val="CCFF66"/>
                </a:solidFill>
                <a:latin typeface="Times New Roman" panose="02020603050405020304" pitchFamily="18" charset="0"/>
                <a:cs typeface="Times New Roman" panose="02020603050405020304" pitchFamily="18" charset="0"/>
              </a:rPr>
              <a:t>PROCESS FLOW CHART</a:t>
            </a:r>
            <a:endParaRPr lang="en-IN" sz="1600" dirty="0">
              <a:solidFill>
                <a:srgbClr val="CCFF6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26C8726-7BE9-46E4-A970-06874C4B091D}"/>
              </a:ext>
            </a:extLst>
          </p:cNvPr>
          <p:cNvSpPr txBox="1"/>
          <p:nvPr/>
        </p:nvSpPr>
        <p:spPr>
          <a:xfrm>
            <a:off x="224900" y="4309089"/>
            <a:ext cx="3645762" cy="338554"/>
          </a:xfrm>
          <a:prstGeom prst="rect">
            <a:avLst/>
          </a:prstGeom>
          <a:noFill/>
          <a:ln>
            <a:solidFill>
              <a:srgbClr val="66FF66"/>
            </a:solidFill>
          </a:ln>
        </p:spPr>
        <p:txBody>
          <a:bodyPr wrap="square" rtlCol="0">
            <a:spAutoFit/>
          </a:bodyPr>
          <a:lstStyle/>
          <a:p>
            <a:r>
              <a:rPr lang="en-US" sz="1600" dirty="0">
                <a:solidFill>
                  <a:srgbClr val="66FF66"/>
                </a:solidFill>
                <a:latin typeface="Times New Roman" panose="02020603050405020304" pitchFamily="18" charset="0"/>
                <a:cs typeface="Times New Roman" panose="02020603050405020304" pitchFamily="18" charset="0"/>
              </a:rPr>
              <a:t>RESULTS</a:t>
            </a:r>
            <a:endParaRPr lang="en-IN" sz="1600" dirty="0">
              <a:solidFill>
                <a:srgbClr val="66FF66"/>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641A529-324F-455D-9032-9BCC99398111}"/>
              </a:ext>
            </a:extLst>
          </p:cNvPr>
          <p:cNvSpPr txBox="1"/>
          <p:nvPr/>
        </p:nvSpPr>
        <p:spPr>
          <a:xfrm>
            <a:off x="224900" y="4887589"/>
            <a:ext cx="3303974" cy="3385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dirty="0">
                <a:solidFill>
                  <a:schemeClr val="accent2"/>
                </a:solidFill>
                <a:latin typeface="Times New Roman" panose="02020603050405020304" pitchFamily="18" charset="0"/>
                <a:cs typeface="Times New Roman" panose="02020603050405020304" pitchFamily="18" charset="0"/>
              </a:rPr>
              <a:t>LIMITATIONS</a:t>
            </a:r>
            <a:endParaRPr lang="en-IN" sz="1600" dirty="0">
              <a:solidFill>
                <a:schemeClr val="accent2"/>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2AE7A5F-0D99-4DDE-8DD2-F88581D6BBF3}"/>
              </a:ext>
            </a:extLst>
          </p:cNvPr>
          <p:cNvSpPr txBox="1"/>
          <p:nvPr/>
        </p:nvSpPr>
        <p:spPr>
          <a:xfrm>
            <a:off x="224900" y="5466089"/>
            <a:ext cx="2920753" cy="3385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dirty="0">
                <a:solidFill>
                  <a:srgbClr val="FF0000"/>
                </a:solidFill>
                <a:latin typeface="Times New Roman" panose="02020603050405020304" pitchFamily="18" charset="0"/>
                <a:cs typeface="Times New Roman" panose="02020603050405020304" pitchFamily="18" charset="0"/>
              </a:rPr>
              <a:t>FUTURE SCOPE</a:t>
            </a:r>
            <a:endParaRPr lang="en-IN"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368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EC12-78F3-4F9B-A72C-4C523CCB5D2B}"/>
              </a:ext>
            </a:extLst>
          </p:cNvPr>
          <p:cNvSpPr>
            <a:spLocks noGrp="1"/>
          </p:cNvSpPr>
          <p:nvPr>
            <p:ph type="title"/>
          </p:nvPr>
        </p:nvSpPr>
        <p:spPr>
          <a:xfrm>
            <a:off x="0" y="0"/>
            <a:ext cx="12192000" cy="1249959"/>
          </a:xfrm>
        </p:spPr>
        <p:txBody>
          <a:bodyPr>
            <a:normAutofit/>
          </a:bodyPr>
          <a:lstStyle/>
          <a:p>
            <a:pPr algn="ctr"/>
            <a:r>
              <a:rPr lang="en-US" sz="4400" dirty="0">
                <a:solidFill>
                  <a:srgbClr val="CC00FF"/>
                </a:solidFill>
                <a:latin typeface="Times New Roman" panose="02020603050405020304" pitchFamily="18" charset="0"/>
                <a:cs typeface="Times New Roman" panose="02020603050405020304" pitchFamily="18" charset="0"/>
              </a:rPr>
              <a:t>INTRODUCTION TO CONCEPT</a:t>
            </a:r>
            <a:endParaRPr lang="en-IN" dirty="0">
              <a:solidFill>
                <a:srgbClr val="CC00FF"/>
              </a:solidFill>
            </a:endParaRPr>
          </a:p>
        </p:txBody>
      </p:sp>
      <p:sp>
        <p:nvSpPr>
          <p:cNvPr id="3" name="Content Placeholder 2">
            <a:extLst>
              <a:ext uri="{FF2B5EF4-FFF2-40B4-BE49-F238E27FC236}">
                <a16:creationId xmlns:a16="http://schemas.microsoft.com/office/drawing/2014/main" id="{AF9A7E22-160D-4554-90BD-AD7733DC2419}"/>
              </a:ext>
            </a:extLst>
          </p:cNvPr>
          <p:cNvSpPr>
            <a:spLocks noGrp="1"/>
          </p:cNvSpPr>
          <p:nvPr>
            <p:ph idx="1"/>
          </p:nvPr>
        </p:nvSpPr>
        <p:spPr>
          <a:xfrm>
            <a:off x="0" y="1935061"/>
            <a:ext cx="12192000" cy="3895288"/>
          </a:xfrm>
        </p:spPr>
        <p:txBody>
          <a:bodyPr/>
          <a:lstStyle/>
          <a:p>
            <a:pPr marL="0" indent="0" algn="ctr">
              <a:buNone/>
            </a:pPr>
            <a:r>
              <a:rPr lang="en-US" dirty="0">
                <a:latin typeface="Bahnschrift Light" panose="020B0502040204020203" pitchFamily="34" charset="0"/>
              </a:rPr>
              <a:t>Increasing  online education results the students problem like improper visualization of gained knowledge at each and every subject . </a:t>
            </a:r>
          </a:p>
          <a:p>
            <a:pPr marL="0" indent="0" algn="ctr">
              <a:buNone/>
            </a:pPr>
            <a:endParaRPr lang="en-US" dirty="0">
              <a:latin typeface="Bahnschrift Light" panose="020B0502040204020203" pitchFamily="34" charset="0"/>
            </a:endParaRPr>
          </a:p>
          <a:p>
            <a:pPr algn="ctr"/>
            <a:endParaRPr lang="en-US" dirty="0">
              <a:latin typeface="Bahnschrift Light" panose="020B0502040204020203" pitchFamily="34" charset="0"/>
            </a:endParaRPr>
          </a:p>
          <a:p>
            <a:pPr marL="0" indent="0" algn="ctr">
              <a:buNone/>
            </a:pPr>
            <a:r>
              <a:rPr lang="en-US" dirty="0">
                <a:latin typeface="Bahnschrift Light" panose="020B0502040204020203" pitchFamily="34" charset="0"/>
              </a:rPr>
              <a:t>TO solve this problem ,we introduce this app helping to visualize the mathematical graphs such as parabola, circle ,line, hyperbola, ellipse and higher degree polynomial in 2D and 3D using the python libraries.</a:t>
            </a:r>
            <a:endParaRPr lang="en-IN" dirty="0">
              <a:latin typeface="Bahnschrift Light" panose="020B0502040204020203" pitchFamily="34" charset="0"/>
            </a:endParaRPr>
          </a:p>
        </p:txBody>
      </p:sp>
    </p:spTree>
    <p:extLst>
      <p:ext uri="{BB962C8B-B14F-4D97-AF65-F5344CB8AC3E}">
        <p14:creationId xmlns:p14="http://schemas.microsoft.com/office/powerpoint/2010/main" val="14373334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894-8602-49E6-B9F7-5816F206FAB3}"/>
              </a:ext>
            </a:extLst>
          </p:cNvPr>
          <p:cNvSpPr>
            <a:spLocks noGrp="1"/>
          </p:cNvSpPr>
          <p:nvPr>
            <p:ph type="title"/>
          </p:nvPr>
        </p:nvSpPr>
        <p:spPr>
          <a:xfrm>
            <a:off x="838200" y="147011"/>
            <a:ext cx="10515600" cy="1325563"/>
          </a:xfrm>
        </p:spPr>
        <p:txBody>
          <a:bodyPr/>
          <a:lstStyle/>
          <a:p>
            <a:pPr algn="ctr"/>
            <a:r>
              <a:rPr lang="en-US" sz="4400" dirty="0">
                <a:solidFill>
                  <a:srgbClr val="FF66FF"/>
                </a:solidFill>
                <a:latin typeface="Times New Roman" panose="02020603050405020304" pitchFamily="18" charset="0"/>
                <a:cs typeface="Times New Roman" panose="02020603050405020304" pitchFamily="18" charset="0"/>
              </a:rPr>
              <a:t>OBJECTIVE</a:t>
            </a:r>
            <a:endParaRPr lang="en-IN" dirty="0">
              <a:solidFill>
                <a:srgbClr val="FF66FF"/>
              </a:solidFill>
            </a:endParaRPr>
          </a:p>
        </p:txBody>
      </p:sp>
      <p:sp>
        <p:nvSpPr>
          <p:cNvPr id="3" name="Content Placeholder 2">
            <a:extLst>
              <a:ext uri="{FF2B5EF4-FFF2-40B4-BE49-F238E27FC236}">
                <a16:creationId xmlns:a16="http://schemas.microsoft.com/office/drawing/2014/main" id="{FED14B66-7D11-4A93-AFE1-463DE3BC165E}"/>
              </a:ext>
            </a:extLst>
          </p:cNvPr>
          <p:cNvSpPr>
            <a:spLocks noGrp="1"/>
          </p:cNvSpPr>
          <p:nvPr>
            <p:ph idx="1"/>
          </p:nvPr>
        </p:nvSpPr>
        <p:spPr>
          <a:xfrm>
            <a:off x="838200" y="2292291"/>
            <a:ext cx="10515600" cy="2273417"/>
          </a:xfrm>
        </p:spPr>
        <p:txBody>
          <a:bodyPr>
            <a:normAutofit lnSpcReduction="10000"/>
          </a:bodyPr>
          <a:lstStyle/>
          <a:p>
            <a:pPr marL="0" indent="0" algn="ctr">
              <a:buNone/>
            </a:pPr>
            <a:r>
              <a:rPr lang="en-US" dirty="0">
                <a:latin typeface="Bahnschrift Light" panose="020B0502040204020203" pitchFamily="34" charset="0"/>
              </a:rPr>
              <a:t>The proposed model focuses on visualization of  the geometric diagrams  in 2D  ad 3D dimensions with different colors and coordinates to simplification and clear view about that figure, enhancing the ability students to have a clear conceptual knowledge of geometry, which would help them in their Engineering, BCs. Degrees.</a:t>
            </a:r>
            <a:endParaRPr lang="en-IN" dirty="0">
              <a:latin typeface="Bahnschrift Light" panose="020B0502040204020203" pitchFamily="34" charset="0"/>
            </a:endParaRPr>
          </a:p>
        </p:txBody>
      </p:sp>
    </p:spTree>
    <p:extLst>
      <p:ext uri="{BB962C8B-B14F-4D97-AF65-F5344CB8AC3E}">
        <p14:creationId xmlns:p14="http://schemas.microsoft.com/office/powerpoint/2010/main" val="19500509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7AC627-416B-4BE1-8481-F605F231E3D0}"/>
              </a:ext>
            </a:extLst>
          </p:cNvPr>
          <p:cNvSpPr txBox="1">
            <a:spLocks noGrp="1"/>
          </p:cNvSpPr>
          <p:nvPr>
            <p:ph type="title"/>
          </p:nvPr>
        </p:nvSpPr>
        <p:spPr>
          <a:xfrm>
            <a:off x="838200" y="141190"/>
            <a:ext cx="10515600" cy="646331"/>
          </a:xfrm>
          <a:prstGeom prst="rect">
            <a:avLst/>
          </a:prstGeom>
          <a:noFill/>
        </p:spPr>
        <p:txBody>
          <a:bodyPr wrap="square" rtlCol="0">
            <a:spAutoFit/>
          </a:bodyPr>
          <a:lstStyle/>
          <a:p>
            <a:pPr algn="ctr"/>
            <a:r>
              <a:rPr lang="en-US" sz="4000" dirty="0">
                <a:solidFill>
                  <a:srgbClr val="FF66CC"/>
                </a:solidFill>
                <a:latin typeface="Times New Roman" panose="02020603050405020304" pitchFamily="18" charset="0"/>
                <a:cs typeface="Times New Roman" panose="02020603050405020304" pitchFamily="18" charset="0"/>
              </a:rPr>
              <a:t>LITERATURE REVIEW</a:t>
            </a:r>
            <a:endParaRPr lang="en-IN" sz="4000" dirty="0">
              <a:solidFill>
                <a:srgbClr val="FF66CC"/>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1F50FDA0-6C92-4D4B-9F74-654C0CD99A0D}"/>
              </a:ext>
            </a:extLst>
          </p:cNvPr>
          <p:cNvGraphicFramePr>
            <a:graphicFrameLocks noGrp="1"/>
          </p:cNvGraphicFramePr>
          <p:nvPr>
            <p:extLst>
              <p:ext uri="{D42A27DB-BD31-4B8C-83A1-F6EECF244321}">
                <p14:modId xmlns:p14="http://schemas.microsoft.com/office/powerpoint/2010/main" val="921568913"/>
              </p:ext>
            </p:extLst>
          </p:nvPr>
        </p:nvGraphicFramePr>
        <p:xfrm>
          <a:off x="0" y="1149292"/>
          <a:ext cx="12027160" cy="5357793"/>
        </p:xfrm>
        <a:graphic>
          <a:graphicData uri="http://schemas.openxmlformats.org/drawingml/2006/table">
            <a:tbl>
              <a:tblPr firstRow="1" bandRow="1">
                <a:tableStyleId>{616DA210-FB5B-4158-B5E0-FEB733F419BA}</a:tableStyleId>
              </a:tblPr>
              <a:tblGrid>
                <a:gridCol w="3006790">
                  <a:extLst>
                    <a:ext uri="{9D8B030D-6E8A-4147-A177-3AD203B41FA5}">
                      <a16:colId xmlns:a16="http://schemas.microsoft.com/office/drawing/2014/main" val="3726563105"/>
                    </a:ext>
                  </a:extLst>
                </a:gridCol>
                <a:gridCol w="3006790">
                  <a:extLst>
                    <a:ext uri="{9D8B030D-6E8A-4147-A177-3AD203B41FA5}">
                      <a16:colId xmlns:a16="http://schemas.microsoft.com/office/drawing/2014/main" val="1153155782"/>
                    </a:ext>
                  </a:extLst>
                </a:gridCol>
                <a:gridCol w="3006790">
                  <a:extLst>
                    <a:ext uri="{9D8B030D-6E8A-4147-A177-3AD203B41FA5}">
                      <a16:colId xmlns:a16="http://schemas.microsoft.com/office/drawing/2014/main" val="1547672560"/>
                    </a:ext>
                  </a:extLst>
                </a:gridCol>
                <a:gridCol w="3006790">
                  <a:extLst>
                    <a:ext uri="{9D8B030D-6E8A-4147-A177-3AD203B41FA5}">
                      <a16:colId xmlns:a16="http://schemas.microsoft.com/office/drawing/2014/main" val="922314465"/>
                    </a:ext>
                  </a:extLst>
                </a:gridCol>
              </a:tblGrid>
              <a:tr h="489001">
                <a:tc>
                  <a:txBody>
                    <a:bodyPr/>
                    <a:lstStyle/>
                    <a:p>
                      <a:r>
                        <a:rPr lang="en-IN" dirty="0"/>
                        <a:t>NO</a:t>
                      </a:r>
                    </a:p>
                  </a:txBody>
                  <a:tcPr/>
                </a:tc>
                <a:tc>
                  <a:txBody>
                    <a:bodyPr/>
                    <a:lstStyle/>
                    <a:p>
                      <a:r>
                        <a:rPr lang="en-IN" dirty="0"/>
                        <a:t>NAME OF ARTICAL</a:t>
                      </a:r>
                    </a:p>
                  </a:txBody>
                  <a:tcPr/>
                </a:tc>
                <a:tc>
                  <a:txBody>
                    <a:bodyPr/>
                    <a:lstStyle/>
                    <a:p>
                      <a:r>
                        <a:rPr lang="en-IN" dirty="0"/>
                        <a:t>ADVANTAGE</a:t>
                      </a:r>
                    </a:p>
                  </a:txBody>
                  <a:tcPr/>
                </a:tc>
                <a:tc>
                  <a:txBody>
                    <a:bodyPr/>
                    <a:lstStyle/>
                    <a:p>
                      <a:r>
                        <a:rPr lang="en-IN" dirty="0"/>
                        <a:t>DISADVANTAGE</a:t>
                      </a:r>
                    </a:p>
                  </a:txBody>
                  <a:tcPr/>
                </a:tc>
                <a:extLst>
                  <a:ext uri="{0D108BD9-81ED-4DB2-BD59-A6C34878D82A}">
                    <a16:rowId xmlns:a16="http://schemas.microsoft.com/office/drawing/2014/main" val="3348946450"/>
                  </a:ext>
                </a:extLst>
              </a:tr>
              <a:tr h="1217198">
                <a:tc>
                  <a:txBody>
                    <a:bodyPr/>
                    <a:lstStyle/>
                    <a:p>
                      <a:r>
                        <a:rPr lang="en-IN" dirty="0"/>
                        <a:t>1</a:t>
                      </a:r>
                    </a:p>
                  </a:txBody>
                  <a:tcPr/>
                </a:tc>
                <a:tc>
                  <a:txBody>
                    <a:bodyPr/>
                    <a:lstStyle/>
                    <a:p>
                      <a:r>
                        <a:rPr lang="en-US" dirty="0"/>
                        <a:t>An Introduction to Making Scientific Publication Plots with Python</a:t>
                      </a:r>
                      <a:endParaRPr lang="en-IN" dirty="0"/>
                    </a:p>
                  </a:txBody>
                  <a:tcPr/>
                </a:tc>
                <a:tc>
                  <a:txBody>
                    <a:bodyPr/>
                    <a:lstStyle/>
                    <a:p>
                      <a:r>
                        <a:rPr lang="en-US" dirty="0"/>
                        <a:t>this system visualizes the wavelength like structures which is difficult to implants.</a:t>
                      </a:r>
                      <a:endParaRPr lang="en-IN" dirty="0"/>
                    </a:p>
                  </a:txBody>
                  <a:tcPr/>
                </a:tc>
                <a:tc>
                  <a:txBody>
                    <a:bodyPr/>
                    <a:lstStyle/>
                    <a:p>
                      <a:r>
                        <a:rPr lang="en-US" dirty="0"/>
                        <a:t> That model cannot implants the other geometric figures.</a:t>
                      </a:r>
                      <a:endParaRPr lang="en-IN" dirty="0"/>
                    </a:p>
                  </a:txBody>
                  <a:tcPr/>
                </a:tc>
                <a:extLst>
                  <a:ext uri="{0D108BD9-81ED-4DB2-BD59-A6C34878D82A}">
                    <a16:rowId xmlns:a16="http://schemas.microsoft.com/office/drawing/2014/main" val="917746119"/>
                  </a:ext>
                </a:extLst>
              </a:tr>
              <a:tr h="1217198">
                <a:tc>
                  <a:txBody>
                    <a:bodyPr/>
                    <a:lstStyle/>
                    <a:p>
                      <a:r>
                        <a:rPr lang="en-IN" dirty="0"/>
                        <a:t>2</a:t>
                      </a:r>
                    </a:p>
                  </a:txBody>
                  <a:tcPr/>
                </a:tc>
                <a:tc>
                  <a:txBody>
                    <a:bodyPr/>
                    <a:lstStyle/>
                    <a:p>
                      <a:r>
                        <a:rPr lang="en-US" dirty="0"/>
                        <a:t>Introduction to Data Visualization in Python</a:t>
                      </a:r>
                      <a:endParaRPr lang="en-IN" dirty="0"/>
                    </a:p>
                  </a:txBody>
                  <a:tcPr/>
                </a:tc>
                <a:tc>
                  <a:txBody>
                    <a:bodyPr/>
                    <a:lstStyle/>
                    <a:p>
                      <a:r>
                        <a:rPr lang="en-US" dirty="0"/>
                        <a:t>It implements bars like histogram and dots and wavelength structures.</a:t>
                      </a:r>
                      <a:endParaRPr lang="en-IN" dirty="0"/>
                    </a:p>
                  </a:txBody>
                  <a:tcPr/>
                </a:tc>
                <a:tc>
                  <a:txBody>
                    <a:bodyPr/>
                    <a:lstStyle/>
                    <a:p>
                      <a:r>
                        <a:rPr lang="en-US" dirty="0"/>
                        <a:t>It limits up to bars and cannot suppose to represent other diagrams. </a:t>
                      </a:r>
                      <a:endParaRPr lang="en-IN" dirty="0"/>
                    </a:p>
                  </a:txBody>
                  <a:tcPr/>
                </a:tc>
                <a:extLst>
                  <a:ext uri="{0D108BD9-81ED-4DB2-BD59-A6C34878D82A}">
                    <a16:rowId xmlns:a16="http://schemas.microsoft.com/office/drawing/2014/main" val="1547926614"/>
                  </a:ext>
                </a:extLst>
              </a:tr>
              <a:tr h="1217198">
                <a:tc>
                  <a:txBody>
                    <a:bodyPr/>
                    <a:lstStyle/>
                    <a:p>
                      <a:r>
                        <a:rPr lang="en-IN" dirty="0"/>
                        <a:t>3</a:t>
                      </a:r>
                    </a:p>
                  </a:txBody>
                  <a:tcPr/>
                </a:tc>
                <a:tc>
                  <a:txBody>
                    <a:bodyPr/>
                    <a:lstStyle/>
                    <a:p>
                      <a:r>
                        <a:rPr lang="en-US" dirty="0"/>
                        <a:t>A Mathematical Graph Plotting App for Linux Desktop</a:t>
                      </a:r>
                      <a:endParaRPr lang="en-IN" dirty="0"/>
                    </a:p>
                  </a:txBody>
                  <a:tcPr/>
                </a:tc>
                <a:tc>
                  <a:txBody>
                    <a:bodyPr/>
                    <a:lstStyle/>
                    <a:p>
                      <a:r>
                        <a:rPr lang="en-US" dirty="0"/>
                        <a:t>we can manipulate the trigonometric graphs by this system with grace.</a:t>
                      </a:r>
                      <a:endParaRPr lang="en-IN" dirty="0"/>
                    </a:p>
                  </a:txBody>
                  <a:tcPr/>
                </a:tc>
                <a:tc>
                  <a:txBody>
                    <a:bodyPr/>
                    <a:lstStyle/>
                    <a:p>
                      <a:r>
                        <a:rPr lang="en-US" dirty="0"/>
                        <a:t>This app coordinates only with the Linux operating system only.</a:t>
                      </a:r>
                      <a:endParaRPr lang="en-IN" dirty="0"/>
                    </a:p>
                  </a:txBody>
                  <a:tcPr/>
                </a:tc>
                <a:extLst>
                  <a:ext uri="{0D108BD9-81ED-4DB2-BD59-A6C34878D82A}">
                    <a16:rowId xmlns:a16="http://schemas.microsoft.com/office/drawing/2014/main" val="3364527900"/>
                  </a:ext>
                </a:extLst>
              </a:tr>
              <a:tr h="1217198">
                <a:tc>
                  <a:txBody>
                    <a:bodyPr/>
                    <a:lstStyle/>
                    <a:p>
                      <a:r>
                        <a:rPr lang="en-IN" dirty="0"/>
                        <a:t>4</a:t>
                      </a:r>
                    </a:p>
                  </a:txBody>
                  <a:tcPr/>
                </a:tc>
                <a:tc>
                  <a:txBody>
                    <a:bodyPr/>
                    <a:lstStyle/>
                    <a:p>
                      <a:r>
                        <a:rPr lang="en-US" dirty="0"/>
                        <a:t>PyChart – A Python module for analysis and visual view of 2D/3D Charts</a:t>
                      </a:r>
                      <a:endParaRPr lang="en-IN" dirty="0"/>
                    </a:p>
                  </a:txBody>
                  <a:tcPr/>
                </a:tc>
                <a:tc gridSpan="2">
                  <a:txBody>
                    <a:bodyPr/>
                    <a:lstStyle/>
                    <a:p>
                      <a:r>
                        <a:rPr lang="en-US" dirty="0"/>
                        <a:t> The developed application is designated to visualize and explore 2D and 3D curves, including constant X, Y or Z chart intersection calculated through spline interpolation functions.</a:t>
                      </a:r>
                      <a:endParaRPr lang="en-IN" dirty="0"/>
                    </a:p>
                  </a:txBody>
                  <a:tcPr/>
                </a:tc>
                <a:tc hMerge="1">
                  <a:txBody>
                    <a:bodyPr/>
                    <a:lstStyle/>
                    <a:p>
                      <a:endParaRPr lang="en-IN" dirty="0"/>
                    </a:p>
                  </a:txBody>
                  <a:tcPr/>
                </a:tc>
                <a:extLst>
                  <a:ext uri="{0D108BD9-81ED-4DB2-BD59-A6C34878D82A}">
                    <a16:rowId xmlns:a16="http://schemas.microsoft.com/office/drawing/2014/main" val="2333252237"/>
                  </a:ext>
                </a:extLst>
              </a:tr>
            </a:tbl>
          </a:graphicData>
        </a:graphic>
      </p:graphicFrame>
    </p:spTree>
    <p:extLst>
      <p:ext uri="{BB962C8B-B14F-4D97-AF65-F5344CB8AC3E}">
        <p14:creationId xmlns:p14="http://schemas.microsoft.com/office/powerpoint/2010/main" val="32805409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A100-910D-4239-BCBE-7DFC27433702}"/>
              </a:ext>
            </a:extLst>
          </p:cNvPr>
          <p:cNvSpPr>
            <a:spLocks noGrp="1"/>
          </p:cNvSpPr>
          <p:nvPr>
            <p:ph type="title"/>
          </p:nvPr>
        </p:nvSpPr>
        <p:spPr>
          <a:xfrm>
            <a:off x="838200" y="264457"/>
            <a:ext cx="10515600" cy="700277"/>
          </a:xfrm>
        </p:spPr>
        <p:txBody>
          <a:bodyPr/>
          <a:lstStyle/>
          <a:p>
            <a:pPr algn="ctr"/>
            <a:r>
              <a:rPr lang="en-US" sz="4400" dirty="0">
                <a:solidFill>
                  <a:srgbClr val="FFFF99"/>
                </a:solidFill>
                <a:latin typeface="Times New Roman" panose="02020603050405020304" pitchFamily="18" charset="0"/>
                <a:cs typeface="Times New Roman" panose="02020603050405020304" pitchFamily="18" charset="0"/>
              </a:rPr>
              <a:t>TOOLS USED</a:t>
            </a:r>
            <a:endParaRPr lang="en-IN" dirty="0">
              <a:solidFill>
                <a:srgbClr val="FFFF99"/>
              </a:solidFill>
            </a:endParaRPr>
          </a:p>
        </p:txBody>
      </p:sp>
      <p:sp>
        <p:nvSpPr>
          <p:cNvPr id="3" name="Content Placeholder 2">
            <a:extLst>
              <a:ext uri="{FF2B5EF4-FFF2-40B4-BE49-F238E27FC236}">
                <a16:creationId xmlns:a16="http://schemas.microsoft.com/office/drawing/2014/main" id="{BC7ADD6F-32C3-435D-BF37-C5EE3874B674}"/>
              </a:ext>
            </a:extLst>
          </p:cNvPr>
          <p:cNvSpPr>
            <a:spLocks noGrp="1"/>
          </p:cNvSpPr>
          <p:nvPr>
            <p:ph idx="1"/>
          </p:nvPr>
        </p:nvSpPr>
        <p:spPr>
          <a:xfrm>
            <a:off x="114649" y="1792069"/>
            <a:ext cx="11962701" cy="4351338"/>
          </a:xfrm>
        </p:spPr>
        <p:txBody>
          <a:bodyPr>
            <a:normAutofit lnSpcReduction="10000"/>
          </a:bodyPr>
          <a:lstStyle/>
          <a:p>
            <a:pPr marL="0" indent="0">
              <a:buNone/>
            </a:pPr>
            <a:r>
              <a:rPr lang="en-IN" dirty="0">
                <a:solidFill>
                  <a:srgbClr val="FFFF99"/>
                </a:solidFill>
                <a:latin typeface="Bahnschrift Light" panose="020B0502040204020203" pitchFamily="34" charset="0"/>
              </a:rPr>
              <a:t>Python:</a:t>
            </a:r>
            <a:r>
              <a:rPr lang="en-IN" dirty="0">
                <a:latin typeface="Bahnschrift Light" panose="020B0502040204020203" pitchFamily="34" charset="0"/>
              </a:rPr>
              <a:t> The Application is based on Python Programming Language.</a:t>
            </a:r>
          </a:p>
          <a:p>
            <a:pPr marL="0" indent="0">
              <a:buNone/>
            </a:pPr>
            <a:endParaRPr lang="en-IN" sz="1050" dirty="0">
              <a:latin typeface="Bahnschrift Light" panose="020B0502040204020203" pitchFamily="34" charset="0"/>
            </a:endParaRPr>
          </a:p>
          <a:p>
            <a:pPr marL="0" indent="0">
              <a:buNone/>
            </a:pPr>
            <a:r>
              <a:rPr lang="en-IN" dirty="0">
                <a:solidFill>
                  <a:srgbClr val="FFFF99"/>
                </a:solidFill>
                <a:latin typeface="Bahnschrift Light" panose="020B0502040204020203" pitchFamily="34" charset="0"/>
              </a:rPr>
              <a:t>Matplotlib:</a:t>
            </a:r>
            <a:r>
              <a:rPr lang="en-IN" dirty="0">
                <a:latin typeface="Bahnschrift Light" panose="020B0502040204020203" pitchFamily="34" charset="0"/>
              </a:rPr>
              <a:t> In built Library of Python to use plotting utilities.</a:t>
            </a:r>
          </a:p>
          <a:p>
            <a:pPr marL="0" indent="0">
              <a:buNone/>
            </a:pPr>
            <a:endParaRPr lang="en-IN" sz="1050" dirty="0">
              <a:latin typeface="Bahnschrift Light" panose="020B0502040204020203" pitchFamily="34" charset="0"/>
            </a:endParaRPr>
          </a:p>
          <a:p>
            <a:pPr marL="0" indent="0">
              <a:buNone/>
            </a:pPr>
            <a:r>
              <a:rPr lang="en-IN" dirty="0">
                <a:solidFill>
                  <a:srgbClr val="FFFF99"/>
                </a:solidFill>
                <a:latin typeface="Bahnschrift Light" panose="020B0502040204020203" pitchFamily="34" charset="0"/>
              </a:rPr>
              <a:t>Tkinter: </a:t>
            </a:r>
            <a:r>
              <a:rPr lang="en-IN" dirty="0">
                <a:latin typeface="Bahnschrift Light" panose="020B0502040204020203" pitchFamily="34" charset="0"/>
              </a:rPr>
              <a:t>In built python Library for designing GUI.</a:t>
            </a:r>
          </a:p>
          <a:p>
            <a:pPr marL="0" indent="0">
              <a:buNone/>
            </a:pPr>
            <a:endParaRPr lang="en-IN" sz="1050" dirty="0">
              <a:latin typeface="Bahnschrift Light" panose="020B0502040204020203" pitchFamily="34" charset="0"/>
            </a:endParaRPr>
          </a:p>
          <a:p>
            <a:pPr marL="0" indent="0">
              <a:buNone/>
            </a:pPr>
            <a:r>
              <a:rPr lang="en-IN" dirty="0">
                <a:solidFill>
                  <a:srgbClr val="FFFF99"/>
                </a:solidFill>
                <a:latin typeface="Bahnschrift Light" panose="020B0502040204020203" pitchFamily="34" charset="0"/>
              </a:rPr>
              <a:t>NumPy:</a:t>
            </a:r>
            <a:r>
              <a:rPr lang="en-IN" dirty="0">
                <a:latin typeface="Bahnschrift Light" panose="020B0502040204020203" pitchFamily="34" charset="0"/>
              </a:rPr>
              <a:t> In Built python Library for Mathematical Calculations 		        included in Graph Designing.</a:t>
            </a:r>
          </a:p>
          <a:p>
            <a:pPr marL="0" indent="0">
              <a:buNone/>
            </a:pPr>
            <a:endParaRPr lang="en-IN" sz="1050" dirty="0">
              <a:latin typeface="Bahnschrift Light" panose="020B0502040204020203" pitchFamily="34" charset="0"/>
            </a:endParaRPr>
          </a:p>
          <a:p>
            <a:pPr marL="0" indent="0">
              <a:buNone/>
            </a:pPr>
            <a:r>
              <a:rPr lang="en-IN" dirty="0">
                <a:solidFill>
                  <a:srgbClr val="FFFF99"/>
                </a:solidFill>
                <a:latin typeface="Bahnschrift Light" panose="020B0502040204020203" pitchFamily="34" charset="0"/>
              </a:rPr>
              <a:t>auto-</a:t>
            </a:r>
            <a:r>
              <a:rPr lang="en-IN" dirty="0" err="1">
                <a:solidFill>
                  <a:srgbClr val="FFFF99"/>
                </a:solidFill>
                <a:latin typeface="Bahnschrift Light" panose="020B0502040204020203" pitchFamily="34" charset="0"/>
              </a:rPr>
              <a:t>py</a:t>
            </a:r>
            <a:r>
              <a:rPr lang="en-IN" dirty="0">
                <a:solidFill>
                  <a:srgbClr val="FFFF99"/>
                </a:solidFill>
                <a:latin typeface="Bahnschrift Light" panose="020B0502040204020203" pitchFamily="34" charset="0"/>
              </a:rPr>
              <a:t>-to-exe:</a:t>
            </a:r>
            <a:r>
              <a:rPr lang="en-IN" dirty="0">
                <a:latin typeface="Bahnschrift Light" panose="020B0502040204020203" pitchFamily="34" charset="0"/>
              </a:rPr>
              <a:t> Python library for converting a python code into an executable application.</a:t>
            </a:r>
          </a:p>
        </p:txBody>
      </p:sp>
    </p:spTree>
    <p:extLst>
      <p:ext uri="{BB962C8B-B14F-4D97-AF65-F5344CB8AC3E}">
        <p14:creationId xmlns:p14="http://schemas.microsoft.com/office/powerpoint/2010/main" val="11056158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6AF8E3-A6D6-42B5-9E43-C02D9543ABCD}"/>
              </a:ext>
            </a:extLst>
          </p:cNvPr>
          <p:cNvSpPr txBox="1"/>
          <p:nvPr/>
        </p:nvSpPr>
        <p:spPr>
          <a:xfrm>
            <a:off x="2147579" y="343949"/>
            <a:ext cx="17533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MATHEMATICAL GRAPHS</a:t>
            </a:r>
            <a:endParaRPr lang="en-IN" sz="1200" dirty="0"/>
          </a:p>
        </p:txBody>
      </p:sp>
      <p:sp>
        <p:nvSpPr>
          <p:cNvPr id="8" name="TextBox 7">
            <a:extLst>
              <a:ext uri="{FF2B5EF4-FFF2-40B4-BE49-F238E27FC236}">
                <a16:creationId xmlns:a16="http://schemas.microsoft.com/office/drawing/2014/main" id="{6CC22273-75CC-460D-B5C0-6C62901A37E6}"/>
              </a:ext>
            </a:extLst>
          </p:cNvPr>
          <p:cNvSpPr txBox="1"/>
          <p:nvPr/>
        </p:nvSpPr>
        <p:spPr>
          <a:xfrm>
            <a:off x="10719033" y="343949"/>
            <a:ext cx="1040236"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3D SURFACES</a:t>
            </a:r>
            <a:endParaRPr lang="en-IN" sz="1200" dirty="0"/>
          </a:p>
        </p:txBody>
      </p:sp>
      <p:sp>
        <p:nvSpPr>
          <p:cNvPr id="10" name="Rectangle 9">
            <a:extLst>
              <a:ext uri="{FF2B5EF4-FFF2-40B4-BE49-F238E27FC236}">
                <a16:creationId xmlns:a16="http://schemas.microsoft.com/office/drawing/2014/main" id="{B394A963-623A-463D-984E-BBA2C0CB3753}"/>
              </a:ext>
            </a:extLst>
          </p:cNvPr>
          <p:cNvSpPr/>
          <p:nvPr/>
        </p:nvSpPr>
        <p:spPr>
          <a:xfrm>
            <a:off x="167775" y="763019"/>
            <a:ext cx="956347"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LINE GRAPHS</a:t>
            </a:r>
            <a:endParaRPr lang="en-IN" sz="1100" dirty="0"/>
          </a:p>
        </p:txBody>
      </p:sp>
      <p:sp>
        <p:nvSpPr>
          <p:cNvPr id="16" name="Rectangle 15">
            <a:extLst>
              <a:ext uri="{FF2B5EF4-FFF2-40B4-BE49-F238E27FC236}">
                <a16:creationId xmlns:a16="http://schemas.microsoft.com/office/drawing/2014/main" id="{26793E22-1F72-4915-8241-6D5B7506CAD8}"/>
              </a:ext>
            </a:extLst>
          </p:cNvPr>
          <p:cNvSpPr/>
          <p:nvPr/>
        </p:nvSpPr>
        <p:spPr>
          <a:xfrm>
            <a:off x="335556" y="1151925"/>
            <a:ext cx="1577132" cy="2769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SLOPE INTERCEPT FORM</a:t>
            </a:r>
            <a:endParaRPr lang="en-IN" sz="1100" dirty="0"/>
          </a:p>
        </p:txBody>
      </p:sp>
      <p:sp>
        <p:nvSpPr>
          <p:cNvPr id="22" name="Diamond 21">
            <a:extLst>
              <a:ext uri="{FF2B5EF4-FFF2-40B4-BE49-F238E27FC236}">
                <a16:creationId xmlns:a16="http://schemas.microsoft.com/office/drawing/2014/main" id="{9B41D896-7F98-4421-AA2D-B159DECF6526}"/>
              </a:ext>
            </a:extLst>
          </p:cNvPr>
          <p:cNvSpPr/>
          <p:nvPr/>
        </p:nvSpPr>
        <p:spPr>
          <a:xfrm>
            <a:off x="1065390" y="1590705"/>
            <a:ext cx="1023457" cy="536896"/>
          </a:xfrm>
          <a:prstGeom prst="diamon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a:t>SLOPE TYPE</a:t>
            </a:r>
            <a:endParaRPr lang="en-IN" sz="900" dirty="0"/>
          </a:p>
        </p:txBody>
      </p:sp>
      <p:sp>
        <p:nvSpPr>
          <p:cNvPr id="26" name="Parallelogram 25">
            <a:extLst>
              <a:ext uri="{FF2B5EF4-FFF2-40B4-BE49-F238E27FC236}">
                <a16:creationId xmlns:a16="http://schemas.microsoft.com/office/drawing/2014/main" id="{AA4DBF70-F38D-4144-837E-589270946EF5}"/>
              </a:ext>
            </a:extLst>
          </p:cNvPr>
          <p:cNvSpPr/>
          <p:nvPr/>
        </p:nvSpPr>
        <p:spPr>
          <a:xfrm>
            <a:off x="469774" y="2082419"/>
            <a:ext cx="889237" cy="21244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INTEGER</a:t>
            </a:r>
            <a:endParaRPr lang="en-IN" sz="1100" dirty="0"/>
          </a:p>
        </p:txBody>
      </p:sp>
      <p:sp>
        <p:nvSpPr>
          <p:cNvPr id="28" name="Parallelogram 27">
            <a:extLst>
              <a:ext uri="{FF2B5EF4-FFF2-40B4-BE49-F238E27FC236}">
                <a16:creationId xmlns:a16="http://schemas.microsoft.com/office/drawing/2014/main" id="{2A8FBA81-5C80-40E4-8521-305F017EC17B}"/>
              </a:ext>
            </a:extLst>
          </p:cNvPr>
          <p:cNvSpPr/>
          <p:nvPr/>
        </p:nvSpPr>
        <p:spPr>
          <a:xfrm>
            <a:off x="1816911" y="2082419"/>
            <a:ext cx="889237" cy="21244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ANGLE</a:t>
            </a:r>
            <a:endParaRPr lang="en-IN" sz="1100" dirty="0"/>
          </a:p>
        </p:txBody>
      </p:sp>
      <p:sp>
        <p:nvSpPr>
          <p:cNvPr id="29" name="Parallelogram 28">
            <a:extLst>
              <a:ext uri="{FF2B5EF4-FFF2-40B4-BE49-F238E27FC236}">
                <a16:creationId xmlns:a16="http://schemas.microsoft.com/office/drawing/2014/main" id="{A9AA0E02-436C-472E-B0F3-9104D0CE6002}"/>
              </a:ext>
            </a:extLst>
          </p:cNvPr>
          <p:cNvSpPr/>
          <p:nvPr/>
        </p:nvSpPr>
        <p:spPr>
          <a:xfrm>
            <a:off x="1124121" y="2447783"/>
            <a:ext cx="1023458" cy="21244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INTERCEPT</a:t>
            </a:r>
            <a:endParaRPr lang="en-IN" sz="1100" dirty="0"/>
          </a:p>
        </p:txBody>
      </p:sp>
      <p:sp>
        <p:nvSpPr>
          <p:cNvPr id="30" name="Rectangle 29">
            <a:extLst>
              <a:ext uri="{FF2B5EF4-FFF2-40B4-BE49-F238E27FC236}">
                <a16:creationId xmlns:a16="http://schemas.microsoft.com/office/drawing/2014/main" id="{82D34802-E885-4197-9EA1-EC08BD41ED63}"/>
              </a:ext>
            </a:extLst>
          </p:cNvPr>
          <p:cNvSpPr/>
          <p:nvPr/>
        </p:nvSpPr>
        <p:spPr>
          <a:xfrm>
            <a:off x="335555" y="2827155"/>
            <a:ext cx="1577132" cy="2769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t>SLOPE POINT FORM</a:t>
            </a:r>
            <a:endParaRPr lang="en-IN" sz="1100" dirty="0"/>
          </a:p>
        </p:txBody>
      </p:sp>
      <p:sp>
        <p:nvSpPr>
          <p:cNvPr id="31" name="Diamond 30">
            <a:extLst>
              <a:ext uri="{FF2B5EF4-FFF2-40B4-BE49-F238E27FC236}">
                <a16:creationId xmlns:a16="http://schemas.microsoft.com/office/drawing/2014/main" id="{CDF9FDC9-F4D1-4CC7-8382-4A8D5D3EF69C}"/>
              </a:ext>
            </a:extLst>
          </p:cNvPr>
          <p:cNvSpPr/>
          <p:nvPr/>
        </p:nvSpPr>
        <p:spPr>
          <a:xfrm>
            <a:off x="1076232" y="3272750"/>
            <a:ext cx="1023457" cy="536896"/>
          </a:xfrm>
          <a:prstGeom prst="diamond">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900" dirty="0"/>
              <a:t>SLOPE TYPE</a:t>
            </a:r>
            <a:endParaRPr lang="en-IN" sz="900" dirty="0"/>
          </a:p>
        </p:txBody>
      </p:sp>
      <p:sp>
        <p:nvSpPr>
          <p:cNvPr id="32" name="Parallelogram 31">
            <a:extLst>
              <a:ext uri="{FF2B5EF4-FFF2-40B4-BE49-F238E27FC236}">
                <a16:creationId xmlns:a16="http://schemas.microsoft.com/office/drawing/2014/main" id="{31567DD7-4275-4D20-8A21-F64FF49075ED}"/>
              </a:ext>
            </a:extLst>
          </p:cNvPr>
          <p:cNvSpPr/>
          <p:nvPr/>
        </p:nvSpPr>
        <p:spPr>
          <a:xfrm>
            <a:off x="469773" y="3757204"/>
            <a:ext cx="889237" cy="212440"/>
          </a:xfrm>
          <a:prstGeom prst="parallelogram">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t>INTEGER</a:t>
            </a:r>
            <a:endParaRPr lang="en-IN" sz="1100" dirty="0"/>
          </a:p>
        </p:txBody>
      </p:sp>
      <p:sp>
        <p:nvSpPr>
          <p:cNvPr id="33" name="Parallelogram 32">
            <a:extLst>
              <a:ext uri="{FF2B5EF4-FFF2-40B4-BE49-F238E27FC236}">
                <a16:creationId xmlns:a16="http://schemas.microsoft.com/office/drawing/2014/main" id="{D38C1218-EF98-47E1-8DC1-C2A4988BEB66}"/>
              </a:ext>
            </a:extLst>
          </p:cNvPr>
          <p:cNvSpPr/>
          <p:nvPr/>
        </p:nvSpPr>
        <p:spPr>
          <a:xfrm>
            <a:off x="1816910" y="3757204"/>
            <a:ext cx="889237" cy="212440"/>
          </a:xfrm>
          <a:prstGeom prst="parallelogram">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t>ANGLE</a:t>
            </a:r>
            <a:endParaRPr lang="en-IN" sz="1100" dirty="0"/>
          </a:p>
        </p:txBody>
      </p:sp>
      <p:sp>
        <p:nvSpPr>
          <p:cNvPr id="34" name="Parallelogram 33">
            <a:extLst>
              <a:ext uri="{FF2B5EF4-FFF2-40B4-BE49-F238E27FC236}">
                <a16:creationId xmlns:a16="http://schemas.microsoft.com/office/drawing/2014/main" id="{6DD615CA-960C-41A9-98D1-66A30DD17A10}"/>
              </a:ext>
            </a:extLst>
          </p:cNvPr>
          <p:cNvSpPr/>
          <p:nvPr/>
        </p:nvSpPr>
        <p:spPr>
          <a:xfrm>
            <a:off x="415943" y="4201547"/>
            <a:ext cx="2499926" cy="212440"/>
          </a:xfrm>
          <a:prstGeom prst="parallelogram">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a:t>COORDINATE OF REFERENCE POINT</a:t>
            </a:r>
            <a:endParaRPr lang="en-IN" sz="1000" dirty="0"/>
          </a:p>
        </p:txBody>
      </p:sp>
      <p:sp>
        <p:nvSpPr>
          <p:cNvPr id="35" name="Rectangle 34">
            <a:extLst>
              <a:ext uri="{FF2B5EF4-FFF2-40B4-BE49-F238E27FC236}">
                <a16:creationId xmlns:a16="http://schemas.microsoft.com/office/drawing/2014/main" id="{C95B79EF-975C-4382-8D6D-57E0FC0B495C}"/>
              </a:ext>
            </a:extLst>
          </p:cNvPr>
          <p:cNvSpPr/>
          <p:nvPr/>
        </p:nvSpPr>
        <p:spPr>
          <a:xfrm>
            <a:off x="335554" y="4538587"/>
            <a:ext cx="1577132" cy="2769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100" dirty="0"/>
              <a:t>TWO POINT FORM</a:t>
            </a:r>
            <a:endParaRPr lang="en-IN" sz="1100" dirty="0"/>
          </a:p>
        </p:txBody>
      </p:sp>
      <p:sp>
        <p:nvSpPr>
          <p:cNvPr id="36" name="Parallelogram 35">
            <a:extLst>
              <a:ext uri="{FF2B5EF4-FFF2-40B4-BE49-F238E27FC236}">
                <a16:creationId xmlns:a16="http://schemas.microsoft.com/office/drawing/2014/main" id="{DABD9F66-53F2-4EF9-BCAE-EC28DD38AAE8}"/>
              </a:ext>
            </a:extLst>
          </p:cNvPr>
          <p:cNvSpPr/>
          <p:nvPr/>
        </p:nvSpPr>
        <p:spPr>
          <a:xfrm>
            <a:off x="313886" y="5034174"/>
            <a:ext cx="2608983" cy="182198"/>
          </a:xfrm>
          <a:prstGeom prst="parallelogram">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a:t>COORDINATE OF REFERENCE POINT 1</a:t>
            </a:r>
            <a:endParaRPr lang="en-IN" sz="1000" dirty="0"/>
          </a:p>
        </p:txBody>
      </p:sp>
      <p:sp>
        <p:nvSpPr>
          <p:cNvPr id="37" name="Parallelogram 36">
            <a:extLst>
              <a:ext uri="{FF2B5EF4-FFF2-40B4-BE49-F238E27FC236}">
                <a16:creationId xmlns:a16="http://schemas.microsoft.com/office/drawing/2014/main" id="{9D981332-1D61-4261-966C-2FBDFE9E7EC1}"/>
              </a:ext>
            </a:extLst>
          </p:cNvPr>
          <p:cNvSpPr/>
          <p:nvPr/>
        </p:nvSpPr>
        <p:spPr>
          <a:xfrm>
            <a:off x="313886" y="5354872"/>
            <a:ext cx="2608983" cy="182198"/>
          </a:xfrm>
          <a:prstGeom prst="parallelogram">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a:t>COORDINATE OF REFERENCE POINT 2</a:t>
            </a:r>
            <a:endParaRPr lang="en-IN" sz="1000" dirty="0"/>
          </a:p>
        </p:txBody>
      </p:sp>
      <p:sp>
        <p:nvSpPr>
          <p:cNvPr id="38" name="Rectangle 37">
            <a:extLst>
              <a:ext uri="{FF2B5EF4-FFF2-40B4-BE49-F238E27FC236}">
                <a16:creationId xmlns:a16="http://schemas.microsoft.com/office/drawing/2014/main" id="{A4A93E67-08D4-4BA5-AFBC-6BF337D7CFEB}"/>
              </a:ext>
            </a:extLst>
          </p:cNvPr>
          <p:cNvSpPr/>
          <p:nvPr/>
        </p:nvSpPr>
        <p:spPr>
          <a:xfrm>
            <a:off x="335554" y="5661129"/>
            <a:ext cx="1577132" cy="2769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INTERCEPT FORM</a:t>
            </a:r>
            <a:endParaRPr lang="en-IN" sz="1100" dirty="0"/>
          </a:p>
        </p:txBody>
      </p:sp>
      <p:sp>
        <p:nvSpPr>
          <p:cNvPr id="39" name="Parallelogram 38">
            <a:extLst>
              <a:ext uri="{FF2B5EF4-FFF2-40B4-BE49-F238E27FC236}">
                <a16:creationId xmlns:a16="http://schemas.microsoft.com/office/drawing/2014/main" id="{63EBF8FF-8B6E-43F9-92FA-7A4A403E9743}"/>
              </a:ext>
            </a:extLst>
          </p:cNvPr>
          <p:cNvSpPr/>
          <p:nvPr/>
        </p:nvSpPr>
        <p:spPr>
          <a:xfrm>
            <a:off x="562049" y="6094981"/>
            <a:ext cx="1073801" cy="22464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X INTERCEPT</a:t>
            </a:r>
            <a:endParaRPr lang="en-IN" sz="1000" dirty="0"/>
          </a:p>
        </p:txBody>
      </p:sp>
      <p:sp>
        <p:nvSpPr>
          <p:cNvPr id="40" name="Parallelogram 39">
            <a:extLst>
              <a:ext uri="{FF2B5EF4-FFF2-40B4-BE49-F238E27FC236}">
                <a16:creationId xmlns:a16="http://schemas.microsoft.com/office/drawing/2014/main" id="{2555701E-5A19-4E58-A23E-0A7930BB047A}"/>
              </a:ext>
            </a:extLst>
          </p:cNvPr>
          <p:cNvSpPr/>
          <p:nvPr/>
        </p:nvSpPr>
        <p:spPr>
          <a:xfrm>
            <a:off x="528489" y="6439174"/>
            <a:ext cx="1073801" cy="242993"/>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Y INTERCEPT</a:t>
            </a:r>
            <a:endParaRPr lang="en-IN" sz="1000" dirty="0"/>
          </a:p>
        </p:txBody>
      </p:sp>
      <p:sp>
        <p:nvSpPr>
          <p:cNvPr id="41" name="Rectangle 40">
            <a:extLst>
              <a:ext uri="{FF2B5EF4-FFF2-40B4-BE49-F238E27FC236}">
                <a16:creationId xmlns:a16="http://schemas.microsoft.com/office/drawing/2014/main" id="{49914195-B0C1-44CC-A329-4E31A9548168}"/>
              </a:ext>
            </a:extLst>
          </p:cNvPr>
          <p:cNvSpPr/>
          <p:nvPr/>
        </p:nvSpPr>
        <p:spPr>
          <a:xfrm>
            <a:off x="3747080" y="1259923"/>
            <a:ext cx="956347" cy="276999"/>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CIRCLES</a:t>
            </a:r>
            <a:endParaRPr lang="en-IN" sz="1100" dirty="0"/>
          </a:p>
        </p:txBody>
      </p:sp>
      <p:sp>
        <p:nvSpPr>
          <p:cNvPr id="43" name="Rectangle 42">
            <a:extLst>
              <a:ext uri="{FF2B5EF4-FFF2-40B4-BE49-F238E27FC236}">
                <a16:creationId xmlns:a16="http://schemas.microsoft.com/office/drawing/2014/main" id="{0A9C4697-ED8A-44E3-B28D-7C66BDA3A19A}"/>
              </a:ext>
            </a:extLst>
          </p:cNvPr>
          <p:cNvSpPr/>
          <p:nvPr/>
        </p:nvSpPr>
        <p:spPr>
          <a:xfrm>
            <a:off x="5496184" y="2495610"/>
            <a:ext cx="1199627"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SELECT NUMBER OF GRAPHS</a:t>
            </a:r>
            <a:endParaRPr lang="en-IN" sz="1000" dirty="0"/>
          </a:p>
        </p:txBody>
      </p:sp>
      <p:sp>
        <p:nvSpPr>
          <p:cNvPr id="45" name="Parallelogram 44">
            <a:extLst>
              <a:ext uri="{FF2B5EF4-FFF2-40B4-BE49-F238E27FC236}">
                <a16:creationId xmlns:a16="http://schemas.microsoft.com/office/drawing/2014/main" id="{914DF81F-2CCD-48E2-ABD2-BABA2B30F627}"/>
              </a:ext>
            </a:extLst>
          </p:cNvPr>
          <p:cNvSpPr/>
          <p:nvPr/>
        </p:nvSpPr>
        <p:spPr>
          <a:xfrm>
            <a:off x="3854650" y="1740483"/>
            <a:ext cx="1199627" cy="276999"/>
          </a:xfrm>
          <a:prstGeom prst="parallelogram">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ENTER RADIUS</a:t>
            </a:r>
            <a:endParaRPr lang="en-IN" sz="1000" dirty="0"/>
          </a:p>
        </p:txBody>
      </p:sp>
      <p:sp>
        <p:nvSpPr>
          <p:cNvPr id="46" name="Parallelogram 45">
            <a:extLst>
              <a:ext uri="{FF2B5EF4-FFF2-40B4-BE49-F238E27FC236}">
                <a16:creationId xmlns:a16="http://schemas.microsoft.com/office/drawing/2014/main" id="{2692512A-F391-49EA-B78F-8B624FE4B17D}"/>
              </a:ext>
            </a:extLst>
          </p:cNvPr>
          <p:cNvSpPr/>
          <p:nvPr/>
        </p:nvSpPr>
        <p:spPr>
          <a:xfrm>
            <a:off x="5496185" y="5046159"/>
            <a:ext cx="1199627" cy="276999"/>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ENTER ORIGIN</a:t>
            </a:r>
            <a:endParaRPr lang="en-IN" sz="1000" dirty="0"/>
          </a:p>
        </p:txBody>
      </p:sp>
      <p:sp>
        <p:nvSpPr>
          <p:cNvPr id="48" name="Rectangle 47">
            <a:extLst>
              <a:ext uri="{FF2B5EF4-FFF2-40B4-BE49-F238E27FC236}">
                <a16:creationId xmlns:a16="http://schemas.microsoft.com/office/drawing/2014/main" id="{7C358D75-F3FD-498C-896E-EBD1A6FB8E05}"/>
              </a:ext>
            </a:extLst>
          </p:cNvPr>
          <p:cNvSpPr/>
          <p:nvPr/>
        </p:nvSpPr>
        <p:spPr>
          <a:xfrm>
            <a:off x="6889139" y="4397744"/>
            <a:ext cx="1232720" cy="760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 COLOR OF GRAPH</a:t>
            </a:r>
            <a:endParaRPr lang="en-IN" dirty="0"/>
          </a:p>
        </p:txBody>
      </p:sp>
      <p:sp>
        <p:nvSpPr>
          <p:cNvPr id="50" name="Rectangle 49">
            <a:extLst>
              <a:ext uri="{FF2B5EF4-FFF2-40B4-BE49-F238E27FC236}">
                <a16:creationId xmlns:a16="http://schemas.microsoft.com/office/drawing/2014/main" id="{94C6F01F-DCCA-41C9-B61D-ABCB5C32892A}"/>
              </a:ext>
            </a:extLst>
          </p:cNvPr>
          <p:cNvSpPr/>
          <p:nvPr/>
        </p:nvSpPr>
        <p:spPr>
          <a:xfrm>
            <a:off x="3725313" y="4535134"/>
            <a:ext cx="956347" cy="276999"/>
          </a:xfrm>
          <a:prstGeom prst="rect">
            <a:avLst/>
          </a:prstGeom>
          <a:ln>
            <a:solidFill>
              <a:srgbClr val="CC00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HYPERBOLA</a:t>
            </a:r>
            <a:endParaRPr lang="en-IN" sz="1100" dirty="0"/>
          </a:p>
        </p:txBody>
      </p:sp>
      <p:sp>
        <p:nvSpPr>
          <p:cNvPr id="51" name="Rectangle 50">
            <a:extLst>
              <a:ext uri="{FF2B5EF4-FFF2-40B4-BE49-F238E27FC236}">
                <a16:creationId xmlns:a16="http://schemas.microsoft.com/office/drawing/2014/main" id="{34E6A2E5-0DD1-4AB4-A75C-04E90FD4010E}"/>
              </a:ext>
            </a:extLst>
          </p:cNvPr>
          <p:cNvSpPr/>
          <p:nvPr/>
        </p:nvSpPr>
        <p:spPr>
          <a:xfrm>
            <a:off x="3727399" y="3498712"/>
            <a:ext cx="956347" cy="276999"/>
          </a:xfrm>
          <a:prstGeom prst="rect">
            <a:avLst/>
          </a:prstGeom>
          <a:ln>
            <a:solidFill>
              <a:srgbClr val="FF66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PARABOLA</a:t>
            </a:r>
            <a:endParaRPr lang="en-IN" sz="1100" dirty="0"/>
          </a:p>
        </p:txBody>
      </p:sp>
      <p:sp>
        <p:nvSpPr>
          <p:cNvPr id="52" name="Rectangle 51">
            <a:extLst>
              <a:ext uri="{FF2B5EF4-FFF2-40B4-BE49-F238E27FC236}">
                <a16:creationId xmlns:a16="http://schemas.microsoft.com/office/drawing/2014/main" id="{F49D0666-EA4F-48F1-9A56-1202734BDD10}"/>
              </a:ext>
            </a:extLst>
          </p:cNvPr>
          <p:cNvSpPr/>
          <p:nvPr/>
        </p:nvSpPr>
        <p:spPr>
          <a:xfrm>
            <a:off x="3725313" y="2389843"/>
            <a:ext cx="956347"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ELLIPSE</a:t>
            </a:r>
            <a:endParaRPr lang="en-IN" sz="1100" dirty="0"/>
          </a:p>
        </p:txBody>
      </p:sp>
      <p:sp>
        <p:nvSpPr>
          <p:cNvPr id="53" name="Parallelogram 52">
            <a:extLst>
              <a:ext uri="{FF2B5EF4-FFF2-40B4-BE49-F238E27FC236}">
                <a16:creationId xmlns:a16="http://schemas.microsoft.com/office/drawing/2014/main" id="{9C90D6C4-9924-4356-BBA0-DA523E569EF4}"/>
              </a:ext>
            </a:extLst>
          </p:cNvPr>
          <p:cNvSpPr/>
          <p:nvPr/>
        </p:nvSpPr>
        <p:spPr>
          <a:xfrm>
            <a:off x="3808249" y="2834288"/>
            <a:ext cx="1261150" cy="348267"/>
          </a:xfrm>
          <a:prstGeom prst="parallelogram">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ENTER MAJOR, MINOR  AXIS</a:t>
            </a:r>
            <a:endParaRPr lang="en-IN" sz="1000" dirty="0"/>
          </a:p>
        </p:txBody>
      </p:sp>
      <p:sp>
        <p:nvSpPr>
          <p:cNvPr id="56" name="Parallelogram 55">
            <a:extLst>
              <a:ext uri="{FF2B5EF4-FFF2-40B4-BE49-F238E27FC236}">
                <a16:creationId xmlns:a16="http://schemas.microsoft.com/office/drawing/2014/main" id="{ABD724D9-0090-4F88-9B9B-9AEF78BA5310}"/>
              </a:ext>
            </a:extLst>
          </p:cNvPr>
          <p:cNvSpPr/>
          <p:nvPr/>
        </p:nvSpPr>
        <p:spPr>
          <a:xfrm>
            <a:off x="3827201" y="3963171"/>
            <a:ext cx="1261150" cy="344476"/>
          </a:xfrm>
          <a:prstGeom prst="parallelogram">
            <a:avLst/>
          </a:prstGeom>
          <a:ln>
            <a:solidFill>
              <a:srgbClr val="FF66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SELECT AXIS OF PARABOLA</a:t>
            </a:r>
            <a:endParaRPr lang="en-IN" sz="1000" dirty="0"/>
          </a:p>
        </p:txBody>
      </p:sp>
      <p:sp>
        <p:nvSpPr>
          <p:cNvPr id="57" name="Parallelogram 56">
            <a:extLst>
              <a:ext uri="{FF2B5EF4-FFF2-40B4-BE49-F238E27FC236}">
                <a16:creationId xmlns:a16="http://schemas.microsoft.com/office/drawing/2014/main" id="{45BEA36D-38A6-41AE-BBDD-5EC34306844C}"/>
              </a:ext>
            </a:extLst>
          </p:cNvPr>
          <p:cNvSpPr/>
          <p:nvPr/>
        </p:nvSpPr>
        <p:spPr>
          <a:xfrm>
            <a:off x="3833021" y="5046159"/>
            <a:ext cx="1261150" cy="348267"/>
          </a:xfrm>
          <a:prstGeom prst="parallelogram">
            <a:avLst/>
          </a:prstGeom>
          <a:ln>
            <a:solidFill>
              <a:srgbClr val="CC00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ENTER MAJOR, MINOR  AXIS</a:t>
            </a:r>
            <a:endParaRPr lang="en-IN" sz="1000" dirty="0"/>
          </a:p>
        </p:txBody>
      </p:sp>
      <p:cxnSp>
        <p:nvCxnSpPr>
          <p:cNvPr id="61" name="Connector: Elbow 60">
            <a:extLst>
              <a:ext uri="{FF2B5EF4-FFF2-40B4-BE49-F238E27FC236}">
                <a16:creationId xmlns:a16="http://schemas.microsoft.com/office/drawing/2014/main" id="{0DAA9226-1E74-4745-9D69-E2C15A183CC4}"/>
              </a:ext>
            </a:extLst>
          </p:cNvPr>
          <p:cNvCxnSpPr>
            <a:cxnSpLocks/>
            <a:stCxn id="342" idx="1"/>
            <a:endCxn id="7" idx="0"/>
          </p:cNvCxnSpPr>
          <p:nvPr/>
        </p:nvCxnSpPr>
        <p:spPr>
          <a:xfrm rot="10800000" flipV="1">
            <a:off x="3024230" y="223729"/>
            <a:ext cx="2794305" cy="1202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157B4C72-1EF8-41E8-89D4-6EE995DF2323}"/>
              </a:ext>
            </a:extLst>
          </p:cNvPr>
          <p:cNvCxnSpPr>
            <a:cxnSpLocks/>
            <a:stCxn id="7" idx="1"/>
            <a:endCxn id="10" idx="0"/>
          </p:cNvCxnSpPr>
          <p:nvPr/>
        </p:nvCxnSpPr>
        <p:spPr>
          <a:xfrm rot="10800000" flipV="1">
            <a:off x="645949" y="482449"/>
            <a:ext cx="1501630" cy="2805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EF10819E-BC11-4C17-A4B1-49817A5583D4}"/>
              </a:ext>
            </a:extLst>
          </p:cNvPr>
          <p:cNvCxnSpPr>
            <a:stCxn id="10" idx="1"/>
            <a:endCxn id="16" idx="1"/>
          </p:cNvCxnSpPr>
          <p:nvPr/>
        </p:nvCxnSpPr>
        <p:spPr>
          <a:xfrm rot="10800000" flipH="1" flipV="1">
            <a:off x="167774" y="901519"/>
            <a:ext cx="167781" cy="388906"/>
          </a:xfrm>
          <a:prstGeom prst="bentConnector3">
            <a:avLst>
              <a:gd name="adj1" fmla="val -662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FDD4A7A3-D1DF-497F-AF88-81283FF758C1}"/>
              </a:ext>
            </a:extLst>
          </p:cNvPr>
          <p:cNvCxnSpPr>
            <a:stCxn id="10" idx="1"/>
            <a:endCxn id="30" idx="1"/>
          </p:cNvCxnSpPr>
          <p:nvPr/>
        </p:nvCxnSpPr>
        <p:spPr>
          <a:xfrm rot="10800000" flipH="1" flipV="1">
            <a:off x="167775" y="901519"/>
            <a:ext cx="167780" cy="2064136"/>
          </a:xfrm>
          <a:prstGeom prst="bentConnector3">
            <a:avLst>
              <a:gd name="adj1" fmla="val -6625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BD735E17-6A87-41A9-9478-B51817FFF88A}"/>
              </a:ext>
            </a:extLst>
          </p:cNvPr>
          <p:cNvCxnSpPr>
            <a:cxnSpLocks/>
            <a:stCxn id="10" idx="1"/>
            <a:endCxn id="35" idx="1"/>
          </p:cNvCxnSpPr>
          <p:nvPr/>
        </p:nvCxnSpPr>
        <p:spPr>
          <a:xfrm rot="10800000" flipH="1" flipV="1">
            <a:off x="167774" y="901519"/>
            <a:ext cx="167779" cy="3775568"/>
          </a:xfrm>
          <a:prstGeom prst="bentConnector3">
            <a:avLst>
              <a:gd name="adj1" fmla="val -662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53BEFA82-1797-46E7-88DC-C3262D8EE9C3}"/>
              </a:ext>
            </a:extLst>
          </p:cNvPr>
          <p:cNvCxnSpPr>
            <a:stCxn id="10" idx="1"/>
            <a:endCxn id="38" idx="1"/>
          </p:cNvCxnSpPr>
          <p:nvPr/>
        </p:nvCxnSpPr>
        <p:spPr>
          <a:xfrm rot="10800000" flipH="1" flipV="1">
            <a:off x="167774" y="901519"/>
            <a:ext cx="167779" cy="4898110"/>
          </a:xfrm>
          <a:prstGeom prst="bentConnector3">
            <a:avLst>
              <a:gd name="adj1" fmla="val -662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C8DEE0D0-6F8C-421E-8B1C-203F0D87D1ED}"/>
              </a:ext>
            </a:extLst>
          </p:cNvPr>
          <p:cNvCxnSpPr>
            <a:stCxn id="16" idx="2"/>
            <a:endCxn id="22" idx="0"/>
          </p:cNvCxnSpPr>
          <p:nvPr/>
        </p:nvCxnSpPr>
        <p:spPr>
          <a:xfrm rot="16200000" flipH="1">
            <a:off x="1269730" y="1283315"/>
            <a:ext cx="161781" cy="45299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B744A9A7-810E-4D2A-BE46-2823391F801E}"/>
              </a:ext>
            </a:extLst>
          </p:cNvPr>
          <p:cNvCxnSpPr>
            <a:stCxn id="22" idx="1"/>
            <a:endCxn id="26" idx="0"/>
          </p:cNvCxnSpPr>
          <p:nvPr/>
        </p:nvCxnSpPr>
        <p:spPr>
          <a:xfrm rot="10800000" flipV="1">
            <a:off x="914394" y="1859153"/>
            <a:ext cx="150997" cy="22326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Connector: Elbow 85">
            <a:extLst>
              <a:ext uri="{FF2B5EF4-FFF2-40B4-BE49-F238E27FC236}">
                <a16:creationId xmlns:a16="http://schemas.microsoft.com/office/drawing/2014/main" id="{4FCDB05F-4286-4FD3-9006-08C76847D299}"/>
              </a:ext>
            </a:extLst>
          </p:cNvPr>
          <p:cNvCxnSpPr>
            <a:stCxn id="22" idx="3"/>
            <a:endCxn id="28" idx="1"/>
          </p:cNvCxnSpPr>
          <p:nvPr/>
        </p:nvCxnSpPr>
        <p:spPr>
          <a:xfrm>
            <a:off x="2088847" y="1859153"/>
            <a:ext cx="199238" cy="22326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8" name="Connector: Elbow 87">
            <a:extLst>
              <a:ext uri="{FF2B5EF4-FFF2-40B4-BE49-F238E27FC236}">
                <a16:creationId xmlns:a16="http://schemas.microsoft.com/office/drawing/2014/main" id="{F8D8D130-067F-4BBA-9616-61D59DA67D93}"/>
              </a:ext>
            </a:extLst>
          </p:cNvPr>
          <p:cNvCxnSpPr>
            <a:stCxn id="26" idx="4"/>
            <a:endCxn id="29" idx="5"/>
          </p:cNvCxnSpPr>
          <p:nvPr/>
        </p:nvCxnSpPr>
        <p:spPr>
          <a:xfrm rot="16200000" flipH="1">
            <a:off x="902962" y="2306289"/>
            <a:ext cx="259144" cy="23628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0" name="Connector: Elbow 89">
            <a:extLst>
              <a:ext uri="{FF2B5EF4-FFF2-40B4-BE49-F238E27FC236}">
                <a16:creationId xmlns:a16="http://schemas.microsoft.com/office/drawing/2014/main" id="{F38ECBF3-4DF1-4365-AA34-E337B6E20091}"/>
              </a:ext>
            </a:extLst>
          </p:cNvPr>
          <p:cNvCxnSpPr>
            <a:stCxn id="28" idx="4"/>
            <a:endCxn id="29" idx="2"/>
          </p:cNvCxnSpPr>
          <p:nvPr/>
        </p:nvCxnSpPr>
        <p:spPr>
          <a:xfrm rot="5400000">
            <a:off x="2061705" y="2354178"/>
            <a:ext cx="259144" cy="1405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2" name="Connector: Elbow 91">
            <a:extLst>
              <a:ext uri="{FF2B5EF4-FFF2-40B4-BE49-F238E27FC236}">
                <a16:creationId xmlns:a16="http://schemas.microsoft.com/office/drawing/2014/main" id="{283142A9-2499-4442-90A8-1A14A9A95E49}"/>
              </a:ext>
            </a:extLst>
          </p:cNvPr>
          <p:cNvCxnSpPr>
            <a:stCxn id="30" idx="2"/>
            <a:endCxn id="31" idx="0"/>
          </p:cNvCxnSpPr>
          <p:nvPr/>
        </p:nvCxnSpPr>
        <p:spPr>
          <a:xfrm rot="16200000" flipH="1">
            <a:off x="1271743" y="2956532"/>
            <a:ext cx="168596" cy="463840"/>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5" name="Connector: Elbow 94">
            <a:extLst>
              <a:ext uri="{FF2B5EF4-FFF2-40B4-BE49-F238E27FC236}">
                <a16:creationId xmlns:a16="http://schemas.microsoft.com/office/drawing/2014/main" id="{617CE446-6169-4506-B13E-FE22A881A51F}"/>
              </a:ext>
            </a:extLst>
          </p:cNvPr>
          <p:cNvCxnSpPr>
            <a:stCxn id="31" idx="1"/>
            <a:endCxn id="32" idx="0"/>
          </p:cNvCxnSpPr>
          <p:nvPr/>
        </p:nvCxnSpPr>
        <p:spPr>
          <a:xfrm rot="10800000" flipV="1">
            <a:off x="914392" y="3541198"/>
            <a:ext cx="161840" cy="21600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7" name="Connector: Elbow 96">
            <a:extLst>
              <a:ext uri="{FF2B5EF4-FFF2-40B4-BE49-F238E27FC236}">
                <a16:creationId xmlns:a16="http://schemas.microsoft.com/office/drawing/2014/main" id="{19685B0F-4BEA-4DCA-AF0C-1BEFCC455713}"/>
              </a:ext>
            </a:extLst>
          </p:cNvPr>
          <p:cNvCxnSpPr>
            <a:stCxn id="31" idx="3"/>
            <a:endCxn id="33" idx="1"/>
          </p:cNvCxnSpPr>
          <p:nvPr/>
        </p:nvCxnSpPr>
        <p:spPr>
          <a:xfrm>
            <a:off x="2099689" y="3541198"/>
            <a:ext cx="188395" cy="21600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9" name="Connector: Elbow 98">
            <a:extLst>
              <a:ext uri="{FF2B5EF4-FFF2-40B4-BE49-F238E27FC236}">
                <a16:creationId xmlns:a16="http://schemas.microsoft.com/office/drawing/2014/main" id="{9416D74B-44E8-403E-8755-96779A68AD19}"/>
              </a:ext>
            </a:extLst>
          </p:cNvPr>
          <p:cNvCxnSpPr>
            <a:cxnSpLocks/>
            <a:stCxn id="32" idx="5"/>
            <a:endCxn id="34" idx="5"/>
          </p:cNvCxnSpPr>
          <p:nvPr/>
        </p:nvCxnSpPr>
        <p:spPr>
          <a:xfrm rot="10800000" flipV="1">
            <a:off x="442498" y="3863423"/>
            <a:ext cx="53830" cy="444343"/>
          </a:xfrm>
          <a:prstGeom prst="bentConnector3">
            <a:avLst>
              <a:gd name="adj1" fmla="val 57400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1" name="Connector: Elbow 100">
            <a:extLst>
              <a:ext uri="{FF2B5EF4-FFF2-40B4-BE49-F238E27FC236}">
                <a16:creationId xmlns:a16="http://schemas.microsoft.com/office/drawing/2014/main" id="{7F33E5E6-60A3-4FA7-9769-F5C9827FD721}"/>
              </a:ext>
            </a:extLst>
          </p:cNvPr>
          <p:cNvCxnSpPr>
            <a:cxnSpLocks/>
            <a:stCxn id="33" idx="2"/>
            <a:endCxn id="34" idx="0"/>
          </p:cNvCxnSpPr>
          <p:nvPr/>
        </p:nvCxnSpPr>
        <p:spPr>
          <a:xfrm flipH="1">
            <a:off x="1665906" y="3863424"/>
            <a:ext cx="1013686" cy="338123"/>
          </a:xfrm>
          <a:prstGeom prst="bentConnector4">
            <a:avLst>
              <a:gd name="adj1" fmla="val -22551"/>
              <a:gd name="adj2" fmla="val 65707"/>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8A75BA6E-3AAA-43F7-8E9E-317780BFA29A}"/>
              </a:ext>
            </a:extLst>
          </p:cNvPr>
          <p:cNvCxnSpPr>
            <a:stCxn id="35" idx="2"/>
            <a:endCxn id="36" idx="1"/>
          </p:cNvCxnSpPr>
          <p:nvPr/>
        </p:nvCxnSpPr>
        <p:spPr>
          <a:xfrm rot="16200000" flipH="1">
            <a:off x="1273342" y="4666364"/>
            <a:ext cx="218588" cy="51703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8" name="Straight Arrow Connector 107">
            <a:extLst>
              <a:ext uri="{FF2B5EF4-FFF2-40B4-BE49-F238E27FC236}">
                <a16:creationId xmlns:a16="http://schemas.microsoft.com/office/drawing/2014/main" id="{EADDFEE2-9EBA-4DA3-B608-591BFCABDA40}"/>
              </a:ext>
            </a:extLst>
          </p:cNvPr>
          <p:cNvCxnSpPr>
            <a:stCxn id="36" idx="4"/>
            <a:endCxn id="37" idx="0"/>
          </p:cNvCxnSpPr>
          <p:nvPr/>
        </p:nvCxnSpPr>
        <p:spPr>
          <a:xfrm>
            <a:off x="1618378" y="5216372"/>
            <a:ext cx="0" cy="1385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0" name="Straight Arrow Connector 109">
            <a:extLst>
              <a:ext uri="{FF2B5EF4-FFF2-40B4-BE49-F238E27FC236}">
                <a16:creationId xmlns:a16="http://schemas.microsoft.com/office/drawing/2014/main" id="{09141061-EA86-4B1C-B570-BCB91AED2C6B}"/>
              </a:ext>
            </a:extLst>
          </p:cNvPr>
          <p:cNvCxnSpPr>
            <a:stCxn id="38" idx="2"/>
            <a:endCxn id="39" idx="1"/>
          </p:cNvCxnSpPr>
          <p:nvPr/>
        </p:nvCxnSpPr>
        <p:spPr>
          <a:xfrm>
            <a:off x="1124120" y="5938128"/>
            <a:ext cx="2910" cy="1568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Straight Arrow Connector 112">
            <a:extLst>
              <a:ext uri="{FF2B5EF4-FFF2-40B4-BE49-F238E27FC236}">
                <a16:creationId xmlns:a16="http://schemas.microsoft.com/office/drawing/2014/main" id="{82CB26C2-7B6E-4287-9016-F0220FFB6DF6}"/>
              </a:ext>
            </a:extLst>
          </p:cNvPr>
          <p:cNvCxnSpPr>
            <a:stCxn id="39" idx="3"/>
            <a:endCxn id="40" idx="0"/>
          </p:cNvCxnSpPr>
          <p:nvPr/>
        </p:nvCxnSpPr>
        <p:spPr>
          <a:xfrm flipH="1">
            <a:off x="1065390" y="6319621"/>
            <a:ext cx="5480" cy="11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Connector: Elbow 116">
            <a:extLst>
              <a:ext uri="{FF2B5EF4-FFF2-40B4-BE49-F238E27FC236}">
                <a16:creationId xmlns:a16="http://schemas.microsoft.com/office/drawing/2014/main" id="{D361423A-4B31-473C-B1A0-AE04676AEEA9}"/>
              </a:ext>
            </a:extLst>
          </p:cNvPr>
          <p:cNvCxnSpPr>
            <a:cxnSpLocks/>
            <a:stCxn id="7" idx="3"/>
            <a:endCxn id="41" idx="0"/>
          </p:cNvCxnSpPr>
          <p:nvPr/>
        </p:nvCxnSpPr>
        <p:spPr>
          <a:xfrm>
            <a:off x="3900879" y="482449"/>
            <a:ext cx="324375" cy="77747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A9E90961-B00F-40DF-B2D7-56F6BD8FAFCF}"/>
              </a:ext>
            </a:extLst>
          </p:cNvPr>
          <p:cNvCxnSpPr>
            <a:cxnSpLocks/>
            <a:endCxn id="52" idx="0"/>
          </p:cNvCxnSpPr>
          <p:nvPr/>
        </p:nvCxnSpPr>
        <p:spPr>
          <a:xfrm rot="16200000" flipH="1">
            <a:off x="2972653" y="1159009"/>
            <a:ext cx="1768898" cy="692769"/>
          </a:xfrm>
          <a:prstGeom prst="bentConnector3">
            <a:avLst>
              <a:gd name="adj1" fmla="val 874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6FE0865A-55EF-4B74-9382-6750325D1945}"/>
              </a:ext>
            </a:extLst>
          </p:cNvPr>
          <p:cNvCxnSpPr>
            <a:cxnSpLocks/>
            <a:endCxn id="51" idx="0"/>
          </p:cNvCxnSpPr>
          <p:nvPr/>
        </p:nvCxnSpPr>
        <p:spPr>
          <a:xfrm rot="16200000" flipH="1">
            <a:off x="2436420" y="1729558"/>
            <a:ext cx="2828803" cy="709504"/>
          </a:xfrm>
          <a:prstGeom prst="bentConnector3">
            <a:avLst>
              <a:gd name="adj1" fmla="val 932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5ACD7367-FC76-470D-A479-594BB3FD7FD5}"/>
              </a:ext>
            </a:extLst>
          </p:cNvPr>
          <p:cNvCxnSpPr>
            <a:cxnSpLocks/>
            <a:endCxn id="50" idx="0"/>
          </p:cNvCxnSpPr>
          <p:nvPr/>
        </p:nvCxnSpPr>
        <p:spPr>
          <a:xfrm rot="16200000" flipH="1">
            <a:off x="1892684" y="2224330"/>
            <a:ext cx="3914189" cy="707418"/>
          </a:xfrm>
          <a:prstGeom prst="bentConnector3">
            <a:avLst>
              <a:gd name="adj1" fmla="val 969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FA78A1F5-4919-4CFB-B3B0-083B8A4C5222}"/>
              </a:ext>
            </a:extLst>
          </p:cNvPr>
          <p:cNvCxnSpPr>
            <a:cxnSpLocks/>
            <a:stCxn id="43" idx="0"/>
            <a:endCxn id="45" idx="2"/>
          </p:cNvCxnSpPr>
          <p:nvPr/>
        </p:nvCxnSpPr>
        <p:spPr>
          <a:xfrm rot="16200000" flipV="1">
            <a:off x="5249512" y="1649124"/>
            <a:ext cx="616627" cy="1076346"/>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3AF31B7-775C-4B51-851C-F23F8350788E}"/>
              </a:ext>
            </a:extLst>
          </p:cNvPr>
          <p:cNvCxnSpPr>
            <a:stCxn id="45" idx="4"/>
          </p:cNvCxnSpPr>
          <p:nvPr/>
        </p:nvCxnSpPr>
        <p:spPr>
          <a:xfrm flipH="1">
            <a:off x="4454463" y="2017482"/>
            <a:ext cx="1" cy="16419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2F599A8-99BA-4B4D-92C6-2546BFBDD7EA}"/>
              </a:ext>
            </a:extLst>
          </p:cNvPr>
          <p:cNvCxnSpPr>
            <a:cxnSpLocks/>
          </p:cNvCxnSpPr>
          <p:nvPr/>
        </p:nvCxnSpPr>
        <p:spPr>
          <a:xfrm>
            <a:off x="4454463" y="2189720"/>
            <a:ext cx="2329014" cy="141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5662DFAA-F260-4B98-B45F-9D1F2864263E}"/>
              </a:ext>
            </a:extLst>
          </p:cNvPr>
          <p:cNvCxnSpPr>
            <a:cxnSpLocks/>
            <a:endCxn id="46" idx="0"/>
          </p:cNvCxnSpPr>
          <p:nvPr/>
        </p:nvCxnSpPr>
        <p:spPr>
          <a:xfrm rot="5400000">
            <a:off x="5018603" y="3281285"/>
            <a:ext cx="2842270" cy="687478"/>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09A98EA6-765A-474A-962C-0DAA727E5E2D}"/>
              </a:ext>
            </a:extLst>
          </p:cNvPr>
          <p:cNvCxnSpPr>
            <a:stCxn id="43" idx="2"/>
            <a:endCxn id="53" idx="2"/>
          </p:cNvCxnSpPr>
          <p:nvPr/>
        </p:nvCxnSpPr>
        <p:spPr>
          <a:xfrm rot="5400000">
            <a:off x="5443026" y="2355449"/>
            <a:ext cx="235813" cy="107013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AEFCF0D1-CB7F-46E6-861F-3318A40B5F3F}"/>
              </a:ext>
            </a:extLst>
          </p:cNvPr>
          <p:cNvCxnSpPr>
            <a:stCxn id="53" idx="4"/>
            <a:endCxn id="46" idx="0"/>
          </p:cNvCxnSpPr>
          <p:nvPr/>
        </p:nvCxnSpPr>
        <p:spPr>
          <a:xfrm rot="16200000" flipH="1">
            <a:off x="4335609" y="3285769"/>
            <a:ext cx="1863604" cy="1657175"/>
          </a:xfrm>
          <a:prstGeom prst="bentConnector3">
            <a:avLst>
              <a:gd name="adj1" fmla="val 588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ED411416-4BA8-44B1-B553-98B72A7A2A0D}"/>
              </a:ext>
            </a:extLst>
          </p:cNvPr>
          <p:cNvCxnSpPr>
            <a:stCxn id="51" idx="3"/>
            <a:endCxn id="43" idx="1"/>
          </p:cNvCxnSpPr>
          <p:nvPr/>
        </p:nvCxnSpPr>
        <p:spPr>
          <a:xfrm flipV="1">
            <a:off x="4683746" y="2634110"/>
            <a:ext cx="812438" cy="1003102"/>
          </a:xfrm>
          <a:prstGeom prst="bentConnector3">
            <a:avLst/>
          </a:prstGeom>
          <a:ln>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id="{5832C331-3428-4DB4-B569-45069BE6182B}"/>
              </a:ext>
            </a:extLst>
          </p:cNvPr>
          <p:cNvCxnSpPr>
            <a:stCxn id="43" idx="2"/>
            <a:endCxn id="56" idx="1"/>
          </p:cNvCxnSpPr>
          <p:nvPr/>
        </p:nvCxnSpPr>
        <p:spPr>
          <a:xfrm rot="5400000">
            <a:off x="4703136" y="2570309"/>
            <a:ext cx="1190562" cy="1595162"/>
          </a:xfrm>
          <a:prstGeom prst="bentConnector3">
            <a:avLst>
              <a:gd name="adj1" fmla="val 88754"/>
            </a:avLst>
          </a:prstGeom>
          <a:ln>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96E411C4-D9EF-4EDD-BD1D-86B0537189C6}"/>
              </a:ext>
            </a:extLst>
          </p:cNvPr>
          <p:cNvCxnSpPr>
            <a:cxnSpLocks/>
            <a:stCxn id="56" idx="2"/>
            <a:endCxn id="46" idx="0"/>
          </p:cNvCxnSpPr>
          <p:nvPr/>
        </p:nvCxnSpPr>
        <p:spPr>
          <a:xfrm>
            <a:off x="5045292" y="4135409"/>
            <a:ext cx="1050707" cy="910750"/>
          </a:xfrm>
          <a:prstGeom prst="bentConnector2">
            <a:avLst/>
          </a:prstGeom>
          <a:ln>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301876B-E2E4-47D5-8DDF-9BFC5E1FF61C}"/>
              </a:ext>
            </a:extLst>
          </p:cNvPr>
          <p:cNvCxnSpPr>
            <a:cxnSpLocks/>
            <a:stCxn id="57" idx="2"/>
            <a:endCxn id="43" idx="1"/>
          </p:cNvCxnSpPr>
          <p:nvPr/>
        </p:nvCxnSpPr>
        <p:spPr>
          <a:xfrm flipV="1">
            <a:off x="5050638" y="2634110"/>
            <a:ext cx="445546" cy="2586183"/>
          </a:xfrm>
          <a:prstGeom prst="bentConnector3">
            <a:avLst>
              <a:gd name="adj1" fmla="val 50000"/>
            </a:avLst>
          </a:prstGeom>
          <a:ln>
            <a:solidFill>
              <a:srgbClr val="CC00FF"/>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32C35266-8407-43F5-A30E-E0B5E1A0A235}"/>
              </a:ext>
            </a:extLst>
          </p:cNvPr>
          <p:cNvCxnSpPr>
            <a:stCxn id="52" idx="3"/>
            <a:endCxn id="43" idx="1"/>
          </p:cNvCxnSpPr>
          <p:nvPr/>
        </p:nvCxnSpPr>
        <p:spPr>
          <a:xfrm>
            <a:off x="4681660" y="2528343"/>
            <a:ext cx="814524" cy="1057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D9A1D722-BF69-46E4-BE01-207F60516F1C}"/>
              </a:ext>
            </a:extLst>
          </p:cNvPr>
          <p:cNvCxnSpPr>
            <a:stCxn id="41" idx="3"/>
            <a:endCxn id="43" idx="1"/>
          </p:cNvCxnSpPr>
          <p:nvPr/>
        </p:nvCxnSpPr>
        <p:spPr>
          <a:xfrm>
            <a:off x="4703427" y="1398423"/>
            <a:ext cx="792757" cy="1235687"/>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75FA1066-F1D1-49E7-B1EC-07C41C22150B}"/>
              </a:ext>
            </a:extLst>
          </p:cNvPr>
          <p:cNvCxnSpPr>
            <a:cxnSpLocks/>
            <a:stCxn id="57" idx="4"/>
            <a:endCxn id="46" idx="0"/>
          </p:cNvCxnSpPr>
          <p:nvPr/>
        </p:nvCxnSpPr>
        <p:spPr>
          <a:xfrm rot="5400000" flipH="1" flipV="1">
            <a:off x="5105663" y="4404091"/>
            <a:ext cx="348267" cy="1632403"/>
          </a:xfrm>
          <a:prstGeom prst="bentConnector5">
            <a:avLst>
              <a:gd name="adj1" fmla="val -65639"/>
              <a:gd name="adj2" fmla="val 56081"/>
              <a:gd name="adj3" fmla="val 165639"/>
            </a:avLst>
          </a:prstGeom>
          <a:ln>
            <a:solidFill>
              <a:srgbClr val="CC00FF"/>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6E2E78BE-A3EC-4ED8-A51F-693FBE0435A2}"/>
              </a:ext>
            </a:extLst>
          </p:cNvPr>
          <p:cNvCxnSpPr>
            <a:stCxn id="43" idx="2"/>
            <a:endCxn id="57" idx="1"/>
          </p:cNvCxnSpPr>
          <p:nvPr/>
        </p:nvCxnSpPr>
        <p:spPr>
          <a:xfrm rot="5400000">
            <a:off x="4164789" y="3114950"/>
            <a:ext cx="2273550" cy="1588869"/>
          </a:xfrm>
          <a:prstGeom prst="bentConnector3">
            <a:avLst>
              <a:gd name="adj1" fmla="val 92802"/>
            </a:avLst>
          </a:prstGeom>
          <a:ln>
            <a:solidFill>
              <a:srgbClr val="CC00FF"/>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C8ADBBD8-3DA9-44A3-A207-02C5BDF471B1}"/>
              </a:ext>
            </a:extLst>
          </p:cNvPr>
          <p:cNvSpPr/>
          <p:nvPr/>
        </p:nvSpPr>
        <p:spPr>
          <a:xfrm>
            <a:off x="5992528" y="725340"/>
            <a:ext cx="1249960" cy="313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2D POLYNOMIAL</a:t>
            </a:r>
            <a:endParaRPr lang="en-IN" sz="1200" dirty="0"/>
          </a:p>
        </p:txBody>
      </p:sp>
      <p:sp>
        <p:nvSpPr>
          <p:cNvPr id="219" name="Rectangle 218">
            <a:extLst>
              <a:ext uri="{FF2B5EF4-FFF2-40B4-BE49-F238E27FC236}">
                <a16:creationId xmlns:a16="http://schemas.microsoft.com/office/drawing/2014/main" id="{F6A1A600-D454-4C3D-B11F-F289D0F2D504}"/>
              </a:ext>
            </a:extLst>
          </p:cNvPr>
          <p:cNvSpPr/>
          <p:nvPr/>
        </p:nvSpPr>
        <p:spPr>
          <a:xfrm>
            <a:off x="7054447" y="1424183"/>
            <a:ext cx="1543574" cy="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SELECT NUMBER OF GRAPHS</a:t>
            </a:r>
            <a:endParaRPr lang="en-IN" sz="1100" dirty="0"/>
          </a:p>
        </p:txBody>
      </p:sp>
      <p:sp>
        <p:nvSpPr>
          <p:cNvPr id="220" name="Rectangle 219">
            <a:extLst>
              <a:ext uri="{FF2B5EF4-FFF2-40B4-BE49-F238E27FC236}">
                <a16:creationId xmlns:a16="http://schemas.microsoft.com/office/drawing/2014/main" id="{74EB5207-D2EF-441A-A8AB-ACDBA87B5B40}"/>
              </a:ext>
            </a:extLst>
          </p:cNvPr>
          <p:cNvSpPr/>
          <p:nvPr/>
        </p:nvSpPr>
        <p:spPr>
          <a:xfrm>
            <a:off x="9343938" y="1395113"/>
            <a:ext cx="1543574" cy="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PARAMETRIC GRAPHS</a:t>
            </a:r>
            <a:endParaRPr lang="en-IN" sz="1200" dirty="0"/>
          </a:p>
        </p:txBody>
      </p:sp>
      <p:cxnSp>
        <p:nvCxnSpPr>
          <p:cNvPr id="230" name="Connector: Elbow 229">
            <a:extLst>
              <a:ext uri="{FF2B5EF4-FFF2-40B4-BE49-F238E27FC236}">
                <a16:creationId xmlns:a16="http://schemas.microsoft.com/office/drawing/2014/main" id="{BC942FD1-0D4F-4150-AA23-08687BE481FB}"/>
              </a:ext>
            </a:extLst>
          </p:cNvPr>
          <p:cNvCxnSpPr>
            <a:cxnSpLocks/>
            <a:stCxn id="218" idx="2"/>
            <a:endCxn id="219" idx="1"/>
          </p:cNvCxnSpPr>
          <p:nvPr/>
        </p:nvCxnSpPr>
        <p:spPr>
          <a:xfrm rot="16200000" flipH="1">
            <a:off x="6559808" y="1096065"/>
            <a:ext cx="552338" cy="43693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or: Elbow 233">
            <a:extLst>
              <a:ext uri="{FF2B5EF4-FFF2-40B4-BE49-F238E27FC236}">
                <a16:creationId xmlns:a16="http://schemas.microsoft.com/office/drawing/2014/main" id="{2C5A66B1-60EB-44A5-9731-9CCBCCE2B161}"/>
              </a:ext>
            </a:extLst>
          </p:cNvPr>
          <p:cNvCxnSpPr>
            <a:stCxn id="8" idx="2"/>
            <a:endCxn id="219" idx="0"/>
          </p:cNvCxnSpPr>
          <p:nvPr/>
        </p:nvCxnSpPr>
        <p:spPr>
          <a:xfrm rot="5400000">
            <a:off x="9131076" y="-683893"/>
            <a:ext cx="803235" cy="34129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Connector: Elbow 244">
            <a:extLst>
              <a:ext uri="{FF2B5EF4-FFF2-40B4-BE49-F238E27FC236}">
                <a16:creationId xmlns:a16="http://schemas.microsoft.com/office/drawing/2014/main" id="{47D871F9-EF14-476C-A720-133B2A4A1CF6}"/>
              </a:ext>
            </a:extLst>
          </p:cNvPr>
          <p:cNvCxnSpPr>
            <a:cxnSpLocks/>
            <a:stCxn id="218" idx="3"/>
            <a:endCxn id="220" idx="1"/>
          </p:cNvCxnSpPr>
          <p:nvPr/>
        </p:nvCxnSpPr>
        <p:spPr>
          <a:xfrm>
            <a:off x="7242488" y="881853"/>
            <a:ext cx="2101450" cy="679781"/>
          </a:xfrm>
          <a:prstGeom prst="bentConnector3">
            <a:avLst>
              <a:gd name="adj1" fmla="val 807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1CA2D6D2-5F54-4C8D-9E2B-FC0808B7A830}"/>
              </a:ext>
            </a:extLst>
          </p:cNvPr>
          <p:cNvCxnSpPr>
            <a:stCxn id="8" idx="2"/>
            <a:endCxn id="220" idx="3"/>
          </p:cNvCxnSpPr>
          <p:nvPr/>
        </p:nvCxnSpPr>
        <p:spPr>
          <a:xfrm rot="5400000">
            <a:off x="10592989" y="915472"/>
            <a:ext cx="940686" cy="35163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3" name="Parallelogram 252">
            <a:extLst>
              <a:ext uri="{FF2B5EF4-FFF2-40B4-BE49-F238E27FC236}">
                <a16:creationId xmlns:a16="http://schemas.microsoft.com/office/drawing/2014/main" id="{EAF069C0-63A6-4AA7-869F-2C6B3845F8B3}"/>
              </a:ext>
            </a:extLst>
          </p:cNvPr>
          <p:cNvSpPr/>
          <p:nvPr/>
        </p:nvSpPr>
        <p:spPr>
          <a:xfrm>
            <a:off x="8070209" y="2082419"/>
            <a:ext cx="2583809" cy="41319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ENTER EQUATION OF GRAPHS</a:t>
            </a:r>
            <a:endParaRPr lang="en-IN" sz="1400" dirty="0"/>
          </a:p>
        </p:txBody>
      </p:sp>
      <p:cxnSp>
        <p:nvCxnSpPr>
          <p:cNvPr id="255" name="Connector: Elbow 254">
            <a:extLst>
              <a:ext uri="{FF2B5EF4-FFF2-40B4-BE49-F238E27FC236}">
                <a16:creationId xmlns:a16="http://schemas.microsoft.com/office/drawing/2014/main" id="{6A78C0EB-320A-42A0-A03F-4EE0F693A5AF}"/>
              </a:ext>
            </a:extLst>
          </p:cNvPr>
          <p:cNvCxnSpPr>
            <a:stCxn id="219" idx="2"/>
            <a:endCxn id="253" idx="5"/>
          </p:cNvCxnSpPr>
          <p:nvPr/>
        </p:nvCxnSpPr>
        <p:spPr>
          <a:xfrm rot="16200000" flipH="1">
            <a:off x="7708151" y="1875307"/>
            <a:ext cx="531791" cy="29562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EF9AA725-A37F-482A-8746-503FA8BA25B6}"/>
              </a:ext>
            </a:extLst>
          </p:cNvPr>
          <p:cNvCxnSpPr>
            <a:stCxn id="220" idx="2"/>
            <a:endCxn id="253" idx="2"/>
          </p:cNvCxnSpPr>
          <p:nvPr/>
        </p:nvCxnSpPr>
        <p:spPr>
          <a:xfrm rot="16200000" flipH="1">
            <a:off x="10078617" y="1765262"/>
            <a:ext cx="560861" cy="486644"/>
          </a:xfrm>
          <a:prstGeom prst="bentConnector4">
            <a:avLst>
              <a:gd name="adj1" fmla="val 31582"/>
              <a:gd name="adj2" fmla="val 2055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Connector: Elbow 259">
            <a:extLst>
              <a:ext uri="{FF2B5EF4-FFF2-40B4-BE49-F238E27FC236}">
                <a16:creationId xmlns:a16="http://schemas.microsoft.com/office/drawing/2014/main" id="{FF007FB1-50BC-4263-98A7-B41338AA86D7}"/>
              </a:ext>
            </a:extLst>
          </p:cNvPr>
          <p:cNvCxnSpPr>
            <a:cxnSpLocks/>
            <a:stCxn id="253" idx="4"/>
            <a:endCxn id="48" idx="0"/>
          </p:cNvCxnSpPr>
          <p:nvPr/>
        </p:nvCxnSpPr>
        <p:spPr>
          <a:xfrm rot="5400000">
            <a:off x="7482740" y="2518370"/>
            <a:ext cx="1902134" cy="1856615"/>
          </a:xfrm>
          <a:prstGeom prst="bentConnector3">
            <a:avLst>
              <a:gd name="adj1" fmla="val 133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Connector: Elbow 261">
            <a:extLst>
              <a:ext uri="{FF2B5EF4-FFF2-40B4-BE49-F238E27FC236}">
                <a16:creationId xmlns:a16="http://schemas.microsoft.com/office/drawing/2014/main" id="{8BFA642B-ACC0-4079-BD7D-ECFA56D94A0D}"/>
              </a:ext>
            </a:extLst>
          </p:cNvPr>
          <p:cNvCxnSpPr>
            <a:cxnSpLocks/>
            <a:stCxn id="46" idx="2"/>
            <a:endCxn id="48" idx="1"/>
          </p:cNvCxnSpPr>
          <p:nvPr/>
        </p:nvCxnSpPr>
        <p:spPr>
          <a:xfrm flipV="1">
            <a:off x="6661187" y="4777990"/>
            <a:ext cx="227952" cy="40666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C6EC5DF8-AB1A-4511-9E45-4181DA3BE2FD}"/>
              </a:ext>
            </a:extLst>
          </p:cNvPr>
          <p:cNvSpPr/>
          <p:nvPr/>
        </p:nvSpPr>
        <p:spPr>
          <a:xfrm>
            <a:off x="5581016" y="5874258"/>
            <a:ext cx="1194147" cy="4680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PLOT GRAPH</a:t>
            </a:r>
            <a:endParaRPr lang="en-IN" sz="1600" dirty="0"/>
          </a:p>
        </p:txBody>
      </p:sp>
      <p:cxnSp>
        <p:nvCxnSpPr>
          <p:cNvPr id="306" name="Connector: Elbow 305">
            <a:extLst>
              <a:ext uri="{FF2B5EF4-FFF2-40B4-BE49-F238E27FC236}">
                <a16:creationId xmlns:a16="http://schemas.microsoft.com/office/drawing/2014/main" id="{E13D1D77-3D86-4514-9737-5473BD7EAD9F}"/>
              </a:ext>
            </a:extLst>
          </p:cNvPr>
          <p:cNvCxnSpPr>
            <a:stCxn id="29" idx="2"/>
            <a:endCxn id="302" idx="1"/>
          </p:cNvCxnSpPr>
          <p:nvPr/>
        </p:nvCxnSpPr>
        <p:spPr>
          <a:xfrm>
            <a:off x="2121024" y="2554003"/>
            <a:ext cx="3459992" cy="3554264"/>
          </a:xfrm>
          <a:prstGeom prst="bentConnector3">
            <a:avLst>
              <a:gd name="adj1" fmla="val 313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Connector: Elbow 308">
            <a:extLst>
              <a:ext uri="{FF2B5EF4-FFF2-40B4-BE49-F238E27FC236}">
                <a16:creationId xmlns:a16="http://schemas.microsoft.com/office/drawing/2014/main" id="{09C29126-3CB4-4468-8930-7A8D9A282A43}"/>
              </a:ext>
            </a:extLst>
          </p:cNvPr>
          <p:cNvCxnSpPr>
            <a:stCxn id="34" idx="2"/>
            <a:endCxn id="302" idx="1"/>
          </p:cNvCxnSpPr>
          <p:nvPr/>
        </p:nvCxnSpPr>
        <p:spPr>
          <a:xfrm>
            <a:off x="2889314" y="4307767"/>
            <a:ext cx="2691702" cy="1800500"/>
          </a:xfrm>
          <a:prstGeom prst="bentConnector3">
            <a:avLst>
              <a:gd name="adj1" fmla="val 116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Connector: Elbow 311">
            <a:extLst>
              <a:ext uri="{FF2B5EF4-FFF2-40B4-BE49-F238E27FC236}">
                <a16:creationId xmlns:a16="http://schemas.microsoft.com/office/drawing/2014/main" id="{B537FD15-27CA-47C9-B092-4EADBBDEEC51}"/>
              </a:ext>
            </a:extLst>
          </p:cNvPr>
          <p:cNvCxnSpPr>
            <a:stCxn id="37" idx="2"/>
            <a:endCxn id="302" idx="1"/>
          </p:cNvCxnSpPr>
          <p:nvPr/>
        </p:nvCxnSpPr>
        <p:spPr>
          <a:xfrm>
            <a:off x="2900094" y="5445971"/>
            <a:ext cx="2680922" cy="662296"/>
          </a:xfrm>
          <a:prstGeom prst="bentConnector3">
            <a:avLst>
              <a:gd name="adj1" fmla="val 105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Connector: Elbow 314">
            <a:extLst>
              <a:ext uri="{FF2B5EF4-FFF2-40B4-BE49-F238E27FC236}">
                <a16:creationId xmlns:a16="http://schemas.microsoft.com/office/drawing/2014/main" id="{641ACF21-F24E-4B75-BA35-AF2E9C2A9DCC}"/>
              </a:ext>
            </a:extLst>
          </p:cNvPr>
          <p:cNvCxnSpPr>
            <a:stCxn id="40" idx="2"/>
            <a:endCxn id="302" idx="1"/>
          </p:cNvCxnSpPr>
          <p:nvPr/>
        </p:nvCxnSpPr>
        <p:spPr>
          <a:xfrm flipV="1">
            <a:off x="1571916" y="6108267"/>
            <a:ext cx="4009100" cy="452404"/>
          </a:xfrm>
          <a:prstGeom prst="bentConnector3">
            <a:avLst>
              <a:gd name="adj1" fmla="val 405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Connector: Elbow 318">
            <a:extLst>
              <a:ext uri="{FF2B5EF4-FFF2-40B4-BE49-F238E27FC236}">
                <a16:creationId xmlns:a16="http://schemas.microsoft.com/office/drawing/2014/main" id="{27E5ABAB-1682-4D34-ABC3-8E6E70EC4A8F}"/>
              </a:ext>
            </a:extLst>
          </p:cNvPr>
          <p:cNvCxnSpPr>
            <a:cxnSpLocks/>
            <a:stCxn id="48" idx="2"/>
            <a:endCxn id="302" idx="0"/>
          </p:cNvCxnSpPr>
          <p:nvPr/>
        </p:nvCxnSpPr>
        <p:spPr>
          <a:xfrm rot="5400000">
            <a:off x="6483784" y="4852542"/>
            <a:ext cx="716023" cy="1327409"/>
          </a:xfrm>
          <a:prstGeom prst="bentConnector3">
            <a:avLst>
              <a:gd name="adj1" fmla="val 382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4" name="Rectangle 323">
            <a:extLst>
              <a:ext uri="{FF2B5EF4-FFF2-40B4-BE49-F238E27FC236}">
                <a16:creationId xmlns:a16="http://schemas.microsoft.com/office/drawing/2014/main" id="{C4FC88F8-A59D-4A49-BA10-01BCCE018AAC}"/>
              </a:ext>
            </a:extLst>
          </p:cNvPr>
          <p:cNvSpPr/>
          <p:nvPr/>
        </p:nvSpPr>
        <p:spPr>
          <a:xfrm>
            <a:off x="7974046" y="6319621"/>
            <a:ext cx="935422" cy="4163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3D PLOTTING</a:t>
            </a:r>
            <a:endParaRPr lang="en-IN" sz="1200" dirty="0"/>
          </a:p>
        </p:txBody>
      </p:sp>
      <p:sp>
        <p:nvSpPr>
          <p:cNvPr id="336" name="Rectangle 335">
            <a:extLst>
              <a:ext uri="{FF2B5EF4-FFF2-40B4-BE49-F238E27FC236}">
                <a16:creationId xmlns:a16="http://schemas.microsoft.com/office/drawing/2014/main" id="{8DE3BB8E-881F-4F5A-AEF5-4AD80C7F5D8A}"/>
              </a:ext>
            </a:extLst>
          </p:cNvPr>
          <p:cNvSpPr/>
          <p:nvPr/>
        </p:nvSpPr>
        <p:spPr>
          <a:xfrm>
            <a:off x="7205712" y="5838201"/>
            <a:ext cx="935421" cy="4163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2D PLOTTING</a:t>
            </a:r>
            <a:endParaRPr lang="en-IN" sz="1200" dirty="0"/>
          </a:p>
        </p:txBody>
      </p:sp>
      <p:cxnSp>
        <p:nvCxnSpPr>
          <p:cNvPr id="338" name="Connector: Elbow 337">
            <a:extLst>
              <a:ext uri="{FF2B5EF4-FFF2-40B4-BE49-F238E27FC236}">
                <a16:creationId xmlns:a16="http://schemas.microsoft.com/office/drawing/2014/main" id="{98CA4D7B-F848-40AF-B74B-ABBA11288380}"/>
              </a:ext>
            </a:extLst>
          </p:cNvPr>
          <p:cNvCxnSpPr>
            <a:cxnSpLocks/>
            <a:stCxn id="302" idx="3"/>
            <a:endCxn id="336" idx="1"/>
          </p:cNvCxnSpPr>
          <p:nvPr/>
        </p:nvCxnSpPr>
        <p:spPr>
          <a:xfrm flipV="1">
            <a:off x="6775163" y="6046352"/>
            <a:ext cx="430549" cy="619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Connector: Elbow 339">
            <a:extLst>
              <a:ext uri="{FF2B5EF4-FFF2-40B4-BE49-F238E27FC236}">
                <a16:creationId xmlns:a16="http://schemas.microsoft.com/office/drawing/2014/main" id="{CEB56CEB-22C7-404E-915A-E7BF9770BD16}"/>
              </a:ext>
            </a:extLst>
          </p:cNvPr>
          <p:cNvCxnSpPr>
            <a:cxnSpLocks/>
            <a:stCxn id="302" idx="2"/>
            <a:endCxn id="324" idx="1"/>
          </p:cNvCxnSpPr>
          <p:nvPr/>
        </p:nvCxnSpPr>
        <p:spPr>
          <a:xfrm rot="16200000" flipH="1">
            <a:off x="6983320" y="5537046"/>
            <a:ext cx="185496" cy="179595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Rounded Corners 341">
            <a:extLst>
              <a:ext uri="{FF2B5EF4-FFF2-40B4-BE49-F238E27FC236}">
                <a16:creationId xmlns:a16="http://schemas.microsoft.com/office/drawing/2014/main" id="{F3122AD9-1978-4229-BC4E-A0C0E50243FA}"/>
              </a:ext>
            </a:extLst>
          </p:cNvPr>
          <p:cNvSpPr/>
          <p:nvPr/>
        </p:nvSpPr>
        <p:spPr>
          <a:xfrm>
            <a:off x="5818534" y="58281"/>
            <a:ext cx="985286" cy="330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sp>
        <p:nvSpPr>
          <p:cNvPr id="344" name="Rectangle: Rounded Corners 343">
            <a:extLst>
              <a:ext uri="{FF2B5EF4-FFF2-40B4-BE49-F238E27FC236}">
                <a16:creationId xmlns:a16="http://schemas.microsoft.com/office/drawing/2014/main" id="{5DD5235F-A07B-47DC-84C4-CD726EB083FD}"/>
              </a:ext>
            </a:extLst>
          </p:cNvPr>
          <p:cNvSpPr/>
          <p:nvPr/>
        </p:nvSpPr>
        <p:spPr>
          <a:xfrm>
            <a:off x="10719033" y="6327162"/>
            <a:ext cx="985286" cy="330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endParaRPr lang="en-IN" dirty="0"/>
          </a:p>
        </p:txBody>
      </p:sp>
      <p:sp>
        <p:nvSpPr>
          <p:cNvPr id="371" name="Rectangle 370">
            <a:extLst>
              <a:ext uri="{FF2B5EF4-FFF2-40B4-BE49-F238E27FC236}">
                <a16:creationId xmlns:a16="http://schemas.microsoft.com/office/drawing/2014/main" id="{94E42AF4-D6FD-4568-B155-85C769935E94}"/>
              </a:ext>
            </a:extLst>
          </p:cNvPr>
          <p:cNvSpPr/>
          <p:nvPr/>
        </p:nvSpPr>
        <p:spPr>
          <a:xfrm>
            <a:off x="9532693" y="3008421"/>
            <a:ext cx="2018947" cy="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RESIZE GRAPH</a:t>
            </a:r>
            <a:endParaRPr lang="en-IN" dirty="0"/>
          </a:p>
        </p:txBody>
      </p:sp>
      <p:sp>
        <p:nvSpPr>
          <p:cNvPr id="372" name="Rectangle 371">
            <a:extLst>
              <a:ext uri="{FF2B5EF4-FFF2-40B4-BE49-F238E27FC236}">
                <a16:creationId xmlns:a16="http://schemas.microsoft.com/office/drawing/2014/main" id="{663F2A10-9362-46C1-9450-8B2367690AB9}"/>
              </a:ext>
            </a:extLst>
          </p:cNvPr>
          <p:cNvSpPr/>
          <p:nvPr/>
        </p:nvSpPr>
        <p:spPr>
          <a:xfrm>
            <a:off x="9532692" y="3606429"/>
            <a:ext cx="2018947" cy="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RESET GRAPH</a:t>
            </a:r>
            <a:endParaRPr lang="en-IN" dirty="0"/>
          </a:p>
        </p:txBody>
      </p:sp>
      <p:sp>
        <p:nvSpPr>
          <p:cNvPr id="373" name="Rectangle 372">
            <a:extLst>
              <a:ext uri="{FF2B5EF4-FFF2-40B4-BE49-F238E27FC236}">
                <a16:creationId xmlns:a16="http://schemas.microsoft.com/office/drawing/2014/main" id="{639B6C49-0200-4032-97AB-1BB735B37D71}"/>
              </a:ext>
            </a:extLst>
          </p:cNvPr>
          <p:cNvSpPr/>
          <p:nvPr/>
        </p:nvSpPr>
        <p:spPr>
          <a:xfrm>
            <a:off x="9532692" y="4257743"/>
            <a:ext cx="2018947" cy="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GRAPH</a:t>
            </a:r>
            <a:endParaRPr lang="en-IN" dirty="0"/>
          </a:p>
        </p:txBody>
      </p:sp>
      <p:sp>
        <p:nvSpPr>
          <p:cNvPr id="374" name="Rectangle 373">
            <a:extLst>
              <a:ext uri="{FF2B5EF4-FFF2-40B4-BE49-F238E27FC236}">
                <a16:creationId xmlns:a16="http://schemas.microsoft.com/office/drawing/2014/main" id="{3DDC935C-C603-4232-BB25-CDDE72CEE9AB}"/>
              </a:ext>
            </a:extLst>
          </p:cNvPr>
          <p:cNvSpPr/>
          <p:nvPr/>
        </p:nvSpPr>
        <p:spPr>
          <a:xfrm>
            <a:off x="9532692" y="4911319"/>
            <a:ext cx="2018947" cy="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SAVE IMAGE OF GRAPH</a:t>
            </a:r>
            <a:endParaRPr lang="en-IN" sz="1400" dirty="0"/>
          </a:p>
        </p:txBody>
      </p:sp>
      <p:cxnSp>
        <p:nvCxnSpPr>
          <p:cNvPr id="389" name="Connector: Elbow 388">
            <a:extLst>
              <a:ext uri="{FF2B5EF4-FFF2-40B4-BE49-F238E27FC236}">
                <a16:creationId xmlns:a16="http://schemas.microsoft.com/office/drawing/2014/main" id="{617008CD-083F-4EC1-88AE-CCB1A8B77997}"/>
              </a:ext>
            </a:extLst>
          </p:cNvPr>
          <p:cNvCxnSpPr>
            <a:stCxn id="336" idx="3"/>
            <a:endCxn id="371" idx="1"/>
          </p:cNvCxnSpPr>
          <p:nvPr/>
        </p:nvCxnSpPr>
        <p:spPr>
          <a:xfrm flipV="1">
            <a:off x="8141133" y="3174942"/>
            <a:ext cx="1391560" cy="2871410"/>
          </a:xfrm>
          <a:prstGeom prst="bentConnector3">
            <a:avLst>
              <a:gd name="adj1" fmla="val 216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3" name="Connector: Elbow 392">
            <a:extLst>
              <a:ext uri="{FF2B5EF4-FFF2-40B4-BE49-F238E27FC236}">
                <a16:creationId xmlns:a16="http://schemas.microsoft.com/office/drawing/2014/main" id="{0DF8C6D9-706E-403F-AFBF-C75544B18DA5}"/>
              </a:ext>
            </a:extLst>
          </p:cNvPr>
          <p:cNvCxnSpPr>
            <a:stCxn id="324" idx="0"/>
            <a:endCxn id="371" idx="1"/>
          </p:cNvCxnSpPr>
          <p:nvPr/>
        </p:nvCxnSpPr>
        <p:spPr>
          <a:xfrm rot="5400000" flipH="1" flipV="1">
            <a:off x="7414886" y="4201814"/>
            <a:ext cx="3144679" cy="109093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8" name="Connector: Elbow 397">
            <a:extLst>
              <a:ext uri="{FF2B5EF4-FFF2-40B4-BE49-F238E27FC236}">
                <a16:creationId xmlns:a16="http://schemas.microsoft.com/office/drawing/2014/main" id="{76969FE0-C541-411C-8DA0-32E1782149E1}"/>
              </a:ext>
            </a:extLst>
          </p:cNvPr>
          <p:cNvCxnSpPr>
            <a:stCxn id="324" idx="0"/>
            <a:endCxn id="374" idx="1"/>
          </p:cNvCxnSpPr>
          <p:nvPr/>
        </p:nvCxnSpPr>
        <p:spPr>
          <a:xfrm rot="5400000" flipH="1" flipV="1">
            <a:off x="8366334" y="5153264"/>
            <a:ext cx="1241781" cy="10909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Connector: Elbow 399">
            <a:extLst>
              <a:ext uri="{FF2B5EF4-FFF2-40B4-BE49-F238E27FC236}">
                <a16:creationId xmlns:a16="http://schemas.microsoft.com/office/drawing/2014/main" id="{3AC775DA-0C1A-48F0-A029-30D9678D0B50}"/>
              </a:ext>
            </a:extLst>
          </p:cNvPr>
          <p:cNvCxnSpPr>
            <a:stCxn id="324" idx="0"/>
            <a:endCxn id="373" idx="1"/>
          </p:cNvCxnSpPr>
          <p:nvPr/>
        </p:nvCxnSpPr>
        <p:spPr>
          <a:xfrm rot="5400000" flipH="1" flipV="1">
            <a:off x="8039546" y="4826476"/>
            <a:ext cx="1895357" cy="10909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2" name="Connector: Elbow 401">
            <a:extLst>
              <a:ext uri="{FF2B5EF4-FFF2-40B4-BE49-F238E27FC236}">
                <a16:creationId xmlns:a16="http://schemas.microsoft.com/office/drawing/2014/main" id="{3B8A240B-1DAC-47CC-8897-B00CFF293EF9}"/>
              </a:ext>
            </a:extLst>
          </p:cNvPr>
          <p:cNvCxnSpPr>
            <a:stCxn id="324" idx="0"/>
            <a:endCxn id="372" idx="1"/>
          </p:cNvCxnSpPr>
          <p:nvPr/>
        </p:nvCxnSpPr>
        <p:spPr>
          <a:xfrm rot="5400000" flipH="1" flipV="1">
            <a:off x="7713889" y="4500819"/>
            <a:ext cx="2546671" cy="109093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Connector: Elbow 418">
            <a:extLst>
              <a:ext uri="{FF2B5EF4-FFF2-40B4-BE49-F238E27FC236}">
                <a16:creationId xmlns:a16="http://schemas.microsoft.com/office/drawing/2014/main" id="{8B196697-BA9E-403D-990C-E0C715E60B5B}"/>
              </a:ext>
            </a:extLst>
          </p:cNvPr>
          <p:cNvCxnSpPr>
            <a:stCxn id="374" idx="3"/>
            <a:endCxn id="344" idx="0"/>
          </p:cNvCxnSpPr>
          <p:nvPr/>
        </p:nvCxnSpPr>
        <p:spPr>
          <a:xfrm flipH="1">
            <a:off x="11211676" y="5077840"/>
            <a:ext cx="339963" cy="1249322"/>
          </a:xfrm>
          <a:prstGeom prst="bentConnector4">
            <a:avLst>
              <a:gd name="adj1" fmla="val -67243"/>
              <a:gd name="adj2" fmla="val 620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Connector: Elbow 420">
            <a:extLst>
              <a:ext uri="{FF2B5EF4-FFF2-40B4-BE49-F238E27FC236}">
                <a16:creationId xmlns:a16="http://schemas.microsoft.com/office/drawing/2014/main" id="{6F82965D-FCE4-4D3E-985D-237379969CC9}"/>
              </a:ext>
            </a:extLst>
          </p:cNvPr>
          <p:cNvCxnSpPr>
            <a:stCxn id="373" idx="3"/>
            <a:endCxn id="344" idx="0"/>
          </p:cNvCxnSpPr>
          <p:nvPr/>
        </p:nvCxnSpPr>
        <p:spPr>
          <a:xfrm flipH="1">
            <a:off x="11211676" y="4424264"/>
            <a:ext cx="339963" cy="1902898"/>
          </a:xfrm>
          <a:prstGeom prst="bentConnector4">
            <a:avLst>
              <a:gd name="adj1" fmla="val -67243"/>
              <a:gd name="adj2" fmla="val 755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Connector: Elbow 422">
            <a:extLst>
              <a:ext uri="{FF2B5EF4-FFF2-40B4-BE49-F238E27FC236}">
                <a16:creationId xmlns:a16="http://schemas.microsoft.com/office/drawing/2014/main" id="{E64783EC-4C7B-43D4-BCC7-C878AC80399E}"/>
              </a:ext>
            </a:extLst>
          </p:cNvPr>
          <p:cNvCxnSpPr>
            <a:stCxn id="372" idx="3"/>
            <a:endCxn id="344" idx="0"/>
          </p:cNvCxnSpPr>
          <p:nvPr/>
        </p:nvCxnSpPr>
        <p:spPr>
          <a:xfrm flipH="1">
            <a:off x="11211676" y="3772950"/>
            <a:ext cx="339963" cy="2554212"/>
          </a:xfrm>
          <a:prstGeom prst="bentConnector4">
            <a:avLst>
              <a:gd name="adj1" fmla="val -67243"/>
              <a:gd name="adj2" fmla="val 815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Connector: Elbow 424">
            <a:extLst>
              <a:ext uri="{FF2B5EF4-FFF2-40B4-BE49-F238E27FC236}">
                <a16:creationId xmlns:a16="http://schemas.microsoft.com/office/drawing/2014/main" id="{A8261CD7-AA77-43F7-9AE8-8AA31C8AE24D}"/>
              </a:ext>
            </a:extLst>
          </p:cNvPr>
          <p:cNvCxnSpPr>
            <a:stCxn id="371" idx="3"/>
            <a:endCxn id="344" idx="0"/>
          </p:cNvCxnSpPr>
          <p:nvPr/>
        </p:nvCxnSpPr>
        <p:spPr>
          <a:xfrm flipH="1">
            <a:off x="11211676" y="3174942"/>
            <a:ext cx="339964" cy="3152220"/>
          </a:xfrm>
          <a:prstGeom prst="bentConnector4">
            <a:avLst>
              <a:gd name="adj1" fmla="val -67242"/>
              <a:gd name="adj2" fmla="val 848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Connector: Elbow 430">
            <a:extLst>
              <a:ext uri="{FF2B5EF4-FFF2-40B4-BE49-F238E27FC236}">
                <a16:creationId xmlns:a16="http://schemas.microsoft.com/office/drawing/2014/main" id="{B7B260D6-55CE-41B3-B2D9-75A3150FB1A5}"/>
              </a:ext>
            </a:extLst>
          </p:cNvPr>
          <p:cNvCxnSpPr>
            <a:stCxn id="7" idx="3"/>
            <a:endCxn id="218" idx="0"/>
          </p:cNvCxnSpPr>
          <p:nvPr/>
        </p:nvCxnSpPr>
        <p:spPr>
          <a:xfrm>
            <a:off x="3900879" y="482449"/>
            <a:ext cx="2716629" cy="2428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3" name="Connector: Elbow 432">
            <a:extLst>
              <a:ext uri="{FF2B5EF4-FFF2-40B4-BE49-F238E27FC236}">
                <a16:creationId xmlns:a16="http://schemas.microsoft.com/office/drawing/2014/main" id="{03ADAF77-5F41-4E09-B5A1-70466A2AEF74}"/>
              </a:ext>
            </a:extLst>
          </p:cNvPr>
          <p:cNvCxnSpPr>
            <a:stCxn id="342" idx="3"/>
            <a:endCxn id="8" idx="0"/>
          </p:cNvCxnSpPr>
          <p:nvPr/>
        </p:nvCxnSpPr>
        <p:spPr>
          <a:xfrm>
            <a:off x="6803820" y="223729"/>
            <a:ext cx="4435331" cy="1202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460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8652-2AEA-43B5-A222-B6DA0B0CDE26}"/>
              </a:ext>
            </a:extLst>
          </p:cNvPr>
          <p:cNvSpPr>
            <a:spLocks noGrp="1"/>
          </p:cNvSpPr>
          <p:nvPr>
            <p:ph type="title"/>
          </p:nvPr>
        </p:nvSpPr>
        <p:spPr>
          <a:xfrm>
            <a:off x="838200" y="0"/>
            <a:ext cx="10515600" cy="1325563"/>
          </a:xfrm>
        </p:spPr>
        <p:txBody>
          <a:bodyPr/>
          <a:lstStyle/>
          <a:p>
            <a:pPr algn="ctr"/>
            <a:r>
              <a:rPr lang="en-IN" dirty="0">
                <a:solidFill>
                  <a:srgbClr val="66FF66"/>
                </a:solidFill>
                <a:latin typeface="Times New Roman" panose="02020603050405020304" pitchFamily="18" charset="0"/>
                <a:cs typeface="Times New Roman" panose="02020603050405020304" pitchFamily="18" charset="0"/>
              </a:rPr>
              <a:t>RESULTS </a:t>
            </a:r>
          </a:p>
        </p:txBody>
      </p:sp>
      <p:pic>
        <p:nvPicPr>
          <p:cNvPr id="5" name="Picture 4">
            <a:extLst>
              <a:ext uri="{FF2B5EF4-FFF2-40B4-BE49-F238E27FC236}">
                <a16:creationId xmlns:a16="http://schemas.microsoft.com/office/drawing/2014/main" id="{089F5623-4FC2-4A9B-9D4E-97C8D3281264}"/>
              </a:ext>
            </a:extLst>
          </p:cNvPr>
          <p:cNvPicPr>
            <a:picLocks noChangeAspect="1"/>
          </p:cNvPicPr>
          <p:nvPr/>
        </p:nvPicPr>
        <p:blipFill rotWithShape="1">
          <a:blip r:embed="rId2"/>
          <a:srcRect l="23463" t="1346" r="23486" b="23914"/>
          <a:stretch/>
        </p:blipFill>
        <p:spPr>
          <a:xfrm>
            <a:off x="124812" y="1994482"/>
            <a:ext cx="3620337" cy="2869035"/>
          </a:xfrm>
          <a:prstGeom prst="rect">
            <a:avLst/>
          </a:prstGeom>
        </p:spPr>
      </p:pic>
      <p:pic>
        <p:nvPicPr>
          <p:cNvPr id="7" name="Picture 6">
            <a:extLst>
              <a:ext uri="{FF2B5EF4-FFF2-40B4-BE49-F238E27FC236}">
                <a16:creationId xmlns:a16="http://schemas.microsoft.com/office/drawing/2014/main" id="{578FCF4F-43FC-4368-B8F7-7E5BA740CE0B}"/>
              </a:ext>
            </a:extLst>
          </p:cNvPr>
          <p:cNvPicPr>
            <a:picLocks noChangeAspect="1"/>
          </p:cNvPicPr>
          <p:nvPr/>
        </p:nvPicPr>
        <p:blipFill rotWithShape="1">
          <a:blip r:embed="rId3"/>
          <a:srcRect l="23394" t="1468" r="23211" b="24098"/>
          <a:stretch/>
        </p:blipFill>
        <p:spPr>
          <a:xfrm>
            <a:off x="8446851" y="1994482"/>
            <a:ext cx="3620337" cy="2838885"/>
          </a:xfrm>
          <a:prstGeom prst="rect">
            <a:avLst/>
          </a:prstGeom>
        </p:spPr>
      </p:pic>
      <p:pic>
        <p:nvPicPr>
          <p:cNvPr id="9" name="Picture 8">
            <a:extLst>
              <a:ext uri="{FF2B5EF4-FFF2-40B4-BE49-F238E27FC236}">
                <a16:creationId xmlns:a16="http://schemas.microsoft.com/office/drawing/2014/main" id="{CA01423C-333C-4653-A00D-C67F57645AB4}"/>
              </a:ext>
            </a:extLst>
          </p:cNvPr>
          <p:cNvPicPr>
            <a:picLocks noChangeAspect="1"/>
          </p:cNvPicPr>
          <p:nvPr/>
        </p:nvPicPr>
        <p:blipFill rotWithShape="1">
          <a:blip r:embed="rId4"/>
          <a:srcRect l="23532" t="1590" r="23555" b="24159"/>
          <a:stretch/>
        </p:blipFill>
        <p:spPr>
          <a:xfrm>
            <a:off x="4285831" y="1975701"/>
            <a:ext cx="3620338" cy="2857666"/>
          </a:xfrm>
          <a:prstGeom prst="rect">
            <a:avLst/>
          </a:prstGeom>
        </p:spPr>
      </p:pic>
    </p:spTree>
    <p:extLst>
      <p:ext uri="{BB962C8B-B14F-4D97-AF65-F5344CB8AC3E}">
        <p14:creationId xmlns:p14="http://schemas.microsoft.com/office/powerpoint/2010/main" val="32894342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59C7-7E7C-4211-9311-C41B2231281A}"/>
              </a:ext>
            </a:extLst>
          </p:cNvPr>
          <p:cNvSpPr>
            <a:spLocks noGrp="1"/>
          </p:cNvSpPr>
          <p:nvPr>
            <p:ph type="title"/>
          </p:nvPr>
        </p:nvSpPr>
        <p:spPr>
          <a:xfrm>
            <a:off x="838200" y="365126"/>
            <a:ext cx="10515600" cy="977114"/>
          </a:xfrm>
        </p:spPr>
        <p:txBody>
          <a:bodyPr/>
          <a:lstStyle/>
          <a:p>
            <a:pPr algn="ctr"/>
            <a:r>
              <a:rPr lang="en-US" sz="4400" dirty="0">
                <a:solidFill>
                  <a:schemeClr val="accent2"/>
                </a:solidFill>
                <a:latin typeface="Times New Roman" panose="02020603050405020304" pitchFamily="18" charset="0"/>
                <a:cs typeface="Times New Roman" panose="02020603050405020304" pitchFamily="18" charset="0"/>
              </a:rPr>
              <a:t>LIMITATIONS</a:t>
            </a:r>
            <a:endParaRPr lang="en-IN" dirty="0">
              <a:solidFill>
                <a:schemeClr val="accent2"/>
              </a:solidFill>
            </a:endParaRPr>
          </a:p>
        </p:txBody>
      </p:sp>
      <p:sp>
        <p:nvSpPr>
          <p:cNvPr id="3" name="Content Placeholder 2">
            <a:extLst>
              <a:ext uri="{FF2B5EF4-FFF2-40B4-BE49-F238E27FC236}">
                <a16:creationId xmlns:a16="http://schemas.microsoft.com/office/drawing/2014/main" id="{D06B1C11-50E9-4021-AEE7-CF4164BECFFC}"/>
              </a:ext>
            </a:extLst>
          </p:cNvPr>
          <p:cNvSpPr>
            <a:spLocks noGrp="1"/>
          </p:cNvSpPr>
          <p:nvPr>
            <p:ph idx="1"/>
          </p:nvPr>
        </p:nvSpPr>
        <p:spPr>
          <a:xfrm>
            <a:off x="81643" y="1524699"/>
            <a:ext cx="12028714" cy="3233056"/>
          </a:xfrm>
        </p:spPr>
        <p:txBody>
          <a:bodyPr>
            <a:normAutofit/>
          </a:bodyPr>
          <a:lstStyle/>
          <a:p>
            <a:pPr marL="457200" lvl="1" indent="0">
              <a:buNone/>
            </a:pPr>
            <a:r>
              <a:rPr lang="en-US" sz="2800" dirty="0">
                <a:latin typeface="Bahnschrift Light" panose="020B0502040204020203" pitchFamily="34" charset="0"/>
              </a:rPr>
              <a:t>Unable to plot multiple types of graphs on single canvas</a:t>
            </a:r>
          </a:p>
          <a:p>
            <a:pPr marL="457200" lvl="1" indent="0">
              <a:buNone/>
            </a:pPr>
            <a:endParaRPr lang="en-US" sz="2800" dirty="0">
              <a:latin typeface="Bahnschrift Light" panose="020B0502040204020203" pitchFamily="34" charset="0"/>
            </a:endParaRPr>
          </a:p>
          <a:p>
            <a:pPr marL="457200" lvl="1" indent="0">
              <a:buNone/>
            </a:pPr>
            <a:r>
              <a:rPr lang="en-US" sz="2800" dirty="0">
                <a:latin typeface="Bahnschrift Light" panose="020B0502040204020203" pitchFamily="34" charset="0"/>
              </a:rPr>
              <a:t>Unable to plot csv based statistical graphs.</a:t>
            </a:r>
            <a:r>
              <a:rPr lang="en-IN" sz="2800" dirty="0">
                <a:latin typeface="Bahnschrift Light" panose="020B0502040204020203" pitchFamily="34" charset="0"/>
              </a:rPr>
              <a:t>      </a:t>
            </a:r>
          </a:p>
          <a:p>
            <a:pPr marL="457200" lvl="1" indent="0">
              <a:buNone/>
            </a:pPr>
            <a:endParaRPr lang="en-IN" sz="2800" dirty="0">
              <a:latin typeface="Bahnschrift Light" panose="020B0502040204020203" pitchFamily="34" charset="0"/>
            </a:endParaRPr>
          </a:p>
          <a:p>
            <a:pPr marL="457200" lvl="1" indent="0">
              <a:buNone/>
            </a:pPr>
            <a:r>
              <a:rPr lang="en-IN" sz="2800" dirty="0">
                <a:latin typeface="Bahnschrift Light" panose="020B0502040204020203" pitchFamily="34" charset="0"/>
              </a:rPr>
              <a:t>Simple Graphics.</a:t>
            </a:r>
          </a:p>
          <a:p>
            <a:pPr marL="457200" lvl="1" indent="0">
              <a:buNone/>
            </a:pPr>
            <a:endParaRPr lang="en-IN" sz="2800" dirty="0">
              <a:latin typeface="Bahnschrift Light" panose="020B0502040204020203" pitchFamily="34" charset="0"/>
            </a:endParaRPr>
          </a:p>
          <a:p>
            <a:pPr marL="457200" lvl="1" indent="0">
              <a:buNone/>
            </a:pPr>
            <a:r>
              <a:rPr lang="en-IN" sz="2800" dirty="0">
                <a:latin typeface="Bahnschrift Light" panose="020B0502040204020203" pitchFamily="34" charset="0"/>
              </a:rPr>
              <a:t>Slow Processing.            </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367368283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720</TotalTime>
  <Words>612</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Light</vt:lpstr>
      <vt:lpstr>Calibri</vt:lpstr>
      <vt:lpstr>Calibri Light</vt:lpstr>
      <vt:lpstr>Times New Roman</vt:lpstr>
      <vt:lpstr>Office Theme</vt:lpstr>
      <vt:lpstr>GRAPH PLOTTING APPLIACTAION USING PYTHON      </vt:lpstr>
      <vt:lpstr>PowerPoint Presentation</vt:lpstr>
      <vt:lpstr>INTRODUCTION TO CONCEPT</vt:lpstr>
      <vt:lpstr>OBJECTIVE</vt:lpstr>
      <vt:lpstr>LITERATURE REVIEW</vt:lpstr>
      <vt:lpstr>TOOLS USED</vt:lpstr>
      <vt:lpstr>PowerPoint Presentation</vt:lpstr>
      <vt:lpstr>RESULTS </vt:lpstr>
      <vt:lpstr>LIMITATIONS</vt:lpstr>
      <vt:lpstr>FUTURE SCOPE</vt:lpstr>
      <vt:lpstr>THANK YOUYOUTHANK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PLOTTING APPLIACTAION USING PYTHON</dc:title>
  <dc:creator>nikhil.suryawanshi312002@outlook.com</dc:creator>
  <cp:lastModifiedBy>SWAGAT KULKARNI</cp:lastModifiedBy>
  <cp:revision>18</cp:revision>
  <dcterms:created xsi:type="dcterms:W3CDTF">2021-07-30T08:08:57Z</dcterms:created>
  <dcterms:modified xsi:type="dcterms:W3CDTF">2022-05-07T13:11:12Z</dcterms:modified>
</cp:coreProperties>
</file>