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D8308D-653A-4E96-8DD1-F35B54AAA6FF}"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8308D-653A-4E96-8DD1-F35B54AAA6FF}"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8308D-653A-4E96-8DD1-F35B54AAA6FF}"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8308D-653A-4E96-8DD1-F35B54AAA6FF}"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D8308D-653A-4E96-8DD1-F35B54AAA6FF}"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D8308D-653A-4E96-8DD1-F35B54AAA6FF}"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D8308D-653A-4E96-8DD1-F35B54AAA6FF}"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D8308D-653A-4E96-8DD1-F35B54AAA6FF}"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8308D-653A-4E96-8DD1-F35B54AAA6FF}"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8308D-653A-4E96-8DD1-F35B54AAA6FF}"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8308D-653A-4E96-8DD1-F35B54AAA6FF}"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70DE7-E5DB-4742-ABCB-33FCC7F0F7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8308D-653A-4E96-8DD1-F35B54AAA6FF}" type="datetimeFigureOut">
              <a:rPr lang="en-US" smtClean="0"/>
              <a:t>5/1/2020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70DE7-E5DB-4742-ABCB-33FCC7F0F7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2209800"/>
            <a:ext cx="7162800" cy="707886"/>
          </a:xfrm>
          <a:prstGeom prst="rect">
            <a:avLst/>
          </a:prstGeom>
        </p:spPr>
        <p:txBody>
          <a:bodyPr wrap="square">
            <a:spAutoFit/>
          </a:bodyPr>
          <a:lstStyle/>
          <a:p>
            <a:r>
              <a:rPr lang="en-IN" sz="4000" b="1" dirty="0" smtClean="0"/>
              <a:t>The Battle of Neighbourhoods</a:t>
            </a:r>
            <a:endParaRPr lang="en-US" sz="4000" dirty="0"/>
          </a:p>
        </p:txBody>
      </p:sp>
      <p:sp>
        <p:nvSpPr>
          <p:cNvPr id="5" name="Subtitle 4"/>
          <p:cNvSpPr>
            <a:spLocks noGrp="1"/>
          </p:cNvSpPr>
          <p:nvPr>
            <p:ph type="subTitle" idx="1"/>
          </p:nvPr>
        </p:nvSpPr>
        <p:spPr>
          <a:xfrm>
            <a:off x="5715000" y="5486400"/>
            <a:ext cx="2796950" cy="762000"/>
          </a:xfrm>
        </p:spPr>
        <p:txBody>
          <a:bodyPr>
            <a:normAutofit fontScale="47500" lnSpcReduction="20000"/>
          </a:bodyPr>
          <a:lstStyle/>
          <a:p>
            <a:r>
              <a:rPr lang="en-US" dirty="0" smtClean="0">
                <a:solidFill>
                  <a:schemeClr val="tx1"/>
                </a:solidFill>
              </a:rPr>
              <a:t>Prepared By,</a:t>
            </a:r>
          </a:p>
          <a:p>
            <a:r>
              <a:rPr lang="en-US" sz="4400" dirty="0" err="1">
                <a:solidFill>
                  <a:schemeClr val="tx1"/>
                </a:solidFill>
              </a:rPr>
              <a:t>S</a:t>
            </a:r>
            <a:r>
              <a:rPr lang="en-US" sz="4400" dirty="0" err="1" smtClean="0">
                <a:solidFill>
                  <a:schemeClr val="tx1"/>
                </a:solidFill>
              </a:rPr>
              <a:t>wagat</a:t>
            </a:r>
            <a:r>
              <a:rPr lang="en-US" sz="4400" dirty="0" smtClean="0">
                <a:solidFill>
                  <a:schemeClr val="tx1"/>
                </a:solidFill>
              </a:rPr>
              <a:t> Kumar </a:t>
            </a:r>
            <a:r>
              <a:rPr lang="en-US" sz="4400" dirty="0" err="1" smtClean="0">
                <a:solidFill>
                  <a:schemeClr val="tx1"/>
                </a:solidFill>
              </a:rPr>
              <a:t>Behera</a:t>
            </a:r>
            <a:endParaRPr lang="en-US" sz="4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609600" y="1676400"/>
            <a:ext cx="7828012" cy="3832448"/>
          </a:xfrm>
          <a:prstGeom prst="rect">
            <a:avLst/>
          </a:prstGeom>
        </p:spPr>
        <p:txBody>
          <a:bodyPr>
            <a:normAutofit/>
          </a:bodyPr>
          <a:lstStyle/>
          <a:p>
            <a:pPr algn="just"/>
            <a:r>
              <a:rPr lang="en-US" sz="2000" dirty="0"/>
              <a:t>This is a capstone project for IBM Data Science Professional Certificate. In this project, I am going to showcase a scenario regarding number of Indian restaurants in Toronto and how it is going to benefit for entrepreneurs to open Indian restaurant in Toronto and its neighborhood. Therefore it might be a great opportunity for Canadian based entrepreneurs. More than a million Indian people resides in Canada. So entrepreneurs might think of opening its business in the areas near to Indian communities. With the purpose, finding the best location to open such a restaurant is one of the most important decisions for these entrepreneurs and this project will help them to find the most suitable location</a:t>
            </a: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Content Placeholder 1"/>
          <p:cNvSpPr txBox="1">
            <a:spLocks/>
          </p:cNvSpPr>
          <p:nvPr/>
        </p:nvSpPr>
        <p:spPr>
          <a:xfrm>
            <a:off x="477788" y="1196752"/>
            <a:ext cx="11305256" cy="4853136"/>
          </a:xfrm>
          <a:prstGeom prst="rect">
            <a:avLst/>
          </a:prstGeom>
        </p:spPr>
        <p:txBody>
          <a:bodyPr>
            <a:normAutofit/>
          </a:bodyPr>
          <a:lstStyle/>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2"/>
          <p:cNvSpPr txBox="1">
            <a:spLocks/>
          </p:cNvSpPr>
          <p:nvPr/>
        </p:nvSpPr>
        <p:spPr>
          <a:xfrm>
            <a:off x="1524000" y="533400"/>
            <a:ext cx="5562600" cy="691480"/>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1"/>
                </a:solidFill>
                <a:effectLst/>
                <a:uLnTx/>
                <a:uFillTx/>
                <a:latin typeface="+mj-lt"/>
                <a:ea typeface="+mj-ea"/>
                <a:cs typeface="+mj-cs"/>
              </a:rPr>
              <a:t>Introduction </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524000" y="533400"/>
            <a:ext cx="5562600" cy="691480"/>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dirty="0" smtClean="0">
                <a:latin typeface="+mj-lt"/>
                <a:ea typeface="+mj-ea"/>
                <a:cs typeface="+mj-cs"/>
              </a:rPr>
              <a:t>Business Problem</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1"/>
          <p:cNvSpPr txBox="1">
            <a:spLocks/>
          </p:cNvSpPr>
          <p:nvPr/>
        </p:nvSpPr>
        <p:spPr>
          <a:xfrm>
            <a:off x="609600" y="1676400"/>
            <a:ext cx="7828012" cy="3832448"/>
          </a:xfrm>
          <a:prstGeom prst="rect">
            <a:avLst/>
          </a:prstGeom>
        </p:spPr>
        <p:txBody>
          <a:bodyPr>
            <a:normAutofit/>
          </a:bodyPr>
          <a:lstStyle/>
          <a:p>
            <a:r>
              <a:rPr lang="en-US" sz="2000" dirty="0"/>
              <a:t>“</a:t>
            </a:r>
            <a:r>
              <a:rPr lang="en-US" sz="2000" i="1" dirty="0"/>
              <a:t>What is the most suitable location for an entrepreneur to open an Indian Restaurant in Toronto or Canada?”</a:t>
            </a:r>
            <a:r>
              <a:rPr lang="en-US" sz="2000" dirty="0"/>
              <a:t>   The objective of this capstone project is to find the most suitable location for the entrepreneur to open a new Indian Restaurant in Canada, basically near Toronto. So, I will be leveraging the concept of Data Science Methodology along with Machine Learning Algorithms such as “Clustering” and I will be going to suggest some of the possible location and solution to this business problem.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524000" y="533400"/>
            <a:ext cx="5562600" cy="691480"/>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dirty="0" smtClean="0">
                <a:latin typeface="+mj-lt"/>
                <a:ea typeface="+mj-ea"/>
                <a:cs typeface="+mj-cs"/>
              </a:rPr>
              <a:t>Data Set</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1"/>
          <p:cNvSpPr txBox="1">
            <a:spLocks/>
          </p:cNvSpPr>
          <p:nvPr/>
        </p:nvSpPr>
        <p:spPr>
          <a:xfrm>
            <a:off x="533400" y="1676400"/>
            <a:ext cx="8382000" cy="3832448"/>
          </a:xfrm>
          <a:prstGeom prst="rect">
            <a:avLst/>
          </a:prstGeom>
        </p:spPr>
        <p:txBody>
          <a:bodyPr>
            <a:normAutofit/>
          </a:bodyPr>
          <a:lstStyle/>
          <a:p>
            <a:r>
              <a:rPr lang="en-US" sz="2000" dirty="0"/>
              <a:t>To explore into the data and finding a best possible solution, we will need below </a:t>
            </a:r>
            <a:r>
              <a:rPr lang="en-US" sz="2000" dirty="0" smtClean="0"/>
              <a:t>data:</a:t>
            </a:r>
          </a:p>
          <a:p>
            <a:endParaRPr lang="en-US" sz="2000" dirty="0"/>
          </a:p>
          <a:p>
            <a:pPr>
              <a:buFont typeface="Arial" pitchFamily="34" charset="0"/>
              <a:buChar char="•"/>
            </a:pPr>
            <a:r>
              <a:rPr lang="en-US" sz="2000" dirty="0" smtClean="0"/>
              <a:t>       List </a:t>
            </a:r>
            <a:r>
              <a:rPr lang="en-US" sz="2000" dirty="0"/>
              <a:t>of Postal Code, borough , Neighborhoods in Toronto, Canada </a:t>
            </a:r>
            <a:r>
              <a:rPr lang="en-US" sz="2000" dirty="0" smtClean="0"/>
              <a:t>             	[</a:t>
            </a:r>
            <a:r>
              <a:rPr lang="en-US" sz="2000" dirty="0"/>
              <a:t>https://en.wikipedia.org/wiki/List_of_postal_codes_of_Canada</a:t>
            </a:r>
            <a:r>
              <a:rPr lang="en-US" sz="2000" dirty="0" smtClean="0"/>
              <a:t>:_</a:t>
            </a:r>
            <a:r>
              <a:rPr lang="en-US" sz="2000" dirty="0"/>
              <a:t>M </a:t>
            </a:r>
            <a:r>
              <a:rPr lang="en-US" sz="2000" dirty="0" smtClean="0"/>
              <a:t>]</a:t>
            </a:r>
          </a:p>
          <a:p>
            <a:pPr>
              <a:buFont typeface="Arial" pitchFamily="34" charset="0"/>
              <a:buChar char="•"/>
            </a:pPr>
            <a:r>
              <a:rPr lang="en-US" sz="2000" dirty="0"/>
              <a:t> </a:t>
            </a:r>
            <a:r>
              <a:rPr lang="en-US" sz="2000" dirty="0" smtClean="0"/>
              <a:t>       Latitude and Longitude of these Neighborhoods 	[http://cocl.us/Geospatial_data ]</a:t>
            </a:r>
          </a:p>
          <a:p>
            <a:pPr lvl="0">
              <a:buFont typeface="Arial" pitchFamily="34" charset="0"/>
              <a:buChar char="•"/>
            </a:pPr>
            <a:r>
              <a:rPr lang="en-US" sz="2000" dirty="0" smtClean="0"/>
              <a:t>        Venue </a:t>
            </a:r>
            <a:r>
              <a:rPr lang="en-US" sz="2000" dirty="0"/>
              <a:t>data related to Indian restaurants. </a:t>
            </a:r>
            <a:endParaRPr lang="en-US" sz="2000" dirty="0" smtClean="0"/>
          </a:p>
          <a:p>
            <a:pPr lvl="0"/>
            <a:endParaRPr lang="en-US" sz="2000" dirty="0"/>
          </a:p>
          <a:p>
            <a:r>
              <a:rPr lang="en-US" sz="2000" dirty="0"/>
              <a:t>This will help us to find prospect neighborhoods/ location that are more suitable to open an Indian Restaurant.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838200" y="228600"/>
            <a:ext cx="7201644" cy="691480"/>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1"/>
                </a:solidFill>
                <a:effectLst/>
                <a:uLnTx/>
                <a:uFillTx/>
                <a:latin typeface="+mj-lt"/>
                <a:ea typeface="+mj-ea"/>
                <a:cs typeface="+mj-cs"/>
              </a:rPr>
              <a:t>Methodology</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5"/>
          <p:cNvSpPr txBox="1">
            <a:spLocks/>
          </p:cNvSpPr>
          <p:nvPr/>
        </p:nvSpPr>
        <p:spPr>
          <a:xfrm>
            <a:off x="457200" y="1066800"/>
            <a:ext cx="8268444" cy="5029200"/>
          </a:xfrm>
          <a:prstGeom prst="rect">
            <a:avLst/>
          </a:prstGeom>
        </p:spPr>
        <p:txBody>
          <a:bodyPr>
            <a:normAutofit lnSpcReduction="10000"/>
          </a:bodyPr>
          <a:lstStyle/>
          <a:p>
            <a:pPr marL="457200" lvl="0" indent="-457200">
              <a:buFont typeface="+mj-lt"/>
              <a:buAutoNum type="arabicPeriod"/>
            </a:pPr>
            <a:r>
              <a:rPr lang="en-US" sz="2000" dirty="0"/>
              <a:t>Scrapping of Toronto neighborhood details by following Wikipedia page [</a:t>
            </a:r>
            <a:r>
              <a:rPr lang="en-US" sz="2000" u="sng" dirty="0">
                <a:hlinkClick r:id="rId2"/>
              </a:rPr>
              <a:t>https://en.wikipedia.org/wiki/List_of_postal_codes_of_Canada:_M,</a:t>
            </a:r>
            <a:r>
              <a:rPr lang="en-US" sz="2000" dirty="0"/>
              <a:t> </a:t>
            </a:r>
            <a:r>
              <a:rPr lang="en-US" sz="2000" dirty="0" smtClean="0"/>
              <a:t>]</a:t>
            </a:r>
          </a:p>
          <a:p>
            <a:pPr marL="457200" lvl="0" indent="-457200">
              <a:buFont typeface="+mj-lt"/>
              <a:buAutoNum type="arabicPeriod"/>
            </a:pPr>
            <a:r>
              <a:rPr lang="en-US" sz="2000" dirty="0" smtClean="0"/>
              <a:t>Getting </a:t>
            </a:r>
            <a:r>
              <a:rPr lang="en-US" sz="2000" dirty="0"/>
              <a:t>geographical coordinates of the neighborhoods using the Geocoder package, geographical coordinates of each postal </a:t>
            </a:r>
            <a:r>
              <a:rPr lang="en-US" sz="2000" dirty="0" smtClean="0"/>
              <a:t>code. </a:t>
            </a:r>
            <a:r>
              <a:rPr lang="en-US" sz="2000" dirty="0"/>
              <a:t>[ </a:t>
            </a:r>
            <a:r>
              <a:rPr lang="en-US" sz="2000" u="sng" dirty="0">
                <a:hlinkClick r:id="rId3"/>
              </a:rPr>
              <a:t>http://cocl.us/Geospatial_data</a:t>
            </a:r>
            <a:r>
              <a:rPr lang="en-US" sz="2000" dirty="0"/>
              <a:t> ] </a:t>
            </a:r>
            <a:endParaRPr lang="en-US" sz="2000" dirty="0" smtClean="0"/>
          </a:p>
          <a:p>
            <a:pPr marL="457200" lvl="0" indent="-457200">
              <a:buFont typeface="+mj-lt"/>
              <a:buAutoNum type="arabicPeriod"/>
            </a:pPr>
            <a:r>
              <a:rPr lang="en-US" sz="2000" dirty="0" smtClean="0"/>
              <a:t>Leveraging </a:t>
            </a:r>
            <a:r>
              <a:rPr lang="en-US" sz="2000" dirty="0"/>
              <a:t>Foursquare API to get venue data related to different neighborhood. </a:t>
            </a:r>
            <a:endParaRPr lang="en-US" sz="2000" dirty="0" smtClean="0"/>
          </a:p>
          <a:p>
            <a:pPr marL="457200" lvl="0" indent="-457200">
              <a:buFont typeface="+mj-lt"/>
              <a:buAutoNum type="arabicPeriod"/>
            </a:pPr>
            <a:r>
              <a:rPr lang="en-US" sz="2000" dirty="0" smtClean="0"/>
              <a:t>With </a:t>
            </a:r>
            <a:r>
              <a:rPr lang="en-US" sz="2000" dirty="0"/>
              <a:t>this data, </a:t>
            </a:r>
            <a:r>
              <a:rPr lang="en-US" sz="2000" dirty="0" smtClean="0"/>
              <a:t>unique categories is checked and analyzed </a:t>
            </a:r>
            <a:r>
              <a:rPr lang="en-US" sz="2000" dirty="0"/>
              <a:t>each neighborhood by grouping the rows by neighborhood and taking mean on the frequency of occurrence of each venue </a:t>
            </a:r>
            <a:r>
              <a:rPr lang="en-US" sz="2000" dirty="0" smtClean="0"/>
              <a:t>category and </a:t>
            </a:r>
            <a:r>
              <a:rPr lang="en-US" sz="2000" dirty="0"/>
              <a:t>put one constraint as “</a:t>
            </a:r>
            <a:r>
              <a:rPr lang="en-US" sz="2000" b="1" dirty="0"/>
              <a:t>Indian Restaurant</a:t>
            </a:r>
            <a:r>
              <a:rPr lang="en-US" sz="2000" dirty="0"/>
              <a:t>” </a:t>
            </a:r>
            <a:r>
              <a:rPr lang="en-US" sz="2000" dirty="0" smtClean="0"/>
              <a:t>and used in k-means clustering method.</a:t>
            </a:r>
            <a:endParaRPr lang="en-US" sz="2000" dirty="0"/>
          </a:p>
          <a:p>
            <a:pPr marL="502920" indent="-457200" algn="just">
              <a:buFont typeface="+mj-lt"/>
              <a:buAutoNum type="arabicPeriod"/>
            </a:pPr>
            <a:r>
              <a:rPr lang="en-US" sz="2000" dirty="0" smtClean="0"/>
              <a:t>Performed </a:t>
            </a:r>
            <a:r>
              <a:rPr lang="en-US" sz="2000" dirty="0"/>
              <a:t>clustering method by using </a:t>
            </a:r>
            <a:r>
              <a:rPr lang="en-US" sz="2000" i="1" u="sng" dirty="0"/>
              <a:t>k-means clustering</a:t>
            </a:r>
            <a:r>
              <a:rPr lang="en-US" sz="2000" i="1" dirty="0"/>
              <a:t>.</a:t>
            </a:r>
            <a:r>
              <a:rPr lang="en-US" sz="2000" dirty="0"/>
              <a:t> Here, I have set k=4 [number of clusters] and then located data points to nearest cluster while keeping centroid as small as </a:t>
            </a:r>
            <a:r>
              <a:rPr lang="en-US" sz="2000" dirty="0" smtClean="0"/>
              <a:t>possible.</a:t>
            </a:r>
          </a:p>
          <a:p>
            <a:pPr marL="502920" indent="-457200" algn="just">
              <a:buFont typeface="+mj-lt"/>
              <a:buAutoNum type="arabicPeriod"/>
            </a:pPr>
            <a:r>
              <a:rPr lang="en-IN" sz="2000" dirty="0" smtClean="0"/>
              <a:t>Finally, r</a:t>
            </a:r>
            <a:r>
              <a:rPr lang="en-US" sz="2000" dirty="0" err="1" smtClean="0"/>
              <a:t>esult</a:t>
            </a:r>
            <a:r>
              <a:rPr lang="en-US" sz="2000" dirty="0" smtClean="0"/>
              <a:t> </a:t>
            </a:r>
            <a:r>
              <a:rPr lang="en-US" sz="2000" dirty="0"/>
              <a:t>shows distribution of Indian Restaurants in each neighborhood in Toronto from k-means clustering</a:t>
            </a:r>
            <a:r>
              <a:rPr lang="en-IN" sz="2000" dirty="0" smtClean="0"/>
              <a:t>.</a:t>
            </a:r>
          </a:p>
          <a:p>
            <a:pPr marL="457200" lvl="0" indent="-457200">
              <a:buFont typeface="+mj-lt"/>
              <a:buAutoNum type="arabicPeriod"/>
            </a:pPr>
            <a:endParaRPr lang="en-US" sz="2000" dirty="0"/>
          </a:p>
          <a:p>
            <a:pPr marL="502920" marR="0" lvl="0" indent="-457200" algn="just"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1447800" y="457200"/>
            <a:ext cx="5758036" cy="691480"/>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5"/>
          <p:cNvSpPr txBox="1">
            <a:spLocks/>
          </p:cNvSpPr>
          <p:nvPr/>
        </p:nvSpPr>
        <p:spPr>
          <a:xfrm>
            <a:off x="381000" y="1219200"/>
            <a:ext cx="8420844" cy="4751040"/>
          </a:xfrm>
          <a:prstGeom prst="rect">
            <a:avLst/>
          </a:prstGeom>
        </p:spPr>
        <p:txBody>
          <a:bodyPr>
            <a:normAutofit/>
          </a:bodyPr>
          <a:lstStyle/>
          <a:p>
            <a:pPr lvl="0"/>
            <a:r>
              <a:rPr lang="en-US" sz="2000" b="1" dirty="0">
                <a:solidFill>
                  <a:srgbClr val="FF0000"/>
                </a:solidFill>
              </a:rPr>
              <a:t>Cluster 0</a:t>
            </a:r>
            <a:r>
              <a:rPr lang="en-US" sz="2000" dirty="0">
                <a:solidFill>
                  <a:srgbClr val="FF0000"/>
                </a:solidFill>
              </a:rPr>
              <a:t> </a:t>
            </a:r>
            <a:r>
              <a:rPr lang="en-US" sz="2000" dirty="0"/>
              <a:t>: Neighborhoods with no Indian restaurants.</a:t>
            </a:r>
          </a:p>
          <a:p>
            <a:pPr lvl="0"/>
            <a:r>
              <a:rPr lang="en-US" sz="2000" b="1" dirty="0">
                <a:solidFill>
                  <a:srgbClr val="0070C0"/>
                </a:solidFill>
              </a:rPr>
              <a:t>Cluster 1</a:t>
            </a:r>
            <a:r>
              <a:rPr lang="en-US" sz="2000" dirty="0">
                <a:solidFill>
                  <a:srgbClr val="0070C0"/>
                </a:solidFill>
              </a:rPr>
              <a:t>: </a:t>
            </a:r>
            <a:r>
              <a:rPr lang="en-US" sz="2000" dirty="0"/>
              <a:t>Neighborhoods with more number of Indian restaurants.</a:t>
            </a:r>
          </a:p>
          <a:p>
            <a:pPr lvl="0"/>
            <a:r>
              <a:rPr lang="en-US" sz="2000" b="1" dirty="0">
                <a:solidFill>
                  <a:srgbClr val="00B050"/>
                </a:solidFill>
              </a:rPr>
              <a:t>Cluster 2</a:t>
            </a:r>
            <a:r>
              <a:rPr lang="en-US" sz="2000" dirty="0">
                <a:solidFill>
                  <a:srgbClr val="00B050"/>
                </a:solidFill>
              </a:rPr>
              <a:t> </a:t>
            </a:r>
            <a:r>
              <a:rPr lang="en-US" sz="2000" dirty="0"/>
              <a:t>: Neighborhoods with less number of Indian restaurants</a:t>
            </a:r>
          </a:p>
          <a:p>
            <a:pPr lvl="0"/>
            <a:r>
              <a:rPr lang="en-US" sz="2000" b="1" dirty="0">
                <a:solidFill>
                  <a:schemeClr val="accent6">
                    <a:lumMod val="75000"/>
                  </a:schemeClr>
                </a:solidFill>
              </a:rPr>
              <a:t>Cluster 3</a:t>
            </a:r>
            <a:r>
              <a:rPr lang="en-US" sz="2000" dirty="0">
                <a:solidFill>
                  <a:schemeClr val="accent6">
                    <a:lumMod val="75000"/>
                  </a:schemeClr>
                </a:solidFill>
              </a:rPr>
              <a:t> </a:t>
            </a:r>
            <a:r>
              <a:rPr lang="en-US" sz="2000" dirty="0"/>
              <a:t>: Neighborhoods with more number of Indian </a:t>
            </a:r>
            <a:r>
              <a:rPr lang="en-US" sz="2000" dirty="0" smtClean="0"/>
              <a:t>restaurants</a:t>
            </a:r>
          </a:p>
          <a:p>
            <a:pPr lvl="0"/>
            <a:endParaRPr lang="en-US" sz="2000" dirty="0"/>
          </a:p>
          <a:p>
            <a:r>
              <a:rPr lang="en-US" sz="2000" dirty="0"/>
              <a:t>Most of the Indian restaurants are in Cluster 2 and 3, around - The Dan forth West, Riverdale, </a:t>
            </a:r>
            <a:r>
              <a:rPr lang="en-US" sz="2000" dirty="0" err="1"/>
              <a:t>Davisville</a:t>
            </a:r>
            <a:r>
              <a:rPr lang="en-US" sz="2000" dirty="0"/>
              <a:t>, St. James Town, Cabbage town, </a:t>
            </a:r>
            <a:r>
              <a:rPr lang="en-US" sz="2000" dirty="0" err="1"/>
              <a:t>Harbourfront</a:t>
            </a:r>
            <a:r>
              <a:rPr lang="en-US" sz="2000" dirty="0"/>
              <a:t> East, Union Station, Church and Wellesley and Central Bay Street. </a:t>
            </a:r>
            <a:r>
              <a:rPr lang="en-US" sz="2000" i="1" dirty="0"/>
              <a:t>Lowest</a:t>
            </a:r>
            <a:r>
              <a:rPr lang="en-US" sz="2000" dirty="0"/>
              <a:t> in the Cluster 0 and 1, areas like The Annex, North Midtown, and Yorkville.</a:t>
            </a:r>
          </a:p>
          <a:p>
            <a:r>
              <a:rPr lang="en-US" sz="2000" dirty="0"/>
              <a:t> </a:t>
            </a:r>
          </a:p>
          <a:p>
            <a:r>
              <a:rPr lang="en-US" sz="2000" dirty="0"/>
              <a:t>So, cluster 0 might be a good location to open Indian Restaurant as there is not any Indian Restaurant in these areas. Therefore, this project recommends the entrepreneur to open any Authentic Indian Restaurant in these locations.</a:t>
            </a:r>
          </a:p>
          <a:p>
            <a:pPr lvl="0"/>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380</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sushree</dc:creator>
  <cp:lastModifiedBy>sushree</cp:lastModifiedBy>
  <cp:revision>15</cp:revision>
  <dcterms:created xsi:type="dcterms:W3CDTF">2020-05-01T10:26:20Z</dcterms:created>
  <dcterms:modified xsi:type="dcterms:W3CDTF">2020-05-01T10:56:54Z</dcterms:modified>
</cp:coreProperties>
</file>