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739" r:id="rId2"/>
    <p:sldId id="747" r:id="rId3"/>
    <p:sldId id="749" r:id="rId4"/>
    <p:sldId id="750" r:id="rId5"/>
    <p:sldId id="75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6E10A-C0BA-45FE-A6A7-F3F8BD76B6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E3B424-AA89-4F67-BC70-C02262D5B9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B22AA3-E053-40BF-A760-3689928574AA}"/>
              </a:ext>
            </a:extLst>
          </p:cNvPr>
          <p:cNvSpPr>
            <a:spLocks noGrp="1"/>
          </p:cNvSpPr>
          <p:nvPr>
            <p:ph type="dt" sz="half" idx="10"/>
          </p:nvPr>
        </p:nvSpPr>
        <p:spPr/>
        <p:txBody>
          <a:bodyPr/>
          <a:lstStyle/>
          <a:p>
            <a:fld id="{AFEEFF26-54CB-48DE-87AC-4B4F5B325C5F}" type="datetimeFigureOut">
              <a:rPr lang="en-US" smtClean="0"/>
              <a:t>10/1/2022</a:t>
            </a:fld>
            <a:endParaRPr lang="en-US"/>
          </a:p>
        </p:txBody>
      </p:sp>
      <p:sp>
        <p:nvSpPr>
          <p:cNvPr id="5" name="Footer Placeholder 4">
            <a:extLst>
              <a:ext uri="{FF2B5EF4-FFF2-40B4-BE49-F238E27FC236}">
                <a16:creationId xmlns:a16="http://schemas.microsoft.com/office/drawing/2014/main" id="{6EC8AAD3-EE62-44EF-A9A5-6BA719047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87D6B2-6467-46D3-9342-9650166F0910}"/>
              </a:ext>
            </a:extLst>
          </p:cNvPr>
          <p:cNvSpPr>
            <a:spLocks noGrp="1"/>
          </p:cNvSpPr>
          <p:nvPr>
            <p:ph type="sldNum" sz="quarter" idx="12"/>
          </p:nvPr>
        </p:nvSpPr>
        <p:spPr/>
        <p:txBody>
          <a:bodyPr/>
          <a:lstStyle/>
          <a:p>
            <a:fld id="{7E8D985F-5B7A-4BC6-9F46-7F6B1405AC7B}" type="slidenum">
              <a:rPr lang="en-US" smtClean="0"/>
              <a:t>‹#›</a:t>
            </a:fld>
            <a:endParaRPr lang="en-US"/>
          </a:p>
        </p:txBody>
      </p:sp>
    </p:spTree>
    <p:extLst>
      <p:ext uri="{BB962C8B-B14F-4D97-AF65-F5344CB8AC3E}">
        <p14:creationId xmlns:p14="http://schemas.microsoft.com/office/powerpoint/2010/main" val="2047464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71737-6DB4-4401-8D46-490D4D8FB7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D6B145-F475-49FE-99FA-5F77CE2D0B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969E39-279A-437B-A154-9EB27FB5ECF0}"/>
              </a:ext>
            </a:extLst>
          </p:cNvPr>
          <p:cNvSpPr>
            <a:spLocks noGrp="1"/>
          </p:cNvSpPr>
          <p:nvPr>
            <p:ph type="dt" sz="half" idx="10"/>
          </p:nvPr>
        </p:nvSpPr>
        <p:spPr/>
        <p:txBody>
          <a:bodyPr/>
          <a:lstStyle/>
          <a:p>
            <a:fld id="{AFEEFF26-54CB-48DE-87AC-4B4F5B325C5F}" type="datetimeFigureOut">
              <a:rPr lang="en-US" smtClean="0"/>
              <a:t>10/1/2022</a:t>
            </a:fld>
            <a:endParaRPr lang="en-US"/>
          </a:p>
        </p:txBody>
      </p:sp>
      <p:sp>
        <p:nvSpPr>
          <p:cNvPr id="5" name="Footer Placeholder 4">
            <a:extLst>
              <a:ext uri="{FF2B5EF4-FFF2-40B4-BE49-F238E27FC236}">
                <a16:creationId xmlns:a16="http://schemas.microsoft.com/office/drawing/2014/main" id="{32868844-34EA-464A-984C-8B876B1A90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34C189-A86F-49D9-8654-8D290BE09939}"/>
              </a:ext>
            </a:extLst>
          </p:cNvPr>
          <p:cNvSpPr>
            <a:spLocks noGrp="1"/>
          </p:cNvSpPr>
          <p:nvPr>
            <p:ph type="sldNum" sz="quarter" idx="12"/>
          </p:nvPr>
        </p:nvSpPr>
        <p:spPr/>
        <p:txBody>
          <a:bodyPr/>
          <a:lstStyle/>
          <a:p>
            <a:fld id="{7E8D985F-5B7A-4BC6-9F46-7F6B1405AC7B}" type="slidenum">
              <a:rPr lang="en-US" smtClean="0"/>
              <a:t>‹#›</a:t>
            </a:fld>
            <a:endParaRPr lang="en-US"/>
          </a:p>
        </p:txBody>
      </p:sp>
    </p:spTree>
    <p:extLst>
      <p:ext uri="{BB962C8B-B14F-4D97-AF65-F5344CB8AC3E}">
        <p14:creationId xmlns:p14="http://schemas.microsoft.com/office/powerpoint/2010/main" val="1410282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7009C2-1E76-41A4-B021-21A01E8CE4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DC83FE-8FEA-4500-846F-593DEC8D62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80BD5D-8958-4B1E-AC44-F512F426D89E}"/>
              </a:ext>
            </a:extLst>
          </p:cNvPr>
          <p:cNvSpPr>
            <a:spLocks noGrp="1"/>
          </p:cNvSpPr>
          <p:nvPr>
            <p:ph type="dt" sz="half" idx="10"/>
          </p:nvPr>
        </p:nvSpPr>
        <p:spPr/>
        <p:txBody>
          <a:bodyPr/>
          <a:lstStyle/>
          <a:p>
            <a:fld id="{AFEEFF26-54CB-48DE-87AC-4B4F5B325C5F}" type="datetimeFigureOut">
              <a:rPr lang="en-US" smtClean="0"/>
              <a:t>10/1/2022</a:t>
            </a:fld>
            <a:endParaRPr lang="en-US"/>
          </a:p>
        </p:txBody>
      </p:sp>
      <p:sp>
        <p:nvSpPr>
          <p:cNvPr id="5" name="Footer Placeholder 4">
            <a:extLst>
              <a:ext uri="{FF2B5EF4-FFF2-40B4-BE49-F238E27FC236}">
                <a16:creationId xmlns:a16="http://schemas.microsoft.com/office/drawing/2014/main" id="{063F699E-5722-4B2A-ADC3-3E35F13A76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846A96-4ECD-4400-AD3A-CCDA8D384711}"/>
              </a:ext>
            </a:extLst>
          </p:cNvPr>
          <p:cNvSpPr>
            <a:spLocks noGrp="1"/>
          </p:cNvSpPr>
          <p:nvPr>
            <p:ph type="sldNum" sz="quarter" idx="12"/>
          </p:nvPr>
        </p:nvSpPr>
        <p:spPr/>
        <p:txBody>
          <a:bodyPr/>
          <a:lstStyle/>
          <a:p>
            <a:fld id="{7E8D985F-5B7A-4BC6-9F46-7F6B1405AC7B}" type="slidenum">
              <a:rPr lang="en-US" smtClean="0"/>
              <a:t>‹#›</a:t>
            </a:fld>
            <a:endParaRPr lang="en-US"/>
          </a:p>
        </p:txBody>
      </p:sp>
    </p:spTree>
    <p:extLst>
      <p:ext uri="{BB962C8B-B14F-4D97-AF65-F5344CB8AC3E}">
        <p14:creationId xmlns:p14="http://schemas.microsoft.com/office/powerpoint/2010/main" val="200228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er &amp; Footer">
    <p:bg>
      <p:bgPr>
        <a:solidFill>
          <a:schemeClr val="tx1"/>
        </a:solidFill>
        <a:effectLst/>
      </p:bgPr>
    </p:bg>
    <p:spTree>
      <p:nvGrpSpPr>
        <p:cNvPr id="1" name=""/>
        <p:cNvGrpSpPr/>
        <p:nvPr/>
      </p:nvGrpSpPr>
      <p:grpSpPr>
        <a:xfrm>
          <a:off x="0" y="0"/>
          <a:ext cx="0" cy="0"/>
          <a:chOff x="0" y="0"/>
          <a:chExt cx="0" cy="0"/>
        </a:xfrm>
      </p:grpSpPr>
      <p:sp>
        <p:nvSpPr>
          <p:cNvPr id="128" name="Shape 128"/>
          <p:cNvSpPr/>
          <p:nvPr/>
        </p:nvSpPr>
        <p:spPr>
          <a:xfrm>
            <a:off x="644291" y="884723"/>
            <a:ext cx="10783269" cy="0"/>
          </a:xfrm>
          <a:prstGeom prst="line">
            <a:avLst/>
          </a:prstGeom>
          <a:ln w="12700">
            <a:solidFill>
              <a:srgbClr val="FFFFFF"/>
            </a:solidFill>
            <a:miter lim="400000"/>
          </a:ln>
        </p:spPr>
        <p:txBody>
          <a:bodyPr lIns="25401" tIns="25401" rIns="25401" bIns="25401" anchor="ctr"/>
          <a:lstStyle/>
          <a:p>
            <a:pPr>
              <a:defRPr sz="3200"/>
            </a:pPr>
            <a:endParaRPr sz="1600"/>
          </a:p>
        </p:txBody>
      </p:sp>
      <p:sp>
        <p:nvSpPr>
          <p:cNvPr id="129" name="Shape 129"/>
          <p:cNvSpPr>
            <a:spLocks noGrp="1"/>
          </p:cNvSpPr>
          <p:nvPr>
            <p:ph type="title"/>
          </p:nvPr>
        </p:nvSpPr>
        <p:spPr>
          <a:xfrm>
            <a:off x="609006" y="547694"/>
            <a:ext cx="9652023" cy="363676"/>
          </a:xfrm>
          <a:prstGeom prst="rect">
            <a:avLst/>
          </a:prstGeom>
        </p:spPr>
        <p:txBody>
          <a:bodyPr anchor="t"/>
          <a:lstStyle>
            <a:lvl1pPr algn="l">
              <a:defRPr sz="1751" cap="all">
                <a:solidFill>
                  <a:srgbClr val="FFFFFF"/>
                </a:solidFill>
                <a:latin typeface="Geomanist Bold"/>
                <a:ea typeface="Geomanist Bold"/>
                <a:cs typeface="Geomanist Bold"/>
                <a:sym typeface="Geomanist Bold"/>
              </a:defRPr>
            </a:lvl1pPr>
          </a:lstStyle>
          <a:p>
            <a:r>
              <a:t>Title Text</a:t>
            </a:r>
          </a:p>
        </p:txBody>
      </p:sp>
      <p:sp>
        <p:nvSpPr>
          <p:cNvPr id="14" name="Shape 18">
            <a:extLst>
              <a:ext uri="{FF2B5EF4-FFF2-40B4-BE49-F238E27FC236}">
                <a16:creationId xmlns:a16="http://schemas.microsoft.com/office/drawing/2014/main" id="{7670114A-0792-4FA6-AF18-43A02C9A5E40}"/>
              </a:ext>
            </a:extLst>
          </p:cNvPr>
          <p:cNvSpPr txBox="1">
            <a:spLocks/>
          </p:cNvSpPr>
          <p:nvPr userDrawn="1"/>
        </p:nvSpPr>
        <p:spPr>
          <a:xfrm>
            <a:off x="11827514" y="6507058"/>
            <a:ext cx="298692" cy="290805"/>
          </a:xfrm>
          <a:prstGeom prst="rect">
            <a:avLst/>
          </a:prstGeom>
          <a:ln w="12700">
            <a:miter lim="400000"/>
          </a:ln>
        </p:spPr>
        <p:txBody>
          <a:bodyPr wrap="none" lIns="67733" tIns="67733" rIns="67733" bIns="67733" anchor="ctr">
            <a:spAutoFit/>
          </a:bodyPr>
          <a:lstStyle>
            <a:defPPr marL="0" marR="0" indent="0" algn="l" defTabSz="342900" rtl="0" fontAlgn="auto" latinLnBrk="1" hangingPunct="0">
              <a:lnSpc>
                <a:spcPct val="100000"/>
              </a:lnSpc>
              <a:spcBef>
                <a:spcPts val="0"/>
              </a:spcBef>
              <a:spcAft>
                <a:spcPts val="0"/>
              </a:spcAft>
              <a:buClrTx/>
              <a:buSzTx/>
              <a:buFontTx/>
              <a:buNone/>
              <a:tabLst/>
              <a:defRPr kumimoji="0" sz="675" b="0" i="0" u="none" strike="noStrike" cap="none" spc="0" normalizeH="0" baseline="0">
                <a:ln>
                  <a:noFill/>
                </a:ln>
                <a:solidFill>
                  <a:srgbClr val="000000"/>
                </a:solidFill>
                <a:effectLst/>
                <a:uFillTx/>
              </a:defRPr>
            </a:defPPr>
            <a:lvl1pPr marL="0" marR="0" indent="0" algn="ctr" defTabSz="309563" rtl="0" fontAlgn="auto" latinLnBrk="0" hangingPunct="0">
              <a:lnSpc>
                <a:spcPct val="100000"/>
              </a:lnSpc>
              <a:spcBef>
                <a:spcPts val="0"/>
              </a:spcBef>
              <a:spcAft>
                <a:spcPts val="0"/>
              </a:spcAft>
              <a:buClrTx/>
              <a:buSzTx/>
              <a:buFontTx/>
              <a:buNone/>
              <a:tabLst/>
              <a:defRPr kumimoji="0" sz="751" b="0" i="0" u="none" strike="noStrike" cap="none" spc="0" normalizeH="0" baseline="0">
                <a:ln>
                  <a:noFill/>
                </a:ln>
                <a:solidFill>
                  <a:srgbClr val="FFFFFF"/>
                </a:solidFill>
                <a:effectLst/>
                <a:uFillTx/>
                <a:latin typeface="Geomanist Medium"/>
                <a:ea typeface="Geomanist Medium"/>
                <a:cs typeface="Geomanist Medium"/>
                <a:sym typeface="Geomanist Medium"/>
              </a:defRPr>
            </a:lvl1pPr>
            <a:lvl2pPr marL="0" marR="0" indent="8572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n-lt"/>
                <a:ea typeface="+mn-ea"/>
                <a:cs typeface="+mn-cs"/>
                <a:sym typeface="Helvetica Light"/>
              </a:defRPr>
            </a:lvl2pPr>
            <a:lvl3pPr marL="0" marR="0" indent="17145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n-lt"/>
                <a:ea typeface="+mn-ea"/>
                <a:cs typeface="+mn-cs"/>
                <a:sym typeface="Helvetica Light"/>
              </a:defRPr>
            </a:lvl3pPr>
            <a:lvl4pPr marL="0" marR="0" indent="25717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n-lt"/>
                <a:ea typeface="+mn-ea"/>
                <a:cs typeface="+mn-cs"/>
                <a:sym typeface="Helvetica Light"/>
              </a:defRPr>
            </a:lvl4pPr>
            <a:lvl5pPr marL="0" marR="0" indent="34290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n-lt"/>
                <a:ea typeface="+mn-ea"/>
                <a:cs typeface="+mn-cs"/>
                <a:sym typeface="Helvetica Light"/>
              </a:defRPr>
            </a:lvl5pPr>
            <a:lvl6pPr marL="0" marR="0" indent="42862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n-lt"/>
                <a:ea typeface="+mn-ea"/>
                <a:cs typeface="+mn-cs"/>
                <a:sym typeface="Helvetica Light"/>
              </a:defRPr>
            </a:lvl6pPr>
            <a:lvl7pPr marL="0" marR="0" indent="51435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n-lt"/>
                <a:ea typeface="+mn-ea"/>
                <a:cs typeface="+mn-cs"/>
                <a:sym typeface="Helvetica Light"/>
              </a:defRPr>
            </a:lvl7pPr>
            <a:lvl8pPr marL="0" marR="0" indent="60007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n-lt"/>
                <a:ea typeface="+mn-ea"/>
                <a:cs typeface="+mn-cs"/>
                <a:sym typeface="Helvetica Light"/>
              </a:defRPr>
            </a:lvl8pPr>
            <a:lvl9pPr marL="0" marR="0" indent="68580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n-lt"/>
                <a:ea typeface="+mn-ea"/>
                <a:cs typeface="+mn-cs"/>
                <a:sym typeface="Helvetica Light"/>
              </a:defRPr>
            </a:lvl9pPr>
          </a:lstStyle>
          <a:p>
            <a:fld id="{86CB4B4D-7CA3-9044-876B-883B54F8677D}" type="slidenum">
              <a:rPr lang="en-US" sz="1001" smtClean="0"/>
              <a:pPr/>
              <a:t>‹#›</a:t>
            </a:fld>
            <a:endParaRPr lang="en-US" sz="1001" dirty="0"/>
          </a:p>
        </p:txBody>
      </p:sp>
      <p:sp>
        <p:nvSpPr>
          <p:cNvPr id="17" name="Shape 19">
            <a:extLst>
              <a:ext uri="{FF2B5EF4-FFF2-40B4-BE49-F238E27FC236}">
                <a16:creationId xmlns:a16="http://schemas.microsoft.com/office/drawing/2014/main" id="{D285991E-19CD-4E48-A8CA-8312966048D6}"/>
              </a:ext>
            </a:extLst>
          </p:cNvPr>
          <p:cNvSpPr/>
          <p:nvPr userDrawn="1"/>
        </p:nvSpPr>
        <p:spPr>
          <a:xfrm>
            <a:off x="11828524" y="6504128"/>
            <a:ext cx="296661" cy="296661"/>
          </a:xfrm>
          <a:prstGeom prst="ellipse">
            <a:avLst/>
          </a:prstGeom>
          <a:ln w="12700">
            <a:solidFill>
              <a:srgbClr val="FFFFFF"/>
            </a:solidFill>
            <a:miter lim="400000"/>
          </a:ln>
        </p:spPr>
        <p:txBody>
          <a:bodyPr lIns="25401" tIns="25401" rIns="25401" bIns="25401" anchor="ctr"/>
          <a:lstStyle/>
          <a:p>
            <a:pPr>
              <a:defRPr sz="3200"/>
            </a:pPr>
            <a:endParaRPr sz="1600"/>
          </a:p>
        </p:txBody>
      </p:sp>
    </p:spTree>
    <p:extLst>
      <p:ext uri="{BB962C8B-B14F-4D97-AF65-F5344CB8AC3E}">
        <p14:creationId xmlns:p14="http://schemas.microsoft.com/office/powerpoint/2010/main" val="27055207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he Leader of Presentation">
    <p:bg>
      <p:bgPr>
        <a:solidFill>
          <a:schemeClr val="tx1"/>
        </a:solidFill>
        <a:effectLst/>
      </p:bgPr>
    </p:bg>
    <p:spTree>
      <p:nvGrpSpPr>
        <p:cNvPr id="1" name=""/>
        <p:cNvGrpSpPr/>
        <p:nvPr/>
      </p:nvGrpSpPr>
      <p:grpSpPr>
        <a:xfrm>
          <a:off x="0" y="0"/>
          <a:ext cx="0" cy="0"/>
          <a:chOff x="0" y="0"/>
          <a:chExt cx="0" cy="0"/>
        </a:xfrm>
      </p:grpSpPr>
      <p:sp>
        <p:nvSpPr>
          <p:cNvPr id="51" name="Shape 51"/>
          <p:cNvSpPr>
            <a:spLocks noGrp="1"/>
          </p:cNvSpPr>
          <p:nvPr>
            <p:ph type="pic" idx="13"/>
          </p:nvPr>
        </p:nvSpPr>
        <p:spPr>
          <a:xfrm>
            <a:off x="1" y="0"/>
            <a:ext cx="5025873" cy="6858000"/>
          </a:xfrm>
          <a:prstGeom prst="rect">
            <a:avLst/>
          </a:prstGeom>
        </p:spPr>
        <p:txBody>
          <a:bodyPr lIns="91439" tIns="45719" rIns="91439" bIns="45719" anchor="t">
            <a:noAutofit/>
          </a:bodyPr>
          <a:lstStyle>
            <a:lvl1pPr>
              <a:defRPr sz="1333">
                <a:solidFill>
                  <a:srgbClr val="FFFFFF"/>
                </a:solidFill>
              </a:defRPr>
            </a:lvl1pPr>
          </a:lstStyle>
          <a:p>
            <a:endParaRPr/>
          </a:p>
        </p:txBody>
      </p:sp>
      <p:sp>
        <p:nvSpPr>
          <p:cNvPr id="52" name="Shape 52"/>
          <p:cNvSpPr>
            <a:spLocks noGrp="1"/>
          </p:cNvSpPr>
          <p:nvPr>
            <p:ph type="sldNum" sz="quarter" idx="2"/>
          </p:nvPr>
        </p:nvSpPr>
        <p:spPr>
          <a:xfrm>
            <a:off x="5921842" y="6540501"/>
            <a:ext cx="341973" cy="321456"/>
          </a:xfrm>
          <a:prstGeom prst="rect">
            <a:avLst/>
          </a:prstGeom>
        </p:spPr>
        <p:txBody>
          <a:bodyPr/>
          <a:lstStyle/>
          <a:p>
            <a:fld id="{86CB4B4D-7CA3-9044-876B-883B54F8677D}" type="slidenum">
              <a:t>‹#›</a:t>
            </a:fld>
            <a:endParaRPr/>
          </a:p>
        </p:txBody>
      </p:sp>
      <p:sp>
        <p:nvSpPr>
          <p:cNvPr id="4" name="Shape 18">
            <a:extLst>
              <a:ext uri="{FF2B5EF4-FFF2-40B4-BE49-F238E27FC236}">
                <a16:creationId xmlns:a16="http://schemas.microsoft.com/office/drawing/2014/main" id="{302ADA8B-D00D-4A17-B7C0-A4FA2178367B}"/>
              </a:ext>
            </a:extLst>
          </p:cNvPr>
          <p:cNvSpPr txBox="1">
            <a:spLocks/>
          </p:cNvSpPr>
          <p:nvPr userDrawn="1"/>
        </p:nvSpPr>
        <p:spPr>
          <a:xfrm>
            <a:off x="11827514" y="6507058"/>
            <a:ext cx="298692" cy="290805"/>
          </a:xfrm>
          <a:prstGeom prst="rect">
            <a:avLst/>
          </a:prstGeom>
          <a:ln w="12700">
            <a:miter lim="400000"/>
          </a:ln>
        </p:spPr>
        <p:txBody>
          <a:bodyPr wrap="none" lIns="67733" tIns="67733" rIns="67733" bIns="67733" anchor="ctr">
            <a:spAutoFit/>
          </a:bodyPr>
          <a:lstStyle>
            <a:defPPr marL="0" marR="0" indent="0" algn="l" defTabSz="342900" rtl="0" fontAlgn="auto" latinLnBrk="1" hangingPunct="0">
              <a:lnSpc>
                <a:spcPct val="100000"/>
              </a:lnSpc>
              <a:spcBef>
                <a:spcPts val="0"/>
              </a:spcBef>
              <a:spcAft>
                <a:spcPts val="0"/>
              </a:spcAft>
              <a:buClrTx/>
              <a:buSzTx/>
              <a:buFontTx/>
              <a:buNone/>
              <a:tabLst/>
              <a:defRPr kumimoji="0" sz="675" b="0" i="0" u="none" strike="noStrike" cap="none" spc="0" normalizeH="0" baseline="0">
                <a:ln>
                  <a:noFill/>
                </a:ln>
                <a:solidFill>
                  <a:srgbClr val="000000"/>
                </a:solidFill>
                <a:effectLst/>
                <a:uFillTx/>
              </a:defRPr>
            </a:defPPr>
            <a:lvl1pPr marL="0" marR="0" indent="0" algn="ctr" defTabSz="309563" rtl="0" fontAlgn="auto" latinLnBrk="0" hangingPunct="0">
              <a:lnSpc>
                <a:spcPct val="100000"/>
              </a:lnSpc>
              <a:spcBef>
                <a:spcPts val="0"/>
              </a:spcBef>
              <a:spcAft>
                <a:spcPts val="0"/>
              </a:spcAft>
              <a:buClrTx/>
              <a:buSzTx/>
              <a:buFontTx/>
              <a:buNone/>
              <a:tabLst/>
              <a:defRPr kumimoji="0" sz="751" b="0" i="0" u="none" strike="noStrike" cap="none" spc="0" normalizeH="0" baseline="0">
                <a:ln>
                  <a:noFill/>
                </a:ln>
                <a:solidFill>
                  <a:srgbClr val="FFFFFF"/>
                </a:solidFill>
                <a:effectLst/>
                <a:uFillTx/>
                <a:latin typeface="Geomanist Medium"/>
                <a:ea typeface="Geomanist Medium"/>
                <a:cs typeface="Geomanist Medium"/>
                <a:sym typeface="Geomanist Medium"/>
              </a:defRPr>
            </a:lvl1pPr>
            <a:lvl2pPr marL="0" marR="0" indent="8572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n-lt"/>
                <a:ea typeface="+mn-ea"/>
                <a:cs typeface="+mn-cs"/>
                <a:sym typeface="Helvetica Light"/>
              </a:defRPr>
            </a:lvl2pPr>
            <a:lvl3pPr marL="0" marR="0" indent="17145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n-lt"/>
                <a:ea typeface="+mn-ea"/>
                <a:cs typeface="+mn-cs"/>
                <a:sym typeface="Helvetica Light"/>
              </a:defRPr>
            </a:lvl3pPr>
            <a:lvl4pPr marL="0" marR="0" indent="25717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n-lt"/>
                <a:ea typeface="+mn-ea"/>
                <a:cs typeface="+mn-cs"/>
                <a:sym typeface="Helvetica Light"/>
              </a:defRPr>
            </a:lvl4pPr>
            <a:lvl5pPr marL="0" marR="0" indent="34290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n-lt"/>
                <a:ea typeface="+mn-ea"/>
                <a:cs typeface="+mn-cs"/>
                <a:sym typeface="Helvetica Light"/>
              </a:defRPr>
            </a:lvl5pPr>
            <a:lvl6pPr marL="0" marR="0" indent="42862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n-lt"/>
                <a:ea typeface="+mn-ea"/>
                <a:cs typeface="+mn-cs"/>
                <a:sym typeface="Helvetica Light"/>
              </a:defRPr>
            </a:lvl6pPr>
            <a:lvl7pPr marL="0" marR="0" indent="51435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n-lt"/>
                <a:ea typeface="+mn-ea"/>
                <a:cs typeface="+mn-cs"/>
                <a:sym typeface="Helvetica Light"/>
              </a:defRPr>
            </a:lvl7pPr>
            <a:lvl8pPr marL="0" marR="0" indent="60007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n-lt"/>
                <a:ea typeface="+mn-ea"/>
                <a:cs typeface="+mn-cs"/>
                <a:sym typeface="Helvetica Light"/>
              </a:defRPr>
            </a:lvl8pPr>
            <a:lvl9pPr marL="0" marR="0" indent="68580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n-lt"/>
                <a:ea typeface="+mn-ea"/>
                <a:cs typeface="+mn-cs"/>
                <a:sym typeface="Helvetica Light"/>
              </a:defRPr>
            </a:lvl9pPr>
          </a:lstStyle>
          <a:p>
            <a:fld id="{86CB4B4D-7CA3-9044-876B-883B54F8677D}" type="slidenum">
              <a:rPr lang="en-US" sz="1001" smtClean="0"/>
              <a:pPr/>
              <a:t>‹#›</a:t>
            </a:fld>
            <a:endParaRPr lang="en-US" sz="1001"/>
          </a:p>
        </p:txBody>
      </p:sp>
      <p:sp>
        <p:nvSpPr>
          <p:cNvPr id="5" name="Shape 19">
            <a:extLst>
              <a:ext uri="{FF2B5EF4-FFF2-40B4-BE49-F238E27FC236}">
                <a16:creationId xmlns:a16="http://schemas.microsoft.com/office/drawing/2014/main" id="{A6C61E03-61F8-4049-8560-1DC24C8D9C96}"/>
              </a:ext>
            </a:extLst>
          </p:cNvPr>
          <p:cNvSpPr/>
          <p:nvPr userDrawn="1"/>
        </p:nvSpPr>
        <p:spPr>
          <a:xfrm>
            <a:off x="11828524" y="6504128"/>
            <a:ext cx="296661" cy="296661"/>
          </a:xfrm>
          <a:prstGeom prst="ellipse">
            <a:avLst/>
          </a:prstGeom>
          <a:ln w="12700">
            <a:solidFill>
              <a:srgbClr val="FFFFFF"/>
            </a:solidFill>
            <a:miter lim="400000"/>
          </a:ln>
        </p:spPr>
        <p:txBody>
          <a:bodyPr lIns="25401" tIns="25401" rIns="25401" bIns="25401" anchor="ctr"/>
          <a:lstStyle/>
          <a:p>
            <a:pPr>
              <a:defRPr sz="3200"/>
            </a:pPr>
            <a:endParaRPr sz="1600"/>
          </a:p>
        </p:txBody>
      </p:sp>
    </p:spTree>
    <p:extLst>
      <p:ext uri="{BB962C8B-B14F-4D97-AF65-F5344CB8AC3E}">
        <p14:creationId xmlns:p14="http://schemas.microsoft.com/office/powerpoint/2010/main" val="24334358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03A08-7D1E-4F20-8657-737E2D91E6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461BAB-65BB-4EC3-A30F-4314C21393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3467DB-7FD4-455D-A723-9FC3E1F8142C}"/>
              </a:ext>
            </a:extLst>
          </p:cNvPr>
          <p:cNvSpPr>
            <a:spLocks noGrp="1"/>
          </p:cNvSpPr>
          <p:nvPr>
            <p:ph type="dt" sz="half" idx="10"/>
          </p:nvPr>
        </p:nvSpPr>
        <p:spPr/>
        <p:txBody>
          <a:bodyPr/>
          <a:lstStyle/>
          <a:p>
            <a:fld id="{AFEEFF26-54CB-48DE-87AC-4B4F5B325C5F}" type="datetimeFigureOut">
              <a:rPr lang="en-US" smtClean="0"/>
              <a:t>10/1/2022</a:t>
            </a:fld>
            <a:endParaRPr lang="en-US"/>
          </a:p>
        </p:txBody>
      </p:sp>
      <p:sp>
        <p:nvSpPr>
          <p:cNvPr id="5" name="Footer Placeholder 4">
            <a:extLst>
              <a:ext uri="{FF2B5EF4-FFF2-40B4-BE49-F238E27FC236}">
                <a16:creationId xmlns:a16="http://schemas.microsoft.com/office/drawing/2014/main" id="{A5BDF156-F8AD-4732-9E56-DEF7BD977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AB9EC0-CAE4-41C8-A6FE-F76FDA4B0DD1}"/>
              </a:ext>
            </a:extLst>
          </p:cNvPr>
          <p:cNvSpPr>
            <a:spLocks noGrp="1"/>
          </p:cNvSpPr>
          <p:nvPr>
            <p:ph type="sldNum" sz="quarter" idx="12"/>
          </p:nvPr>
        </p:nvSpPr>
        <p:spPr/>
        <p:txBody>
          <a:bodyPr/>
          <a:lstStyle/>
          <a:p>
            <a:fld id="{7E8D985F-5B7A-4BC6-9F46-7F6B1405AC7B}" type="slidenum">
              <a:rPr lang="en-US" smtClean="0"/>
              <a:t>‹#›</a:t>
            </a:fld>
            <a:endParaRPr lang="en-US"/>
          </a:p>
        </p:txBody>
      </p:sp>
    </p:spTree>
    <p:extLst>
      <p:ext uri="{BB962C8B-B14F-4D97-AF65-F5344CB8AC3E}">
        <p14:creationId xmlns:p14="http://schemas.microsoft.com/office/powerpoint/2010/main" val="2638431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A5513-EF85-4227-A9FA-E7637BD0FC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5D14EF-7405-4E40-B249-6B08C1490A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5F0CEC-AE12-4385-B67C-723D33DF1B10}"/>
              </a:ext>
            </a:extLst>
          </p:cNvPr>
          <p:cNvSpPr>
            <a:spLocks noGrp="1"/>
          </p:cNvSpPr>
          <p:nvPr>
            <p:ph type="dt" sz="half" idx="10"/>
          </p:nvPr>
        </p:nvSpPr>
        <p:spPr/>
        <p:txBody>
          <a:bodyPr/>
          <a:lstStyle/>
          <a:p>
            <a:fld id="{AFEEFF26-54CB-48DE-87AC-4B4F5B325C5F}" type="datetimeFigureOut">
              <a:rPr lang="en-US" smtClean="0"/>
              <a:t>10/1/2022</a:t>
            </a:fld>
            <a:endParaRPr lang="en-US"/>
          </a:p>
        </p:txBody>
      </p:sp>
      <p:sp>
        <p:nvSpPr>
          <p:cNvPr id="5" name="Footer Placeholder 4">
            <a:extLst>
              <a:ext uri="{FF2B5EF4-FFF2-40B4-BE49-F238E27FC236}">
                <a16:creationId xmlns:a16="http://schemas.microsoft.com/office/drawing/2014/main" id="{B70A7EA5-0932-4D39-BDD1-B572362E9C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F75AC-04DB-43FA-B106-08852A1A1C91}"/>
              </a:ext>
            </a:extLst>
          </p:cNvPr>
          <p:cNvSpPr>
            <a:spLocks noGrp="1"/>
          </p:cNvSpPr>
          <p:nvPr>
            <p:ph type="sldNum" sz="quarter" idx="12"/>
          </p:nvPr>
        </p:nvSpPr>
        <p:spPr/>
        <p:txBody>
          <a:bodyPr/>
          <a:lstStyle/>
          <a:p>
            <a:fld id="{7E8D985F-5B7A-4BC6-9F46-7F6B1405AC7B}" type="slidenum">
              <a:rPr lang="en-US" smtClean="0"/>
              <a:t>‹#›</a:t>
            </a:fld>
            <a:endParaRPr lang="en-US"/>
          </a:p>
        </p:txBody>
      </p:sp>
    </p:spTree>
    <p:extLst>
      <p:ext uri="{BB962C8B-B14F-4D97-AF65-F5344CB8AC3E}">
        <p14:creationId xmlns:p14="http://schemas.microsoft.com/office/powerpoint/2010/main" val="1543047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EED34-4920-475F-900A-98CE2E43A0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678BDE-6023-4CF7-B328-1269F2380D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BD1734-C780-4D98-B6EE-E221ABB73A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125174-944E-4F27-B283-E3DA2388FE06}"/>
              </a:ext>
            </a:extLst>
          </p:cNvPr>
          <p:cNvSpPr>
            <a:spLocks noGrp="1"/>
          </p:cNvSpPr>
          <p:nvPr>
            <p:ph type="dt" sz="half" idx="10"/>
          </p:nvPr>
        </p:nvSpPr>
        <p:spPr/>
        <p:txBody>
          <a:bodyPr/>
          <a:lstStyle/>
          <a:p>
            <a:fld id="{AFEEFF26-54CB-48DE-87AC-4B4F5B325C5F}" type="datetimeFigureOut">
              <a:rPr lang="en-US" smtClean="0"/>
              <a:t>10/1/2022</a:t>
            </a:fld>
            <a:endParaRPr lang="en-US"/>
          </a:p>
        </p:txBody>
      </p:sp>
      <p:sp>
        <p:nvSpPr>
          <p:cNvPr id="6" name="Footer Placeholder 5">
            <a:extLst>
              <a:ext uri="{FF2B5EF4-FFF2-40B4-BE49-F238E27FC236}">
                <a16:creationId xmlns:a16="http://schemas.microsoft.com/office/drawing/2014/main" id="{A27B6EB3-16C0-4A8B-BB68-CFCA0EC673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D27695-4788-43CA-8CDD-32DF189724FE}"/>
              </a:ext>
            </a:extLst>
          </p:cNvPr>
          <p:cNvSpPr>
            <a:spLocks noGrp="1"/>
          </p:cNvSpPr>
          <p:nvPr>
            <p:ph type="sldNum" sz="quarter" idx="12"/>
          </p:nvPr>
        </p:nvSpPr>
        <p:spPr/>
        <p:txBody>
          <a:bodyPr/>
          <a:lstStyle/>
          <a:p>
            <a:fld id="{7E8D985F-5B7A-4BC6-9F46-7F6B1405AC7B}" type="slidenum">
              <a:rPr lang="en-US" smtClean="0"/>
              <a:t>‹#›</a:t>
            </a:fld>
            <a:endParaRPr lang="en-US"/>
          </a:p>
        </p:txBody>
      </p:sp>
    </p:spTree>
    <p:extLst>
      <p:ext uri="{BB962C8B-B14F-4D97-AF65-F5344CB8AC3E}">
        <p14:creationId xmlns:p14="http://schemas.microsoft.com/office/powerpoint/2010/main" val="2149777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8414D-861F-4A8F-856D-7E5F77F5A8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E0B8E5-31FE-4BFD-BEF9-942DE681CC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ABE4DD-FF41-4CFF-BA78-174F3232F4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006F21-B80F-4457-9B69-293ECB9EFE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D80135-F5C9-4C19-B020-D041691FB0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5E947A-910E-46EE-9EEE-716FA32E1BDE}"/>
              </a:ext>
            </a:extLst>
          </p:cNvPr>
          <p:cNvSpPr>
            <a:spLocks noGrp="1"/>
          </p:cNvSpPr>
          <p:nvPr>
            <p:ph type="dt" sz="half" idx="10"/>
          </p:nvPr>
        </p:nvSpPr>
        <p:spPr/>
        <p:txBody>
          <a:bodyPr/>
          <a:lstStyle/>
          <a:p>
            <a:fld id="{AFEEFF26-54CB-48DE-87AC-4B4F5B325C5F}" type="datetimeFigureOut">
              <a:rPr lang="en-US" smtClean="0"/>
              <a:t>10/1/2022</a:t>
            </a:fld>
            <a:endParaRPr lang="en-US"/>
          </a:p>
        </p:txBody>
      </p:sp>
      <p:sp>
        <p:nvSpPr>
          <p:cNvPr id="8" name="Footer Placeholder 7">
            <a:extLst>
              <a:ext uri="{FF2B5EF4-FFF2-40B4-BE49-F238E27FC236}">
                <a16:creationId xmlns:a16="http://schemas.microsoft.com/office/drawing/2014/main" id="{17FF7109-DB5D-434E-9421-E364ED3F07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82B0D9-0B8E-44A4-BAE1-1588A7C620A7}"/>
              </a:ext>
            </a:extLst>
          </p:cNvPr>
          <p:cNvSpPr>
            <a:spLocks noGrp="1"/>
          </p:cNvSpPr>
          <p:nvPr>
            <p:ph type="sldNum" sz="quarter" idx="12"/>
          </p:nvPr>
        </p:nvSpPr>
        <p:spPr/>
        <p:txBody>
          <a:bodyPr/>
          <a:lstStyle/>
          <a:p>
            <a:fld id="{7E8D985F-5B7A-4BC6-9F46-7F6B1405AC7B}" type="slidenum">
              <a:rPr lang="en-US" smtClean="0"/>
              <a:t>‹#›</a:t>
            </a:fld>
            <a:endParaRPr lang="en-US"/>
          </a:p>
        </p:txBody>
      </p:sp>
    </p:spTree>
    <p:extLst>
      <p:ext uri="{BB962C8B-B14F-4D97-AF65-F5344CB8AC3E}">
        <p14:creationId xmlns:p14="http://schemas.microsoft.com/office/powerpoint/2010/main" val="2588013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8DAFA-0CC7-48BD-8639-C955205C0F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90EE60-58E5-4027-817D-A2E0C504086C}"/>
              </a:ext>
            </a:extLst>
          </p:cNvPr>
          <p:cNvSpPr>
            <a:spLocks noGrp="1"/>
          </p:cNvSpPr>
          <p:nvPr>
            <p:ph type="dt" sz="half" idx="10"/>
          </p:nvPr>
        </p:nvSpPr>
        <p:spPr/>
        <p:txBody>
          <a:bodyPr/>
          <a:lstStyle/>
          <a:p>
            <a:fld id="{AFEEFF26-54CB-48DE-87AC-4B4F5B325C5F}" type="datetimeFigureOut">
              <a:rPr lang="en-US" smtClean="0"/>
              <a:t>10/1/2022</a:t>
            </a:fld>
            <a:endParaRPr lang="en-US"/>
          </a:p>
        </p:txBody>
      </p:sp>
      <p:sp>
        <p:nvSpPr>
          <p:cNvPr id="4" name="Footer Placeholder 3">
            <a:extLst>
              <a:ext uri="{FF2B5EF4-FFF2-40B4-BE49-F238E27FC236}">
                <a16:creationId xmlns:a16="http://schemas.microsoft.com/office/drawing/2014/main" id="{D4CB1EDE-C1A0-4CF7-9133-0ED9D55C7A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C5D5CC-F4A5-49E2-98CE-2FD4619BDE0C}"/>
              </a:ext>
            </a:extLst>
          </p:cNvPr>
          <p:cNvSpPr>
            <a:spLocks noGrp="1"/>
          </p:cNvSpPr>
          <p:nvPr>
            <p:ph type="sldNum" sz="quarter" idx="12"/>
          </p:nvPr>
        </p:nvSpPr>
        <p:spPr/>
        <p:txBody>
          <a:bodyPr/>
          <a:lstStyle/>
          <a:p>
            <a:fld id="{7E8D985F-5B7A-4BC6-9F46-7F6B1405AC7B}" type="slidenum">
              <a:rPr lang="en-US" smtClean="0"/>
              <a:t>‹#›</a:t>
            </a:fld>
            <a:endParaRPr lang="en-US"/>
          </a:p>
        </p:txBody>
      </p:sp>
    </p:spTree>
    <p:extLst>
      <p:ext uri="{BB962C8B-B14F-4D97-AF65-F5344CB8AC3E}">
        <p14:creationId xmlns:p14="http://schemas.microsoft.com/office/powerpoint/2010/main" val="3558461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2724E2-4142-4D4D-A561-773A863675F4}"/>
              </a:ext>
            </a:extLst>
          </p:cNvPr>
          <p:cNvSpPr>
            <a:spLocks noGrp="1"/>
          </p:cNvSpPr>
          <p:nvPr>
            <p:ph type="dt" sz="half" idx="10"/>
          </p:nvPr>
        </p:nvSpPr>
        <p:spPr/>
        <p:txBody>
          <a:bodyPr/>
          <a:lstStyle/>
          <a:p>
            <a:fld id="{AFEEFF26-54CB-48DE-87AC-4B4F5B325C5F}" type="datetimeFigureOut">
              <a:rPr lang="en-US" smtClean="0"/>
              <a:t>10/1/2022</a:t>
            </a:fld>
            <a:endParaRPr lang="en-US"/>
          </a:p>
        </p:txBody>
      </p:sp>
      <p:sp>
        <p:nvSpPr>
          <p:cNvPr id="3" name="Footer Placeholder 2">
            <a:extLst>
              <a:ext uri="{FF2B5EF4-FFF2-40B4-BE49-F238E27FC236}">
                <a16:creationId xmlns:a16="http://schemas.microsoft.com/office/drawing/2014/main" id="{81636AB8-8473-4563-AE33-9BE337A0F5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5BC3B8-BD1D-4B27-93B9-CE05AD7FF704}"/>
              </a:ext>
            </a:extLst>
          </p:cNvPr>
          <p:cNvSpPr>
            <a:spLocks noGrp="1"/>
          </p:cNvSpPr>
          <p:nvPr>
            <p:ph type="sldNum" sz="quarter" idx="12"/>
          </p:nvPr>
        </p:nvSpPr>
        <p:spPr/>
        <p:txBody>
          <a:bodyPr/>
          <a:lstStyle/>
          <a:p>
            <a:fld id="{7E8D985F-5B7A-4BC6-9F46-7F6B1405AC7B}" type="slidenum">
              <a:rPr lang="en-US" smtClean="0"/>
              <a:t>‹#›</a:t>
            </a:fld>
            <a:endParaRPr lang="en-US"/>
          </a:p>
        </p:txBody>
      </p:sp>
    </p:spTree>
    <p:extLst>
      <p:ext uri="{BB962C8B-B14F-4D97-AF65-F5344CB8AC3E}">
        <p14:creationId xmlns:p14="http://schemas.microsoft.com/office/powerpoint/2010/main" val="705265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F3547-1070-497D-8AD1-4D7C588D75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73DD2F-6B87-49C4-B318-61A5A7C4C9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52792A-A2F4-4E30-AC2A-C9F3062BCE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6FA6DF-6712-4708-A173-7A2792D48822}"/>
              </a:ext>
            </a:extLst>
          </p:cNvPr>
          <p:cNvSpPr>
            <a:spLocks noGrp="1"/>
          </p:cNvSpPr>
          <p:nvPr>
            <p:ph type="dt" sz="half" idx="10"/>
          </p:nvPr>
        </p:nvSpPr>
        <p:spPr/>
        <p:txBody>
          <a:bodyPr/>
          <a:lstStyle/>
          <a:p>
            <a:fld id="{AFEEFF26-54CB-48DE-87AC-4B4F5B325C5F}" type="datetimeFigureOut">
              <a:rPr lang="en-US" smtClean="0"/>
              <a:t>10/1/2022</a:t>
            </a:fld>
            <a:endParaRPr lang="en-US"/>
          </a:p>
        </p:txBody>
      </p:sp>
      <p:sp>
        <p:nvSpPr>
          <p:cNvPr id="6" name="Footer Placeholder 5">
            <a:extLst>
              <a:ext uri="{FF2B5EF4-FFF2-40B4-BE49-F238E27FC236}">
                <a16:creationId xmlns:a16="http://schemas.microsoft.com/office/drawing/2014/main" id="{0457E713-ACC2-4D17-99D4-7DECA7B50B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A31570-657A-40EB-B47F-4BE908504CA3}"/>
              </a:ext>
            </a:extLst>
          </p:cNvPr>
          <p:cNvSpPr>
            <a:spLocks noGrp="1"/>
          </p:cNvSpPr>
          <p:nvPr>
            <p:ph type="sldNum" sz="quarter" idx="12"/>
          </p:nvPr>
        </p:nvSpPr>
        <p:spPr/>
        <p:txBody>
          <a:bodyPr/>
          <a:lstStyle/>
          <a:p>
            <a:fld id="{7E8D985F-5B7A-4BC6-9F46-7F6B1405AC7B}" type="slidenum">
              <a:rPr lang="en-US" smtClean="0"/>
              <a:t>‹#›</a:t>
            </a:fld>
            <a:endParaRPr lang="en-US"/>
          </a:p>
        </p:txBody>
      </p:sp>
    </p:spTree>
    <p:extLst>
      <p:ext uri="{BB962C8B-B14F-4D97-AF65-F5344CB8AC3E}">
        <p14:creationId xmlns:p14="http://schemas.microsoft.com/office/powerpoint/2010/main" val="292646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A41F2-483B-43BA-A058-28ED43DFC3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4EB4CB-7FDC-4793-BE1B-6B42E86DBB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56FFD0-63C4-4D22-BB31-6F45FB6A20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1FB8B7-AD6D-4599-B023-222E491BBED3}"/>
              </a:ext>
            </a:extLst>
          </p:cNvPr>
          <p:cNvSpPr>
            <a:spLocks noGrp="1"/>
          </p:cNvSpPr>
          <p:nvPr>
            <p:ph type="dt" sz="half" idx="10"/>
          </p:nvPr>
        </p:nvSpPr>
        <p:spPr/>
        <p:txBody>
          <a:bodyPr/>
          <a:lstStyle/>
          <a:p>
            <a:fld id="{AFEEFF26-54CB-48DE-87AC-4B4F5B325C5F}" type="datetimeFigureOut">
              <a:rPr lang="en-US" smtClean="0"/>
              <a:t>10/1/2022</a:t>
            </a:fld>
            <a:endParaRPr lang="en-US"/>
          </a:p>
        </p:txBody>
      </p:sp>
      <p:sp>
        <p:nvSpPr>
          <p:cNvPr id="6" name="Footer Placeholder 5">
            <a:extLst>
              <a:ext uri="{FF2B5EF4-FFF2-40B4-BE49-F238E27FC236}">
                <a16:creationId xmlns:a16="http://schemas.microsoft.com/office/drawing/2014/main" id="{71CA339D-C069-4AF0-B9AE-3D5EB1986F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B13312-1F8E-4736-A884-B26597A96BB6}"/>
              </a:ext>
            </a:extLst>
          </p:cNvPr>
          <p:cNvSpPr>
            <a:spLocks noGrp="1"/>
          </p:cNvSpPr>
          <p:nvPr>
            <p:ph type="sldNum" sz="quarter" idx="12"/>
          </p:nvPr>
        </p:nvSpPr>
        <p:spPr/>
        <p:txBody>
          <a:bodyPr/>
          <a:lstStyle/>
          <a:p>
            <a:fld id="{7E8D985F-5B7A-4BC6-9F46-7F6B1405AC7B}" type="slidenum">
              <a:rPr lang="en-US" smtClean="0"/>
              <a:t>‹#›</a:t>
            </a:fld>
            <a:endParaRPr lang="en-US"/>
          </a:p>
        </p:txBody>
      </p:sp>
    </p:spTree>
    <p:extLst>
      <p:ext uri="{BB962C8B-B14F-4D97-AF65-F5344CB8AC3E}">
        <p14:creationId xmlns:p14="http://schemas.microsoft.com/office/powerpoint/2010/main" val="355371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CC7D0A-0E74-415E-A8FD-323BA864DD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063952-A175-4E6E-936C-DD31DC6D8E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15B971-DE3D-49FB-BD42-4FE0364E8F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EEFF26-54CB-48DE-87AC-4B4F5B325C5F}" type="datetimeFigureOut">
              <a:rPr lang="en-US" smtClean="0"/>
              <a:t>10/1/2022</a:t>
            </a:fld>
            <a:endParaRPr lang="en-US"/>
          </a:p>
        </p:txBody>
      </p:sp>
      <p:sp>
        <p:nvSpPr>
          <p:cNvPr id="5" name="Footer Placeholder 4">
            <a:extLst>
              <a:ext uri="{FF2B5EF4-FFF2-40B4-BE49-F238E27FC236}">
                <a16:creationId xmlns:a16="http://schemas.microsoft.com/office/drawing/2014/main" id="{7E29AAF5-4A1D-4E7B-8E1E-3E72D54DE9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C98863-17F9-4DD6-9638-02EE7BAFFC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8D985F-5B7A-4BC6-9F46-7F6B1405AC7B}" type="slidenum">
              <a:rPr lang="en-US" smtClean="0"/>
              <a:t>‹#›</a:t>
            </a:fld>
            <a:endParaRPr lang="en-US"/>
          </a:p>
        </p:txBody>
      </p:sp>
    </p:spTree>
    <p:extLst>
      <p:ext uri="{BB962C8B-B14F-4D97-AF65-F5344CB8AC3E}">
        <p14:creationId xmlns:p14="http://schemas.microsoft.com/office/powerpoint/2010/main" val="3702846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a:extLst>
              <a:ext uri="{FF2B5EF4-FFF2-40B4-BE49-F238E27FC236}">
                <a16:creationId xmlns:a16="http://schemas.microsoft.com/office/drawing/2014/main" id="{B40D66E0-6FE7-42E2-91F8-131CE51B26BA}"/>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l="1222" r="1222"/>
          <a:stretch>
            <a:fillRect/>
          </a:stretch>
        </p:blipFill>
        <p:spPr>
          <a:xfrm>
            <a:off x="0" y="0"/>
            <a:ext cx="3713163" cy="6858000"/>
          </a:xfrm>
          <a:noFill/>
        </p:spPr>
      </p:pic>
      <p:sp>
        <p:nvSpPr>
          <p:cNvPr id="30666" name="Shape 30666"/>
          <p:cNvSpPr/>
          <p:nvPr/>
        </p:nvSpPr>
        <p:spPr>
          <a:xfrm>
            <a:off x="5979316" y="1683156"/>
            <a:ext cx="5067467" cy="697629"/>
          </a:xfrm>
          <a:prstGeom prst="rect">
            <a:avLst/>
          </a:prstGeom>
          <a:ln w="12700">
            <a:miter lim="400000"/>
          </a:ln>
          <a:extLst>
            <a:ext uri="{C572A759-6A51-4108-AA02-DFA0A04FC94B}">
              <ma14:wrappingTextBoxFlag xmlns="" xmlns:ma14="http://schemas.microsoft.com/office/mac/drawingml/2011/main" val="1"/>
            </a:ext>
          </a:extLst>
        </p:spPr>
        <p:txBody>
          <a:bodyPr lIns="25401" tIns="25401" rIns="25401" bIns="25401">
            <a:spAutoFit/>
          </a:bodyPr>
          <a:lstStyle>
            <a:lvl1pPr algn="l">
              <a:lnSpc>
                <a:spcPct val="60000"/>
              </a:lnSpc>
              <a:spcBef>
                <a:spcPts val="800"/>
              </a:spcBef>
              <a:defRPr sz="10000">
                <a:solidFill>
                  <a:srgbClr val="0085AD"/>
                </a:solidFill>
                <a:latin typeface="Geomanist Ultra"/>
                <a:ea typeface="Geomanist Ultra"/>
                <a:cs typeface="Geomanist Ultra"/>
                <a:sym typeface="Geomanist Ultra"/>
              </a:defRPr>
            </a:lvl1pPr>
          </a:lstStyle>
          <a:p>
            <a:pPr defTabSz="412740" hangingPunct="0">
              <a:spcBef>
                <a:spcPts val="1067"/>
              </a:spcBef>
              <a:defRPr/>
            </a:pPr>
            <a:r>
              <a:rPr lang="en-US" sz="6000" kern="0" dirty="0">
                <a:solidFill>
                  <a:srgbClr val="EF6C00"/>
                </a:solidFill>
              </a:rPr>
              <a:t>Blockchain</a:t>
            </a:r>
            <a:endParaRPr sz="6000" kern="0" dirty="0">
              <a:solidFill>
                <a:srgbClr val="EF6C00"/>
              </a:solidFill>
            </a:endParaRPr>
          </a:p>
        </p:txBody>
      </p:sp>
      <p:sp>
        <p:nvSpPr>
          <p:cNvPr id="30667" name="Shape 30667"/>
          <p:cNvSpPr/>
          <p:nvPr/>
        </p:nvSpPr>
        <p:spPr>
          <a:xfrm>
            <a:off x="5979316" y="2939302"/>
            <a:ext cx="5067467" cy="327849"/>
          </a:xfrm>
          <a:prstGeom prst="rect">
            <a:avLst/>
          </a:prstGeom>
          <a:ln w="12700">
            <a:miter lim="400000"/>
          </a:ln>
          <a:extLst>
            <a:ext uri="{C572A759-6A51-4108-AA02-DFA0A04FC94B}">
              <ma14:wrappingTextBoxFlag xmlns="" xmlns:ma14="http://schemas.microsoft.com/office/mac/drawingml/2011/main" val="1"/>
            </a:ext>
          </a:extLst>
        </p:spPr>
        <p:txBody>
          <a:bodyPr lIns="25401" tIns="25401" rIns="25401" bIns="25401">
            <a:spAutoFit/>
          </a:bodyPr>
          <a:lstStyle>
            <a:lvl1pPr algn="l">
              <a:lnSpc>
                <a:spcPct val="60000"/>
              </a:lnSpc>
              <a:spcBef>
                <a:spcPts val="800"/>
              </a:spcBef>
              <a:defRPr sz="2500">
                <a:solidFill>
                  <a:srgbClr val="4C6077"/>
                </a:solidFill>
                <a:latin typeface="Geomanist Regular"/>
                <a:ea typeface="Geomanist Regular"/>
                <a:cs typeface="Geomanist Regular"/>
                <a:sym typeface="Geomanist Regular"/>
              </a:defRPr>
            </a:lvl1pPr>
          </a:lstStyle>
          <a:p>
            <a:pPr defTabSz="412740" hangingPunct="0">
              <a:spcBef>
                <a:spcPts val="1067"/>
              </a:spcBef>
              <a:defRPr/>
            </a:pPr>
            <a:r>
              <a:rPr lang="en-US" sz="2800" b="1" kern="0" dirty="0">
                <a:solidFill>
                  <a:srgbClr val="FFFFFF"/>
                </a:solidFill>
              </a:rPr>
              <a:t>Benefits and Challenges</a:t>
            </a:r>
            <a:endParaRPr sz="2800" b="1" kern="0" dirty="0">
              <a:solidFill>
                <a:srgbClr val="FFFFFF"/>
              </a:solidFill>
            </a:endParaRPr>
          </a:p>
        </p:txBody>
      </p:sp>
    </p:spTree>
    <p:extLst>
      <p:ext uri="{BB962C8B-B14F-4D97-AF65-F5344CB8AC3E}">
        <p14:creationId xmlns:p14="http://schemas.microsoft.com/office/powerpoint/2010/main" val="4114745230"/>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iterate>
                                    <p:tmAbs val="0"/>
                                  </p:iterate>
                                  <p:childTnLst>
                                    <p:set>
                                      <p:cBhvr>
                                        <p:cTn id="6" fill="hold"/>
                                        <p:tgtEl>
                                          <p:spTgt spid="30666"/>
                                        </p:tgtEl>
                                        <p:attrNameLst>
                                          <p:attrName>style.visibility</p:attrName>
                                        </p:attrNameLst>
                                      </p:cBhvr>
                                      <p:to>
                                        <p:strVal val="visible"/>
                                      </p:to>
                                    </p:set>
                                    <p:anim calcmode="lin" valueType="num">
                                      <p:cBhvr>
                                        <p:cTn id="7" dur="1000" fill="hold"/>
                                        <p:tgtEl>
                                          <p:spTgt spid="30666"/>
                                        </p:tgtEl>
                                        <p:attrNameLst>
                                          <p:attrName>ppt_w</p:attrName>
                                        </p:attrNameLst>
                                      </p:cBhvr>
                                      <p:tavLst>
                                        <p:tav tm="0">
                                          <p:val>
                                            <p:strVal val="4*#ppt_w"/>
                                          </p:val>
                                        </p:tav>
                                        <p:tav tm="100000">
                                          <p:val>
                                            <p:strVal val="#ppt_w"/>
                                          </p:val>
                                        </p:tav>
                                      </p:tavLst>
                                    </p:anim>
                                    <p:anim calcmode="lin" valueType="num">
                                      <p:cBhvr>
                                        <p:cTn id="8" dur="1000" fill="hold"/>
                                        <p:tgtEl>
                                          <p:spTgt spid="30666"/>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66"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96" name="Shape 30896"/>
          <p:cNvSpPr>
            <a:spLocks noGrp="1"/>
          </p:cNvSpPr>
          <p:nvPr>
            <p:ph type="title"/>
          </p:nvPr>
        </p:nvSpPr>
        <p:spPr>
          <a:xfrm>
            <a:off x="609006" y="421082"/>
            <a:ext cx="9652023" cy="363676"/>
          </a:xfrm>
          <a:prstGeom prst="rect">
            <a:avLst/>
          </a:prstGeom>
        </p:spPr>
        <p:txBody>
          <a:bodyPr>
            <a:noAutofit/>
          </a:bodyPr>
          <a:lstStyle/>
          <a:p>
            <a:r>
              <a:rPr lang="en-US" sz="2800" dirty="0"/>
              <a:t>BENEFITS</a:t>
            </a:r>
            <a:endParaRPr sz="2800" dirty="0"/>
          </a:p>
        </p:txBody>
      </p:sp>
      <p:sp>
        <p:nvSpPr>
          <p:cNvPr id="30897" name="Shape 30897"/>
          <p:cNvSpPr/>
          <p:nvPr/>
        </p:nvSpPr>
        <p:spPr>
          <a:xfrm>
            <a:off x="1452689" y="1490285"/>
            <a:ext cx="10071321" cy="1016434"/>
          </a:xfrm>
          <a:prstGeom prst="rect">
            <a:avLst/>
          </a:prstGeom>
          <a:ln w="12700">
            <a:miter lim="400000"/>
          </a:ln>
          <a:extLst>
            <a:ext uri="{C572A759-6A51-4108-AA02-DFA0A04FC94B}">
              <ma14:wrappingTextBoxFlag xmlns="" xmlns:ma14="http://schemas.microsoft.com/office/mac/drawingml/2011/main" val="1"/>
            </a:ext>
          </a:extLst>
        </p:spPr>
        <p:txBody>
          <a:bodyPr wrap="square" lIns="25401" tIns="25401" rIns="25401" bIns="25401">
            <a:spAutoFit/>
          </a:bodyPr>
          <a:lstStyle>
            <a:lvl1pPr algn="l">
              <a:lnSpc>
                <a:spcPct val="120000"/>
              </a:lnSpc>
              <a:defRPr sz="2000">
                <a:latin typeface="Geomanist Light"/>
                <a:ea typeface="Geomanist Light"/>
                <a:cs typeface="Geomanist Light"/>
                <a:sym typeface="Geomanist Light"/>
              </a:defRPr>
            </a:lvl1pPr>
          </a:lstStyle>
          <a:p>
            <a:pPr defTabSz="412740" hangingPunct="0">
              <a:defRPr/>
            </a:pPr>
            <a:r>
              <a:rPr lang="en-US" sz="1800" b="1" kern="0" dirty="0">
                <a:solidFill>
                  <a:srgbClr val="FFFFFF"/>
                </a:solidFill>
                <a:latin typeface="Arial Narrow" panose="020B0606020202030204" pitchFamily="34" charset="0"/>
              </a:rPr>
              <a:t>Decentralization:</a:t>
            </a:r>
          </a:p>
          <a:p>
            <a:pPr defTabSz="412740" hangingPunct="0">
              <a:defRPr/>
            </a:pPr>
            <a:r>
              <a:rPr lang="en-US" sz="1800" kern="0" dirty="0">
                <a:solidFill>
                  <a:srgbClr val="FFFFFF"/>
                </a:solidFill>
                <a:latin typeface="Arial Narrow" panose="020B0606020202030204" pitchFamily="34" charset="0"/>
              </a:rPr>
              <a:t>There is no need for a trusted third party or intermediary to validate transactions; instead, a consensus</a:t>
            </a:r>
          </a:p>
          <a:p>
            <a:pPr defTabSz="412740" hangingPunct="0">
              <a:defRPr/>
            </a:pPr>
            <a:r>
              <a:rPr lang="en-US" sz="1800" kern="0" dirty="0">
                <a:solidFill>
                  <a:srgbClr val="FFFFFF"/>
                </a:solidFill>
                <a:latin typeface="Arial Narrow" panose="020B0606020202030204" pitchFamily="34" charset="0"/>
              </a:rPr>
              <a:t>mechanism is used to agree on the validity of transactions.</a:t>
            </a:r>
            <a:endParaRPr sz="1800" kern="0" dirty="0">
              <a:solidFill>
                <a:srgbClr val="FFFFFF"/>
              </a:solidFill>
              <a:latin typeface="Arial Narrow" panose="020B0606020202030204" pitchFamily="34" charset="0"/>
            </a:endParaRPr>
          </a:p>
        </p:txBody>
      </p:sp>
      <p:grpSp>
        <p:nvGrpSpPr>
          <p:cNvPr id="30900" name="Group 30900"/>
          <p:cNvGrpSpPr/>
          <p:nvPr/>
        </p:nvGrpSpPr>
        <p:grpSpPr>
          <a:xfrm>
            <a:off x="556191" y="1374422"/>
            <a:ext cx="735296" cy="751939"/>
            <a:chOff x="0" y="-163928"/>
            <a:chExt cx="1470590" cy="1503874"/>
          </a:xfrm>
        </p:grpSpPr>
        <p:sp>
          <p:nvSpPr>
            <p:cNvPr id="30898" name="Shape 30898"/>
            <p:cNvSpPr/>
            <p:nvPr/>
          </p:nvSpPr>
          <p:spPr>
            <a:xfrm>
              <a:off x="0" y="-163928"/>
              <a:ext cx="1470590" cy="150387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5401" tIns="25401" rIns="25401" bIns="25401" numCol="1" anchor="t">
              <a:spAutoFit/>
            </a:bodyPr>
            <a:lstStyle>
              <a:lvl1pPr>
                <a:lnSpc>
                  <a:spcPct val="120000"/>
                </a:lnSpc>
                <a:defRPr sz="8000">
                  <a:solidFill>
                    <a:srgbClr val="0085AD"/>
                  </a:solidFill>
                  <a:latin typeface="Geomanist Bold"/>
                  <a:ea typeface="Geomanist Bold"/>
                  <a:cs typeface="Geomanist Bold"/>
                  <a:sym typeface="Geomanist Bold"/>
                </a:defRPr>
              </a:lvl1pPr>
            </a:lstStyle>
            <a:p>
              <a:pPr algn="ctr" defTabSz="412740" hangingPunct="0">
                <a:defRPr/>
              </a:pPr>
              <a:r>
                <a:rPr sz="4000" kern="0" dirty="0">
                  <a:solidFill>
                    <a:srgbClr val="EF6C00"/>
                  </a:solidFill>
                </a:rPr>
                <a:t>01</a:t>
              </a:r>
            </a:p>
          </p:txBody>
        </p:sp>
        <p:sp>
          <p:nvSpPr>
            <p:cNvPr id="30899" name="Shape 30899"/>
            <p:cNvSpPr/>
            <p:nvPr/>
          </p:nvSpPr>
          <p:spPr>
            <a:xfrm>
              <a:off x="223595" y="1172968"/>
              <a:ext cx="1061499" cy="85019"/>
            </a:xfrm>
            <a:prstGeom prst="rect">
              <a:avLst/>
            </a:prstGeom>
            <a:solidFill>
              <a:schemeClr val="accent1"/>
            </a:solidFill>
            <a:ln w="12700" cap="flat">
              <a:noFill/>
              <a:miter lim="400000"/>
            </a:ln>
            <a:effectLst/>
          </p:spPr>
          <p:txBody>
            <a:bodyPr wrap="square" lIns="25401" tIns="25401" rIns="25401" bIns="25401" numCol="1" anchor="ctr">
              <a:noAutofit/>
            </a:bodyPr>
            <a:lstStyle/>
            <a:p>
              <a:pPr algn="ctr" defTabSz="412740" hangingPunct="0">
                <a:defRPr sz="3200">
                  <a:solidFill>
                    <a:srgbClr val="FFFFFF"/>
                  </a:solidFill>
                </a:defRPr>
              </a:pPr>
              <a:endParaRPr sz="1600" kern="0">
                <a:solidFill>
                  <a:srgbClr val="FFFFFF"/>
                </a:solidFill>
                <a:latin typeface="Helvetica Light"/>
                <a:sym typeface="Helvetica Light"/>
              </a:endParaRPr>
            </a:p>
          </p:txBody>
        </p:sp>
      </p:grpSp>
      <p:sp>
        <p:nvSpPr>
          <p:cNvPr id="30905" name="Shape 30905"/>
          <p:cNvSpPr/>
          <p:nvPr/>
        </p:nvSpPr>
        <p:spPr>
          <a:xfrm>
            <a:off x="1452690" y="2662297"/>
            <a:ext cx="10071320" cy="684485"/>
          </a:xfrm>
          <a:prstGeom prst="rect">
            <a:avLst/>
          </a:prstGeom>
          <a:ln w="12700">
            <a:miter lim="400000"/>
          </a:ln>
          <a:extLst>
            <a:ext uri="{C572A759-6A51-4108-AA02-DFA0A04FC94B}">
              <ma14:wrappingTextBoxFlag xmlns="" xmlns:ma14="http://schemas.microsoft.com/office/mac/drawingml/2011/main" val="1"/>
            </a:ext>
          </a:extLst>
        </p:spPr>
        <p:txBody>
          <a:bodyPr wrap="square" lIns="25401" tIns="25401" rIns="25401" bIns="25401">
            <a:spAutoFit/>
          </a:bodyPr>
          <a:lstStyle>
            <a:lvl1pPr algn="l">
              <a:lnSpc>
                <a:spcPct val="120000"/>
              </a:lnSpc>
              <a:defRPr sz="2000">
                <a:latin typeface="Geomanist Light"/>
                <a:ea typeface="Geomanist Light"/>
                <a:cs typeface="Geomanist Light"/>
                <a:sym typeface="Geomanist Light"/>
              </a:defRPr>
            </a:lvl1pPr>
          </a:lstStyle>
          <a:p>
            <a:pPr defTabSz="412740" hangingPunct="0">
              <a:defRPr/>
            </a:pPr>
            <a:r>
              <a:rPr lang="en-US" sz="1800" b="1" kern="0" dirty="0">
                <a:solidFill>
                  <a:srgbClr val="FFFFFF"/>
                </a:solidFill>
                <a:latin typeface="Arial Narrow" panose="020B0606020202030204" pitchFamily="34" charset="0"/>
              </a:rPr>
              <a:t>Transparency and Trust: </a:t>
            </a:r>
          </a:p>
          <a:p>
            <a:pPr defTabSz="412740" hangingPunct="0">
              <a:defRPr/>
            </a:pPr>
            <a:r>
              <a:rPr lang="en-US" sz="1800" kern="0" dirty="0">
                <a:solidFill>
                  <a:srgbClr val="FFFFFF"/>
                </a:solidFill>
                <a:latin typeface="Arial Narrow" panose="020B0606020202030204" pitchFamily="34" charset="0"/>
              </a:rPr>
              <a:t>As blockchains are shared and everyone can see what is on the blockchain, this allows the system to be transparent.</a:t>
            </a:r>
            <a:endParaRPr sz="1800" kern="0" dirty="0">
              <a:solidFill>
                <a:srgbClr val="FFFFFF"/>
              </a:solidFill>
              <a:latin typeface="Arial Narrow" panose="020B0606020202030204" pitchFamily="34" charset="0"/>
            </a:endParaRPr>
          </a:p>
        </p:txBody>
      </p:sp>
      <p:grpSp>
        <p:nvGrpSpPr>
          <p:cNvPr id="30908" name="Group 30908"/>
          <p:cNvGrpSpPr/>
          <p:nvPr/>
        </p:nvGrpSpPr>
        <p:grpSpPr>
          <a:xfrm>
            <a:off x="556191" y="2546437"/>
            <a:ext cx="735296" cy="751939"/>
            <a:chOff x="0" y="-163928"/>
            <a:chExt cx="1470590" cy="1503874"/>
          </a:xfrm>
        </p:grpSpPr>
        <p:sp>
          <p:nvSpPr>
            <p:cNvPr id="30906" name="Shape 30906"/>
            <p:cNvSpPr/>
            <p:nvPr/>
          </p:nvSpPr>
          <p:spPr>
            <a:xfrm>
              <a:off x="0" y="-163928"/>
              <a:ext cx="1470590" cy="150387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5401" tIns="25401" rIns="25401" bIns="25401" numCol="1" anchor="t">
              <a:spAutoFit/>
            </a:bodyPr>
            <a:lstStyle>
              <a:lvl1pPr>
                <a:lnSpc>
                  <a:spcPct val="120000"/>
                </a:lnSpc>
                <a:defRPr sz="8000">
                  <a:solidFill>
                    <a:srgbClr val="00B18D"/>
                  </a:solidFill>
                  <a:latin typeface="Geomanist Bold"/>
                  <a:ea typeface="Geomanist Bold"/>
                  <a:cs typeface="Geomanist Bold"/>
                  <a:sym typeface="Geomanist Bold"/>
                </a:defRPr>
              </a:lvl1pPr>
            </a:lstStyle>
            <a:p>
              <a:pPr algn="ctr" defTabSz="412740" hangingPunct="0">
                <a:defRPr/>
              </a:pPr>
              <a:r>
                <a:rPr sz="4000" kern="0" dirty="0">
                  <a:solidFill>
                    <a:srgbClr val="F57C00"/>
                  </a:solidFill>
                </a:rPr>
                <a:t>02</a:t>
              </a:r>
            </a:p>
          </p:txBody>
        </p:sp>
        <p:sp>
          <p:nvSpPr>
            <p:cNvPr id="30907" name="Shape 30907"/>
            <p:cNvSpPr/>
            <p:nvPr/>
          </p:nvSpPr>
          <p:spPr>
            <a:xfrm>
              <a:off x="223595" y="1172968"/>
              <a:ext cx="1061499" cy="85019"/>
            </a:xfrm>
            <a:prstGeom prst="rect">
              <a:avLst/>
            </a:prstGeom>
            <a:solidFill>
              <a:schemeClr val="accent2"/>
            </a:solidFill>
            <a:ln w="12700" cap="flat">
              <a:noFill/>
              <a:miter lim="400000"/>
            </a:ln>
            <a:effectLst/>
          </p:spPr>
          <p:txBody>
            <a:bodyPr wrap="square" lIns="25401" tIns="25401" rIns="25401" bIns="25401" numCol="1" anchor="ctr">
              <a:noAutofit/>
            </a:bodyPr>
            <a:lstStyle/>
            <a:p>
              <a:pPr algn="ctr" defTabSz="412740" hangingPunct="0">
                <a:defRPr sz="3200">
                  <a:solidFill>
                    <a:srgbClr val="FFFFFF"/>
                  </a:solidFill>
                </a:defRPr>
              </a:pPr>
              <a:endParaRPr sz="1600" kern="0">
                <a:solidFill>
                  <a:srgbClr val="FFFFFF"/>
                </a:solidFill>
                <a:latin typeface="Helvetica Light"/>
                <a:sym typeface="Helvetica Light"/>
              </a:endParaRPr>
            </a:p>
          </p:txBody>
        </p:sp>
      </p:grpSp>
      <p:sp>
        <p:nvSpPr>
          <p:cNvPr id="30913" name="Shape 30913"/>
          <p:cNvSpPr/>
          <p:nvPr/>
        </p:nvSpPr>
        <p:spPr>
          <a:xfrm>
            <a:off x="1452690" y="3834312"/>
            <a:ext cx="9773328" cy="684035"/>
          </a:xfrm>
          <a:prstGeom prst="rect">
            <a:avLst/>
          </a:prstGeom>
          <a:ln w="12700">
            <a:miter lim="400000"/>
          </a:ln>
          <a:extLst>
            <a:ext uri="{C572A759-6A51-4108-AA02-DFA0A04FC94B}">
              <ma14:wrappingTextBoxFlag xmlns="" xmlns:ma14="http://schemas.microsoft.com/office/mac/drawingml/2011/main" val="1"/>
            </a:ext>
          </a:extLst>
        </p:spPr>
        <p:txBody>
          <a:bodyPr wrap="square" lIns="25401" tIns="25401" rIns="25401" bIns="25401">
            <a:spAutoFit/>
          </a:bodyPr>
          <a:lstStyle>
            <a:lvl1pPr algn="l">
              <a:lnSpc>
                <a:spcPct val="120000"/>
              </a:lnSpc>
              <a:defRPr sz="2000">
                <a:latin typeface="Geomanist Light"/>
                <a:ea typeface="Geomanist Light"/>
                <a:cs typeface="Geomanist Light"/>
                <a:sym typeface="Geomanist Light"/>
              </a:defRPr>
            </a:lvl1pPr>
          </a:lstStyle>
          <a:p>
            <a:pPr defTabSz="412740" hangingPunct="0">
              <a:defRPr/>
            </a:pPr>
            <a:r>
              <a:rPr lang="en-US" sz="1800" b="1" kern="0" dirty="0">
                <a:solidFill>
                  <a:srgbClr val="FFFFFF"/>
                </a:solidFill>
                <a:latin typeface="Arial Narrow" panose="020B0606020202030204" pitchFamily="34" charset="0"/>
              </a:rPr>
              <a:t>Immutability: </a:t>
            </a:r>
          </a:p>
          <a:p>
            <a:pPr defTabSz="412740" hangingPunct="0">
              <a:defRPr/>
            </a:pPr>
            <a:r>
              <a:rPr lang="en-US" sz="1800" kern="0" dirty="0">
                <a:solidFill>
                  <a:srgbClr val="FFFFFF"/>
                </a:solidFill>
                <a:latin typeface="Arial Narrow" panose="020B0606020202030204" pitchFamily="34" charset="0"/>
              </a:rPr>
              <a:t>Once the data has been written to the blockchain, it is extremely difficult to change it back.</a:t>
            </a:r>
            <a:endParaRPr sz="1800" kern="0" dirty="0">
              <a:solidFill>
                <a:srgbClr val="FFFFFF"/>
              </a:solidFill>
              <a:latin typeface="Arial Narrow" panose="020B0606020202030204" pitchFamily="34" charset="0"/>
            </a:endParaRPr>
          </a:p>
        </p:txBody>
      </p:sp>
      <p:grpSp>
        <p:nvGrpSpPr>
          <p:cNvPr id="30916" name="Group 30916"/>
          <p:cNvGrpSpPr/>
          <p:nvPr/>
        </p:nvGrpSpPr>
        <p:grpSpPr>
          <a:xfrm>
            <a:off x="556191" y="3718449"/>
            <a:ext cx="735296" cy="751939"/>
            <a:chOff x="0" y="-163928"/>
            <a:chExt cx="1470590" cy="1503874"/>
          </a:xfrm>
        </p:grpSpPr>
        <p:sp>
          <p:nvSpPr>
            <p:cNvPr id="30914" name="Shape 30914"/>
            <p:cNvSpPr/>
            <p:nvPr/>
          </p:nvSpPr>
          <p:spPr>
            <a:xfrm>
              <a:off x="0" y="-163928"/>
              <a:ext cx="1470590" cy="150387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5401" tIns="25401" rIns="25401" bIns="25401" numCol="1" anchor="t">
              <a:spAutoFit/>
            </a:bodyPr>
            <a:lstStyle>
              <a:lvl1pPr>
                <a:lnSpc>
                  <a:spcPct val="120000"/>
                </a:lnSpc>
                <a:defRPr sz="8000">
                  <a:solidFill>
                    <a:srgbClr val="95C348"/>
                  </a:solidFill>
                  <a:latin typeface="Geomanist Bold"/>
                  <a:ea typeface="Geomanist Bold"/>
                  <a:cs typeface="Geomanist Bold"/>
                  <a:sym typeface="Geomanist Bold"/>
                </a:defRPr>
              </a:lvl1pPr>
            </a:lstStyle>
            <a:p>
              <a:pPr algn="ctr" defTabSz="412740" hangingPunct="0">
                <a:defRPr/>
              </a:pPr>
              <a:r>
                <a:rPr sz="4000" kern="0" dirty="0">
                  <a:solidFill>
                    <a:srgbClr val="FF9800"/>
                  </a:solidFill>
                </a:rPr>
                <a:t>03</a:t>
              </a:r>
            </a:p>
          </p:txBody>
        </p:sp>
        <p:sp>
          <p:nvSpPr>
            <p:cNvPr id="30915" name="Shape 30915"/>
            <p:cNvSpPr/>
            <p:nvPr/>
          </p:nvSpPr>
          <p:spPr>
            <a:xfrm>
              <a:off x="223595" y="1172968"/>
              <a:ext cx="1061499" cy="85019"/>
            </a:xfrm>
            <a:prstGeom prst="rect">
              <a:avLst/>
            </a:prstGeom>
            <a:solidFill>
              <a:schemeClr val="accent3"/>
            </a:solidFill>
            <a:ln w="12700" cap="flat">
              <a:noFill/>
              <a:miter lim="400000"/>
            </a:ln>
            <a:effectLst/>
          </p:spPr>
          <p:txBody>
            <a:bodyPr wrap="square" lIns="25401" tIns="25401" rIns="25401" bIns="25401" numCol="1" anchor="ctr">
              <a:noAutofit/>
            </a:bodyPr>
            <a:lstStyle/>
            <a:p>
              <a:pPr algn="ctr" defTabSz="412740" hangingPunct="0">
                <a:defRPr sz="3200">
                  <a:solidFill>
                    <a:srgbClr val="FFFFFF"/>
                  </a:solidFill>
                </a:defRPr>
              </a:pPr>
              <a:endParaRPr sz="1600" kern="0">
                <a:solidFill>
                  <a:srgbClr val="FFFFFF"/>
                </a:solidFill>
                <a:latin typeface="Helvetica Light"/>
                <a:sym typeface="Helvetica Light"/>
              </a:endParaRPr>
            </a:p>
          </p:txBody>
        </p:sp>
      </p:grpSp>
      <p:sp>
        <p:nvSpPr>
          <p:cNvPr id="30921" name="Shape 30921"/>
          <p:cNvSpPr/>
          <p:nvPr/>
        </p:nvSpPr>
        <p:spPr>
          <a:xfrm>
            <a:off x="1452690" y="5006324"/>
            <a:ext cx="9773328" cy="1016434"/>
          </a:xfrm>
          <a:prstGeom prst="rect">
            <a:avLst/>
          </a:prstGeom>
          <a:ln w="12700">
            <a:miter lim="400000"/>
          </a:ln>
          <a:extLst>
            <a:ext uri="{C572A759-6A51-4108-AA02-DFA0A04FC94B}">
              <ma14:wrappingTextBoxFlag xmlns="" xmlns:ma14="http://schemas.microsoft.com/office/mac/drawingml/2011/main" val="1"/>
            </a:ext>
          </a:extLst>
        </p:spPr>
        <p:txBody>
          <a:bodyPr wrap="square" lIns="25401" tIns="25401" rIns="25401" bIns="25401">
            <a:spAutoFit/>
          </a:bodyPr>
          <a:lstStyle>
            <a:lvl1pPr algn="l">
              <a:lnSpc>
                <a:spcPct val="120000"/>
              </a:lnSpc>
              <a:defRPr sz="2000">
                <a:latin typeface="Geomanist Light"/>
                <a:ea typeface="Geomanist Light"/>
                <a:cs typeface="Geomanist Light"/>
                <a:sym typeface="Geomanist Light"/>
              </a:defRPr>
            </a:lvl1pPr>
          </a:lstStyle>
          <a:p>
            <a:pPr defTabSz="412740" hangingPunct="0">
              <a:defRPr/>
            </a:pPr>
            <a:r>
              <a:rPr lang="en-US" sz="1800" b="1" kern="0" dirty="0">
                <a:solidFill>
                  <a:srgbClr val="FFFFFF"/>
                </a:solidFill>
                <a:latin typeface="Arial Narrow" panose="020B0606020202030204" pitchFamily="34" charset="0"/>
              </a:rPr>
              <a:t>High availability: </a:t>
            </a:r>
          </a:p>
          <a:p>
            <a:pPr defTabSz="412740" hangingPunct="0">
              <a:defRPr/>
            </a:pPr>
            <a:r>
              <a:rPr lang="en-US" sz="1800" kern="0" dirty="0">
                <a:solidFill>
                  <a:srgbClr val="FFFFFF"/>
                </a:solidFill>
                <a:latin typeface="Arial Narrow" panose="020B0606020202030204" pitchFamily="34" charset="0"/>
              </a:rPr>
              <a:t>As the system is based on thousands of nodes in a peer-to-peer network, and the data is replicated and updated on every node, the system becomes highly available. </a:t>
            </a:r>
            <a:endParaRPr sz="1800" kern="0" dirty="0">
              <a:solidFill>
                <a:srgbClr val="FFFFFF"/>
              </a:solidFill>
              <a:latin typeface="Arial Narrow" panose="020B0606020202030204" pitchFamily="34" charset="0"/>
            </a:endParaRPr>
          </a:p>
        </p:txBody>
      </p:sp>
      <p:grpSp>
        <p:nvGrpSpPr>
          <p:cNvPr id="30924" name="Group 30924"/>
          <p:cNvGrpSpPr/>
          <p:nvPr/>
        </p:nvGrpSpPr>
        <p:grpSpPr>
          <a:xfrm>
            <a:off x="556191" y="4890463"/>
            <a:ext cx="735296" cy="751939"/>
            <a:chOff x="0" y="-163928"/>
            <a:chExt cx="1470590" cy="1503875"/>
          </a:xfrm>
        </p:grpSpPr>
        <p:sp>
          <p:nvSpPr>
            <p:cNvPr id="30922" name="Shape 30922"/>
            <p:cNvSpPr/>
            <p:nvPr/>
          </p:nvSpPr>
          <p:spPr>
            <a:xfrm>
              <a:off x="0" y="-163928"/>
              <a:ext cx="1470590" cy="150387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5401" tIns="25401" rIns="25401" bIns="25401" numCol="1" anchor="t">
              <a:spAutoFit/>
            </a:bodyPr>
            <a:lstStyle>
              <a:lvl1pPr>
                <a:lnSpc>
                  <a:spcPct val="120000"/>
                </a:lnSpc>
                <a:defRPr sz="8000">
                  <a:solidFill>
                    <a:srgbClr val="4C6077"/>
                  </a:solidFill>
                  <a:latin typeface="Geomanist Bold"/>
                  <a:ea typeface="Geomanist Bold"/>
                  <a:cs typeface="Geomanist Bold"/>
                  <a:sym typeface="Geomanist Bold"/>
                </a:defRPr>
              </a:lvl1pPr>
            </a:lstStyle>
            <a:p>
              <a:pPr algn="ctr" defTabSz="412740" hangingPunct="0">
                <a:defRPr/>
              </a:pPr>
              <a:r>
                <a:rPr lang="en-US" sz="4000" kern="0" dirty="0">
                  <a:solidFill>
                    <a:srgbClr val="FFB74D"/>
                  </a:solidFill>
                </a:rPr>
                <a:t>04</a:t>
              </a:r>
            </a:p>
          </p:txBody>
        </p:sp>
        <p:sp>
          <p:nvSpPr>
            <p:cNvPr id="30923" name="Shape 30923"/>
            <p:cNvSpPr/>
            <p:nvPr/>
          </p:nvSpPr>
          <p:spPr>
            <a:xfrm>
              <a:off x="223595" y="1172969"/>
              <a:ext cx="1061499" cy="85019"/>
            </a:xfrm>
            <a:prstGeom prst="rect">
              <a:avLst/>
            </a:prstGeom>
            <a:solidFill>
              <a:srgbClr val="4C6077"/>
            </a:solidFill>
            <a:ln w="12700" cap="flat">
              <a:noFill/>
              <a:miter lim="400000"/>
            </a:ln>
            <a:effectLst/>
          </p:spPr>
          <p:txBody>
            <a:bodyPr wrap="square" lIns="25401" tIns="25401" rIns="25401" bIns="25401" numCol="1" anchor="ctr">
              <a:noAutofit/>
            </a:bodyPr>
            <a:lstStyle/>
            <a:p>
              <a:pPr algn="ctr" defTabSz="412740" hangingPunct="0">
                <a:defRPr sz="3200">
                  <a:solidFill>
                    <a:srgbClr val="FFFFFF"/>
                  </a:solidFill>
                </a:defRPr>
              </a:pPr>
              <a:endParaRPr sz="1600" kern="0">
                <a:solidFill>
                  <a:srgbClr val="FFFFFF"/>
                </a:solidFill>
                <a:latin typeface="Helvetica Light"/>
                <a:sym typeface="Helvetica Light"/>
              </a:endParaRPr>
            </a:p>
          </p:txBody>
        </p:sp>
      </p:grpSp>
    </p:spTree>
    <p:extLst>
      <p:ext uri="{BB962C8B-B14F-4D97-AF65-F5344CB8AC3E}">
        <p14:creationId xmlns:p14="http://schemas.microsoft.com/office/powerpoint/2010/main" val="35060793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iterate>
                                    <p:tmAbs val="0"/>
                                  </p:iterate>
                                  <p:childTnLst>
                                    <p:set>
                                      <p:cBhvr>
                                        <p:cTn id="6" fill="hold"/>
                                        <p:tgtEl>
                                          <p:spTgt spid="30900"/>
                                        </p:tgtEl>
                                        <p:attrNameLst>
                                          <p:attrName>style.visibility</p:attrName>
                                        </p:attrNameLst>
                                      </p:cBhvr>
                                      <p:to>
                                        <p:strVal val="visible"/>
                                      </p:to>
                                    </p:set>
                                    <p:anim calcmode="lin" valueType="num">
                                      <p:cBhvr>
                                        <p:cTn id="7" dur="750" fill="hold"/>
                                        <p:tgtEl>
                                          <p:spTgt spid="30900"/>
                                        </p:tgtEl>
                                        <p:attrNameLst>
                                          <p:attrName>ppt_w</p:attrName>
                                        </p:attrNameLst>
                                      </p:cBhvr>
                                      <p:tavLst>
                                        <p:tav tm="0">
                                          <p:val>
                                            <p:fltVal val="0"/>
                                          </p:val>
                                        </p:tav>
                                        <p:tav tm="100000">
                                          <p:val>
                                            <p:strVal val="#ppt_w"/>
                                          </p:val>
                                        </p:tav>
                                      </p:tavLst>
                                    </p:anim>
                                    <p:anim calcmode="lin" valueType="num">
                                      <p:cBhvr>
                                        <p:cTn id="8" dur="750" fill="hold"/>
                                        <p:tgtEl>
                                          <p:spTgt spid="30900"/>
                                        </p:tgtEl>
                                        <p:attrNameLst>
                                          <p:attrName>ppt_h</p:attrName>
                                        </p:attrNameLst>
                                      </p:cBhvr>
                                      <p:tavLst>
                                        <p:tav tm="0">
                                          <p:val>
                                            <p:fltVal val="0"/>
                                          </p:val>
                                        </p:tav>
                                        <p:tav tm="100000">
                                          <p:val>
                                            <p:strVal val="#ppt_h"/>
                                          </p:val>
                                        </p:tav>
                                      </p:tavLst>
                                    </p:anim>
                                  </p:childTnLst>
                                </p:cTn>
                              </p:par>
                            </p:childTnLst>
                          </p:cTn>
                        </p:par>
                        <p:par>
                          <p:cTn id="9" fill="hold">
                            <p:stCondLst>
                              <p:cond delay="750"/>
                            </p:stCondLst>
                            <p:childTnLst>
                              <p:par>
                                <p:cTn id="10" presetID="22" presetClass="entr" presetSubtype="8" fill="hold" grpId="0" nodeType="afterEffect">
                                  <p:stCondLst>
                                    <p:cond delay="0"/>
                                  </p:stCondLst>
                                  <p:iterate>
                                    <p:tmAbs val="0"/>
                                  </p:iterate>
                                  <p:childTnLst>
                                    <p:set>
                                      <p:cBhvr>
                                        <p:cTn id="11" fill="hold"/>
                                        <p:tgtEl>
                                          <p:spTgt spid="30897"/>
                                        </p:tgtEl>
                                        <p:attrNameLst>
                                          <p:attrName>style.visibility</p:attrName>
                                        </p:attrNameLst>
                                      </p:cBhvr>
                                      <p:to>
                                        <p:strVal val="visible"/>
                                      </p:to>
                                    </p:set>
                                    <p:animEffect transition="in" filter="wipe(left)">
                                      <p:cBhvr>
                                        <p:cTn id="12" dur="1000"/>
                                        <p:tgtEl>
                                          <p:spTgt spid="30897"/>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iterate>
                                    <p:tmAbs val="0"/>
                                  </p:iterate>
                                  <p:childTnLst>
                                    <p:set>
                                      <p:cBhvr>
                                        <p:cTn id="16" fill="hold"/>
                                        <p:tgtEl>
                                          <p:spTgt spid="30908"/>
                                        </p:tgtEl>
                                        <p:attrNameLst>
                                          <p:attrName>style.visibility</p:attrName>
                                        </p:attrNameLst>
                                      </p:cBhvr>
                                      <p:to>
                                        <p:strVal val="visible"/>
                                      </p:to>
                                    </p:set>
                                    <p:anim calcmode="lin" valueType="num">
                                      <p:cBhvr>
                                        <p:cTn id="17" dur="750" fill="hold"/>
                                        <p:tgtEl>
                                          <p:spTgt spid="30908"/>
                                        </p:tgtEl>
                                        <p:attrNameLst>
                                          <p:attrName>ppt_w</p:attrName>
                                        </p:attrNameLst>
                                      </p:cBhvr>
                                      <p:tavLst>
                                        <p:tav tm="0">
                                          <p:val>
                                            <p:fltVal val="0"/>
                                          </p:val>
                                        </p:tav>
                                        <p:tav tm="100000">
                                          <p:val>
                                            <p:strVal val="#ppt_w"/>
                                          </p:val>
                                        </p:tav>
                                      </p:tavLst>
                                    </p:anim>
                                    <p:anim calcmode="lin" valueType="num">
                                      <p:cBhvr>
                                        <p:cTn id="18" dur="750" fill="hold"/>
                                        <p:tgtEl>
                                          <p:spTgt spid="30908"/>
                                        </p:tgtEl>
                                        <p:attrNameLst>
                                          <p:attrName>ppt_h</p:attrName>
                                        </p:attrNameLst>
                                      </p:cBhvr>
                                      <p:tavLst>
                                        <p:tav tm="0">
                                          <p:val>
                                            <p:fltVal val="0"/>
                                          </p:val>
                                        </p:tav>
                                        <p:tav tm="100000">
                                          <p:val>
                                            <p:strVal val="#ppt_h"/>
                                          </p:val>
                                        </p:tav>
                                      </p:tavLst>
                                    </p:anim>
                                  </p:childTnLst>
                                </p:cTn>
                              </p:par>
                            </p:childTnLst>
                          </p:cTn>
                        </p:par>
                        <p:par>
                          <p:cTn id="19" fill="hold">
                            <p:stCondLst>
                              <p:cond delay="750"/>
                            </p:stCondLst>
                            <p:childTnLst>
                              <p:par>
                                <p:cTn id="20" presetID="22" presetClass="entr" presetSubtype="8" fill="hold" grpId="0" nodeType="afterEffect">
                                  <p:stCondLst>
                                    <p:cond delay="0"/>
                                  </p:stCondLst>
                                  <p:iterate>
                                    <p:tmAbs val="0"/>
                                  </p:iterate>
                                  <p:childTnLst>
                                    <p:set>
                                      <p:cBhvr>
                                        <p:cTn id="21" fill="hold"/>
                                        <p:tgtEl>
                                          <p:spTgt spid="30905"/>
                                        </p:tgtEl>
                                        <p:attrNameLst>
                                          <p:attrName>style.visibility</p:attrName>
                                        </p:attrNameLst>
                                      </p:cBhvr>
                                      <p:to>
                                        <p:strVal val="visible"/>
                                      </p:to>
                                    </p:set>
                                    <p:animEffect transition="in" filter="wipe(left)">
                                      <p:cBhvr>
                                        <p:cTn id="22" dur="1000"/>
                                        <p:tgtEl>
                                          <p:spTgt spid="30905"/>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grpId="0" nodeType="clickEffect">
                                  <p:stCondLst>
                                    <p:cond delay="0"/>
                                  </p:stCondLst>
                                  <p:iterate>
                                    <p:tmAbs val="0"/>
                                  </p:iterate>
                                  <p:childTnLst>
                                    <p:set>
                                      <p:cBhvr>
                                        <p:cTn id="26" fill="hold"/>
                                        <p:tgtEl>
                                          <p:spTgt spid="30916"/>
                                        </p:tgtEl>
                                        <p:attrNameLst>
                                          <p:attrName>style.visibility</p:attrName>
                                        </p:attrNameLst>
                                      </p:cBhvr>
                                      <p:to>
                                        <p:strVal val="visible"/>
                                      </p:to>
                                    </p:set>
                                    <p:anim calcmode="lin" valueType="num">
                                      <p:cBhvr>
                                        <p:cTn id="27" dur="750" fill="hold"/>
                                        <p:tgtEl>
                                          <p:spTgt spid="30916"/>
                                        </p:tgtEl>
                                        <p:attrNameLst>
                                          <p:attrName>ppt_w</p:attrName>
                                        </p:attrNameLst>
                                      </p:cBhvr>
                                      <p:tavLst>
                                        <p:tav tm="0">
                                          <p:val>
                                            <p:fltVal val="0"/>
                                          </p:val>
                                        </p:tav>
                                        <p:tav tm="100000">
                                          <p:val>
                                            <p:strVal val="#ppt_w"/>
                                          </p:val>
                                        </p:tav>
                                      </p:tavLst>
                                    </p:anim>
                                    <p:anim calcmode="lin" valueType="num">
                                      <p:cBhvr>
                                        <p:cTn id="28" dur="750" fill="hold"/>
                                        <p:tgtEl>
                                          <p:spTgt spid="30916"/>
                                        </p:tgtEl>
                                        <p:attrNameLst>
                                          <p:attrName>ppt_h</p:attrName>
                                        </p:attrNameLst>
                                      </p:cBhvr>
                                      <p:tavLst>
                                        <p:tav tm="0">
                                          <p:val>
                                            <p:fltVal val="0"/>
                                          </p:val>
                                        </p:tav>
                                        <p:tav tm="100000">
                                          <p:val>
                                            <p:strVal val="#ppt_h"/>
                                          </p:val>
                                        </p:tav>
                                      </p:tavLst>
                                    </p:anim>
                                  </p:childTnLst>
                                </p:cTn>
                              </p:par>
                            </p:childTnLst>
                          </p:cTn>
                        </p:par>
                        <p:par>
                          <p:cTn id="29" fill="hold">
                            <p:stCondLst>
                              <p:cond delay="750"/>
                            </p:stCondLst>
                            <p:childTnLst>
                              <p:par>
                                <p:cTn id="30" presetID="22" presetClass="entr" presetSubtype="8" fill="hold" grpId="0" nodeType="afterEffect">
                                  <p:stCondLst>
                                    <p:cond delay="0"/>
                                  </p:stCondLst>
                                  <p:iterate>
                                    <p:tmAbs val="0"/>
                                  </p:iterate>
                                  <p:childTnLst>
                                    <p:set>
                                      <p:cBhvr>
                                        <p:cTn id="31" fill="hold"/>
                                        <p:tgtEl>
                                          <p:spTgt spid="30913"/>
                                        </p:tgtEl>
                                        <p:attrNameLst>
                                          <p:attrName>style.visibility</p:attrName>
                                        </p:attrNameLst>
                                      </p:cBhvr>
                                      <p:to>
                                        <p:strVal val="visible"/>
                                      </p:to>
                                    </p:set>
                                    <p:animEffect transition="in" filter="wipe(left)">
                                      <p:cBhvr>
                                        <p:cTn id="32" dur="1000"/>
                                        <p:tgtEl>
                                          <p:spTgt spid="30913"/>
                                        </p:tgtEl>
                                      </p:cBhvr>
                                    </p:animEffect>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iterate>
                                    <p:tmAbs val="0"/>
                                  </p:iterate>
                                  <p:childTnLst>
                                    <p:set>
                                      <p:cBhvr>
                                        <p:cTn id="36" fill="hold"/>
                                        <p:tgtEl>
                                          <p:spTgt spid="30924"/>
                                        </p:tgtEl>
                                        <p:attrNameLst>
                                          <p:attrName>style.visibility</p:attrName>
                                        </p:attrNameLst>
                                      </p:cBhvr>
                                      <p:to>
                                        <p:strVal val="visible"/>
                                      </p:to>
                                    </p:set>
                                    <p:anim calcmode="lin" valueType="num">
                                      <p:cBhvr>
                                        <p:cTn id="37" dur="750" fill="hold"/>
                                        <p:tgtEl>
                                          <p:spTgt spid="30924"/>
                                        </p:tgtEl>
                                        <p:attrNameLst>
                                          <p:attrName>ppt_w</p:attrName>
                                        </p:attrNameLst>
                                      </p:cBhvr>
                                      <p:tavLst>
                                        <p:tav tm="0">
                                          <p:val>
                                            <p:fltVal val="0"/>
                                          </p:val>
                                        </p:tav>
                                        <p:tav tm="100000">
                                          <p:val>
                                            <p:strVal val="#ppt_w"/>
                                          </p:val>
                                        </p:tav>
                                      </p:tavLst>
                                    </p:anim>
                                    <p:anim calcmode="lin" valueType="num">
                                      <p:cBhvr>
                                        <p:cTn id="38" dur="750" fill="hold"/>
                                        <p:tgtEl>
                                          <p:spTgt spid="30924"/>
                                        </p:tgtEl>
                                        <p:attrNameLst>
                                          <p:attrName>ppt_h</p:attrName>
                                        </p:attrNameLst>
                                      </p:cBhvr>
                                      <p:tavLst>
                                        <p:tav tm="0">
                                          <p:val>
                                            <p:fltVal val="0"/>
                                          </p:val>
                                        </p:tav>
                                        <p:tav tm="100000">
                                          <p:val>
                                            <p:strVal val="#ppt_h"/>
                                          </p:val>
                                        </p:tav>
                                      </p:tavLst>
                                    </p:anim>
                                  </p:childTnLst>
                                </p:cTn>
                              </p:par>
                            </p:childTnLst>
                          </p:cTn>
                        </p:par>
                        <p:par>
                          <p:cTn id="39" fill="hold">
                            <p:stCondLst>
                              <p:cond delay="750"/>
                            </p:stCondLst>
                            <p:childTnLst>
                              <p:par>
                                <p:cTn id="40" presetID="22" presetClass="entr" presetSubtype="8" fill="hold" grpId="0" nodeType="afterEffect">
                                  <p:stCondLst>
                                    <p:cond delay="0"/>
                                  </p:stCondLst>
                                  <p:iterate>
                                    <p:tmAbs val="0"/>
                                  </p:iterate>
                                  <p:childTnLst>
                                    <p:set>
                                      <p:cBhvr>
                                        <p:cTn id="41" fill="hold"/>
                                        <p:tgtEl>
                                          <p:spTgt spid="30921"/>
                                        </p:tgtEl>
                                        <p:attrNameLst>
                                          <p:attrName>style.visibility</p:attrName>
                                        </p:attrNameLst>
                                      </p:cBhvr>
                                      <p:to>
                                        <p:strVal val="visible"/>
                                      </p:to>
                                    </p:set>
                                    <p:animEffect transition="in" filter="wipe(left)">
                                      <p:cBhvr>
                                        <p:cTn id="42" dur="1000"/>
                                        <p:tgtEl>
                                          <p:spTgt spid="30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97" grpId="0" animBg="1" advAuto="0"/>
      <p:bldP spid="30900" grpId="0" animBg="1" advAuto="0"/>
      <p:bldP spid="30905" grpId="0" animBg="1" advAuto="0"/>
      <p:bldP spid="30908" grpId="0" animBg="1" advAuto="0"/>
      <p:bldP spid="30913" grpId="0" animBg="1" advAuto="0"/>
      <p:bldP spid="30916" grpId="0" animBg="1" advAuto="0"/>
      <p:bldP spid="30921" grpId="0" animBg="1" advAuto="0"/>
      <p:bldP spid="30924" grpId="0"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96" name="Shape 30896"/>
          <p:cNvSpPr>
            <a:spLocks noGrp="1"/>
          </p:cNvSpPr>
          <p:nvPr>
            <p:ph type="title"/>
          </p:nvPr>
        </p:nvSpPr>
        <p:spPr>
          <a:xfrm>
            <a:off x="609006" y="421082"/>
            <a:ext cx="9652023" cy="363676"/>
          </a:xfrm>
          <a:prstGeom prst="rect">
            <a:avLst/>
          </a:prstGeom>
        </p:spPr>
        <p:txBody>
          <a:bodyPr>
            <a:noAutofit/>
          </a:bodyPr>
          <a:lstStyle/>
          <a:p>
            <a:r>
              <a:rPr lang="en-US" sz="2800" dirty="0"/>
              <a:t>BENEFITS</a:t>
            </a:r>
            <a:endParaRPr sz="2800" dirty="0"/>
          </a:p>
        </p:txBody>
      </p:sp>
      <p:sp>
        <p:nvSpPr>
          <p:cNvPr id="30897" name="Shape 30897"/>
          <p:cNvSpPr/>
          <p:nvPr/>
        </p:nvSpPr>
        <p:spPr>
          <a:xfrm>
            <a:off x="1452689" y="1490285"/>
            <a:ext cx="10071321" cy="1016883"/>
          </a:xfrm>
          <a:prstGeom prst="rect">
            <a:avLst/>
          </a:prstGeom>
          <a:ln w="12700">
            <a:miter lim="400000"/>
          </a:ln>
          <a:extLst>
            <a:ext uri="{C572A759-6A51-4108-AA02-DFA0A04FC94B}">
              <ma14:wrappingTextBoxFlag xmlns="" xmlns:ma14="http://schemas.microsoft.com/office/mac/drawingml/2011/main" val="1"/>
            </a:ext>
          </a:extLst>
        </p:spPr>
        <p:txBody>
          <a:bodyPr wrap="square" lIns="25401" tIns="25401" rIns="25401" bIns="25401">
            <a:spAutoFit/>
          </a:bodyPr>
          <a:lstStyle>
            <a:lvl1pPr algn="l">
              <a:lnSpc>
                <a:spcPct val="120000"/>
              </a:lnSpc>
              <a:defRPr sz="2000">
                <a:latin typeface="Geomanist Light"/>
                <a:ea typeface="Geomanist Light"/>
                <a:cs typeface="Geomanist Light"/>
                <a:sym typeface="Geomanist Light"/>
              </a:defRPr>
            </a:lvl1pPr>
          </a:lstStyle>
          <a:p>
            <a:pPr defTabSz="412740" hangingPunct="0">
              <a:defRPr/>
            </a:pPr>
            <a:r>
              <a:rPr lang="en-US" sz="1800" b="1" kern="0" dirty="0">
                <a:solidFill>
                  <a:srgbClr val="FFFFFF"/>
                </a:solidFill>
                <a:latin typeface="Arial Narrow" panose="020B0606020202030204" pitchFamily="34" charset="0"/>
              </a:rPr>
              <a:t>High security: </a:t>
            </a:r>
          </a:p>
          <a:p>
            <a:pPr defTabSz="412740" hangingPunct="0">
              <a:defRPr/>
            </a:pPr>
            <a:r>
              <a:rPr lang="en-US" sz="1800" kern="0" dirty="0">
                <a:solidFill>
                  <a:srgbClr val="FFFFFF"/>
                </a:solidFill>
                <a:latin typeface="Arial Narrow" panose="020B0606020202030204" pitchFamily="34" charset="0"/>
              </a:rPr>
              <a:t>All transactions on a blockchain are cryptographically secured and thus provide network integrity and transaction security. </a:t>
            </a:r>
            <a:endParaRPr sz="1800" kern="0" dirty="0">
              <a:solidFill>
                <a:srgbClr val="FFFFFF"/>
              </a:solidFill>
              <a:latin typeface="Arial Narrow" panose="020B0606020202030204" pitchFamily="34" charset="0"/>
            </a:endParaRPr>
          </a:p>
        </p:txBody>
      </p:sp>
      <p:grpSp>
        <p:nvGrpSpPr>
          <p:cNvPr id="30900" name="Group 30900"/>
          <p:cNvGrpSpPr/>
          <p:nvPr/>
        </p:nvGrpSpPr>
        <p:grpSpPr>
          <a:xfrm>
            <a:off x="556191" y="1374422"/>
            <a:ext cx="735296" cy="751939"/>
            <a:chOff x="0" y="-163928"/>
            <a:chExt cx="1470590" cy="1503874"/>
          </a:xfrm>
        </p:grpSpPr>
        <p:sp>
          <p:nvSpPr>
            <p:cNvPr id="30898" name="Shape 30898"/>
            <p:cNvSpPr/>
            <p:nvPr/>
          </p:nvSpPr>
          <p:spPr>
            <a:xfrm>
              <a:off x="0" y="-163928"/>
              <a:ext cx="1470590" cy="150387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5401" tIns="25401" rIns="25401" bIns="25401" numCol="1" anchor="t">
              <a:spAutoFit/>
            </a:bodyPr>
            <a:lstStyle>
              <a:lvl1pPr>
                <a:lnSpc>
                  <a:spcPct val="120000"/>
                </a:lnSpc>
                <a:defRPr sz="8000">
                  <a:solidFill>
                    <a:srgbClr val="0085AD"/>
                  </a:solidFill>
                  <a:latin typeface="Geomanist Bold"/>
                  <a:ea typeface="Geomanist Bold"/>
                  <a:cs typeface="Geomanist Bold"/>
                  <a:sym typeface="Geomanist Bold"/>
                </a:defRPr>
              </a:lvl1pPr>
            </a:lstStyle>
            <a:p>
              <a:pPr algn="ctr" defTabSz="412740" hangingPunct="0">
                <a:defRPr/>
              </a:pPr>
              <a:r>
                <a:rPr sz="4000" kern="0" dirty="0">
                  <a:solidFill>
                    <a:srgbClr val="EF6C00"/>
                  </a:solidFill>
                </a:rPr>
                <a:t>0</a:t>
              </a:r>
              <a:r>
                <a:rPr lang="en-US" sz="4000" kern="0" dirty="0">
                  <a:solidFill>
                    <a:srgbClr val="EF6C00"/>
                  </a:solidFill>
                </a:rPr>
                <a:t>5</a:t>
              </a:r>
              <a:endParaRPr sz="4000" kern="0" dirty="0">
                <a:solidFill>
                  <a:srgbClr val="EF6C00"/>
                </a:solidFill>
              </a:endParaRPr>
            </a:p>
          </p:txBody>
        </p:sp>
        <p:sp>
          <p:nvSpPr>
            <p:cNvPr id="30899" name="Shape 30899"/>
            <p:cNvSpPr/>
            <p:nvPr/>
          </p:nvSpPr>
          <p:spPr>
            <a:xfrm>
              <a:off x="223595" y="1172968"/>
              <a:ext cx="1061499" cy="85019"/>
            </a:xfrm>
            <a:prstGeom prst="rect">
              <a:avLst/>
            </a:prstGeom>
            <a:solidFill>
              <a:schemeClr val="accent1"/>
            </a:solidFill>
            <a:ln w="12700" cap="flat">
              <a:noFill/>
              <a:miter lim="400000"/>
            </a:ln>
            <a:effectLst/>
          </p:spPr>
          <p:txBody>
            <a:bodyPr wrap="square" lIns="25401" tIns="25401" rIns="25401" bIns="25401" numCol="1" anchor="ctr">
              <a:noAutofit/>
            </a:bodyPr>
            <a:lstStyle/>
            <a:p>
              <a:pPr algn="ctr" defTabSz="412740" hangingPunct="0">
                <a:defRPr sz="3200">
                  <a:solidFill>
                    <a:srgbClr val="FFFFFF"/>
                  </a:solidFill>
                </a:defRPr>
              </a:pPr>
              <a:endParaRPr sz="1600" kern="0">
                <a:solidFill>
                  <a:srgbClr val="FFFFFF"/>
                </a:solidFill>
                <a:latin typeface="Helvetica Light"/>
                <a:sym typeface="Helvetica Light"/>
              </a:endParaRPr>
            </a:p>
          </p:txBody>
        </p:sp>
      </p:grpSp>
      <p:sp>
        <p:nvSpPr>
          <p:cNvPr id="30905" name="Shape 30905"/>
          <p:cNvSpPr/>
          <p:nvPr/>
        </p:nvSpPr>
        <p:spPr>
          <a:xfrm>
            <a:off x="1452690" y="2662297"/>
            <a:ext cx="10071320" cy="1016883"/>
          </a:xfrm>
          <a:prstGeom prst="rect">
            <a:avLst/>
          </a:prstGeom>
          <a:ln w="12700">
            <a:miter lim="400000"/>
          </a:ln>
          <a:extLst>
            <a:ext uri="{C572A759-6A51-4108-AA02-DFA0A04FC94B}">
              <ma14:wrappingTextBoxFlag xmlns="" xmlns:ma14="http://schemas.microsoft.com/office/mac/drawingml/2011/main" val="1"/>
            </a:ext>
          </a:extLst>
        </p:spPr>
        <p:txBody>
          <a:bodyPr wrap="square" lIns="25401" tIns="25401" rIns="25401" bIns="25401">
            <a:spAutoFit/>
          </a:bodyPr>
          <a:lstStyle>
            <a:lvl1pPr algn="l">
              <a:lnSpc>
                <a:spcPct val="120000"/>
              </a:lnSpc>
              <a:defRPr sz="2000">
                <a:latin typeface="Geomanist Light"/>
                <a:ea typeface="Geomanist Light"/>
                <a:cs typeface="Geomanist Light"/>
                <a:sym typeface="Geomanist Light"/>
              </a:defRPr>
            </a:lvl1pPr>
          </a:lstStyle>
          <a:p>
            <a:pPr defTabSz="412740" hangingPunct="0">
              <a:defRPr/>
            </a:pPr>
            <a:r>
              <a:rPr lang="en-US" sz="1800" b="1" kern="0" dirty="0">
                <a:solidFill>
                  <a:srgbClr val="FFFFFF"/>
                </a:solidFill>
                <a:latin typeface="Arial Narrow" panose="020B0606020202030204" pitchFamily="34" charset="0"/>
              </a:rPr>
              <a:t>Faster settlements and dealings: </a:t>
            </a:r>
          </a:p>
          <a:p>
            <a:pPr defTabSz="412740" hangingPunct="0">
              <a:defRPr/>
            </a:pPr>
            <a:r>
              <a:rPr lang="en-US" sz="1800" kern="0" dirty="0">
                <a:solidFill>
                  <a:srgbClr val="FFFFFF"/>
                </a:solidFill>
                <a:latin typeface="Arial Narrow" panose="020B0606020202030204" pitchFamily="34" charset="0"/>
              </a:rPr>
              <a:t>Blockchain does not require a lengthy process of verification, reconciliation, and clearance because a single version of agreed-upon data is already available on a shared ledger between financial organizations.</a:t>
            </a:r>
            <a:endParaRPr sz="1800" kern="0" dirty="0">
              <a:solidFill>
                <a:srgbClr val="FFFFFF"/>
              </a:solidFill>
              <a:latin typeface="Arial Narrow" panose="020B0606020202030204" pitchFamily="34" charset="0"/>
            </a:endParaRPr>
          </a:p>
        </p:txBody>
      </p:sp>
      <p:grpSp>
        <p:nvGrpSpPr>
          <p:cNvPr id="30908" name="Group 30908"/>
          <p:cNvGrpSpPr/>
          <p:nvPr/>
        </p:nvGrpSpPr>
        <p:grpSpPr>
          <a:xfrm>
            <a:off x="556191" y="2546437"/>
            <a:ext cx="735296" cy="751939"/>
            <a:chOff x="0" y="-163928"/>
            <a:chExt cx="1470590" cy="1503874"/>
          </a:xfrm>
        </p:grpSpPr>
        <p:sp>
          <p:nvSpPr>
            <p:cNvPr id="30906" name="Shape 30906"/>
            <p:cNvSpPr/>
            <p:nvPr/>
          </p:nvSpPr>
          <p:spPr>
            <a:xfrm>
              <a:off x="0" y="-163928"/>
              <a:ext cx="1470590" cy="150387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5401" tIns="25401" rIns="25401" bIns="25401" numCol="1" anchor="t">
              <a:spAutoFit/>
            </a:bodyPr>
            <a:lstStyle>
              <a:lvl1pPr>
                <a:lnSpc>
                  <a:spcPct val="120000"/>
                </a:lnSpc>
                <a:defRPr sz="8000">
                  <a:solidFill>
                    <a:srgbClr val="00B18D"/>
                  </a:solidFill>
                  <a:latin typeface="Geomanist Bold"/>
                  <a:ea typeface="Geomanist Bold"/>
                  <a:cs typeface="Geomanist Bold"/>
                  <a:sym typeface="Geomanist Bold"/>
                </a:defRPr>
              </a:lvl1pPr>
            </a:lstStyle>
            <a:p>
              <a:pPr algn="ctr" defTabSz="412740" hangingPunct="0">
                <a:defRPr/>
              </a:pPr>
              <a:r>
                <a:rPr sz="4000" kern="0" dirty="0">
                  <a:solidFill>
                    <a:srgbClr val="F57C00"/>
                  </a:solidFill>
                </a:rPr>
                <a:t>0</a:t>
              </a:r>
              <a:r>
                <a:rPr lang="en-US" sz="4000" kern="0" dirty="0">
                  <a:solidFill>
                    <a:srgbClr val="F57C00"/>
                  </a:solidFill>
                </a:rPr>
                <a:t>6</a:t>
              </a:r>
              <a:endParaRPr sz="4000" kern="0" dirty="0">
                <a:solidFill>
                  <a:srgbClr val="F57C00"/>
                </a:solidFill>
              </a:endParaRPr>
            </a:p>
          </p:txBody>
        </p:sp>
        <p:sp>
          <p:nvSpPr>
            <p:cNvPr id="30907" name="Shape 30907"/>
            <p:cNvSpPr/>
            <p:nvPr/>
          </p:nvSpPr>
          <p:spPr>
            <a:xfrm>
              <a:off x="223595" y="1172968"/>
              <a:ext cx="1061499" cy="85019"/>
            </a:xfrm>
            <a:prstGeom prst="rect">
              <a:avLst/>
            </a:prstGeom>
            <a:solidFill>
              <a:schemeClr val="accent2"/>
            </a:solidFill>
            <a:ln w="12700" cap="flat">
              <a:noFill/>
              <a:miter lim="400000"/>
            </a:ln>
            <a:effectLst/>
          </p:spPr>
          <p:txBody>
            <a:bodyPr wrap="square" lIns="25401" tIns="25401" rIns="25401" bIns="25401" numCol="1" anchor="ctr">
              <a:noAutofit/>
            </a:bodyPr>
            <a:lstStyle/>
            <a:p>
              <a:pPr algn="ctr" defTabSz="412740" hangingPunct="0">
                <a:defRPr sz="3200">
                  <a:solidFill>
                    <a:srgbClr val="FFFFFF"/>
                  </a:solidFill>
                </a:defRPr>
              </a:pPr>
              <a:endParaRPr sz="1600" kern="0">
                <a:solidFill>
                  <a:srgbClr val="FFFFFF"/>
                </a:solidFill>
                <a:latin typeface="Helvetica Light"/>
                <a:sym typeface="Helvetica Light"/>
              </a:endParaRPr>
            </a:p>
          </p:txBody>
        </p:sp>
      </p:grpSp>
      <p:sp>
        <p:nvSpPr>
          <p:cNvPr id="30913" name="Shape 30913"/>
          <p:cNvSpPr/>
          <p:nvPr/>
        </p:nvSpPr>
        <p:spPr>
          <a:xfrm>
            <a:off x="1452690" y="3834312"/>
            <a:ext cx="9773328" cy="1016883"/>
          </a:xfrm>
          <a:prstGeom prst="rect">
            <a:avLst/>
          </a:prstGeom>
          <a:ln w="12700">
            <a:miter lim="400000"/>
          </a:ln>
          <a:extLst>
            <a:ext uri="{C572A759-6A51-4108-AA02-DFA0A04FC94B}">
              <ma14:wrappingTextBoxFlag xmlns="" xmlns:ma14="http://schemas.microsoft.com/office/mac/drawingml/2011/main" val="1"/>
            </a:ext>
          </a:extLst>
        </p:spPr>
        <p:txBody>
          <a:bodyPr wrap="square" lIns="25401" tIns="25401" rIns="25401" bIns="25401">
            <a:spAutoFit/>
          </a:bodyPr>
          <a:lstStyle>
            <a:lvl1pPr algn="l">
              <a:lnSpc>
                <a:spcPct val="120000"/>
              </a:lnSpc>
              <a:defRPr sz="2000">
                <a:latin typeface="Geomanist Light"/>
                <a:ea typeface="Geomanist Light"/>
                <a:cs typeface="Geomanist Light"/>
                <a:sym typeface="Geomanist Light"/>
              </a:defRPr>
            </a:lvl1pPr>
          </a:lstStyle>
          <a:p>
            <a:pPr defTabSz="412740" hangingPunct="0">
              <a:defRPr/>
            </a:pPr>
            <a:r>
              <a:rPr lang="en-US" sz="1800" b="1" kern="0" dirty="0">
                <a:solidFill>
                  <a:srgbClr val="FFFFFF"/>
                </a:solidFill>
                <a:latin typeface="Arial Narrow" panose="020B0606020202030204" pitchFamily="34" charset="0"/>
              </a:rPr>
              <a:t>Cost-saving: </a:t>
            </a:r>
          </a:p>
          <a:p>
            <a:pPr defTabSz="412740" hangingPunct="0">
              <a:defRPr/>
            </a:pPr>
            <a:r>
              <a:rPr lang="en-US" sz="1800" kern="0" dirty="0">
                <a:solidFill>
                  <a:srgbClr val="FFFFFF"/>
                </a:solidFill>
                <a:latin typeface="Arial Narrow" panose="020B0606020202030204" pitchFamily="34" charset="0"/>
              </a:rPr>
              <a:t>As no trusted third party or clearing house is required in the blockchain model, this can massively eliminate overhead costs in the form of the fees, which are paid to such parties.</a:t>
            </a:r>
            <a:endParaRPr sz="1800" kern="0" dirty="0">
              <a:solidFill>
                <a:srgbClr val="FFFFFF"/>
              </a:solidFill>
              <a:latin typeface="Arial Narrow" panose="020B0606020202030204" pitchFamily="34" charset="0"/>
            </a:endParaRPr>
          </a:p>
        </p:txBody>
      </p:sp>
      <p:grpSp>
        <p:nvGrpSpPr>
          <p:cNvPr id="30916" name="Group 30916"/>
          <p:cNvGrpSpPr/>
          <p:nvPr/>
        </p:nvGrpSpPr>
        <p:grpSpPr>
          <a:xfrm>
            <a:off x="556191" y="3718449"/>
            <a:ext cx="735296" cy="751939"/>
            <a:chOff x="0" y="-163928"/>
            <a:chExt cx="1470590" cy="1503874"/>
          </a:xfrm>
        </p:grpSpPr>
        <p:sp>
          <p:nvSpPr>
            <p:cNvPr id="30914" name="Shape 30914"/>
            <p:cNvSpPr/>
            <p:nvPr/>
          </p:nvSpPr>
          <p:spPr>
            <a:xfrm>
              <a:off x="0" y="-163928"/>
              <a:ext cx="1470590" cy="150387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5401" tIns="25401" rIns="25401" bIns="25401" numCol="1" anchor="t">
              <a:spAutoFit/>
            </a:bodyPr>
            <a:lstStyle>
              <a:lvl1pPr>
                <a:lnSpc>
                  <a:spcPct val="120000"/>
                </a:lnSpc>
                <a:defRPr sz="8000">
                  <a:solidFill>
                    <a:srgbClr val="95C348"/>
                  </a:solidFill>
                  <a:latin typeface="Geomanist Bold"/>
                  <a:ea typeface="Geomanist Bold"/>
                  <a:cs typeface="Geomanist Bold"/>
                  <a:sym typeface="Geomanist Bold"/>
                </a:defRPr>
              </a:lvl1pPr>
            </a:lstStyle>
            <a:p>
              <a:pPr algn="ctr" defTabSz="412740" hangingPunct="0">
                <a:defRPr/>
              </a:pPr>
              <a:r>
                <a:rPr sz="4000" kern="0" dirty="0">
                  <a:solidFill>
                    <a:srgbClr val="FF9800"/>
                  </a:solidFill>
                </a:rPr>
                <a:t>0</a:t>
              </a:r>
              <a:r>
                <a:rPr lang="en-US" sz="4000" kern="0" dirty="0">
                  <a:solidFill>
                    <a:srgbClr val="FF9800"/>
                  </a:solidFill>
                </a:rPr>
                <a:t>7</a:t>
              </a:r>
              <a:endParaRPr sz="4000" kern="0" dirty="0">
                <a:solidFill>
                  <a:srgbClr val="FF9800"/>
                </a:solidFill>
              </a:endParaRPr>
            </a:p>
          </p:txBody>
        </p:sp>
        <p:sp>
          <p:nvSpPr>
            <p:cNvPr id="30915" name="Shape 30915"/>
            <p:cNvSpPr/>
            <p:nvPr/>
          </p:nvSpPr>
          <p:spPr>
            <a:xfrm>
              <a:off x="223595" y="1172968"/>
              <a:ext cx="1061499" cy="85019"/>
            </a:xfrm>
            <a:prstGeom prst="rect">
              <a:avLst/>
            </a:prstGeom>
            <a:solidFill>
              <a:schemeClr val="accent3"/>
            </a:solidFill>
            <a:ln w="12700" cap="flat">
              <a:noFill/>
              <a:miter lim="400000"/>
            </a:ln>
            <a:effectLst/>
          </p:spPr>
          <p:txBody>
            <a:bodyPr wrap="square" lIns="25401" tIns="25401" rIns="25401" bIns="25401" numCol="1" anchor="ctr">
              <a:noAutofit/>
            </a:bodyPr>
            <a:lstStyle/>
            <a:p>
              <a:pPr algn="ctr" defTabSz="412740" hangingPunct="0">
                <a:defRPr sz="3200">
                  <a:solidFill>
                    <a:srgbClr val="FFFFFF"/>
                  </a:solidFill>
                </a:defRPr>
              </a:pPr>
              <a:endParaRPr sz="1600" kern="0">
                <a:solidFill>
                  <a:srgbClr val="FFFFFF"/>
                </a:solidFill>
                <a:latin typeface="Helvetica Light"/>
                <a:sym typeface="Helvetica Light"/>
              </a:endParaRPr>
            </a:p>
          </p:txBody>
        </p:sp>
      </p:grpSp>
      <p:sp>
        <p:nvSpPr>
          <p:cNvPr id="30921" name="Shape 30921"/>
          <p:cNvSpPr/>
          <p:nvPr/>
        </p:nvSpPr>
        <p:spPr>
          <a:xfrm>
            <a:off x="1452690" y="5006324"/>
            <a:ext cx="9773328" cy="1349282"/>
          </a:xfrm>
          <a:prstGeom prst="rect">
            <a:avLst/>
          </a:prstGeom>
          <a:ln w="12700">
            <a:miter lim="400000"/>
          </a:ln>
          <a:extLst>
            <a:ext uri="{C572A759-6A51-4108-AA02-DFA0A04FC94B}">
              <ma14:wrappingTextBoxFlag xmlns="" xmlns:ma14="http://schemas.microsoft.com/office/mac/drawingml/2011/main" val="1"/>
            </a:ext>
          </a:extLst>
        </p:spPr>
        <p:txBody>
          <a:bodyPr wrap="square" lIns="25401" tIns="25401" rIns="25401" bIns="25401">
            <a:spAutoFit/>
          </a:bodyPr>
          <a:lstStyle>
            <a:lvl1pPr algn="l">
              <a:lnSpc>
                <a:spcPct val="120000"/>
              </a:lnSpc>
              <a:defRPr sz="2000">
                <a:latin typeface="Geomanist Light"/>
                <a:ea typeface="Geomanist Light"/>
                <a:cs typeface="Geomanist Light"/>
                <a:sym typeface="Geomanist Light"/>
              </a:defRPr>
            </a:lvl1pPr>
          </a:lstStyle>
          <a:p>
            <a:pPr defTabSz="412740" hangingPunct="0">
              <a:defRPr/>
            </a:pPr>
            <a:r>
              <a:rPr lang="en-US" sz="1800" b="1" kern="0" dirty="0">
                <a:solidFill>
                  <a:srgbClr val="FFFFFF"/>
                </a:solidFill>
                <a:latin typeface="Arial Narrow" panose="020B0606020202030204" pitchFamily="34" charset="0"/>
              </a:rPr>
              <a:t>Simplified business model: </a:t>
            </a:r>
          </a:p>
          <a:p>
            <a:pPr defTabSz="412740" hangingPunct="0">
              <a:defRPr/>
            </a:pPr>
            <a:r>
              <a:rPr lang="en-US" sz="1800" kern="0" dirty="0">
                <a:solidFill>
                  <a:srgbClr val="FFFFFF"/>
                </a:solidFill>
                <a:latin typeface="Arial Narrow" panose="020B0606020202030204" pitchFamily="34" charset="0"/>
              </a:rPr>
              <a:t>In current business models, multiple entities maintain their own databases and data sharing can become very difficult due to the disparate nature of the systems. However, as a blockchain can serve as a single shared ledger among many interested parties, this can result in simplifying the model.</a:t>
            </a:r>
            <a:endParaRPr sz="1800" kern="0" dirty="0">
              <a:solidFill>
                <a:srgbClr val="FFFFFF"/>
              </a:solidFill>
              <a:latin typeface="Arial Narrow" panose="020B0606020202030204" pitchFamily="34" charset="0"/>
            </a:endParaRPr>
          </a:p>
        </p:txBody>
      </p:sp>
      <p:grpSp>
        <p:nvGrpSpPr>
          <p:cNvPr id="30924" name="Group 30924"/>
          <p:cNvGrpSpPr/>
          <p:nvPr/>
        </p:nvGrpSpPr>
        <p:grpSpPr>
          <a:xfrm>
            <a:off x="556191" y="4890463"/>
            <a:ext cx="735296" cy="751939"/>
            <a:chOff x="0" y="-163928"/>
            <a:chExt cx="1470590" cy="1503875"/>
          </a:xfrm>
        </p:grpSpPr>
        <p:sp>
          <p:nvSpPr>
            <p:cNvPr id="30922" name="Shape 30922"/>
            <p:cNvSpPr/>
            <p:nvPr/>
          </p:nvSpPr>
          <p:spPr>
            <a:xfrm>
              <a:off x="0" y="-163928"/>
              <a:ext cx="1470590" cy="150387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5401" tIns="25401" rIns="25401" bIns="25401" numCol="1" anchor="t">
              <a:spAutoFit/>
            </a:bodyPr>
            <a:lstStyle>
              <a:lvl1pPr>
                <a:lnSpc>
                  <a:spcPct val="120000"/>
                </a:lnSpc>
                <a:defRPr sz="8000">
                  <a:solidFill>
                    <a:srgbClr val="4C6077"/>
                  </a:solidFill>
                  <a:latin typeface="Geomanist Bold"/>
                  <a:ea typeface="Geomanist Bold"/>
                  <a:cs typeface="Geomanist Bold"/>
                  <a:sym typeface="Geomanist Bold"/>
                </a:defRPr>
              </a:lvl1pPr>
            </a:lstStyle>
            <a:p>
              <a:pPr algn="ctr" defTabSz="412740" hangingPunct="0">
                <a:defRPr/>
              </a:pPr>
              <a:r>
                <a:rPr lang="en-US" sz="4000" kern="0" dirty="0">
                  <a:solidFill>
                    <a:srgbClr val="FFB74D"/>
                  </a:solidFill>
                </a:rPr>
                <a:t>08</a:t>
              </a:r>
            </a:p>
          </p:txBody>
        </p:sp>
        <p:sp>
          <p:nvSpPr>
            <p:cNvPr id="30923" name="Shape 30923"/>
            <p:cNvSpPr/>
            <p:nvPr/>
          </p:nvSpPr>
          <p:spPr>
            <a:xfrm>
              <a:off x="223595" y="1172969"/>
              <a:ext cx="1061499" cy="85019"/>
            </a:xfrm>
            <a:prstGeom prst="rect">
              <a:avLst/>
            </a:prstGeom>
            <a:solidFill>
              <a:srgbClr val="4C6077"/>
            </a:solidFill>
            <a:ln w="12700" cap="flat">
              <a:noFill/>
              <a:miter lim="400000"/>
            </a:ln>
            <a:effectLst/>
          </p:spPr>
          <p:txBody>
            <a:bodyPr wrap="square" lIns="25401" tIns="25401" rIns="25401" bIns="25401" numCol="1" anchor="ctr">
              <a:noAutofit/>
            </a:bodyPr>
            <a:lstStyle/>
            <a:p>
              <a:pPr algn="ctr" defTabSz="412740" hangingPunct="0">
                <a:defRPr sz="3200">
                  <a:solidFill>
                    <a:srgbClr val="FFFFFF"/>
                  </a:solidFill>
                </a:defRPr>
              </a:pPr>
              <a:endParaRPr sz="1600" kern="0">
                <a:solidFill>
                  <a:srgbClr val="FFFFFF"/>
                </a:solidFill>
                <a:latin typeface="Helvetica Light"/>
                <a:sym typeface="Helvetica Light"/>
              </a:endParaRPr>
            </a:p>
          </p:txBody>
        </p:sp>
      </p:grpSp>
    </p:spTree>
    <p:extLst>
      <p:ext uri="{BB962C8B-B14F-4D97-AF65-F5344CB8AC3E}">
        <p14:creationId xmlns:p14="http://schemas.microsoft.com/office/powerpoint/2010/main" val="335569009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iterate>
                                    <p:tmAbs val="0"/>
                                  </p:iterate>
                                  <p:childTnLst>
                                    <p:set>
                                      <p:cBhvr>
                                        <p:cTn id="6" fill="hold"/>
                                        <p:tgtEl>
                                          <p:spTgt spid="30900"/>
                                        </p:tgtEl>
                                        <p:attrNameLst>
                                          <p:attrName>style.visibility</p:attrName>
                                        </p:attrNameLst>
                                      </p:cBhvr>
                                      <p:to>
                                        <p:strVal val="visible"/>
                                      </p:to>
                                    </p:set>
                                    <p:anim calcmode="lin" valueType="num">
                                      <p:cBhvr>
                                        <p:cTn id="7" dur="750" fill="hold"/>
                                        <p:tgtEl>
                                          <p:spTgt spid="30900"/>
                                        </p:tgtEl>
                                        <p:attrNameLst>
                                          <p:attrName>ppt_w</p:attrName>
                                        </p:attrNameLst>
                                      </p:cBhvr>
                                      <p:tavLst>
                                        <p:tav tm="0">
                                          <p:val>
                                            <p:fltVal val="0"/>
                                          </p:val>
                                        </p:tav>
                                        <p:tav tm="100000">
                                          <p:val>
                                            <p:strVal val="#ppt_w"/>
                                          </p:val>
                                        </p:tav>
                                      </p:tavLst>
                                    </p:anim>
                                    <p:anim calcmode="lin" valueType="num">
                                      <p:cBhvr>
                                        <p:cTn id="8" dur="750" fill="hold"/>
                                        <p:tgtEl>
                                          <p:spTgt spid="30900"/>
                                        </p:tgtEl>
                                        <p:attrNameLst>
                                          <p:attrName>ppt_h</p:attrName>
                                        </p:attrNameLst>
                                      </p:cBhvr>
                                      <p:tavLst>
                                        <p:tav tm="0">
                                          <p:val>
                                            <p:fltVal val="0"/>
                                          </p:val>
                                        </p:tav>
                                        <p:tav tm="100000">
                                          <p:val>
                                            <p:strVal val="#ppt_h"/>
                                          </p:val>
                                        </p:tav>
                                      </p:tavLst>
                                    </p:anim>
                                  </p:childTnLst>
                                </p:cTn>
                              </p:par>
                            </p:childTnLst>
                          </p:cTn>
                        </p:par>
                        <p:par>
                          <p:cTn id="9" fill="hold">
                            <p:stCondLst>
                              <p:cond delay="750"/>
                            </p:stCondLst>
                            <p:childTnLst>
                              <p:par>
                                <p:cTn id="10" presetID="22" presetClass="entr" presetSubtype="8" fill="hold" grpId="0" nodeType="afterEffect">
                                  <p:stCondLst>
                                    <p:cond delay="0"/>
                                  </p:stCondLst>
                                  <p:iterate>
                                    <p:tmAbs val="0"/>
                                  </p:iterate>
                                  <p:childTnLst>
                                    <p:set>
                                      <p:cBhvr>
                                        <p:cTn id="11" fill="hold"/>
                                        <p:tgtEl>
                                          <p:spTgt spid="30897"/>
                                        </p:tgtEl>
                                        <p:attrNameLst>
                                          <p:attrName>style.visibility</p:attrName>
                                        </p:attrNameLst>
                                      </p:cBhvr>
                                      <p:to>
                                        <p:strVal val="visible"/>
                                      </p:to>
                                    </p:set>
                                    <p:animEffect transition="in" filter="wipe(left)">
                                      <p:cBhvr>
                                        <p:cTn id="12" dur="1000"/>
                                        <p:tgtEl>
                                          <p:spTgt spid="30897"/>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iterate>
                                    <p:tmAbs val="0"/>
                                  </p:iterate>
                                  <p:childTnLst>
                                    <p:set>
                                      <p:cBhvr>
                                        <p:cTn id="16" fill="hold"/>
                                        <p:tgtEl>
                                          <p:spTgt spid="30908"/>
                                        </p:tgtEl>
                                        <p:attrNameLst>
                                          <p:attrName>style.visibility</p:attrName>
                                        </p:attrNameLst>
                                      </p:cBhvr>
                                      <p:to>
                                        <p:strVal val="visible"/>
                                      </p:to>
                                    </p:set>
                                    <p:anim calcmode="lin" valueType="num">
                                      <p:cBhvr>
                                        <p:cTn id="17" dur="750" fill="hold"/>
                                        <p:tgtEl>
                                          <p:spTgt spid="30908"/>
                                        </p:tgtEl>
                                        <p:attrNameLst>
                                          <p:attrName>ppt_w</p:attrName>
                                        </p:attrNameLst>
                                      </p:cBhvr>
                                      <p:tavLst>
                                        <p:tav tm="0">
                                          <p:val>
                                            <p:fltVal val="0"/>
                                          </p:val>
                                        </p:tav>
                                        <p:tav tm="100000">
                                          <p:val>
                                            <p:strVal val="#ppt_w"/>
                                          </p:val>
                                        </p:tav>
                                      </p:tavLst>
                                    </p:anim>
                                    <p:anim calcmode="lin" valueType="num">
                                      <p:cBhvr>
                                        <p:cTn id="18" dur="750" fill="hold"/>
                                        <p:tgtEl>
                                          <p:spTgt spid="30908"/>
                                        </p:tgtEl>
                                        <p:attrNameLst>
                                          <p:attrName>ppt_h</p:attrName>
                                        </p:attrNameLst>
                                      </p:cBhvr>
                                      <p:tavLst>
                                        <p:tav tm="0">
                                          <p:val>
                                            <p:fltVal val="0"/>
                                          </p:val>
                                        </p:tav>
                                        <p:tav tm="100000">
                                          <p:val>
                                            <p:strVal val="#ppt_h"/>
                                          </p:val>
                                        </p:tav>
                                      </p:tavLst>
                                    </p:anim>
                                  </p:childTnLst>
                                </p:cTn>
                              </p:par>
                            </p:childTnLst>
                          </p:cTn>
                        </p:par>
                        <p:par>
                          <p:cTn id="19" fill="hold">
                            <p:stCondLst>
                              <p:cond delay="750"/>
                            </p:stCondLst>
                            <p:childTnLst>
                              <p:par>
                                <p:cTn id="20" presetID="22" presetClass="entr" presetSubtype="8" fill="hold" grpId="0" nodeType="afterEffect">
                                  <p:stCondLst>
                                    <p:cond delay="0"/>
                                  </p:stCondLst>
                                  <p:iterate>
                                    <p:tmAbs val="0"/>
                                  </p:iterate>
                                  <p:childTnLst>
                                    <p:set>
                                      <p:cBhvr>
                                        <p:cTn id="21" fill="hold"/>
                                        <p:tgtEl>
                                          <p:spTgt spid="30905"/>
                                        </p:tgtEl>
                                        <p:attrNameLst>
                                          <p:attrName>style.visibility</p:attrName>
                                        </p:attrNameLst>
                                      </p:cBhvr>
                                      <p:to>
                                        <p:strVal val="visible"/>
                                      </p:to>
                                    </p:set>
                                    <p:animEffect transition="in" filter="wipe(left)">
                                      <p:cBhvr>
                                        <p:cTn id="22" dur="1000"/>
                                        <p:tgtEl>
                                          <p:spTgt spid="30905"/>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grpId="0" nodeType="clickEffect">
                                  <p:stCondLst>
                                    <p:cond delay="0"/>
                                  </p:stCondLst>
                                  <p:iterate>
                                    <p:tmAbs val="0"/>
                                  </p:iterate>
                                  <p:childTnLst>
                                    <p:set>
                                      <p:cBhvr>
                                        <p:cTn id="26" fill="hold"/>
                                        <p:tgtEl>
                                          <p:spTgt spid="30916"/>
                                        </p:tgtEl>
                                        <p:attrNameLst>
                                          <p:attrName>style.visibility</p:attrName>
                                        </p:attrNameLst>
                                      </p:cBhvr>
                                      <p:to>
                                        <p:strVal val="visible"/>
                                      </p:to>
                                    </p:set>
                                    <p:anim calcmode="lin" valueType="num">
                                      <p:cBhvr>
                                        <p:cTn id="27" dur="750" fill="hold"/>
                                        <p:tgtEl>
                                          <p:spTgt spid="30916"/>
                                        </p:tgtEl>
                                        <p:attrNameLst>
                                          <p:attrName>ppt_w</p:attrName>
                                        </p:attrNameLst>
                                      </p:cBhvr>
                                      <p:tavLst>
                                        <p:tav tm="0">
                                          <p:val>
                                            <p:fltVal val="0"/>
                                          </p:val>
                                        </p:tav>
                                        <p:tav tm="100000">
                                          <p:val>
                                            <p:strVal val="#ppt_w"/>
                                          </p:val>
                                        </p:tav>
                                      </p:tavLst>
                                    </p:anim>
                                    <p:anim calcmode="lin" valueType="num">
                                      <p:cBhvr>
                                        <p:cTn id="28" dur="750" fill="hold"/>
                                        <p:tgtEl>
                                          <p:spTgt spid="30916"/>
                                        </p:tgtEl>
                                        <p:attrNameLst>
                                          <p:attrName>ppt_h</p:attrName>
                                        </p:attrNameLst>
                                      </p:cBhvr>
                                      <p:tavLst>
                                        <p:tav tm="0">
                                          <p:val>
                                            <p:fltVal val="0"/>
                                          </p:val>
                                        </p:tav>
                                        <p:tav tm="100000">
                                          <p:val>
                                            <p:strVal val="#ppt_h"/>
                                          </p:val>
                                        </p:tav>
                                      </p:tavLst>
                                    </p:anim>
                                  </p:childTnLst>
                                </p:cTn>
                              </p:par>
                            </p:childTnLst>
                          </p:cTn>
                        </p:par>
                        <p:par>
                          <p:cTn id="29" fill="hold">
                            <p:stCondLst>
                              <p:cond delay="750"/>
                            </p:stCondLst>
                            <p:childTnLst>
                              <p:par>
                                <p:cTn id="30" presetID="22" presetClass="entr" presetSubtype="8" fill="hold" grpId="0" nodeType="afterEffect">
                                  <p:stCondLst>
                                    <p:cond delay="0"/>
                                  </p:stCondLst>
                                  <p:iterate>
                                    <p:tmAbs val="0"/>
                                  </p:iterate>
                                  <p:childTnLst>
                                    <p:set>
                                      <p:cBhvr>
                                        <p:cTn id="31" fill="hold"/>
                                        <p:tgtEl>
                                          <p:spTgt spid="30913"/>
                                        </p:tgtEl>
                                        <p:attrNameLst>
                                          <p:attrName>style.visibility</p:attrName>
                                        </p:attrNameLst>
                                      </p:cBhvr>
                                      <p:to>
                                        <p:strVal val="visible"/>
                                      </p:to>
                                    </p:set>
                                    <p:animEffect transition="in" filter="wipe(left)">
                                      <p:cBhvr>
                                        <p:cTn id="32" dur="1000"/>
                                        <p:tgtEl>
                                          <p:spTgt spid="30913"/>
                                        </p:tgtEl>
                                      </p:cBhvr>
                                    </p:animEffect>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iterate>
                                    <p:tmAbs val="0"/>
                                  </p:iterate>
                                  <p:childTnLst>
                                    <p:set>
                                      <p:cBhvr>
                                        <p:cTn id="36" fill="hold"/>
                                        <p:tgtEl>
                                          <p:spTgt spid="30924"/>
                                        </p:tgtEl>
                                        <p:attrNameLst>
                                          <p:attrName>style.visibility</p:attrName>
                                        </p:attrNameLst>
                                      </p:cBhvr>
                                      <p:to>
                                        <p:strVal val="visible"/>
                                      </p:to>
                                    </p:set>
                                    <p:anim calcmode="lin" valueType="num">
                                      <p:cBhvr>
                                        <p:cTn id="37" dur="750" fill="hold"/>
                                        <p:tgtEl>
                                          <p:spTgt spid="30924"/>
                                        </p:tgtEl>
                                        <p:attrNameLst>
                                          <p:attrName>ppt_w</p:attrName>
                                        </p:attrNameLst>
                                      </p:cBhvr>
                                      <p:tavLst>
                                        <p:tav tm="0">
                                          <p:val>
                                            <p:fltVal val="0"/>
                                          </p:val>
                                        </p:tav>
                                        <p:tav tm="100000">
                                          <p:val>
                                            <p:strVal val="#ppt_w"/>
                                          </p:val>
                                        </p:tav>
                                      </p:tavLst>
                                    </p:anim>
                                    <p:anim calcmode="lin" valueType="num">
                                      <p:cBhvr>
                                        <p:cTn id="38" dur="750" fill="hold"/>
                                        <p:tgtEl>
                                          <p:spTgt spid="30924"/>
                                        </p:tgtEl>
                                        <p:attrNameLst>
                                          <p:attrName>ppt_h</p:attrName>
                                        </p:attrNameLst>
                                      </p:cBhvr>
                                      <p:tavLst>
                                        <p:tav tm="0">
                                          <p:val>
                                            <p:fltVal val="0"/>
                                          </p:val>
                                        </p:tav>
                                        <p:tav tm="100000">
                                          <p:val>
                                            <p:strVal val="#ppt_h"/>
                                          </p:val>
                                        </p:tav>
                                      </p:tavLst>
                                    </p:anim>
                                  </p:childTnLst>
                                </p:cTn>
                              </p:par>
                            </p:childTnLst>
                          </p:cTn>
                        </p:par>
                        <p:par>
                          <p:cTn id="39" fill="hold">
                            <p:stCondLst>
                              <p:cond delay="750"/>
                            </p:stCondLst>
                            <p:childTnLst>
                              <p:par>
                                <p:cTn id="40" presetID="22" presetClass="entr" presetSubtype="8" fill="hold" grpId="0" nodeType="afterEffect">
                                  <p:stCondLst>
                                    <p:cond delay="0"/>
                                  </p:stCondLst>
                                  <p:iterate>
                                    <p:tmAbs val="0"/>
                                  </p:iterate>
                                  <p:childTnLst>
                                    <p:set>
                                      <p:cBhvr>
                                        <p:cTn id="41" fill="hold"/>
                                        <p:tgtEl>
                                          <p:spTgt spid="30921"/>
                                        </p:tgtEl>
                                        <p:attrNameLst>
                                          <p:attrName>style.visibility</p:attrName>
                                        </p:attrNameLst>
                                      </p:cBhvr>
                                      <p:to>
                                        <p:strVal val="visible"/>
                                      </p:to>
                                    </p:set>
                                    <p:animEffect transition="in" filter="wipe(left)">
                                      <p:cBhvr>
                                        <p:cTn id="42" dur="1000"/>
                                        <p:tgtEl>
                                          <p:spTgt spid="30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97" grpId="0" animBg="1" advAuto="0"/>
      <p:bldP spid="30900" grpId="0" animBg="1" advAuto="0"/>
      <p:bldP spid="30905" grpId="0" animBg="1" advAuto="0"/>
      <p:bldP spid="30908" grpId="0" animBg="1" advAuto="0"/>
      <p:bldP spid="30913" grpId="0" animBg="1" advAuto="0"/>
      <p:bldP spid="30916" grpId="0" animBg="1" advAuto="0"/>
      <p:bldP spid="30921" grpId="0" animBg="1" advAuto="0"/>
      <p:bldP spid="30924"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96" name="Shape 30896"/>
          <p:cNvSpPr>
            <a:spLocks noGrp="1"/>
          </p:cNvSpPr>
          <p:nvPr>
            <p:ph type="title"/>
          </p:nvPr>
        </p:nvSpPr>
        <p:spPr>
          <a:xfrm>
            <a:off x="609006" y="421082"/>
            <a:ext cx="9652023" cy="363676"/>
          </a:xfrm>
          <a:prstGeom prst="rect">
            <a:avLst/>
          </a:prstGeom>
        </p:spPr>
        <p:txBody>
          <a:bodyPr>
            <a:noAutofit/>
          </a:bodyPr>
          <a:lstStyle/>
          <a:p>
            <a:r>
              <a:rPr lang="en-US" sz="2800" dirty="0"/>
              <a:t>CHALLENGES</a:t>
            </a:r>
            <a:endParaRPr sz="2800" dirty="0"/>
          </a:p>
        </p:txBody>
      </p:sp>
      <p:sp>
        <p:nvSpPr>
          <p:cNvPr id="30897" name="Shape 30897"/>
          <p:cNvSpPr/>
          <p:nvPr/>
        </p:nvSpPr>
        <p:spPr>
          <a:xfrm>
            <a:off x="1452689" y="1307401"/>
            <a:ext cx="10071321" cy="1349282"/>
          </a:xfrm>
          <a:prstGeom prst="rect">
            <a:avLst/>
          </a:prstGeom>
          <a:ln w="12700">
            <a:miter lim="400000"/>
          </a:ln>
          <a:extLst>
            <a:ext uri="{C572A759-6A51-4108-AA02-DFA0A04FC94B}">
              <ma14:wrappingTextBoxFlag xmlns="" xmlns:ma14="http://schemas.microsoft.com/office/mac/drawingml/2011/main" val="1"/>
            </a:ext>
          </a:extLst>
        </p:spPr>
        <p:txBody>
          <a:bodyPr wrap="square" lIns="25401" tIns="25401" rIns="25401" bIns="25401">
            <a:spAutoFit/>
          </a:bodyPr>
          <a:lstStyle>
            <a:lvl1pPr algn="l">
              <a:lnSpc>
                <a:spcPct val="120000"/>
              </a:lnSpc>
              <a:defRPr sz="2000">
                <a:latin typeface="Geomanist Light"/>
                <a:ea typeface="Geomanist Light"/>
                <a:cs typeface="Geomanist Light"/>
                <a:sym typeface="Geomanist Light"/>
              </a:defRPr>
            </a:lvl1pPr>
          </a:lstStyle>
          <a:p>
            <a:pPr defTabSz="412740" hangingPunct="0">
              <a:defRPr/>
            </a:pPr>
            <a:r>
              <a:rPr lang="en-US" sz="1800" b="1" kern="0" dirty="0">
                <a:solidFill>
                  <a:srgbClr val="FFFFFF"/>
                </a:solidFill>
                <a:latin typeface="Arial Narrow" panose="020B0606020202030204" pitchFamily="34" charset="0"/>
              </a:rPr>
              <a:t>Lack of privacy and confidentiality: </a:t>
            </a:r>
          </a:p>
          <a:p>
            <a:pPr defTabSz="412740" hangingPunct="0">
              <a:defRPr/>
            </a:pPr>
            <a:r>
              <a:rPr lang="en-US" sz="1800" kern="0" dirty="0">
                <a:solidFill>
                  <a:srgbClr val="FFFFFF"/>
                </a:solidFill>
                <a:latin typeface="Arial Narrow" panose="020B0606020202030204" pitchFamily="34" charset="0"/>
              </a:rPr>
              <a:t>Generally, confidentiality is not provided due to the requirements of transparency. Privacy is a concern on public blockchains such as Bitcoin where everyone can see every single transaction. This limitation is the leading barrier to its adoption by financial institutions and other industries that require the privacy and confidentiality of transactions.</a:t>
            </a:r>
            <a:endParaRPr sz="1800" kern="0" dirty="0">
              <a:solidFill>
                <a:srgbClr val="FFFFFF"/>
              </a:solidFill>
              <a:latin typeface="Arial Narrow" panose="020B0606020202030204" pitchFamily="34" charset="0"/>
            </a:endParaRPr>
          </a:p>
        </p:txBody>
      </p:sp>
      <p:grpSp>
        <p:nvGrpSpPr>
          <p:cNvPr id="30900" name="Group 30900"/>
          <p:cNvGrpSpPr/>
          <p:nvPr/>
        </p:nvGrpSpPr>
        <p:grpSpPr>
          <a:xfrm>
            <a:off x="556191" y="1219674"/>
            <a:ext cx="735296" cy="751939"/>
            <a:chOff x="0" y="-163928"/>
            <a:chExt cx="1470590" cy="1503874"/>
          </a:xfrm>
        </p:grpSpPr>
        <p:sp>
          <p:nvSpPr>
            <p:cNvPr id="30898" name="Shape 30898"/>
            <p:cNvSpPr/>
            <p:nvPr/>
          </p:nvSpPr>
          <p:spPr>
            <a:xfrm>
              <a:off x="0" y="-163928"/>
              <a:ext cx="1470590" cy="150387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5401" tIns="25401" rIns="25401" bIns="25401" numCol="1" anchor="t">
              <a:spAutoFit/>
            </a:bodyPr>
            <a:lstStyle>
              <a:lvl1pPr>
                <a:lnSpc>
                  <a:spcPct val="120000"/>
                </a:lnSpc>
                <a:defRPr sz="8000">
                  <a:solidFill>
                    <a:srgbClr val="0085AD"/>
                  </a:solidFill>
                  <a:latin typeface="Geomanist Bold"/>
                  <a:ea typeface="Geomanist Bold"/>
                  <a:cs typeface="Geomanist Bold"/>
                  <a:sym typeface="Geomanist Bold"/>
                </a:defRPr>
              </a:lvl1pPr>
            </a:lstStyle>
            <a:p>
              <a:pPr algn="ctr" defTabSz="412740" hangingPunct="0">
                <a:defRPr/>
              </a:pPr>
              <a:r>
                <a:rPr sz="4000" kern="0" dirty="0">
                  <a:solidFill>
                    <a:srgbClr val="EF6C00"/>
                  </a:solidFill>
                </a:rPr>
                <a:t>01</a:t>
              </a:r>
            </a:p>
          </p:txBody>
        </p:sp>
        <p:sp>
          <p:nvSpPr>
            <p:cNvPr id="30899" name="Shape 30899"/>
            <p:cNvSpPr/>
            <p:nvPr/>
          </p:nvSpPr>
          <p:spPr>
            <a:xfrm>
              <a:off x="223595" y="1172968"/>
              <a:ext cx="1061499" cy="85019"/>
            </a:xfrm>
            <a:prstGeom prst="rect">
              <a:avLst/>
            </a:prstGeom>
            <a:solidFill>
              <a:schemeClr val="accent1"/>
            </a:solidFill>
            <a:ln w="12700" cap="flat">
              <a:noFill/>
              <a:miter lim="400000"/>
            </a:ln>
            <a:effectLst/>
          </p:spPr>
          <p:txBody>
            <a:bodyPr wrap="square" lIns="25401" tIns="25401" rIns="25401" bIns="25401" numCol="1" anchor="ctr">
              <a:noAutofit/>
            </a:bodyPr>
            <a:lstStyle/>
            <a:p>
              <a:pPr algn="ctr" defTabSz="412740" hangingPunct="0">
                <a:defRPr sz="3200">
                  <a:solidFill>
                    <a:srgbClr val="FFFFFF"/>
                  </a:solidFill>
                </a:defRPr>
              </a:pPr>
              <a:endParaRPr sz="1600" kern="0">
                <a:solidFill>
                  <a:srgbClr val="FFFFFF"/>
                </a:solidFill>
                <a:latin typeface="Helvetica Light"/>
                <a:sym typeface="Helvetica Light"/>
              </a:endParaRPr>
            </a:p>
          </p:txBody>
        </p:sp>
      </p:grpSp>
      <p:sp>
        <p:nvSpPr>
          <p:cNvPr id="30905" name="Shape 30905"/>
          <p:cNvSpPr/>
          <p:nvPr/>
        </p:nvSpPr>
        <p:spPr>
          <a:xfrm>
            <a:off x="1452690" y="2662297"/>
            <a:ext cx="10071320" cy="684485"/>
          </a:xfrm>
          <a:prstGeom prst="rect">
            <a:avLst/>
          </a:prstGeom>
          <a:ln w="12700">
            <a:miter lim="400000"/>
          </a:ln>
          <a:extLst>
            <a:ext uri="{C572A759-6A51-4108-AA02-DFA0A04FC94B}">
              <ma14:wrappingTextBoxFlag xmlns="" xmlns:ma14="http://schemas.microsoft.com/office/mac/drawingml/2011/main" val="1"/>
            </a:ext>
          </a:extLst>
        </p:spPr>
        <p:txBody>
          <a:bodyPr wrap="square" lIns="25401" tIns="25401" rIns="25401" bIns="25401">
            <a:spAutoFit/>
          </a:bodyPr>
          <a:lstStyle>
            <a:lvl1pPr algn="l">
              <a:lnSpc>
                <a:spcPct val="120000"/>
              </a:lnSpc>
              <a:defRPr sz="2000">
                <a:latin typeface="Geomanist Light"/>
                <a:ea typeface="Geomanist Light"/>
                <a:cs typeface="Geomanist Light"/>
                <a:sym typeface="Geomanist Light"/>
              </a:defRPr>
            </a:lvl1pPr>
          </a:lstStyle>
          <a:p>
            <a:pPr defTabSz="412740" hangingPunct="0">
              <a:defRPr/>
            </a:pPr>
            <a:r>
              <a:rPr lang="en-US" sz="1800" b="1" kern="0" dirty="0">
                <a:solidFill>
                  <a:srgbClr val="FFFFFF"/>
                </a:solidFill>
                <a:latin typeface="Arial Narrow" panose="020B0606020202030204" pitchFamily="34" charset="0"/>
              </a:rPr>
              <a:t>Scalability: </a:t>
            </a:r>
          </a:p>
          <a:p>
            <a:pPr defTabSz="412740" hangingPunct="0">
              <a:defRPr/>
            </a:pPr>
            <a:r>
              <a:rPr lang="en-US" sz="1800" kern="0" dirty="0">
                <a:solidFill>
                  <a:srgbClr val="FFFFFF"/>
                </a:solidFill>
                <a:latin typeface="Arial Narrow" panose="020B0606020202030204" pitchFamily="34" charset="0"/>
              </a:rPr>
              <a:t>Currently, blockchain networks are not as scalable as, for example, current financial networks.</a:t>
            </a:r>
            <a:endParaRPr sz="1800" kern="0" dirty="0">
              <a:solidFill>
                <a:srgbClr val="FFFFFF"/>
              </a:solidFill>
              <a:latin typeface="Arial Narrow" panose="020B0606020202030204" pitchFamily="34" charset="0"/>
            </a:endParaRPr>
          </a:p>
        </p:txBody>
      </p:sp>
      <p:grpSp>
        <p:nvGrpSpPr>
          <p:cNvPr id="30908" name="Group 30908"/>
          <p:cNvGrpSpPr/>
          <p:nvPr/>
        </p:nvGrpSpPr>
        <p:grpSpPr>
          <a:xfrm>
            <a:off x="556191" y="2546437"/>
            <a:ext cx="735296" cy="751939"/>
            <a:chOff x="0" y="-163928"/>
            <a:chExt cx="1470590" cy="1503874"/>
          </a:xfrm>
        </p:grpSpPr>
        <p:sp>
          <p:nvSpPr>
            <p:cNvPr id="30906" name="Shape 30906"/>
            <p:cNvSpPr/>
            <p:nvPr/>
          </p:nvSpPr>
          <p:spPr>
            <a:xfrm>
              <a:off x="0" y="-163928"/>
              <a:ext cx="1470590" cy="150387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5401" tIns="25401" rIns="25401" bIns="25401" numCol="1" anchor="t">
              <a:spAutoFit/>
            </a:bodyPr>
            <a:lstStyle>
              <a:lvl1pPr>
                <a:lnSpc>
                  <a:spcPct val="120000"/>
                </a:lnSpc>
                <a:defRPr sz="8000">
                  <a:solidFill>
                    <a:srgbClr val="00B18D"/>
                  </a:solidFill>
                  <a:latin typeface="Geomanist Bold"/>
                  <a:ea typeface="Geomanist Bold"/>
                  <a:cs typeface="Geomanist Bold"/>
                  <a:sym typeface="Geomanist Bold"/>
                </a:defRPr>
              </a:lvl1pPr>
            </a:lstStyle>
            <a:p>
              <a:pPr algn="ctr" defTabSz="412740" hangingPunct="0">
                <a:defRPr/>
              </a:pPr>
              <a:r>
                <a:rPr sz="4000" kern="0" dirty="0">
                  <a:solidFill>
                    <a:srgbClr val="F57C00"/>
                  </a:solidFill>
                </a:rPr>
                <a:t>02</a:t>
              </a:r>
            </a:p>
          </p:txBody>
        </p:sp>
        <p:sp>
          <p:nvSpPr>
            <p:cNvPr id="30907" name="Shape 30907"/>
            <p:cNvSpPr/>
            <p:nvPr/>
          </p:nvSpPr>
          <p:spPr>
            <a:xfrm>
              <a:off x="223595" y="1172968"/>
              <a:ext cx="1061499" cy="85019"/>
            </a:xfrm>
            <a:prstGeom prst="rect">
              <a:avLst/>
            </a:prstGeom>
            <a:solidFill>
              <a:schemeClr val="accent2"/>
            </a:solidFill>
            <a:ln w="12700" cap="flat">
              <a:noFill/>
              <a:miter lim="400000"/>
            </a:ln>
            <a:effectLst/>
          </p:spPr>
          <p:txBody>
            <a:bodyPr wrap="square" lIns="25401" tIns="25401" rIns="25401" bIns="25401" numCol="1" anchor="ctr">
              <a:noAutofit/>
            </a:bodyPr>
            <a:lstStyle/>
            <a:p>
              <a:pPr algn="ctr" defTabSz="412740" hangingPunct="0">
                <a:defRPr sz="3200">
                  <a:solidFill>
                    <a:srgbClr val="FFFFFF"/>
                  </a:solidFill>
                </a:defRPr>
              </a:pPr>
              <a:endParaRPr sz="1600" kern="0">
                <a:solidFill>
                  <a:srgbClr val="FFFFFF"/>
                </a:solidFill>
                <a:latin typeface="Helvetica Light"/>
                <a:sym typeface="Helvetica Light"/>
              </a:endParaRPr>
            </a:p>
          </p:txBody>
        </p:sp>
      </p:grpSp>
      <p:sp>
        <p:nvSpPr>
          <p:cNvPr id="30913" name="Shape 30913"/>
          <p:cNvSpPr/>
          <p:nvPr/>
        </p:nvSpPr>
        <p:spPr>
          <a:xfrm>
            <a:off x="1452690" y="3834312"/>
            <a:ext cx="9773328" cy="1016883"/>
          </a:xfrm>
          <a:prstGeom prst="rect">
            <a:avLst/>
          </a:prstGeom>
          <a:ln w="12700">
            <a:miter lim="400000"/>
          </a:ln>
          <a:extLst>
            <a:ext uri="{C572A759-6A51-4108-AA02-DFA0A04FC94B}">
              <ma14:wrappingTextBoxFlag xmlns="" xmlns:ma14="http://schemas.microsoft.com/office/mac/drawingml/2011/main" val="1"/>
            </a:ext>
          </a:extLst>
        </p:spPr>
        <p:txBody>
          <a:bodyPr wrap="square" lIns="25401" tIns="25401" rIns="25401" bIns="25401">
            <a:spAutoFit/>
          </a:bodyPr>
          <a:lstStyle>
            <a:lvl1pPr algn="l">
              <a:lnSpc>
                <a:spcPct val="120000"/>
              </a:lnSpc>
              <a:defRPr sz="2000">
                <a:latin typeface="Geomanist Light"/>
                <a:ea typeface="Geomanist Light"/>
                <a:cs typeface="Geomanist Light"/>
                <a:sym typeface="Geomanist Light"/>
              </a:defRPr>
            </a:lvl1pPr>
          </a:lstStyle>
          <a:p>
            <a:pPr defTabSz="412740" hangingPunct="0">
              <a:defRPr/>
            </a:pPr>
            <a:r>
              <a:rPr lang="en-US" sz="1800" b="1" kern="0" dirty="0">
                <a:solidFill>
                  <a:srgbClr val="FFFFFF"/>
                </a:solidFill>
                <a:latin typeface="Arial Narrow" panose="020B0606020202030204" pitchFamily="34" charset="0"/>
              </a:rPr>
              <a:t>Adoption: </a:t>
            </a:r>
          </a:p>
          <a:p>
            <a:pPr defTabSz="412740" hangingPunct="0">
              <a:defRPr/>
            </a:pPr>
            <a:r>
              <a:rPr lang="en-US" sz="1800" kern="0" dirty="0">
                <a:solidFill>
                  <a:srgbClr val="FFFFFF"/>
                </a:solidFill>
                <a:latin typeface="Arial Narrow" panose="020B0606020202030204" pitchFamily="34" charset="0"/>
              </a:rPr>
              <a:t>Often, blockchain is seen as a nascent technology. The challenge here is to allow blockchain networks to be easier to use so that adoption can increase. </a:t>
            </a:r>
            <a:endParaRPr sz="1800" kern="0" dirty="0">
              <a:solidFill>
                <a:srgbClr val="FFFFFF"/>
              </a:solidFill>
              <a:latin typeface="Arial Narrow" panose="020B0606020202030204" pitchFamily="34" charset="0"/>
            </a:endParaRPr>
          </a:p>
        </p:txBody>
      </p:sp>
      <p:grpSp>
        <p:nvGrpSpPr>
          <p:cNvPr id="30916" name="Group 30916"/>
          <p:cNvGrpSpPr/>
          <p:nvPr/>
        </p:nvGrpSpPr>
        <p:grpSpPr>
          <a:xfrm>
            <a:off x="556191" y="3718449"/>
            <a:ext cx="735296" cy="751939"/>
            <a:chOff x="0" y="-163928"/>
            <a:chExt cx="1470590" cy="1503874"/>
          </a:xfrm>
        </p:grpSpPr>
        <p:sp>
          <p:nvSpPr>
            <p:cNvPr id="30914" name="Shape 30914"/>
            <p:cNvSpPr/>
            <p:nvPr/>
          </p:nvSpPr>
          <p:spPr>
            <a:xfrm>
              <a:off x="0" y="-163928"/>
              <a:ext cx="1470590" cy="150387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5401" tIns="25401" rIns="25401" bIns="25401" numCol="1" anchor="t">
              <a:spAutoFit/>
            </a:bodyPr>
            <a:lstStyle>
              <a:lvl1pPr>
                <a:lnSpc>
                  <a:spcPct val="120000"/>
                </a:lnSpc>
                <a:defRPr sz="8000">
                  <a:solidFill>
                    <a:srgbClr val="95C348"/>
                  </a:solidFill>
                  <a:latin typeface="Geomanist Bold"/>
                  <a:ea typeface="Geomanist Bold"/>
                  <a:cs typeface="Geomanist Bold"/>
                  <a:sym typeface="Geomanist Bold"/>
                </a:defRPr>
              </a:lvl1pPr>
            </a:lstStyle>
            <a:p>
              <a:pPr algn="ctr" defTabSz="412740" hangingPunct="0">
                <a:defRPr/>
              </a:pPr>
              <a:r>
                <a:rPr sz="4000" kern="0" dirty="0">
                  <a:solidFill>
                    <a:srgbClr val="FF9800"/>
                  </a:solidFill>
                </a:rPr>
                <a:t>03</a:t>
              </a:r>
            </a:p>
          </p:txBody>
        </p:sp>
        <p:sp>
          <p:nvSpPr>
            <p:cNvPr id="30915" name="Shape 30915"/>
            <p:cNvSpPr/>
            <p:nvPr/>
          </p:nvSpPr>
          <p:spPr>
            <a:xfrm>
              <a:off x="223595" y="1172968"/>
              <a:ext cx="1061499" cy="85019"/>
            </a:xfrm>
            <a:prstGeom prst="rect">
              <a:avLst/>
            </a:prstGeom>
            <a:solidFill>
              <a:schemeClr val="accent3"/>
            </a:solidFill>
            <a:ln w="12700" cap="flat">
              <a:noFill/>
              <a:miter lim="400000"/>
            </a:ln>
            <a:effectLst/>
          </p:spPr>
          <p:txBody>
            <a:bodyPr wrap="square" lIns="25401" tIns="25401" rIns="25401" bIns="25401" numCol="1" anchor="ctr">
              <a:noAutofit/>
            </a:bodyPr>
            <a:lstStyle/>
            <a:p>
              <a:pPr algn="ctr" defTabSz="412740" hangingPunct="0">
                <a:defRPr sz="3200">
                  <a:solidFill>
                    <a:srgbClr val="FFFFFF"/>
                  </a:solidFill>
                </a:defRPr>
              </a:pPr>
              <a:endParaRPr sz="1600" kern="0">
                <a:solidFill>
                  <a:srgbClr val="FFFFFF"/>
                </a:solidFill>
                <a:latin typeface="Helvetica Light"/>
                <a:sym typeface="Helvetica Light"/>
              </a:endParaRPr>
            </a:p>
          </p:txBody>
        </p:sp>
      </p:grpSp>
      <p:sp>
        <p:nvSpPr>
          <p:cNvPr id="30921" name="Shape 30921"/>
          <p:cNvSpPr/>
          <p:nvPr/>
        </p:nvSpPr>
        <p:spPr>
          <a:xfrm>
            <a:off x="1452690" y="5006324"/>
            <a:ext cx="9773328" cy="1349282"/>
          </a:xfrm>
          <a:prstGeom prst="rect">
            <a:avLst/>
          </a:prstGeom>
          <a:ln w="12700">
            <a:miter lim="400000"/>
          </a:ln>
          <a:extLst>
            <a:ext uri="{C572A759-6A51-4108-AA02-DFA0A04FC94B}">
              <ma14:wrappingTextBoxFlag xmlns="" xmlns:ma14="http://schemas.microsoft.com/office/mac/drawingml/2011/main" val="1"/>
            </a:ext>
          </a:extLst>
        </p:spPr>
        <p:txBody>
          <a:bodyPr wrap="square" lIns="25401" tIns="25401" rIns="25401" bIns="25401">
            <a:spAutoFit/>
          </a:bodyPr>
          <a:lstStyle>
            <a:lvl1pPr algn="l">
              <a:lnSpc>
                <a:spcPct val="120000"/>
              </a:lnSpc>
              <a:defRPr sz="2000">
                <a:latin typeface="Geomanist Light"/>
                <a:ea typeface="Geomanist Light"/>
                <a:cs typeface="Geomanist Light"/>
                <a:sym typeface="Geomanist Light"/>
              </a:defRPr>
            </a:lvl1pPr>
          </a:lstStyle>
          <a:p>
            <a:pPr defTabSz="412740" hangingPunct="0">
              <a:defRPr/>
            </a:pPr>
            <a:r>
              <a:rPr lang="en-US" sz="1800" b="1" kern="0" dirty="0">
                <a:solidFill>
                  <a:srgbClr val="FFFFFF"/>
                </a:solidFill>
                <a:latin typeface="Arial Narrow" panose="020B0606020202030204" pitchFamily="34" charset="0"/>
              </a:rPr>
              <a:t>Regulation: </a:t>
            </a:r>
          </a:p>
          <a:p>
            <a:pPr defTabSz="412740" hangingPunct="0">
              <a:defRPr/>
            </a:pPr>
            <a:r>
              <a:rPr lang="en-US" sz="1800" kern="0" dirty="0">
                <a:solidFill>
                  <a:srgbClr val="FFFFFF"/>
                </a:solidFill>
                <a:latin typeface="Arial Narrow" panose="020B0606020202030204" pitchFamily="34" charset="0"/>
              </a:rPr>
              <a:t>Due to its decentralized nature, regulation is almost impossible on blockchain. This is sometimes seen as a barrier toward adoption as in blockchain networks, as no such regulatory authority and control exists. This  results in low consumer  confidence as if something goes wrong no one can be held accountable.</a:t>
            </a:r>
            <a:endParaRPr sz="1800" kern="0" dirty="0">
              <a:solidFill>
                <a:srgbClr val="FFFFFF"/>
              </a:solidFill>
              <a:latin typeface="Arial Narrow" panose="020B0606020202030204" pitchFamily="34" charset="0"/>
            </a:endParaRPr>
          </a:p>
        </p:txBody>
      </p:sp>
      <p:grpSp>
        <p:nvGrpSpPr>
          <p:cNvPr id="30924" name="Group 30924"/>
          <p:cNvGrpSpPr/>
          <p:nvPr/>
        </p:nvGrpSpPr>
        <p:grpSpPr>
          <a:xfrm>
            <a:off x="556191" y="4890463"/>
            <a:ext cx="735296" cy="751939"/>
            <a:chOff x="0" y="-163928"/>
            <a:chExt cx="1470590" cy="1503875"/>
          </a:xfrm>
        </p:grpSpPr>
        <p:sp>
          <p:nvSpPr>
            <p:cNvPr id="30922" name="Shape 30922"/>
            <p:cNvSpPr/>
            <p:nvPr/>
          </p:nvSpPr>
          <p:spPr>
            <a:xfrm>
              <a:off x="0" y="-163928"/>
              <a:ext cx="1470590" cy="150387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5401" tIns="25401" rIns="25401" bIns="25401" numCol="1" anchor="t">
              <a:spAutoFit/>
            </a:bodyPr>
            <a:lstStyle>
              <a:lvl1pPr>
                <a:lnSpc>
                  <a:spcPct val="120000"/>
                </a:lnSpc>
                <a:defRPr sz="8000">
                  <a:solidFill>
                    <a:srgbClr val="4C6077"/>
                  </a:solidFill>
                  <a:latin typeface="Geomanist Bold"/>
                  <a:ea typeface="Geomanist Bold"/>
                  <a:cs typeface="Geomanist Bold"/>
                  <a:sym typeface="Geomanist Bold"/>
                </a:defRPr>
              </a:lvl1pPr>
            </a:lstStyle>
            <a:p>
              <a:pPr algn="ctr" defTabSz="412740" hangingPunct="0">
                <a:defRPr/>
              </a:pPr>
              <a:r>
                <a:rPr lang="en-US" sz="4000" kern="0" dirty="0">
                  <a:solidFill>
                    <a:srgbClr val="FFB74D"/>
                  </a:solidFill>
                </a:rPr>
                <a:t>04</a:t>
              </a:r>
            </a:p>
          </p:txBody>
        </p:sp>
        <p:sp>
          <p:nvSpPr>
            <p:cNvPr id="30923" name="Shape 30923"/>
            <p:cNvSpPr/>
            <p:nvPr/>
          </p:nvSpPr>
          <p:spPr>
            <a:xfrm>
              <a:off x="223595" y="1172969"/>
              <a:ext cx="1061499" cy="85019"/>
            </a:xfrm>
            <a:prstGeom prst="rect">
              <a:avLst/>
            </a:prstGeom>
            <a:solidFill>
              <a:srgbClr val="4C6077"/>
            </a:solidFill>
            <a:ln w="12700" cap="flat">
              <a:noFill/>
              <a:miter lim="400000"/>
            </a:ln>
            <a:effectLst/>
          </p:spPr>
          <p:txBody>
            <a:bodyPr wrap="square" lIns="25401" tIns="25401" rIns="25401" bIns="25401" numCol="1" anchor="ctr">
              <a:noAutofit/>
            </a:bodyPr>
            <a:lstStyle/>
            <a:p>
              <a:pPr algn="ctr" defTabSz="412740" hangingPunct="0">
                <a:defRPr sz="3200">
                  <a:solidFill>
                    <a:srgbClr val="FFFFFF"/>
                  </a:solidFill>
                </a:defRPr>
              </a:pPr>
              <a:endParaRPr sz="1600" kern="0">
                <a:solidFill>
                  <a:srgbClr val="FFFFFF"/>
                </a:solidFill>
                <a:latin typeface="Helvetica Light"/>
                <a:sym typeface="Helvetica Light"/>
              </a:endParaRPr>
            </a:p>
          </p:txBody>
        </p:sp>
      </p:grpSp>
    </p:spTree>
    <p:extLst>
      <p:ext uri="{BB962C8B-B14F-4D97-AF65-F5344CB8AC3E}">
        <p14:creationId xmlns:p14="http://schemas.microsoft.com/office/powerpoint/2010/main" val="56903019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iterate>
                                    <p:tmAbs val="0"/>
                                  </p:iterate>
                                  <p:childTnLst>
                                    <p:set>
                                      <p:cBhvr>
                                        <p:cTn id="6" fill="hold"/>
                                        <p:tgtEl>
                                          <p:spTgt spid="30900"/>
                                        </p:tgtEl>
                                        <p:attrNameLst>
                                          <p:attrName>style.visibility</p:attrName>
                                        </p:attrNameLst>
                                      </p:cBhvr>
                                      <p:to>
                                        <p:strVal val="visible"/>
                                      </p:to>
                                    </p:set>
                                    <p:anim calcmode="lin" valueType="num">
                                      <p:cBhvr>
                                        <p:cTn id="7" dur="750" fill="hold"/>
                                        <p:tgtEl>
                                          <p:spTgt spid="30900"/>
                                        </p:tgtEl>
                                        <p:attrNameLst>
                                          <p:attrName>ppt_w</p:attrName>
                                        </p:attrNameLst>
                                      </p:cBhvr>
                                      <p:tavLst>
                                        <p:tav tm="0">
                                          <p:val>
                                            <p:fltVal val="0"/>
                                          </p:val>
                                        </p:tav>
                                        <p:tav tm="100000">
                                          <p:val>
                                            <p:strVal val="#ppt_w"/>
                                          </p:val>
                                        </p:tav>
                                      </p:tavLst>
                                    </p:anim>
                                    <p:anim calcmode="lin" valueType="num">
                                      <p:cBhvr>
                                        <p:cTn id="8" dur="750" fill="hold"/>
                                        <p:tgtEl>
                                          <p:spTgt spid="30900"/>
                                        </p:tgtEl>
                                        <p:attrNameLst>
                                          <p:attrName>ppt_h</p:attrName>
                                        </p:attrNameLst>
                                      </p:cBhvr>
                                      <p:tavLst>
                                        <p:tav tm="0">
                                          <p:val>
                                            <p:fltVal val="0"/>
                                          </p:val>
                                        </p:tav>
                                        <p:tav tm="100000">
                                          <p:val>
                                            <p:strVal val="#ppt_h"/>
                                          </p:val>
                                        </p:tav>
                                      </p:tavLst>
                                    </p:anim>
                                  </p:childTnLst>
                                </p:cTn>
                              </p:par>
                            </p:childTnLst>
                          </p:cTn>
                        </p:par>
                        <p:par>
                          <p:cTn id="9" fill="hold">
                            <p:stCondLst>
                              <p:cond delay="750"/>
                            </p:stCondLst>
                            <p:childTnLst>
                              <p:par>
                                <p:cTn id="10" presetID="22" presetClass="entr" presetSubtype="8" fill="hold" grpId="0" nodeType="afterEffect">
                                  <p:stCondLst>
                                    <p:cond delay="0"/>
                                  </p:stCondLst>
                                  <p:iterate>
                                    <p:tmAbs val="0"/>
                                  </p:iterate>
                                  <p:childTnLst>
                                    <p:set>
                                      <p:cBhvr>
                                        <p:cTn id="11" fill="hold"/>
                                        <p:tgtEl>
                                          <p:spTgt spid="30897"/>
                                        </p:tgtEl>
                                        <p:attrNameLst>
                                          <p:attrName>style.visibility</p:attrName>
                                        </p:attrNameLst>
                                      </p:cBhvr>
                                      <p:to>
                                        <p:strVal val="visible"/>
                                      </p:to>
                                    </p:set>
                                    <p:animEffect transition="in" filter="wipe(left)">
                                      <p:cBhvr>
                                        <p:cTn id="12" dur="1000"/>
                                        <p:tgtEl>
                                          <p:spTgt spid="30897"/>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iterate>
                                    <p:tmAbs val="0"/>
                                  </p:iterate>
                                  <p:childTnLst>
                                    <p:set>
                                      <p:cBhvr>
                                        <p:cTn id="16" fill="hold"/>
                                        <p:tgtEl>
                                          <p:spTgt spid="30908"/>
                                        </p:tgtEl>
                                        <p:attrNameLst>
                                          <p:attrName>style.visibility</p:attrName>
                                        </p:attrNameLst>
                                      </p:cBhvr>
                                      <p:to>
                                        <p:strVal val="visible"/>
                                      </p:to>
                                    </p:set>
                                    <p:anim calcmode="lin" valueType="num">
                                      <p:cBhvr>
                                        <p:cTn id="17" dur="750" fill="hold"/>
                                        <p:tgtEl>
                                          <p:spTgt spid="30908"/>
                                        </p:tgtEl>
                                        <p:attrNameLst>
                                          <p:attrName>ppt_w</p:attrName>
                                        </p:attrNameLst>
                                      </p:cBhvr>
                                      <p:tavLst>
                                        <p:tav tm="0">
                                          <p:val>
                                            <p:fltVal val="0"/>
                                          </p:val>
                                        </p:tav>
                                        <p:tav tm="100000">
                                          <p:val>
                                            <p:strVal val="#ppt_w"/>
                                          </p:val>
                                        </p:tav>
                                      </p:tavLst>
                                    </p:anim>
                                    <p:anim calcmode="lin" valueType="num">
                                      <p:cBhvr>
                                        <p:cTn id="18" dur="750" fill="hold"/>
                                        <p:tgtEl>
                                          <p:spTgt spid="30908"/>
                                        </p:tgtEl>
                                        <p:attrNameLst>
                                          <p:attrName>ppt_h</p:attrName>
                                        </p:attrNameLst>
                                      </p:cBhvr>
                                      <p:tavLst>
                                        <p:tav tm="0">
                                          <p:val>
                                            <p:fltVal val="0"/>
                                          </p:val>
                                        </p:tav>
                                        <p:tav tm="100000">
                                          <p:val>
                                            <p:strVal val="#ppt_h"/>
                                          </p:val>
                                        </p:tav>
                                      </p:tavLst>
                                    </p:anim>
                                  </p:childTnLst>
                                </p:cTn>
                              </p:par>
                            </p:childTnLst>
                          </p:cTn>
                        </p:par>
                        <p:par>
                          <p:cTn id="19" fill="hold">
                            <p:stCondLst>
                              <p:cond delay="750"/>
                            </p:stCondLst>
                            <p:childTnLst>
                              <p:par>
                                <p:cTn id="20" presetID="22" presetClass="entr" presetSubtype="8" fill="hold" grpId="0" nodeType="afterEffect">
                                  <p:stCondLst>
                                    <p:cond delay="0"/>
                                  </p:stCondLst>
                                  <p:iterate>
                                    <p:tmAbs val="0"/>
                                  </p:iterate>
                                  <p:childTnLst>
                                    <p:set>
                                      <p:cBhvr>
                                        <p:cTn id="21" fill="hold"/>
                                        <p:tgtEl>
                                          <p:spTgt spid="30905"/>
                                        </p:tgtEl>
                                        <p:attrNameLst>
                                          <p:attrName>style.visibility</p:attrName>
                                        </p:attrNameLst>
                                      </p:cBhvr>
                                      <p:to>
                                        <p:strVal val="visible"/>
                                      </p:to>
                                    </p:set>
                                    <p:animEffect transition="in" filter="wipe(left)">
                                      <p:cBhvr>
                                        <p:cTn id="22" dur="1000"/>
                                        <p:tgtEl>
                                          <p:spTgt spid="30905"/>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grpId="0" nodeType="clickEffect">
                                  <p:stCondLst>
                                    <p:cond delay="0"/>
                                  </p:stCondLst>
                                  <p:iterate>
                                    <p:tmAbs val="0"/>
                                  </p:iterate>
                                  <p:childTnLst>
                                    <p:set>
                                      <p:cBhvr>
                                        <p:cTn id="26" fill="hold"/>
                                        <p:tgtEl>
                                          <p:spTgt spid="30916"/>
                                        </p:tgtEl>
                                        <p:attrNameLst>
                                          <p:attrName>style.visibility</p:attrName>
                                        </p:attrNameLst>
                                      </p:cBhvr>
                                      <p:to>
                                        <p:strVal val="visible"/>
                                      </p:to>
                                    </p:set>
                                    <p:anim calcmode="lin" valueType="num">
                                      <p:cBhvr>
                                        <p:cTn id="27" dur="750" fill="hold"/>
                                        <p:tgtEl>
                                          <p:spTgt spid="30916"/>
                                        </p:tgtEl>
                                        <p:attrNameLst>
                                          <p:attrName>ppt_w</p:attrName>
                                        </p:attrNameLst>
                                      </p:cBhvr>
                                      <p:tavLst>
                                        <p:tav tm="0">
                                          <p:val>
                                            <p:fltVal val="0"/>
                                          </p:val>
                                        </p:tav>
                                        <p:tav tm="100000">
                                          <p:val>
                                            <p:strVal val="#ppt_w"/>
                                          </p:val>
                                        </p:tav>
                                      </p:tavLst>
                                    </p:anim>
                                    <p:anim calcmode="lin" valueType="num">
                                      <p:cBhvr>
                                        <p:cTn id="28" dur="750" fill="hold"/>
                                        <p:tgtEl>
                                          <p:spTgt spid="30916"/>
                                        </p:tgtEl>
                                        <p:attrNameLst>
                                          <p:attrName>ppt_h</p:attrName>
                                        </p:attrNameLst>
                                      </p:cBhvr>
                                      <p:tavLst>
                                        <p:tav tm="0">
                                          <p:val>
                                            <p:fltVal val="0"/>
                                          </p:val>
                                        </p:tav>
                                        <p:tav tm="100000">
                                          <p:val>
                                            <p:strVal val="#ppt_h"/>
                                          </p:val>
                                        </p:tav>
                                      </p:tavLst>
                                    </p:anim>
                                  </p:childTnLst>
                                </p:cTn>
                              </p:par>
                            </p:childTnLst>
                          </p:cTn>
                        </p:par>
                        <p:par>
                          <p:cTn id="29" fill="hold">
                            <p:stCondLst>
                              <p:cond delay="750"/>
                            </p:stCondLst>
                            <p:childTnLst>
                              <p:par>
                                <p:cTn id="30" presetID="22" presetClass="entr" presetSubtype="8" fill="hold" grpId="0" nodeType="afterEffect">
                                  <p:stCondLst>
                                    <p:cond delay="0"/>
                                  </p:stCondLst>
                                  <p:iterate>
                                    <p:tmAbs val="0"/>
                                  </p:iterate>
                                  <p:childTnLst>
                                    <p:set>
                                      <p:cBhvr>
                                        <p:cTn id="31" fill="hold"/>
                                        <p:tgtEl>
                                          <p:spTgt spid="30913"/>
                                        </p:tgtEl>
                                        <p:attrNameLst>
                                          <p:attrName>style.visibility</p:attrName>
                                        </p:attrNameLst>
                                      </p:cBhvr>
                                      <p:to>
                                        <p:strVal val="visible"/>
                                      </p:to>
                                    </p:set>
                                    <p:animEffect transition="in" filter="wipe(left)">
                                      <p:cBhvr>
                                        <p:cTn id="32" dur="1000"/>
                                        <p:tgtEl>
                                          <p:spTgt spid="30913"/>
                                        </p:tgtEl>
                                      </p:cBhvr>
                                    </p:animEffect>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iterate>
                                    <p:tmAbs val="0"/>
                                  </p:iterate>
                                  <p:childTnLst>
                                    <p:set>
                                      <p:cBhvr>
                                        <p:cTn id="36" fill="hold"/>
                                        <p:tgtEl>
                                          <p:spTgt spid="30924"/>
                                        </p:tgtEl>
                                        <p:attrNameLst>
                                          <p:attrName>style.visibility</p:attrName>
                                        </p:attrNameLst>
                                      </p:cBhvr>
                                      <p:to>
                                        <p:strVal val="visible"/>
                                      </p:to>
                                    </p:set>
                                    <p:anim calcmode="lin" valueType="num">
                                      <p:cBhvr>
                                        <p:cTn id="37" dur="750" fill="hold"/>
                                        <p:tgtEl>
                                          <p:spTgt spid="30924"/>
                                        </p:tgtEl>
                                        <p:attrNameLst>
                                          <p:attrName>ppt_w</p:attrName>
                                        </p:attrNameLst>
                                      </p:cBhvr>
                                      <p:tavLst>
                                        <p:tav tm="0">
                                          <p:val>
                                            <p:fltVal val="0"/>
                                          </p:val>
                                        </p:tav>
                                        <p:tav tm="100000">
                                          <p:val>
                                            <p:strVal val="#ppt_w"/>
                                          </p:val>
                                        </p:tav>
                                      </p:tavLst>
                                    </p:anim>
                                    <p:anim calcmode="lin" valueType="num">
                                      <p:cBhvr>
                                        <p:cTn id="38" dur="750" fill="hold"/>
                                        <p:tgtEl>
                                          <p:spTgt spid="30924"/>
                                        </p:tgtEl>
                                        <p:attrNameLst>
                                          <p:attrName>ppt_h</p:attrName>
                                        </p:attrNameLst>
                                      </p:cBhvr>
                                      <p:tavLst>
                                        <p:tav tm="0">
                                          <p:val>
                                            <p:fltVal val="0"/>
                                          </p:val>
                                        </p:tav>
                                        <p:tav tm="100000">
                                          <p:val>
                                            <p:strVal val="#ppt_h"/>
                                          </p:val>
                                        </p:tav>
                                      </p:tavLst>
                                    </p:anim>
                                  </p:childTnLst>
                                </p:cTn>
                              </p:par>
                            </p:childTnLst>
                          </p:cTn>
                        </p:par>
                        <p:par>
                          <p:cTn id="39" fill="hold">
                            <p:stCondLst>
                              <p:cond delay="750"/>
                            </p:stCondLst>
                            <p:childTnLst>
                              <p:par>
                                <p:cTn id="40" presetID="22" presetClass="entr" presetSubtype="8" fill="hold" grpId="0" nodeType="afterEffect">
                                  <p:stCondLst>
                                    <p:cond delay="0"/>
                                  </p:stCondLst>
                                  <p:iterate>
                                    <p:tmAbs val="0"/>
                                  </p:iterate>
                                  <p:childTnLst>
                                    <p:set>
                                      <p:cBhvr>
                                        <p:cTn id="41" fill="hold"/>
                                        <p:tgtEl>
                                          <p:spTgt spid="30921"/>
                                        </p:tgtEl>
                                        <p:attrNameLst>
                                          <p:attrName>style.visibility</p:attrName>
                                        </p:attrNameLst>
                                      </p:cBhvr>
                                      <p:to>
                                        <p:strVal val="visible"/>
                                      </p:to>
                                    </p:set>
                                    <p:animEffect transition="in" filter="wipe(left)">
                                      <p:cBhvr>
                                        <p:cTn id="42" dur="1000"/>
                                        <p:tgtEl>
                                          <p:spTgt spid="30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97" grpId="0" animBg="1" advAuto="0"/>
      <p:bldP spid="30900" grpId="0" animBg="1" advAuto="0"/>
      <p:bldP spid="30905" grpId="0" animBg="1" advAuto="0"/>
      <p:bldP spid="30908" grpId="0" animBg="1" advAuto="0"/>
      <p:bldP spid="30913" grpId="0" animBg="1" advAuto="0"/>
      <p:bldP spid="30916" grpId="0" animBg="1" advAuto="0"/>
      <p:bldP spid="30921" grpId="0" animBg="1" advAuto="0"/>
      <p:bldP spid="30924"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96" name="Shape 30896"/>
          <p:cNvSpPr>
            <a:spLocks noGrp="1"/>
          </p:cNvSpPr>
          <p:nvPr>
            <p:ph type="title"/>
          </p:nvPr>
        </p:nvSpPr>
        <p:spPr>
          <a:xfrm>
            <a:off x="609006" y="421082"/>
            <a:ext cx="9652023" cy="363676"/>
          </a:xfrm>
          <a:prstGeom prst="rect">
            <a:avLst/>
          </a:prstGeom>
        </p:spPr>
        <p:txBody>
          <a:bodyPr>
            <a:noAutofit/>
          </a:bodyPr>
          <a:lstStyle/>
          <a:p>
            <a:r>
              <a:rPr lang="en-US" sz="2800" dirty="0"/>
              <a:t>CHALLENGES</a:t>
            </a:r>
            <a:endParaRPr sz="2800" dirty="0"/>
          </a:p>
        </p:txBody>
      </p:sp>
      <p:sp>
        <p:nvSpPr>
          <p:cNvPr id="30897" name="Shape 30897"/>
          <p:cNvSpPr/>
          <p:nvPr/>
        </p:nvSpPr>
        <p:spPr>
          <a:xfrm>
            <a:off x="1452689" y="1307401"/>
            <a:ext cx="10071321" cy="1016883"/>
          </a:xfrm>
          <a:prstGeom prst="rect">
            <a:avLst/>
          </a:prstGeom>
          <a:ln w="12700">
            <a:miter lim="400000"/>
          </a:ln>
          <a:extLst>
            <a:ext uri="{C572A759-6A51-4108-AA02-DFA0A04FC94B}">
              <ma14:wrappingTextBoxFlag xmlns="" xmlns:ma14="http://schemas.microsoft.com/office/mac/drawingml/2011/main" val="1"/>
            </a:ext>
          </a:extLst>
        </p:spPr>
        <p:txBody>
          <a:bodyPr wrap="square" lIns="25401" tIns="25401" rIns="25401" bIns="25401">
            <a:spAutoFit/>
          </a:bodyPr>
          <a:lstStyle>
            <a:lvl1pPr algn="l">
              <a:lnSpc>
                <a:spcPct val="120000"/>
              </a:lnSpc>
              <a:defRPr sz="2000">
                <a:latin typeface="Geomanist Light"/>
                <a:ea typeface="Geomanist Light"/>
                <a:cs typeface="Geomanist Light"/>
                <a:sym typeface="Geomanist Light"/>
              </a:defRPr>
            </a:lvl1pPr>
          </a:lstStyle>
          <a:p>
            <a:pPr defTabSz="412740" hangingPunct="0">
              <a:defRPr/>
            </a:pPr>
            <a:r>
              <a:rPr lang="en-US" sz="1800" b="1" kern="0" dirty="0">
                <a:solidFill>
                  <a:srgbClr val="FFFFFF"/>
                </a:solidFill>
                <a:latin typeface="Arial Narrow" panose="020B0606020202030204" pitchFamily="34" charset="0"/>
              </a:rPr>
              <a:t>Slow transaction capability: </a:t>
            </a:r>
          </a:p>
          <a:p>
            <a:pPr defTabSz="412740" hangingPunct="0">
              <a:defRPr/>
            </a:pPr>
            <a:r>
              <a:rPr lang="en-US" sz="1800" kern="0" dirty="0">
                <a:solidFill>
                  <a:srgbClr val="FFFFFF"/>
                </a:solidFill>
                <a:latin typeface="Arial Narrow" panose="020B0606020202030204" pitchFamily="34" charset="0"/>
              </a:rPr>
              <a:t>Blockchain demands a great deal of computing power. Therefore for super-fast digital transactions, a centralized database would be a cheaper option for faster transactions and effective storage of information. </a:t>
            </a:r>
            <a:endParaRPr sz="1800" kern="0" dirty="0">
              <a:solidFill>
                <a:srgbClr val="FFFFFF"/>
              </a:solidFill>
              <a:latin typeface="Arial Narrow" panose="020B0606020202030204" pitchFamily="34" charset="0"/>
            </a:endParaRPr>
          </a:p>
        </p:txBody>
      </p:sp>
      <p:grpSp>
        <p:nvGrpSpPr>
          <p:cNvPr id="30900" name="Group 30900"/>
          <p:cNvGrpSpPr/>
          <p:nvPr/>
        </p:nvGrpSpPr>
        <p:grpSpPr>
          <a:xfrm>
            <a:off x="556191" y="1219674"/>
            <a:ext cx="735296" cy="751939"/>
            <a:chOff x="0" y="-163928"/>
            <a:chExt cx="1470590" cy="1503874"/>
          </a:xfrm>
        </p:grpSpPr>
        <p:sp>
          <p:nvSpPr>
            <p:cNvPr id="30898" name="Shape 30898"/>
            <p:cNvSpPr/>
            <p:nvPr/>
          </p:nvSpPr>
          <p:spPr>
            <a:xfrm>
              <a:off x="0" y="-163928"/>
              <a:ext cx="1470590" cy="150387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5401" tIns="25401" rIns="25401" bIns="25401" numCol="1" anchor="t">
              <a:spAutoFit/>
            </a:bodyPr>
            <a:lstStyle>
              <a:lvl1pPr>
                <a:lnSpc>
                  <a:spcPct val="120000"/>
                </a:lnSpc>
                <a:defRPr sz="8000">
                  <a:solidFill>
                    <a:srgbClr val="0085AD"/>
                  </a:solidFill>
                  <a:latin typeface="Geomanist Bold"/>
                  <a:ea typeface="Geomanist Bold"/>
                  <a:cs typeface="Geomanist Bold"/>
                  <a:sym typeface="Geomanist Bold"/>
                </a:defRPr>
              </a:lvl1pPr>
            </a:lstStyle>
            <a:p>
              <a:pPr algn="ctr" defTabSz="412740" hangingPunct="0">
                <a:defRPr/>
              </a:pPr>
              <a:r>
                <a:rPr sz="4000" kern="0" dirty="0">
                  <a:solidFill>
                    <a:srgbClr val="EF6C00"/>
                  </a:solidFill>
                </a:rPr>
                <a:t>0</a:t>
              </a:r>
              <a:r>
                <a:rPr lang="en-US" sz="4000" kern="0" dirty="0">
                  <a:solidFill>
                    <a:srgbClr val="EF6C00"/>
                  </a:solidFill>
                </a:rPr>
                <a:t>5</a:t>
              </a:r>
              <a:endParaRPr sz="4000" kern="0" dirty="0">
                <a:solidFill>
                  <a:srgbClr val="EF6C00"/>
                </a:solidFill>
              </a:endParaRPr>
            </a:p>
          </p:txBody>
        </p:sp>
        <p:sp>
          <p:nvSpPr>
            <p:cNvPr id="30899" name="Shape 30899"/>
            <p:cNvSpPr/>
            <p:nvPr/>
          </p:nvSpPr>
          <p:spPr>
            <a:xfrm>
              <a:off x="223595" y="1172968"/>
              <a:ext cx="1061499" cy="85019"/>
            </a:xfrm>
            <a:prstGeom prst="rect">
              <a:avLst/>
            </a:prstGeom>
            <a:solidFill>
              <a:schemeClr val="accent1"/>
            </a:solidFill>
            <a:ln w="12700" cap="flat">
              <a:noFill/>
              <a:miter lim="400000"/>
            </a:ln>
            <a:effectLst/>
          </p:spPr>
          <p:txBody>
            <a:bodyPr wrap="square" lIns="25401" tIns="25401" rIns="25401" bIns="25401" numCol="1" anchor="ctr">
              <a:noAutofit/>
            </a:bodyPr>
            <a:lstStyle/>
            <a:p>
              <a:pPr algn="ctr" defTabSz="412740" hangingPunct="0">
                <a:defRPr sz="3200">
                  <a:solidFill>
                    <a:srgbClr val="FFFFFF"/>
                  </a:solidFill>
                </a:defRPr>
              </a:pPr>
              <a:endParaRPr sz="1600" kern="0">
                <a:solidFill>
                  <a:srgbClr val="FFFFFF"/>
                </a:solidFill>
                <a:latin typeface="Helvetica Light"/>
                <a:sym typeface="Helvetica Light"/>
              </a:endParaRPr>
            </a:p>
          </p:txBody>
        </p:sp>
      </p:grpSp>
    </p:spTree>
    <p:extLst>
      <p:ext uri="{BB962C8B-B14F-4D97-AF65-F5344CB8AC3E}">
        <p14:creationId xmlns:p14="http://schemas.microsoft.com/office/powerpoint/2010/main" val="3475900815"/>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iterate>
                                    <p:tmAbs val="0"/>
                                  </p:iterate>
                                  <p:childTnLst>
                                    <p:set>
                                      <p:cBhvr>
                                        <p:cTn id="6" fill="hold"/>
                                        <p:tgtEl>
                                          <p:spTgt spid="30900"/>
                                        </p:tgtEl>
                                        <p:attrNameLst>
                                          <p:attrName>style.visibility</p:attrName>
                                        </p:attrNameLst>
                                      </p:cBhvr>
                                      <p:to>
                                        <p:strVal val="visible"/>
                                      </p:to>
                                    </p:set>
                                    <p:anim calcmode="lin" valueType="num">
                                      <p:cBhvr>
                                        <p:cTn id="7" dur="750" fill="hold"/>
                                        <p:tgtEl>
                                          <p:spTgt spid="30900"/>
                                        </p:tgtEl>
                                        <p:attrNameLst>
                                          <p:attrName>ppt_w</p:attrName>
                                        </p:attrNameLst>
                                      </p:cBhvr>
                                      <p:tavLst>
                                        <p:tav tm="0">
                                          <p:val>
                                            <p:fltVal val="0"/>
                                          </p:val>
                                        </p:tav>
                                        <p:tav tm="100000">
                                          <p:val>
                                            <p:strVal val="#ppt_w"/>
                                          </p:val>
                                        </p:tav>
                                      </p:tavLst>
                                    </p:anim>
                                    <p:anim calcmode="lin" valueType="num">
                                      <p:cBhvr>
                                        <p:cTn id="8" dur="750" fill="hold"/>
                                        <p:tgtEl>
                                          <p:spTgt spid="30900"/>
                                        </p:tgtEl>
                                        <p:attrNameLst>
                                          <p:attrName>ppt_h</p:attrName>
                                        </p:attrNameLst>
                                      </p:cBhvr>
                                      <p:tavLst>
                                        <p:tav tm="0">
                                          <p:val>
                                            <p:fltVal val="0"/>
                                          </p:val>
                                        </p:tav>
                                        <p:tav tm="100000">
                                          <p:val>
                                            <p:strVal val="#ppt_h"/>
                                          </p:val>
                                        </p:tav>
                                      </p:tavLst>
                                    </p:anim>
                                  </p:childTnLst>
                                </p:cTn>
                              </p:par>
                            </p:childTnLst>
                          </p:cTn>
                        </p:par>
                        <p:par>
                          <p:cTn id="9" fill="hold">
                            <p:stCondLst>
                              <p:cond delay="750"/>
                            </p:stCondLst>
                            <p:childTnLst>
                              <p:par>
                                <p:cTn id="10" presetID="22" presetClass="entr" presetSubtype="8" fill="hold" grpId="0" nodeType="afterEffect">
                                  <p:stCondLst>
                                    <p:cond delay="0"/>
                                  </p:stCondLst>
                                  <p:iterate>
                                    <p:tmAbs val="0"/>
                                  </p:iterate>
                                  <p:childTnLst>
                                    <p:set>
                                      <p:cBhvr>
                                        <p:cTn id="11" fill="hold"/>
                                        <p:tgtEl>
                                          <p:spTgt spid="30897"/>
                                        </p:tgtEl>
                                        <p:attrNameLst>
                                          <p:attrName>style.visibility</p:attrName>
                                        </p:attrNameLst>
                                      </p:cBhvr>
                                      <p:to>
                                        <p:strVal val="visible"/>
                                      </p:to>
                                    </p:set>
                                    <p:animEffect transition="in" filter="wipe(left)">
                                      <p:cBhvr>
                                        <p:cTn id="12" dur="1000"/>
                                        <p:tgtEl>
                                          <p:spTgt spid="30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97" grpId="0" animBg="1" advAuto="0"/>
      <p:bldP spid="30900" grpId="0" animBg="1" advAuto="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491</Words>
  <Application>Microsoft Office PowerPoint</Application>
  <PresentationFormat>Widescreen</PresentationFormat>
  <Paragraphs>46</Paragraphs>
  <Slides>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vt:i4>
      </vt:variant>
    </vt:vector>
  </HeadingPairs>
  <TitlesOfParts>
    <vt:vector size="15" baseType="lpstr">
      <vt:lpstr>Arial</vt:lpstr>
      <vt:lpstr>Arial Narrow</vt:lpstr>
      <vt:lpstr>Calibri</vt:lpstr>
      <vt:lpstr>Calibri Light</vt:lpstr>
      <vt:lpstr>Geomanist Bold</vt:lpstr>
      <vt:lpstr>Geomanist Medium</vt:lpstr>
      <vt:lpstr>Geomanist Regular</vt:lpstr>
      <vt:lpstr>Geomanist Ultra</vt:lpstr>
      <vt:lpstr>Helvetica Light</vt:lpstr>
      <vt:lpstr>Office Theme</vt:lpstr>
      <vt:lpstr>PowerPoint Presentation</vt:lpstr>
      <vt:lpstr>BENEFITS</vt:lpstr>
      <vt:lpstr>BENEFITS</vt:lpstr>
      <vt:lpstr>CHALLENGES</vt:lpstr>
      <vt:lpstr>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Girija Mahapatra</cp:lastModifiedBy>
  <cp:revision>8</cp:revision>
  <dcterms:created xsi:type="dcterms:W3CDTF">2022-10-01T15:45:18Z</dcterms:created>
  <dcterms:modified xsi:type="dcterms:W3CDTF">2022-10-01T16:50:23Z</dcterms:modified>
</cp:coreProperties>
</file>