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9"/>
  </p:notes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38AD2-EB09-45DB-930C-CA6B0D854CC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B8DC1-FE7E-468D-90D2-43A994CE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5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B8DC1-FE7E-468D-90D2-43A994CED4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9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BC1A-3625-4D67-8763-AB4C9CE36FC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016A-CF6C-4508-AA62-46F0F744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6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BC1A-3625-4D67-8763-AB4C9CE36FC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016A-CF6C-4508-AA62-46F0F744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9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BC1A-3625-4D67-8763-AB4C9CE36FC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016A-CF6C-4508-AA62-46F0F744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16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BC1A-3625-4D67-8763-AB4C9CE36FC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016A-CF6C-4508-AA62-46F0F7449D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3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BC1A-3625-4D67-8763-AB4C9CE36FC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016A-CF6C-4508-AA62-46F0F744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25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BC1A-3625-4D67-8763-AB4C9CE36FC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016A-CF6C-4508-AA62-46F0F744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3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BC1A-3625-4D67-8763-AB4C9CE36FC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016A-CF6C-4508-AA62-46F0F744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47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BC1A-3625-4D67-8763-AB4C9CE36FC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016A-CF6C-4508-AA62-46F0F744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00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BC1A-3625-4D67-8763-AB4C9CE36FC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016A-CF6C-4508-AA62-46F0F744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0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BC1A-3625-4D67-8763-AB4C9CE36FC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016A-CF6C-4508-AA62-46F0F744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7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BC1A-3625-4D67-8763-AB4C9CE36FC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016A-CF6C-4508-AA62-46F0F744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6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BC1A-3625-4D67-8763-AB4C9CE36FC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016A-CF6C-4508-AA62-46F0F744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6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BC1A-3625-4D67-8763-AB4C9CE36FC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016A-CF6C-4508-AA62-46F0F744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0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BC1A-3625-4D67-8763-AB4C9CE36FC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016A-CF6C-4508-AA62-46F0F744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5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BC1A-3625-4D67-8763-AB4C9CE36FC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016A-CF6C-4508-AA62-46F0F744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5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BC1A-3625-4D67-8763-AB4C9CE36FC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016A-CF6C-4508-AA62-46F0F744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9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BC1A-3625-4D67-8763-AB4C9CE36FC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016A-CF6C-4508-AA62-46F0F744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1BC1A-3625-4D67-8763-AB4C9CE36FC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9016A-CF6C-4508-AA62-46F0F744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05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BE78DD-7B88-4A80-ABE0-FE69DB374E0E}"/>
              </a:ext>
            </a:extLst>
          </p:cNvPr>
          <p:cNvSpPr txBox="1"/>
          <p:nvPr/>
        </p:nvSpPr>
        <p:spPr>
          <a:xfrm>
            <a:off x="2449689" y="846667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Crane Operator's Fatigue detection </a:t>
            </a:r>
          </a:p>
        </p:txBody>
      </p:sp>
      <p:pic>
        <p:nvPicPr>
          <p:cNvPr id="1026" name="Picture 2" descr="Cabin Operated EOT Crane">
            <a:extLst>
              <a:ext uri="{FF2B5EF4-FFF2-40B4-BE49-F238E27FC236}">
                <a16:creationId xmlns:a16="http://schemas.microsoft.com/office/drawing/2014/main" id="{9A22B1DB-1D7A-4C7D-B048-0454BBE33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49" y="1215999"/>
            <a:ext cx="4028723" cy="322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B073D9-2188-4D52-AFB4-0D219D8A379B}"/>
              </a:ext>
            </a:extLst>
          </p:cNvPr>
          <p:cNvSpPr txBox="1"/>
          <p:nvPr/>
        </p:nvSpPr>
        <p:spPr>
          <a:xfrm>
            <a:off x="169334" y="1806222"/>
            <a:ext cx="67959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Overhead crane operators control the lifting, moving and positioning of loads on the crane.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observe and make sure that the load is safely attached and within the lifting weight limits.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During lifting operation if the operator is exhausted or tired then accident may happen, so it is essential to ensure that the operator is alert throughout the entire operation shift.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primary objective to ensure safety of lifting operations by monitoring the  facial fatigue signs of the crane operator , using computer vision and AI model based alert trigger.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ED2C0-D2E8-4E3E-9501-FAA12521AF38}"/>
              </a:ext>
            </a:extLst>
          </p:cNvPr>
          <p:cNvSpPr txBox="1"/>
          <p:nvPr/>
        </p:nvSpPr>
        <p:spPr>
          <a:xfrm>
            <a:off x="8229601" y="4438977"/>
            <a:ext cx="338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EOT Crane operator's cabin </a:t>
            </a:r>
          </a:p>
        </p:txBody>
      </p:sp>
    </p:spTree>
    <p:extLst>
      <p:ext uri="{BB962C8B-B14F-4D97-AF65-F5344CB8AC3E}">
        <p14:creationId xmlns:p14="http://schemas.microsoft.com/office/powerpoint/2010/main" val="174569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B1783A-F50E-46A0-963C-1B2C0ACB5B76}"/>
              </a:ext>
            </a:extLst>
          </p:cNvPr>
          <p:cNvSpPr txBox="1"/>
          <p:nvPr/>
        </p:nvSpPr>
        <p:spPr>
          <a:xfrm>
            <a:off x="3917244" y="589696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Architecture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1E35C-BEAD-40B6-B339-1BD2A1A5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4005"/>
            <a:ext cx="12180883" cy="4047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0441A1-ED50-45B3-9F98-D7F55C598B20}"/>
              </a:ext>
            </a:extLst>
          </p:cNvPr>
          <p:cNvSpPr txBox="1"/>
          <p:nvPr/>
        </p:nvSpPr>
        <p:spPr>
          <a:xfrm>
            <a:off x="304800" y="5531556"/>
            <a:ext cx="9189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Raspberry pi will be used as a edge computing.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camera will be integrate with Raspberry 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Alert LED bulb will be integrate with Raspberry 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AWS cloud components like S3 , lambda function , SNS , RDS  and Quicksight e.tc. will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 is python , OpenCV for video reading and parsing. </a:t>
            </a:r>
          </a:p>
        </p:txBody>
      </p:sp>
    </p:spTree>
    <p:extLst>
      <p:ext uri="{BB962C8B-B14F-4D97-AF65-F5344CB8AC3E}">
        <p14:creationId xmlns:p14="http://schemas.microsoft.com/office/powerpoint/2010/main" val="122503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614D00-5413-413E-9327-EE4D79922FD7}"/>
              </a:ext>
            </a:extLst>
          </p:cNvPr>
          <p:cNvSpPr txBox="1"/>
          <p:nvPr/>
        </p:nvSpPr>
        <p:spPr>
          <a:xfrm>
            <a:off x="993422" y="101601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E863A-460F-4955-948E-B8C07ADB2CF9}"/>
              </a:ext>
            </a:extLst>
          </p:cNvPr>
          <p:cNvSpPr txBox="1"/>
          <p:nvPr/>
        </p:nvSpPr>
        <p:spPr>
          <a:xfrm>
            <a:off x="428978" y="583822"/>
            <a:ext cx="110969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camera , raspberry pi and alert LED bulb will be installed inside the cabin where camera can take good videos of crane operator’s 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camera will capture crane operator’s  video and video stream data will be passed to raspberry 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raspberry pi will read video data and parse it into frames.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frames will then pass into AI pretrained model which will detect the 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Once the model confirmed that the face is detected it will then pass to another AI  pretrained model which will detect the facial landmark.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Facial landmarks are used to localize and represent salient regions of the face,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Eyes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Eyebrows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Mouth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Jawline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pre-trained facial landmark is used to estimate the location of 68 (x, y)-coordinates that map to facial structures on the face.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4602B6-4F60-42AB-818E-4AEC38906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554" y="3581393"/>
            <a:ext cx="2032002" cy="163786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9B0B6C-40FA-4B7A-B764-659C78AAC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444" y="5600287"/>
            <a:ext cx="2516894" cy="115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07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614D00-5413-413E-9327-EE4D79922FD7}"/>
              </a:ext>
            </a:extLst>
          </p:cNvPr>
          <p:cNvSpPr txBox="1"/>
          <p:nvPr/>
        </p:nvSpPr>
        <p:spPr>
          <a:xfrm>
            <a:off x="406399" y="13546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Flow Cont.….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E863A-460F-4955-948E-B8C07ADB2CF9}"/>
              </a:ext>
            </a:extLst>
          </p:cNvPr>
          <p:cNvSpPr txBox="1"/>
          <p:nvPr/>
        </p:nvSpPr>
        <p:spPr>
          <a:xfrm>
            <a:off x="270933" y="583822"/>
            <a:ext cx="1109697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Extract the eye ROI(region of interest) and mouth ROI.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Calculate the eye aspect ratio and mouth aspect ratio.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mouth aspect ratio is &gt; threshold then trigger warning (yellow light) that crane operator is tired.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Similarly if eye aspect ratio is &lt; threshold then trigger alert (red light) that crane operator is in fatigue / drowsiness state. The eye is open if Eye Aspect ratio is greater than threshold.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Raspberry pi will trigger LED bulb (on/off) based on the alerts / warning raised 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AWS IAM to setup bucket policy and configured the credential in raspberry pi to haver access to S3 bucket to send images.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Send the frame image where the warning or alert is detected to AWS S3.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a Lambda function in AWS. Lambda is the flagship AWS serverless computing service. A Lambda is a piece of code that will run once it's invoked by some trigger, like when images arriving at S3 buckets.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Simple Notification Service (SNS) topic , lambda will post a  message to the SNS topic using SNS API.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Subscribe to this SNS topic and shopfloor / sites supervisor will be notified via SMS texts regarding crane operator’s fatigue state.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Lambda will send the  crane operator’s fatigue details to AWS RDS 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RDS data can be used by amazon Quicksight to generate various dashboard for end user to do further analysis. </a:t>
            </a:r>
          </a:p>
        </p:txBody>
      </p:sp>
    </p:spTree>
    <p:extLst>
      <p:ext uri="{BB962C8B-B14F-4D97-AF65-F5344CB8AC3E}">
        <p14:creationId xmlns:p14="http://schemas.microsoft.com/office/powerpoint/2010/main" val="111892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93C30E-7D55-4FD1-AA49-D22155740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072958-1F03-46B0-A2A6-35FD69B44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7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DD0B83-37A7-43E1-BCB2-95B09A26A653}"/>
              </a:ext>
            </a:extLst>
          </p:cNvPr>
          <p:cNvSpPr txBox="1"/>
          <p:nvPr/>
        </p:nvSpPr>
        <p:spPr>
          <a:xfrm>
            <a:off x="1738489" y="982133"/>
            <a:ext cx="953196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Notes – </a:t>
            </a:r>
          </a:p>
          <a:p>
            <a:endParaRPr lang="en-US" dirty="0"/>
          </a:p>
          <a:p>
            <a:r>
              <a:rPr lang="en-US" dirty="0"/>
              <a:t>Every 5 seconds a human blink in normal condition.</a:t>
            </a:r>
          </a:p>
          <a:p>
            <a:r>
              <a:rPr lang="en-US" dirty="0"/>
              <a:t>If for continuously 30seconds the eye is closed that means the person is in fatigue state .</a:t>
            </a:r>
          </a:p>
          <a:p>
            <a:r>
              <a:rPr lang="en-US" dirty="0"/>
              <a:t>If you take 5pfs then  if counter will be 150. if eye close for continuously 150 frames then  </a:t>
            </a:r>
          </a:p>
          <a:p>
            <a:r>
              <a:rPr lang="en-US" dirty="0"/>
              <a:t>Fatigue state.</a:t>
            </a:r>
          </a:p>
          <a:p>
            <a:r>
              <a:rPr lang="en-US" dirty="0"/>
              <a:t>If 10fs then counter will be 300 </a:t>
            </a:r>
          </a:p>
          <a:p>
            <a:endParaRPr lang="en-US" dirty="0"/>
          </a:p>
          <a:p>
            <a:r>
              <a:rPr lang="en-US" dirty="0"/>
              <a:t>Jaw Points = 1–17</a:t>
            </a:r>
          </a:p>
          <a:p>
            <a:r>
              <a:rPr lang="en-US" dirty="0"/>
              <a:t>Right Brow Points = 18–22</a:t>
            </a:r>
          </a:p>
          <a:p>
            <a:r>
              <a:rPr lang="en-US" dirty="0"/>
              <a:t>Left Brow Points = 23–27</a:t>
            </a:r>
          </a:p>
          <a:p>
            <a:r>
              <a:rPr lang="en-US" dirty="0"/>
              <a:t>Nose Points = 28–36</a:t>
            </a:r>
          </a:p>
          <a:p>
            <a:r>
              <a:rPr lang="en-US" dirty="0"/>
              <a:t>Right Eye Points = 37–42</a:t>
            </a:r>
          </a:p>
          <a:p>
            <a:r>
              <a:rPr lang="en-US" dirty="0"/>
              <a:t>Left Eye Points = 43–48</a:t>
            </a:r>
          </a:p>
          <a:p>
            <a:r>
              <a:rPr lang="en-US" dirty="0"/>
              <a:t>Mouth Points = 49–61</a:t>
            </a:r>
          </a:p>
          <a:p>
            <a:r>
              <a:rPr lang="en-US" dirty="0"/>
              <a:t>Lips Points = 62–68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dlib</a:t>
            </a:r>
            <a:r>
              <a:rPr lang="en-US" dirty="0"/>
              <a:t> library provides two functions that can be used for face detection:</a:t>
            </a:r>
          </a:p>
          <a:p>
            <a:endParaRPr lang="en-US" dirty="0"/>
          </a:p>
          <a:p>
            <a:r>
              <a:rPr lang="en-US" dirty="0"/>
              <a:t>HOG + Linear SVM: </a:t>
            </a:r>
            <a:r>
              <a:rPr lang="en-US" dirty="0" err="1"/>
              <a:t>dlib.get_frontal_face_detector</a:t>
            </a:r>
            <a:r>
              <a:rPr lang="en-US" dirty="0"/>
              <a:t>()</a:t>
            </a:r>
          </a:p>
          <a:p>
            <a:r>
              <a:rPr lang="en-US" dirty="0"/>
              <a:t>MMOD CNN: dlib.cnn_face_detection_model_v1(</a:t>
            </a:r>
            <a:r>
              <a:rPr lang="en-US" dirty="0" err="1"/>
              <a:t>modelPath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3136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616</TotalTime>
  <Words>720</Words>
  <Application>Microsoft Office PowerPoint</Application>
  <PresentationFormat>Widescreen</PresentationFormat>
  <Paragraphs>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User10</dc:creator>
  <cp:lastModifiedBy>User10</cp:lastModifiedBy>
  <cp:revision>60</cp:revision>
  <dcterms:created xsi:type="dcterms:W3CDTF">2021-07-03T12:01:31Z</dcterms:created>
  <dcterms:modified xsi:type="dcterms:W3CDTF">2021-07-04T18:45:43Z</dcterms:modified>
</cp:coreProperties>
</file>