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4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0F56C6-9C60-44BC-94EE-972619DEC4B0}" type="datetimeFigureOut">
              <a:rPr lang="en-US" smtClean="0"/>
              <a:t>9/20/2022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DAC581-EFFD-47D2-9C9F-6C0B116FA7AE}" type="slidenum">
              <a:rPr lang="en-US" smtClean="0"/>
              <a:t>‹#›</a:t>
            </a:fld>
            <a:endParaRPr lang="en-US"/>
          </a:p>
        </p:txBody>
      </p:sp>
    </p:spTree>
    <p:extLst>
      <p:ext uri="{BB962C8B-B14F-4D97-AF65-F5344CB8AC3E}">
        <p14:creationId xmlns:p14="http://schemas.microsoft.com/office/powerpoint/2010/main" val="66269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DAC581-EFFD-47D2-9C9F-6C0B116FA7AE}" type="slidenum">
              <a:rPr lang="en-US" smtClean="0"/>
              <a:t>1</a:t>
            </a:fld>
            <a:endParaRPr lang="en-US"/>
          </a:p>
        </p:txBody>
      </p:sp>
    </p:spTree>
    <p:extLst>
      <p:ext uri="{BB962C8B-B14F-4D97-AF65-F5344CB8AC3E}">
        <p14:creationId xmlns:p14="http://schemas.microsoft.com/office/powerpoint/2010/main" val="3097774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DAC581-EFFD-47D2-9C9F-6C0B116FA7AE}" type="slidenum">
              <a:rPr lang="en-US" smtClean="0"/>
              <a:t>3</a:t>
            </a:fld>
            <a:endParaRPr lang="en-US"/>
          </a:p>
        </p:txBody>
      </p:sp>
    </p:spTree>
    <p:extLst>
      <p:ext uri="{BB962C8B-B14F-4D97-AF65-F5344CB8AC3E}">
        <p14:creationId xmlns:p14="http://schemas.microsoft.com/office/powerpoint/2010/main" val="681076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DAC581-EFFD-47D2-9C9F-6C0B116FA7AE}" type="slidenum">
              <a:rPr lang="en-US" smtClean="0"/>
              <a:t>5</a:t>
            </a:fld>
            <a:endParaRPr lang="en-US"/>
          </a:p>
        </p:txBody>
      </p:sp>
    </p:spTree>
    <p:extLst>
      <p:ext uri="{BB962C8B-B14F-4D97-AF65-F5344CB8AC3E}">
        <p14:creationId xmlns:p14="http://schemas.microsoft.com/office/powerpoint/2010/main" val="567360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DAC581-EFFD-47D2-9C9F-6C0B116FA7AE}" type="slidenum">
              <a:rPr lang="en-US" smtClean="0"/>
              <a:t>9</a:t>
            </a:fld>
            <a:endParaRPr lang="en-US"/>
          </a:p>
        </p:txBody>
      </p:sp>
    </p:spTree>
    <p:extLst>
      <p:ext uri="{BB962C8B-B14F-4D97-AF65-F5344CB8AC3E}">
        <p14:creationId xmlns:p14="http://schemas.microsoft.com/office/powerpoint/2010/main" val="4220376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DAC581-EFFD-47D2-9C9F-6C0B116FA7AE}" type="slidenum">
              <a:rPr lang="en-US" smtClean="0"/>
              <a:t>12</a:t>
            </a:fld>
            <a:endParaRPr lang="en-US"/>
          </a:p>
        </p:txBody>
      </p:sp>
    </p:spTree>
    <p:extLst>
      <p:ext uri="{BB962C8B-B14F-4D97-AF65-F5344CB8AC3E}">
        <p14:creationId xmlns:p14="http://schemas.microsoft.com/office/powerpoint/2010/main" val="2754831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6E1A1-8F10-4694-1C8E-2FCF8AA765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9FE3C3-4A7C-EB06-A057-4E8D76873F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C2F6B2-8F83-B030-9BF7-CE49D39A0C1B}"/>
              </a:ext>
            </a:extLst>
          </p:cNvPr>
          <p:cNvSpPr>
            <a:spLocks noGrp="1"/>
          </p:cNvSpPr>
          <p:nvPr>
            <p:ph type="dt" sz="half" idx="10"/>
          </p:nvPr>
        </p:nvSpPr>
        <p:spPr/>
        <p:txBody>
          <a:bodyPr/>
          <a:lstStyle/>
          <a:p>
            <a:fld id="{C6C1A5DB-6DEB-4127-A012-BA94AB1C64EC}" type="datetimeFigureOut">
              <a:rPr lang="en-US" smtClean="0"/>
              <a:t>9/20/2022</a:t>
            </a:fld>
            <a:endParaRPr lang="en-US"/>
          </a:p>
        </p:txBody>
      </p:sp>
      <p:sp>
        <p:nvSpPr>
          <p:cNvPr id="5" name="Footer Placeholder 4">
            <a:extLst>
              <a:ext uri="{FF2B5EF4-FFF2-40B4-BE49-F238E27FC236}">
                <a16:creationId xmlns:a16="http://schemas.microsoft.com/office/drawing/2014/main" id="{1B9E2021-8C2C-277E-47AB-E69CC3885D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A6DAA-FBEB-AF89-1AB5-2946F4DE1791}"/>
              </a:ext>
            </a:extLst>
          </p:cNvPr>
          <p:cNvSpPr>
            <a:spLocks noGrp="1"/>
          </p:cNvSpPr>
          <p:nvPr>
            <p:ph type="sldNum" sz="quarter" idx="12"/>
          </p:nvPr>
        </p:nvSpPr>
        <p:spPr/>
        <p:txBody>
          <a:bodyPr/>
          <a:lstStyle/>
          <a:p>
            <a:fld id="{CED1DCE0-03C0-4CAF-8758-B2D095CF8C1B}" type="slidenum">
              <a:rPr lang="en-US" smtClean="0"/>
              <a:t>‹#›</a:t>
            </a:fld>
            <a:endParaRPr lang="en-US"/>
          </a:p>
        </p:txBody>
      </p:sp>
    </p:spTree>
    <p:extLst>
      <p:ext uri="{BB962C8B-B14F-4D97-AF65-F5344CB8AC3E}">
        <p14:creationId xmlns:p14="http://schemas.microsoft.com/office/powerpoint/2010/main" val="3749172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D4BDF-DA15-B249-72EA-93E1423502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2EADA7-FB3B-AE5D-6193-74EDD1B7DB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22CCA8-D4E5-6A66-5CF1-8810926AC173}"/>
              </a:ext>
            </a:extLst>
          </p:cNvPr>
          <p:cNvSpPr>
            <a:spLocks noGrp="1"/>
          </p:cNvSpPr>
          <p:nvPr>
            <p:ph type="dt" sz="half" idx="10"/>
          </p:nvPr>
        </p:nvSpPr>
        <p:spPr/>
        <p:txBody>
          <a:bodyPr/>
          <a:lstStyle/>
          <a:p>
            <a:fld id="{C6C1A5DB-6DEB-4127-A012-BA94AB1C64EC}" type="datetimeFigureOut">
              <a:rPr lang="en-US" smtClean="0"/>
              <a:t>9/20/2022</a:t>
            </a:fld>
            <a:endParaRPr lang="en-US"/>
          </a:p>
        </p:txBody>
      </p:sp>
      <p:sp>
        <p:nvSpPr>
          <p:cNvPr id="5" name="Footer Placeholder 4">
            <a:extLst>
              <a:ext uri="{FF2B5EF4-FFF2-40B4-BE49-F238E27FC236}">
                <a16:creationId xmlns:a16="http://schemas.microsoft.com/office/drawing/2014/main" id="{DAC652A5-E8E6-51B8-A8A5-293CDE59E5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B4E9EC-0E92-3D42-62A4-508CC395975C}"/>
              </a:ext>
            </a:extLst>
          </p:cNvPr>
          <p:cNvSpPr>
            <a:spLocks noGrp="1"/>
          </p:cNvSpPr>
          <p:nvPr>
            <p:ph type="sldNum" sz="quarter" idx="12"/>
          </p:nvPr>
        </p:nvSpPr>
        <p:spPr/>
        <p:txBody>
          <a:bodyPr/>
          <a:lstStyle/>
          <a:p>
            <a:fld id="{CED1DCE0-03C0-4CAF-8758-B2D095CF8C1B}" type="slidenum">
              <a:rPr lang="en-US" smtClean="0"/>
              <a:t>‹#›</a:t>
            </a:fld>
            <a:endParaRPr lang="en-US"/>
          </a:p>
        </p:txBody>
      </p:sp>
    </p:spTree>
    <p:extLst>
      <p:ext uri="{BB962C8B-B14F-4D97-AF65-F5344CB8AC3E}">
        <p14:creationId xmlns:p14="http://schemas.microsoft.com/office/powerpoint/2010/main" val="3066633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68BD6B-9444-C824-2A1D-0C4111B259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BF6875-3C7A-D41A-4E50-208FFE331B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2A70AC-2384-C49B-CCC1-D24D94A03F13}"/>
              </a:ext>
            </a:extLst>
          </p:cNvPr>
          <p:cNvSpPr>
            <a:spLocks noGrp="1"/>
          </p:cNvSpPr>
          <p:nvPr>
            <p:ph type="dt" sz="half" idx="10"/>
          </p:nvPr>
        </p:nvSpPr>
        <p:spPr/>
        <p:txBody>
          <a:bodyPr/>
          <a:lstStyle/>
          <a:p>
            <a:fld id="{C6C1A5DB-6DEB-4127-A012-BA94AB1C64EC}" type="datetimeFigureOut">
              <a:rPr lang="en-US" smtClean="0"/>
              <a:t>9/20/2022</a:t>
            </a:fld>
            <a:endParaRPr lang="en-US"/>
          </a:p>
        </p:txBody>
      </p:sp>
      <p:sp>
        <p:nvSpPr>
          <p:cNvPr id="5" name="Footer Placeholder 4">
            <a:extLst>
              <a:ext uri="{FF2B5EF4-FFF2-40B4-BE49-F238E27FC236}">
                <a16:creationId xmlns:a16="http://schemas.microsoft.com/office/drawing/2014/main" id="{9FC5EC8A-FC8F-F867-E8E0-8F272C946F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EC679-B2D2-FA30-233E-67F06164D985}"/>
              </a:ext>
            </a:extLst>
          </p:cNvPr>
          <p:cNvSpPr>
            <a:spLocks noGrp="1"/>
          </p:cNvSpPr>
          <p:nvPr>
            <p:ph type="sldNum" sz="quarter" idx="12"/>
          </p:nvPr>
        </p:nvSpPr>
        <p:spPr/>
        <p:txBody>
          <a:bodyPr/>
          <a:lstStyle/>
          <a:p>
            <a:fld id="{CED1DCE0-03C0-4CAF-8758-B2D095CF8C1B}" type="slidenum">
              <a:rPr lang="en-US" smtClean="0"/>
              <a:t>‹#›</a:t>
            </a:fld>
            <a:endParaRPr lang="en-US"/>
          </a:p>
        </p:txBody>
      </p:sp>
    </p:spTree>
    <p:extLst>
      <p:ext uri="{BB962C8B-B14F-4D97-AF65-F5344CB8AC3E}">
        <p14:creationId xmlns:p14="http://schemas.microsoft.com/office/powerpoint/2010/main" val="1585217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E8336-5CBA-B2BF-B47A-84B9831A4A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7B3A6D-6944-289E-18AF-7ECF831F16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2CF07-ABCB-AF0C-749D-D5E10E70DBA0}"/>
              </a:ext>
            </a:extLst>
          </p:cNvPr>
          <p:cNvSpPr>
            <a:spLocks noGrp="1"/>
          </p:cNvSpPr>
          <p:nvPr>
            <p:ph type="dt" sz="half" idx="10"/>
          </p:nvPr>
        </p:nvSpPr>
        <p:spPr/>
        <p:txBody>
          <a:bodyPr/>
          <a:lstStyle/>
          <a:p>
            <a:fld id="{C6C1A5DB-6DEB-4127-A012-BA94AB1C64EC}" type="datetimeFigureOut">
              <a:rPr lang="en-US" smtClean="0"/>
              <a:t>9/20/2022</a:t>
            </a:fld>
            <a:endParaRPr lang="en-US"/>
          </a:p>
        </p:txBody>
      </p:sp>
      <p:sp>
        <p:nvSpPr>
          <p:cNvPr id="5" name="Footer Placeholder 4">
            <a:extLst>
              <a:ext uri="{FF2B5EF4-FFF2-40B4-BE49-F238E27FC236}">
                <a16:creationId xmlns:a16="http://schemas.microsoft.com/office/drawing/2014/main" id="{6A65CB68-3F06-C6BF-2ED0-8BBFD507B8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5BA2D-1953-D245-878D-DEA7099EDF13}"/>
              </a:ext>
            </a:extLst>
          </p:cNvPr>
          <p:cNvSpPr>
            <a:spLocks noGrp="1"/>
          </p:cNvSpPr>
          <p:nvPr>
            <p:ph type="sldNum" sz="quarter" idx="12"/>
          </p:nvPr>
        </p:nvSpPr>
        <p:spPr/>
        <p:txBody>
          <a:bodyPr/>
          <a:lstStyle/>
          <a:p>
            <a:fld id="{CED1DCE0-03C0-4CAF-8758-B2D095CF8C1B}" type="slidenum">
              <a:rPr lang="en-US" smtClean="0"/>
              <a:t>‹#›</a:t>
            </a:fld>
            <a:endParaRPr lang="en-US"/>
          </a:p>
        </p:txBody>
      </p:sp>
    </p:spTree>
    <p:extLst>
      <p:ext uri="{BB962C8B-B14F-4D97-AF65-F5344CB8AC3E}">
        <p14:creationId xmlns:p14="http://schemas.microsoft.com/office/powerpoint/2010/main" val="2632452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34C07-1D41-309A-E871-86A0768D35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AE708C-96D6-EEA6-77DA-D706FC79A1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6F66E5-5C51-77E0-9BEA-7AE55255434E}"/>
              </a:ext>
            </a:extLst>
          </p:cNvPr>
          <p:cNvSpPr>
            <a:spLocks noGrp="1"/>
          </p:cNvSpPr>
          <p:nvPr>
            <p:ph type="dt" sz="half" idx="10"/>
          </p:nvPr>
        </p:nvSpPr>
        <p:spPr/>
        <p:txBody>
          <a:bodyPr/>
          <a:lstStyle/>
          <a:p>
            <a:fld id="{C6C1A5DB-6DEB-4127-A012-BA94AB1C64EC}" type="datetimeFigureOut">
              <a:rPr lang="en-US" smtClean="0"/>
              <a:t>9/20/2022</a:t>
            </a:fld>
            <a:endParaRPr lang="en-US"/>
          </a:p>
        </p:txBody>
      </p:sp>
      <p:sp>
        <p:nvSpPr>
          <p:cNvPr id="5" name="Footer Placeholder 4">
            <a:extLst>
              <a:ext uri="{FF2B5EF4-FFF2-40B4-BE49-F238E27FC236}">
                <a16:creationId xmlns:a16="http://schemas.microsoft.com/office/drawing/2014/main" id="{D37F9917-968A-FD64-0D91-DC68AEB513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245E01-56DD-3BB2-E323-C8532AB56608}"/>
              </a:ext>
            </a:extLst>
          </p:cNvPr>
          <p:cNvSpPr>
            <a:spLocks noGrp="1"/>
          </p:cNvSpPr>
          <p:nvPr>
            <p:ph type="sldNum" sz="quarter" idx="12"/>
          </p:nvPr>
        </p:nvSpPr>
        <p:spPr/>
        <p:txBody>
          <a:bodyPr/>
          <a:lstStyle/>
          <a:p>
            <a:fld id="{CED1DCE0-03C0-4CAF-8758-B2D095CF8C1B}" type="slidenum">
              <a:rPr lang="en-US" smtClean="0"/>
              <a:t>‹#›</a:t>
            </a:fld>
            <a:endParaRPr lang="en-US"/>
          </a:p>
        </p:txBody>
      </p:sp>
    </p:spTree>
    <p:extLst>
      <p:ext uri="{BB962C8B-B14F-4D97-AF65-F5344CB8AC3E}">
        <p14:creationId xmlns:p14="http://schemas.microsoft.com/office/powerpoint/2010/main" val="3711400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859B9-5AA3-257F-FEB5-41E9E657C0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D1A06E-942D-7A01-D733-8546D64E5D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2ECB6A-CA2C-1172-308D-A07797E8F5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CF607F-46C6-FD11-94EA-3E5F95A8C625}"/>
              </a:ext>
            </a:extLst>
          </p:cNvPr>
          <p:cNvSpPr>
            <a:spLocks noGrp="1"/>
          </p:cNvSpPr>
          <p:nvPr>
            <p:ph type="dt" sz="half" idx="10"/>
          </p:nvPr>
        </p:nvSpPr>
        <p:spPr/>
        <p:txBody>
          <a:bodyPr/>
          <a:lstStyle/>
          <a:p>
            <a:fld id="{C6C1A5DB-6DEB-4127-A012-BA94AB1C64EC}" type="datetimeFigureOut">
              <a:rPr lang="en-US" smtClean="0"/>
              <a:t>9/20/2022</a:t>
            </a:fld>
            <a:endParaRPr lang="en-US"/>
          </a:p>
        </p:txBody>
      </p:sp>
      <p:sp>
        <p:nvSpPr>
          <p:cNvPr id="6" name="Footer Placeholder 5">
            <a:extLst>
              <a:ext uri="{FF2B5EF4-FFF2-40B4-BE49-F238E27FC236}">
                <a16:creationId xmlns:a16="http://schemas.microsoft.com/office/drawing/2014/main" id="{F0F0B636-62AD-47D6-4A22-596E1DB9A6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6C9350-CD7B-B99A-B250-45DC6C4530DF}"/>
              </a:ext>
            </a:extLst>
          </p:cNvPr>
          <p:cNvSpPr>
            <a:spLocks noGrp="1"/>
          </p:cNvSpPr>
          <p:nvPr>
            <p:ph type="sldNum" sz="quarter" idx="12"/>
          </p:nvPr>
        </p:nvSpPr>
        <p:spPr/>
        <p:txBody>
          <a:bodyPr/>
          <a:lstStyle/>
          <a:p>
            <a:fld id="{CED1DCE0-03C0-4CAF-8758-B2D095CF8C1B}" type="slidenum">
              <a:rPr lang="en-US" smtClean="0"/>
              <a:t>‹#›</a:t>
            </a:fld>
            <a:endParaRPr lang="en-US"/>
          </a:p>
        </p:txBody>
      </p:sp>
    </p:spTree>
    <p:extLst>
      <p:ext uri="{BB962C8B-B14F-4D97-AF65-F5344CB8AC3E}">
        <p14:creationId xmlns:p14="http://schemas.microsoft.com/office/powerpoint/2010/main" val="3045989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F60CD-1076-4529-2954-C7324034A6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576895-9CC9-E269-3A21-68A05BAFD2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094F7D-BE25-7B57-72C8-8CAAD11ECE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EFED65-B06F-22B3-BC6F-278632E96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2C21D1-42EB-0446-0C58-8F85F9E5CA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40C11E-B433-E205-AB84-7AD521EA64AC}"/>
              </a:ext>
            </a:extLst>
          </p:cNvPr>
          <p:cNvSpPr>
            <a:spLocks noGrp="1"/>
          </p:cNvSpPr>
          <p:nvPr>
            <p:ph type="dt" sz="half" idx="10"/>
          </p:nvPr>
        </p:nvSpPr>
        <p:spPr/>
        <p:txBody>
          <a:bodyPr/>
          <a:lstStyle/>
          <a:p>
            <a:fld id="{C6C1A5DB-6DEB-4127-A012-BA94AB1C64EC}" type="datetimeFigureOut">
              <a:rPr lang="en-US" smtClean="0"/>
              <a:t>9/20/2022</a:t>
            </a:fld>
            <a:endParaRPr lang="en-US"/>
          </a:p>
        </p:txBody>
      </p:sp>
      <p:sp>
        <p:nvSpPr>
          <p:cNvPr id="8" name="Footer Placeholder 7">
            <a:extLst>
              <a:ext uri="{FF2B5EF4-FFF2-40B4-BE49-F238E27FC236}">
                <a16:creationId xmlns:a16="http://schemas.microsoft.com/office/drawing/2014/main" id="{57350783-521F-1071-C23E-A55D1A175E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389591-8E49-EA14-FC58-7CE88AE74E05}"/>
              </a:ext>
            </a:extLst>
          </p:cNvPr>
          <p:cNvSpPr>
            <a:spLocks noGrp="1"/>
          </p:cNvSpPr>
          <p:nvPr>
            <p:ph type="sldNum" sz="quarter" idx="12"/>
          </p:nvPr>
        </p:nvSpPr>
        <p:spPr/>
        <p:txBody>
          <a:bodyPr/>
          <a:lstStyle/>
          <a:p>
            <a:fld id="{CED1DCE0-03C0-4CAF-8758-B2D095CF8C1B}" type="slidenum">
              <a:rPr lang="en-US" smtClean="0"/>
              <a:t>‹#›</a:t>
            </a:fld>
            <a:endParaRPr lang="en-US"/>
          </a:p>
        </p:txBody>
      </p:sp>
    </p:spTree>
    <p:extLst>
      <p:ext uri="{BB962C8B-B14F-4D97-AF65-F5344CB8AC3E}">
        <p14:creationId xmlns:p14="http://schemas.microsoft.com/office/powerpoint/2010/main" val="705330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D335-591D-1CF0-0711-25C4DA4237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C188F1-8896-6488-1C69-43485BA78825}"/>
              </a:ext>
            </a:extLst>
          </p:cNvPr>
          <p:cNvSpPr>
            <a:spLocks noGrp="1"/>
          </p:cNvSpPr>
          <p:nvPr>
            <p:ph type="dt" sz="half" idx="10"/>
          </p:nvPr>
        </p:nvSpPr>
        <p:spPr/>
        <p:txBody>
          <a:bodyPr/>
          <a:lstStyle/>
          <a:p>
            <a:fld id="{C6C1A5DB-6DEB-4127-A012-BA94AB1C64EC}" type="datetimeFigureOut">
              <a:rPr lang="en-US" smtClean="0"/>
              <a:t>9/20/2022</a:t>
            </a:fld>
            <a:endParaRPr lang="en-US"/>
          </a:p>
        </p:txBody>
      </p:sp>
      <p:sp>
        <p:nvSpPr>
          <p:cNvPr id="4" name="Footer Placeholder 3">
            <a:extLst>
              <a:ext uri="{FF2B5EF4-FFF2-40B4-BE49-F238E27FC236}">
                <a16:creationId xmlns:a16="http://schemas.microsoft.com/office/drawing/2014/main" id="{B8CDE2B0-C8B1-3514-19C2-8AEB58A222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0347E5-7B66-2800-DEF0-9804F63ED68B}"/>
              </a:ext>
            </a:extLst>
          </p:cNvPr>
          <p:cNvSpPr>
            <a:spLocks noGrp="1"/>
          </p:cNvSpPr>
          <p:nvPr>
            <p:ph type="sldNum" sz="quarter" idx="12"/>
          </p:nvPr>
        </p:nvSpPr>
        <p:spPr/>
        <p:txBody>
          <a:bodyPr/>
          <a:lstStyle/>
          <a:p>
            <a:fld id="{CED1DCE0-03C0-4CAF-8758-B2D095CF8C1B}" type="slidenum">
              <a:rPr lang="en-US" smtClean="0"/>
              <a:t>‹#›</a:t>
            </a:fld>
            <a:endParaRPr lang="en-US"/>
          </a:p>
        </p:txBody>
      </p:sp>
    </p:spTree>
    <p:extLst>
      <p:ext uri="{BB962C8B-B14F-4D97-AF65-F5344CB8AC3E}">
        <p14:creationId xmlns:p14="http://schemas.microsoft.com/office/powerpoint/2010/main" val="2659374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2DEA6C-1B9A-003A-A1A0-7C7A07B5E251}"/>
              </a:ext>
            </a:extLst>
          </p:cNvPr>
          <p:cNvSpPr>
            <a:spLocks noGrp="1"/>
          </p:cNvSpPr>
          <p:nvPr>
            <p:ph type="dt" sz="half" idx="10"/>
          </p:nvPr>
        </p:nvSpPr>
        <p:spPr/>
        <p:txBody>
          <a:bodyPr/>
          <a:lstStyle/>
          <a:p>
            <a:fld id="{C6C1A5DB-6DEB-4127-A012-BA94AB1C64EC}" type="datetimeFigureOut">
              <a:rPr lang="en-US" smtClean="0"/>
              <a:t>9/20/2022</a:t>
            </a:fld>
            <a:endParaRPr lang="en-US"/>
          </a:p>
        </p:txBody>
      </p:sp>
      <p:sp>
        <p:nvSpPr>
          <p:cNvPr id="3" name="Footer Placeholder 2">
            <a:extLst>
              <a:ext uri="{FF2B5EF4-FFF2-40B4-BE49-F238E27FC236}">
                <a16:creationId xmlns:a16="http://schemas.microsoft.com/office/drawing/2014/main" id="{E834E072-C3A9-1B5E-8EC3-935B701701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489BCC-56DF-C282-91EB-2541829F4A5D}"/>
              </a:ext>
            </a:extLst>
          </p:cNvPr>
          <p:cNvSpPr>
            <a:spLocks noGrp="1"/>
          </p:cNvSpPr>
          <p:nvPr>
            <p:ph type="sldNum" sz="quarter" idx="12"/>
          </p:nvPr>
        </p:nvSpPr>
        <p:spPr/>
        <p:txBody>
          <a:bodyPr/>
          <a:lstStyle/>
          <a:p>
            <a:fld id="{CED1DCE0-03C0-4CAF-8758-B2D095CF8C1B}" type="slidenum">
              <a:rPr lang="en-US" smtClean="0"/>
              <a:t>‹#›</a:t>
            </a:fld>
            <a:endParaRPr lang="en-US"/>
          </a:p>
        </p:txBody>
      </p:sp>
    </p:spTree>
    <p:extLst>
      <p:ext uri="{BB962C8B-B14F-4D97-AF65-F5344CB8AC3E}">
        <p14:creationId xmlns:p14="http://schemas.microsoft.com/office/powerpoint/2010/main" val="521128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ED124-D121-5194-2A71-00C3451779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F1C28A-7679-DE53-DEEC-B0A0D1E0B8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62FF49-5043-A468-0223-0EA5D5D8CE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50A6FE-C588-9192-13D9-0CC6ECFC5FFF}"/>
              </a:ext>
            </a:extLst>
          </p:cNvPr>
          <p:cNvSpPr>
            <a:spLocks noGrp="1"/>
          </p:cNvSpPr>
          <p:nvPr>
            <p:ph type="dt" sz="half" idx="10"/>
          </p:nvPr>
        </p:nvSpPr>
        <p:spPr/>
        <p:txBody>
          <a:bodyPr/>
          <a:lstStyle/>
          <a:p>
            <a:fld id="{C6C1A5DB-6DEB-4127-A012-BA94AB1C64EC}" type="datetimeFigureOut">
              <a:rPr lang="en-US" smtClean="0"/>
              <a:t>9/20/2022</a:t>
            </a:fld>
            <a:endParaRPr lang="en-US"/>
          </a:p>
        </p:txBody>
      </p:sp>
      <p:sp>
        <p:nvSpPr>
          <p:cNvPr id="6" name="Footer Placeholder 5">
            <a:extLst>
              <a:ext uri="{FF2B5EF4-FFF2-40B4-BE49-F238E27FC236}">
                <a16:creationId xmlns:a16="http://schemas.microsoft.com/office/drawing/2014/main" id="{80A65446-301D-F20E-A672-41461A0F8A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2E1DB8-C19E-59B6-F3C0-D9C5141F05E3}"/>
              </a:ext>
            </a:extLst>
          </p:cNvPr>
          <p:cNvSpPr>
            <a:spLocks noGrp="1"/>
          </p:cNvSpPr>
          <p:nvPr>
            <p:ph type="sldNum" sz="quarter" idx="12"/>
          </p:nvPr>
        </p:nvSpPr>
        <p:spPr/>
        <p:txBody>
          <a:bodyPr/>
          <a:lstStyle/>
          <a:p>
            <a:fld id="{CED1DCE0-03C0-4CAF-8758-B2D095CF8C1B}" type="slidenum">
              <a:rPr lang="en-US" smtClean="0"/>
              <a:t>‹#›</a:t>
            </a:fld>
            <a:endParaRPr lang="en-US"/>
          </a:p>
        </p:txBody>
      </p:sp>
    </p:spTree>
    <p:extLst>
      <p:ext uri="{BB962C8B-B14F-4D97-AF65-F5344CB8AC3E}">
        <p14:creationId xmlns:p14="http://schemas.microsoft.com/office/powerpoint/2010/main" val="2809476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AA27-81F2-72A2-CE12-A477A02E45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2B5006-EDC1-D82B-B39F-CBAEADB514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F9ACF2-1A27-D99C-AC0F-F557B03A7B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52F405-6D6C-F44B-B7F1-5530814DB6CD}"/>
              </a:ext>
            </a:extLst>
          </p:cNvPr>
          <p:cNvSpPr>
            <a:spLocks noGrp="1"/>
          </p:cNvSpPr>
          <p:nvPr>
            <p:ph type="dt" sz="half" idx="10"/>
          </p:nvPr>
        </p:nvSpPr>
        <p:spPr/>
        <p:txBody>
          <a:bodyPr/>
          <a:lstStyle/>
          <a:p>
            <a:fld id="{C6C1A5DB-6DEB-4127-A012-BA94AB1C64EC}" type="datetimeFigureOut">
              <a:rPr lang="en-US" smtClean="0"/>
              <a:t>9/20/2022</a:t>
            </a:fld>
            <a:endParaRPr lang="en-US"/>
          </a:p>
        </p:txBody>
      </p:sp>
      <p:sp>
        <p:nvSpPr>
          <p:cNvPr id="6" name="Footer Placeholder 5">
            <a:extLst>
              <a:ext uri="{FF2B5EF4-FFF2-40B4-BE49-F238E27FC236}">
                <a16:creationId xmlns:a16="http://schemas.microsoft.com/office/drawing/2014/main" id="{F3759DF6-3F66-B952-5B10-E93F1172CD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2A7489-CC74-3912-0271-8641CBAB9BBC}"/>
              </a:ext>
            </a:extLst>
          </p:cNvPr>
          <p:cNvSpPr>
            <a:spLocks noGrp="1"/>
          </p:cNvSpPr>
          <p:nvPr>
            <p:ph type="sldNum" sz="quarter" idx="12"/>
          </p:nvPr>
        </p:nvSpPr>
        <p:spPr/>
        <p:txBody>
          <a:bodyPr/>
          <a:lstStyle/>
          <a:p>
            <a:fld id="{CED1DCE0-03C0-4CAF-8758-B2D095CF8C1B}" type="slidenum">
              <a:rPr lang="en-US" smtClean="0"/>
              <a:t>‹#›</a:t>
            </a:fld>
            <a:endParaRPr lang="en-US"/>
          </a:p>
        </p:txBody>
      </p:sp>
    </p:spTree>
    <p:extLst>
      <p:ext uri="{BB962C8B-B14F-4D97-AF65-F5344CB8AC3E}">
        <p14:creationId xmlns:p14="http://schemas.microsoft.com/office/powerpoint/2010/main" val="2165088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45A4A4-FF8E-FB34-19E5-9B2437DD2A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1B90AE-99D6-ED07-DB22-5351D7EE30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DE039D-1BBC-829F-9999-4603CC35AC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C1A5DB-6DEB-4127-A012-BA94AB1C64EC}" type="datetimeFigureOut">
              <a:rPr lang="en-US" smtClean="0"/>
              <a:t>9/20/2022</a:t>
            </a:fld>
            <a:endParaRPr lang="en-US"/>
          </a:p>
        </p:txBody>
      </p:sp>
      <p:sp>
        <p:nvSpPr>
          <p:cNvPr id="5" name="Footer Placeholder 4">
            <a:extLst>
              <a:ext uri="{FF2B5EF4-FFF2-40B4-BE49-F238E27FC236}">
                <a16:creationId xmlns:a16="http://schemas.microsoft.com/office/drawing/2014/main" id="{467F3BC9-39E2-6605-CEA9-567BB2A6B9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780084-0A65-3BD0-7AFE-5C443807A2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D1DCE0-03C0-4CAF-8758-B2D095CF8C1B}" type="slidenum">
              <a:rPr lang="en-US" smtClean="0"/>
              <a:t>‹#›</a:t>
            </a:fld>
            <a:endParaRPr lang="en-US"/>
          </a:p>
        </p:txBody>
      </p:sp>
    </p:spTree>
    <p:extLst>
      <p:ext uri="{BB962C8B-B14F-4D97-AF65-F5344CB8AC3E}">
        <p14:creationId xmlns:p14="http://schemas.microsoft.com/office/powerpoint/2010/main" val="3031815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rive.google.com/open?id=1e-kyoB97a5tnE7X4T4Es4FHi4g6Trefq"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5DC2-D0E9-AFED-C8F6-B7EC021063D1}"/>
              </a:ext>
            </a:extLst>
          </p:cNvPr>
          <p:cNvSpPr>
            <a:spLocks noGrp="1"/>
          </p:cNvSpPr>
          <p:nvPr>
            <p:ph type="ctrTitle"/>
          </p:nvPr>
        </p:nvSpPr>
        <p:spPr>
          <a:xfrm>
            <a:off x="1524000" y="1122363"/>
            <a:ext cx="9144000" cy="2306637"/>
          </a:xfrm>
        </p:spPr>
        <p:txBody>
          <a:bodyPr/>
          <a:lstStyle/>
          <a:p>
            <a:r>
              <a:rPr lang="en-US" dirty="0">
                <a:solidFill>
                  <a:srgbClr val="0070C0"/>
                </a:solidFill>
              </a:rPr>
              <a:t>Beer Data Analysis Summary</a:t>
            </a:r>
          </a:p>
        </p:txBody>
      </p:sp>
      <p:sp>
        <p:nvSpPr>
          <p:cNvPr id="3" name="Subtitle 2">
            <a:extLst>
              <a:ext uri="{FF2B5EF4-FFF2-40B4-BE49-F238E27FC236}">
                <a16:creationId xmlns:a16="http://schemas.microsoft.com/office/drawing/2014/main" id="{1B28DE13-BD6E-ABEE-0FD6-45F921052DEB}"/>
              </a:ext>
            </a:extLst>
          </p:cNvPr>
          <p:cNvSpPr>
            <a:spLocks noGrp="1"/>
          </p:cNvSpPr>
          <p:nvPr>
            <p:ph type="subTitle" idx="1"/>
          </p:nvPr>
        </p:nvSpPr>
        <p:spPr/>
        <p:txBody>
          <a:bodyPr>
            <a:normAutofit/>
          </a:bodyPr>
          <a:lstStyle/>
          <a:p>
            <a:r>
              <a:rPr lang="en-US" sz="2800" dirty="0">
                <a:solidFill>
                  <a:srgbClr val="0070C0"/>
                </a:solidFill>
              </a:rPr>
              <a:t>By :- Swagatika Panda</a:t>
            </a:r>
          </a:p>
          <a:p>
            <a:r>
              <a:rPr lang="en-US" sz="2800" dirty="0">
                <a:solidFill>
                  <a:srgbClr val="0070C0"/>
                </a:solidFill>
              </a:rPr>
              <a:t>Date – 2022-09-20</a:t>
            </a:r>
          </a:p>
        </p:txBody>
      </p:sp>
    </p:spTree>
    <p:extLst>
      <p:ext uri="{BB962C8B-B14F-4D97-AF65-F5344CB8AC3E}">
        <p14:creationId xmlns:p14="http://schemas.microsoft.com/office/powerpoint/2010/main" val="774041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B32B82-350A-B2B9-09C4-085E9685D954}"/>
              </a:ext>
            </a:extLst>
          </p:cNvPr>
          <p:cNvSpPr txBox="1"/>
          <p:nvPr/>
        </p:nvSpPr>
        <p:spPr>
          <a:xfrm>
            <a:off x="451554" y="428978"/>
            <a:ext cx="10340621" cy="4785926"/>
          </a:xfrm>
          <a:prstGeom prst="rect">
            <a:avLst/>
          </a:prstGeom>
          <a:noFill/>
        </p:spPr>
        <p:txBody>
          <a:bodyPr wrap="square">
            <a:spAutoFit/>
          </a:bodyPr>
          <a:lstStyle/>
          <a:p>
            <a:r>
              <a:rPr lang="en-US" sz="1400" b="1" dirty="0"/>
              <a:t>Q4. If you were to recommend 3 beers to your friends based on this data which ones will you recommend?</a:t>
            </a:r>
          </a:p>
          <a:p>
            <a:pPr marL="285750" indent="-285750">
              <a:buFont typeface="Arial" panose="020B0604020202020204" pitchFamily="34" charset="0"/>
              <a:buChar char="•"/>
            </a:pPr>
            <a:r>
              <a:rPr lang="en-US" sz="1300" dirty="0"/>
              <a:t>  if you are going to recommend beer then it should have a good rating , good taste and also have good alcohol value.</a:t>
            </a:r>
          </a:p>
          <a:p>
            <a:pPr marL="285750" indent="-285750">
              <a:buFont typeface="Arial" panose="020B0604020202020204" pitchFamily="34" charset="0"/>
              <a:buChar char="•"/>
            </a:pPr>
            <a:endParaRPr lang="en-US" sz="1300" dirty="0"/>
          </a:p>
          <a:p>
            <a:pPr marL="285750" indent="-285750">
              <a:buFont typeface="Arial" panose="020B0604020202020204" pitchFamily="34" charset="0"/>
              <a:buChar char="•"/>
            </a:pPr>
            <a:r>
              <a:rPr lang="en-US" sz="1300" dirty="0"/>
              <a:t>  The top 3 beers which can be considered for recommendation based on the overall ratings ,test and the alcohol value is</a:t>
            </a:r>
          </a:p>
          <a:p>
            <a:pPr marL="742950" lvl="1" indent="-285750">
              <a:buFont typeface="Arial" panose="020B0604020202020204" pitchFamily="34" charset="0"/>
              <a:buChar char="•"/>
            </a:pPr>
            <a:endParaRPr lang="en-US" sz="1300" dirty="0"/>
          </a:p>
          <a:p>
            <a:pPr marL="742950" lvl="1" indent="-285750">
              <a:buFont typeface="Arial" panose="020B0604020202020204" pitchFamily="34" charset="0"/>
              <a:buChar char="•"/>
            </a:pPr>
            <a:r>
              <a:rPr lang="en-US" sz="1300" dirty="0"/>
              <a:t>AleSmith Speedway Stout - Oak Aged</a:t>
            </a:r>
          </a:p>
          <a:p>
            <a:pPr marL="742950" lvl="1" indent="-285750">
              <a:buFont typeface="Arial" panose="020B0604020202020204" pitchFamily="34" charset="0"/>
              <a:buChar char="•"/>
            </a:pPr>
            <a:r>
              <a:rPr lang="en-US" sz="1300" dirty="0"/>
              <a:t>Love Child Belgiweizen</a:t>
            </a:r>
          </a:p>
          <a:p>
            <a:pPr marL="742950" lvl="1" indent="-285750">
              <a:buFont typeface="Arial" panose="020B0604020202020204" pitchFamily="34" charset="0"/>
              <a:buChar char="•"/>
            </a:pPr>
            <a:r>
              <a:rPr lang="en-US" sz="1300" dirty="0"/>
              <a:t>Edsten Triple-Wit / Honey Badger</a:t>
            </a:r>
          </a:p>
          <a:p>
            <a:pPr marL="285750" indent="-285750">
              <a:buFont typeface="Arial" panose="020B0604020202020204" pitchFamily="34" charset="0"/>
              <a:buChar char="•"/>
            </a:pPr>
            <a:endParaRPr lang="en-US" sz="1300" dirty="0"/>
          </a:p>
          <a:p>
            <a:pPr marL="285750" indent="-285750">
              <a:buFont typeface="Arial" panose="020B0604020202020204" pitchFamily="34" charset="0"/>
              <a:buChar char="•"/>
            </a:pPr>
            <a:r>
              <a:rPr lang="en-US" sz="1300" dirty="0"/>
              <a:t>Though </a:t>
            </a:r>
            <a:r>
              <a:rPr lang="en-US" sz="1200" b="0" i="0" dirty="0">
                <a:solidFill>
                  <a:srgbClr val="212121"/>
                </a:solidFill>
                <a:effectLst/>
                <a:latin typeface="Roboto" panose="02000000000000000000" pitchFamily="2" charset="0"/>
              </a:rPr>
              <a:t>Sierra Nevada Celebration Ale is maximum bought in entire data set but it did not make it top 3 based on over all rating , test and alcohol value.</a:t>
            </a:r>
          </a:p>
          <a:p>
            <a:pPr marL="285750" indent="-285750">
              <a:buFont typeface="Arial" panose="020B0604020202020204" pitchFamily="34" charset="0"/>
              <a:buChar char="•"/>
            </a:pPr>
            <a:endParaRPr lang="en-US" sz="1200" b="0" i="0" dirty="0">
              <a:solidFill>
                <a:srgbClr val="212121"/>
              </a:solidFill>
              <a:effectLst/>
              <a:latin typeface="Roboto" panose="02000000000000000000" pitchFamily="2" charset="0"/>
            </a:endParaRPr>
          </a:p>
          <a:p>
            <a:pPr marL="285750" indent="-285750">
              <a:buFont typeface="Arial" panose="020B0604020202020204" pitchFamily="34" charset="0"/>
              <a:buChar char="•"/>
            </a:pPr>
            <a:endParaRPr lang="en-US" sz="1200" dirty="0">
              <a:solidFill>
                <a:srgbClr val="212121"/>
              </a:solidFill>
              <a:latin typeface="Roboto" panose="02000000000000000000" pitchFamily="2" charset="0"/>
            </a:endParaRPr>
          </a:p>
          <a:p>
            <a:pPr marL="285750" indent="-285750">
              <a:buFont typeface="Arial" panose="020B0604020202020204" pitchFamily="34" charset="0"/>
              <a:buChar char="•"/>
            </a:pPr>
            <a:endParaRPr lang="en-US" sz="1200" b="0" i="0" dirty="0">
              <a:solidFill>
                <a:srgbClr val="212121"/>
              </a:solidFill>
              <a:effectLst/>
              <a:latin typeface="Roboto" panose="02000000000000000000" pitchFamily="2" charset="0"/>
            </a:endParaRPr>
          </a:p>
          <a:p>
            <a:r>
              <a:rPr lang="en-US" sz="1400" b="1" dirty="0"/>
              <a:t>Q5. Which Beer style seems to be the favorite based on reviews written by users? </a:t>
            </a:r>
          </a:p>
          <a:p>
            <a:pPr marL="285750" indent="-285750">
              <a:buFont typeface="Arial" panose="020B0604020202020204" pitchFamily="34" charset="0"/>
              <a:buChar char="•"/>
            </a:pPr>
            <a:r>
              <a:rPr lang="en-US" sz="1300" dirty="0"/>
              <a:t>Used two different methods to find the Beer style seems to be the favorite based on reviews written by users. Used some text cleaning features like remove stop words, white space ,tokenization , lemmatization   etc. Calculate the average polarity score for each beer style found that :- </a:t>
            </a:r>
          </a:p>
          <a:p>
            <a:pPr marL="285750" indent="-285750">
              <a:buFont typeface="Arial" panose="020B0604020202020204" pitchFamily="34" charset="0"/>
              <a:buChar char="•"/>
            </a:pPr>
            <a:endParaRPr lang="en-US" sz="1400" b="1" dirty="0"/>
          </a:p>
          <a:p>
            <a:pPr marL="742950" lvl="1" indent="-285750">
              <a:buFont typeface="Arial" panose="020B0604020202020204" pitchFamily="34" charset="0"/>
              <a:buChar char="•"/>
            </a:pPr>
            <a:r>
              <a:rPr lang="en-US" sz="1300" dirty="0"/>
              <a:t>Using textblob the most favourite beer style is Vienna Lager</a:t>
            </a:r>
          </a:p>
          <a:p>
            <a:pPr marL="742950" lvl="1" indent="-285750">
              <a:buFont typeface="Arial" panose="020B0604020202020204" pitchFamily="34" charset="0"/>
              <a:buChar char="•"/>
            </a:pPr>
            <a:r>
              <a:rPr lang="en-US" sz="1300" dirty="0"/>
              <a:t>Using NLTK SentimentIntensityAnalyzer the most favourite beer style is Bière de Champagne / Bière Brut</a:t>
            </a:r>
          </a:p>
          <a:p>
            <a:pPr marL="285750" indent="-285750">
              <a:buFont typeface="Arial" panose="020B0604020202020204" pitchFamily="34" charset="0"/>
              <a:buChar char="•"/>
            </a:pPr>
            <a:r>
              <a:rPr lang="en-US" sz="1300" dirty="0"/>
              <a:t>Though </a:t>
            </a:r>
            <a:r>
              <a:rPr lang="en-US" sz="1400" dirty="0"/>
              <a:t>American IPA beer style is having maximum count in entire data sets but as per user review comment it is not the most favored one.</a:t>
            </a:r>
          </a:p>
          <a:p>
            <a:pPr marL="0" indent="0">
              <a:buNone/>
            </a:pPr>
            <a:endParaRPr lang="en-US" sz="1800" b="1" dirty="0"/>
          </a:p>
        </p:txBody>
      </p:sp>
    </p:spTree>
    <p:extLst>
      <p:ext uri="{BB962C8B-B14F-4D97-AF65-F5344CB8AC3E}">
        <p14:creationId xmlns:p14="http://schemas.microsoft.com/office/powerpoint/2010/main" val="2556288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FA2038-CBF3-85E2-12AF-8EA52AFF71DF}"/>
              </a:ext>
            </a:extLst>
          </p:cNvPr>
          <p:cNvSpPr>
            <a:spLocks noGrp="1"/>
          </p:cNvSpPr>
          <p:nvPr>
            <p:ph idx="1"/>
          </p:nvPr>
        </p:nvSpPr>
        <p:spPr>
          <a:xfrm>
            <a:off x="838200" y="417689"/>
            <a:ext cx="10515600" cy="5759274"/>
          </a:xfrm>
        </p:spPr>
        <p:txBody>
          <a:bodyPr/>
          <a:lstStyle/>
          <a:p>
            <a:r>
              <a:rPr lang="en-US" sz="1400" b="1" dirty="0"/>
              <a:t>Q6. How does written review compare to overall review score for the beer styles?</a:t>
            </a:r>
          </a:p>
          <a:p>
            <a:r>
              <a:rPr lang="en-US" sz="1400" dirty="0"/>
              <a:t>Let's compare over all review with review comments for each beer style.</a:t>
            </a:r>
          </a:p>
          <a:p>
            <a:r>
              <a:rPr lang="en-US" sz="1300" dirty="0"/>
              <a:t>The favourite beer style based on review is listed below .American Adjunct Lager is having two different review scores 16.5 and 11.5. So let's consider it as one</a:t>
            </a:r>
          </a:p>
          <a:p>
            <a:pPr marL="742950" lvl="1" indent="-285750">
              <a:buFont typeface="Arial" panose="020B0604020202020204" pitchFamily="34" charset="0"/>
              <a:buChar char="•"/>
            </a:pPr>
            <a:r>
              <a:rPr lang="en-US" sz="1300" dirty="0"/>
              <a:t>American Adjunct Lager</a:t>
            </a:r>
          </a:p>
          <a:p>
            <a:pPr marL="742950" lvl="1" indent="-285750">
              <a:buFont typeface="Arial" panose="020B0604020202020204" pitchFamily="34" charset="0"/>
              <a:buChar char="•"/>
            </a:pPr>
            <a:r>
              <a:rPr lang="en-US" sz="1300" dirty="0"/>
              <a:t>Märzen / Oktoberfes</a:t>
            </a:r>
          </a:p>
          <a:p>
            <a:pPr marL="742950" lvl="1" indent="-285750">
              <a:buFont typeface="Arial" panose="020B0604020202020204" pitchFamily="34" charset="0"/>
              <a:buChar char="•"/>
            </a:pPr>
            <a:r>
              <a:rPr lang="en-US" sz="1300" dirty="0"/>
              <a:t>English Porter</a:t>
            </a:r>
          </a:p>
          <a:p>
            <a:pPr marL="742950" lvl="1" indent="-285750">
              <a:buFont typeface="Arial" panose="020B0604020202020204" pitchFamily="34" charset="0"/>
              <a:buChar char="•"/>
            </a:pPr>
            <a:r>
              <a:rPr lang="en-US" sz="1300" dirty="0"/>
              <a:t>Fruit / Vegetable Beer</a:t>
            </a:r>
          </a:p>
          <a:p>
            <a:pPr marL="742950" lvl="1" indent="-285750">
              <a:buFont typeface="Arial" panose="020B0604020202020204" pitchFamily="34" charset="0"/>
              <a:buChar char="•"/>
            </a:pPr>
            <a:r>
              <a:rPr lang="en-US" sz="1300" dirty="0"/>
              <a:t>American Double / Imperial Stout</a:t>
            </a:r>
          </a:p>
          <a:p>
            <a:pPr indent="0">
              <a:buNone/>
            </a:pPr>
            <a:r>
              <a:rPr lang="en-US" sz="1400" dirty="0"/>
              <a:t>Though American IPA beer style is having maximum count in entire data sets but  as per user review comment and review scope it did not make it to top.</a:t>
            </a:r>
          </a:p>
          <a:p>
            <a:pPr indent="0">
              <a:buNone/>
            </a:pPr>
            <a:r>
              <a:rPr lang="en-US" sz="1400" dirty="0"/>
              <a:t>Based on over all review rating the top beer style is </a:t>
            </a:r>
            <a:r>
              <a:rPr lang="en-US" sz="1050" b="1" i="0" dirty="0" err="1">
                <a:solidFill>
                  <a:srgbClr val="212121"/>
                </a:solidFill>
                <a:effectLst/>
                <a:latin typeface="Roboto" panose="02000000000000000000" pitchFamily="2" charset="0"/>
              </a:rPr>
              <a:t>Gueuze</a:t>
            </a:r>
            <a:r>
              <a:rPr lang="en-US" sz="1050" b="1" i="0" dirty="0">
                <a:solidFill>
                  <a:srgbClr val="212121"/>
                </a:solidFill>
                <a:effectLst/>
                <a:latin typeface="Roboto" panose="02000000000000000000" pitchFamily="2" charset="0"/>
              </a:rPr>
              <a:t>.</a:t>
            </a:r>
            <a:endParaRPr lang="en-US" sz="1400" b="1" dirty="0"/>
          </a:p>
        </p:txBody>
      </p:sp>
      <p:pic>
        <p:nvPicPr>
          <p:cNvPr id="4098" name="Picture 2">
            <a:extLst>
              <a:ext uri="{FF2B5EF4-FFF2-40B4-BE49-F238E27FC236}">
                <a16:creationId xmlns:a16="http://schemas.microsoft.com/office/drawing/2014/main" id="{040D6188-920B-347B-3820-3C858D2815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63244"/>
            <a:ext cx="6617071" cy="29238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11D416D-8F5E-A5EE-79E6-A7B2D57E290C}"/>
              </a:ext>
            </a:extLst>
          </p:cNvPr>
          <p:cNvPicPr>
            <a:picLocks noChangeAspect="1"/>
          </p:cNvPicPr>
          <p:nvPr/>
        </p:nvPicPr>
        <p:blipFill>
          <a:blip r:embed="rId3"/>
          <a:stretch>
            <a:fillRect/>
          </a:stretch>
        </p:blipFill>
        <p:spPr>
          <a:xfrm>
            <a:off x="7543800" y="3077986"/>
            <a:ext cx="3810000" cy="3362325"/>
          </a:xfrm>
          <a:prstGeom prst="rect">
            <a:avLst/>
          </a:prstGeom>
        </p:spPr>
      </p:pic>
    </p:spTree>
    <p:extLst>
      <p:ext uri="{BB962C8B-B14F-4D97-AF65-F5344CB8AC3E}">
        <p14:creationId xmlns:p14="http://schemas.microsoft.com/office/powerpoint/2010/main" val="4250983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097398-0BA8-D622-4D50-230CEE052708}"/>
              </a:ext>
            </a:extLst>
          </p:cNvPr>
          <p:cNvSpPr txBox="1"/>
          <p:nvPr/>
        </p:nvSpPr>
        <p:spPr>
          <a:xfrm>
            <a:off x="169334" y="135466"/>
            <a:ext cx="9911644" cy="3970318"/>
          </a:xfrm>
          <a:prstGeom prst="rect">
            <a:avLst/>
          </a:prstGeom>
          <a:noFill/>
        </p:spPr>
        <p:txBody>
          <a:bodyPr wrap="square">
            <a:spAutoFit/>
          </a:bodyPr>
          <a:lstStyle/>
          <a:p>
            <a:r>
              <a:rPr lang="en-US" sz="1400" b="1" dirty="0"/>
              <a:t>Q7. How do find similar beer drinkers by using written reviews only?</a:t>
            </a:r>
          </a:p>
          <a:p>
            <a:r>
              <a:rPr lang="en-US" sz="1400" dirty="0"/>
              <a:t>let’s build a recommendation system which will recommend  user based on  review comments. I have used memory based collaborative filtering using cosine similarity concepts.</a:t>
            </a:r>
          </a:p>
          <a:p>
            <a:endParaRPr lang="en-US" sz="1400" dirty="0"/>
          </a:p>
          <a:p>
            <a:pPr marL="285750" indent="-285750">
              <a:buFont typeface="Arial" panose="020B0604020202020204" pitchFamily="34" charset="0"/>
              <a:buChar char="•"/>
            </a:pPr>
            <a:r>
              <a:rPr lang="en-US" sz="1400" dirty="0"/>
              <a:t> It has total  22594 user profile in this data set.</a:t>
            </a:r>
          </a:p>
          <a:p>
            <a:pPr marL="285750" indent="-285750">
              <a:buFont typeface="Arial" panose="020B0604020202020204" pitchFamily="34" charset="0"/>
              <a:buChar char="•"/>
            </a:pPr>
            <a:r>
              <a:rPr lang="en-US" sz="1400" dirty="0"/>
              <a:t>Created a dataset with unique combination of user and corresponding user reviews    </a:t>
            </a:r>
          </a:p>
          <a:p>
            <a:pPr marL="285750" indent="-285750">
              <a:buFont typeface="Arial" panose="020B0604020202020204" pitchFamily="34" charset="0"/>
              <a:buChar char="•"/>
            </a:pPr>
            <a:r>
              <a:rPr lang="en-US" sz="1400" dirty="0"/>
              <a:t>Used sample 200 user’s record to build a recommendation engine due to memory constraint ( build in google colab free version).</a:t>
            </a:r>
          </a:p>
          <a:p>
            <a:pPr marL="285750" indent="-285750">
              <a:buFont typeface="Arial" panose="020B0604020202020204" pitchFamily="34" charset="0"/>
              <a:buChar char="•"/>
            </a:pPr>
            <a:r>
              <a:rPr lang="en-US" sz="1400" dirty="0"/>
              <a:t>Used TF-IDF concept to retrieve word that are more weightage value in review comments.</a:t>
            </a:r>
          </a:p>
          <a:p>
            <a:pPr marL="285750" indent="-285750">
              <a:buFont typeface="Arial" panose="020B0604020202020204" pitchFamily="34" charset="0"/>
              <a:buChar char="•"/>
            </a:pPr>
            <a:r>
              <a:rPr lang="en-US" sz="1400" dirty="0"/>
              <a:t>Use NLTK pair wise cosine similarity to create a sparse matrix for recommendation.</a:t>
            </a:r>
          </a:p>
          <a:p>
            <a:pPr marL="285750" indent="-285750">
              <a:buFont typeface="Arial" panose="020B0604020202020204" pitchFamily="34" charset="0"/>
              <a:buChar char="•"/>
            </a:pPr>
            <a:r>
              <a:rPr lang="en-US" sz="1400" dirty="0"/>
              <a:t>Since I have used only 200 sample data to build recommendation , it can be build with entire data sets when we have memory to process the data . A threshold can be given to recommend user based on threshold value.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Example – I passed index value 0 which is user </a:t>
            </a:r>
            <a:r>
              <a:rPr lang="en-US" sz="1400" b="1" i="0" dirty="0">
                <a:solidFill>
                  <a:srgbClr val="212121"/>
                </a:solidFill>
                <a:effectLst/>
                <a:latin typeface="Roboto" panose="02000000000000000000" pitchFamily="2" charset="0"/>
              </a:rPr>
              <a:t>0110x011</a:t>
            </a:r>
            <a:endParaRPr lang="en-US" sz="1400" b="1" dirty="0"/>
          </a:p>
          <a:p>
            <a:pPr marL="285750" indent="-285750">
              <a:buFont typeface="Arial" panose="020B0604020202020204" pitchFamily="34" charset="0"/>
              <a:buChar char="•"/>
            </a:pPr>
            <a:r>
              <a:rPr lang="en-US" sz="1400" dirty="0"/>
              <a:t>Based on above user written reviews we can recommend below top 3 users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endParaRPr lang="en-US" sz="1400" dirty="0"/>
          </a:p>
          <a:p>
            <a:endParaRPr lang="en-US" sz="1400" b="1" dirty="0"/>
          </a:p>
        </p:txBody>
      </p:sp>
      <p:pic>
        <p:nvPicPr>
          <p:cNvPr id="7" name="Picture 6">
            <a:extLst>
              <a:ext uri="{FF2B5EF4-FFF2-40B4-BE49-F238E27FC236}">
                <a16:creationId xmlns:a16="http://schemas.microsoft.com/office/drawing/2014/main" id="{33EFD1D8-A78D-96BD-8747-BCD9D8D7C8A0}"/>
              </a:ext>
            </a:extLst>
          </p:cNvPr>
          <p:cNvPicPr>
            <a:picLocks noChangeAspect="1"/>
          </p:cNvPicPr>
          <p:nvPr/>
        </p:nvPicPr>
        <p:blipFill>
          <a:blip r:embed="rId3"/>
          <a:stretch>
            <a:fillRect/>
          </a:stretch>
        </p:blipFill>
        <p:spPr>
          <a:xfrm>
            <a:off x="304975" y="3286634"/>
            <a:ext cx="2257425" cy="819150"/>
          </a:xfrm>
          <a:prstGeom prst="rect">
            <a:avLst/>
          </a:prstGeom>
        </p:spPr>
      </p:pic>
      <p:sp>
        <p:nvSpPr>
          <p:cNvPr id="9" name="TextBox 8">
            <a:extLst>
              <a:ext uri="{FF2B5EF4-FFF2-40B4-BE49-F238E27FC236}">
                <a16:creationId xmlns:a16="http://schemas.microsoft.com/office/drawing/2014/main" id="{F68998A8-F1A7-B14A-9B68-204FC35CAFF7}"/>
              </a:ext>
            </a:extLst>
          </p:cNvPr>
          <p:cNvSpPr txBox="1"/>
          <p:nvPr/>
        </p:nvSpPr>
        <p:spPr>
          <a:xfrm>
            <a:off x="2822222" y="3429000"/>
            <a:ext cx="8602134" cy="307777"/>
          </a:xfrm>
          <a:prstGeom prst="rect">
            <a:avLst/>
          </a:prstGeom>
          <a:noFill/>
        </p:spPr>
        <p:txBody>
          <a:bodyPr wrap="square">
            <a:spAutoFit/>
          </a:bodyPr>
          <a:lstStyle/>
          <a:p>
            <a:r>
              <a:rPr lang="en-US" sz="1400" dirty="0"/>
              <a:t>['0110x011', '100floods', '321jeff', '51mmz0rz']</a:t>
            </a:r>
          </a:p>
        </p:txBody>
      </p:sp>
      <p:sp>
        <p:nvSpPr>
          <p:cNvPr id="11" name="TextBox 10">
            <a:extLst>
              <a:ext uri="{FF2B5EF4-FFF2-40B4-BE49-F238E27FC236}">
                <a16:creationId xmlns:a16="http://schemas.microsoft.com/office/drawing/2014/main" id="{385F005E-3EB2-0C38-7C1B-4972F32686E6}"/>
              </a:ext>
            </a:extLst>
          </p:cNvPr>
          <p:cNvSpPr txBox="1"/>
          <p:nvPr/>
        </p:nvSpPr>
        <p:spPr>
          <a:xfrm>
            <a:off x="169334" y="4013614"/>
            <a:ext cx="10498492" cy="307777"/>
          </a:xfrm>
          <a:prstGeom prst="rect">
            <a:avLst/>
          </a:prstGeom>
          <a:noFill/>
        </p:spPr>
        <p:txBody>
          <a:bodyPr wrap="square">
            <a:spAutoFit/>
          </a:bodyPr>
          <a:lstStyle/>
          <a:p>
            <a:r>
              <a:rPr lang="en-US" sz="1400" dirty="0"/>
              <a:t>Cross check if same beer style is used by recommended user or not</a:t>
            </a:r>
          </a:p>
        </p:txBody>
      </p:sp>
      <p:pic>
        <p:nvPicPr>
          <p:cNvPr id="13" name="Picture 12">
            <a:extLst>
              <a:ext uri="{FF2B5EF4-FFF2-40B4-BE49-F238E27FC236}">
                <a16:creationId xmlns:a16="http://schemas.microsoft.com/office/drawing/2014/main" id="{832842DC-014C-0AB2-3F12-E99E88D9BCC5}"/>
              </a:ext>
            </a:extLst>
          </p:cNvPr>
          <p:cNvPicPr>
            <a:picLocks noChangeAspect="1"/>
          </p:cNvPicPr>
          <p:nvPr/>
        </p:nvPicPr>
        <p:blipFill>
          <a:blip r:embed="rId4"/>
          <a:stretch>
            <a:fillRect/>
          </a:stretch>
        </p:blipFill>
        <p:spPr>
          <a:xfrm>
            <a:off x="169334" y="4305632"/>
            <a:ext cx="6435154" cy="2516456"/>
          </a:xfrm>
          <a:prstGeom prst="rect">
            <a:avLst/>
          </a:prstGeom>
        </p:spPr>
      </p:pic>
    </p:spTree>
    <p:extLst>
      <p:ext uri="{BB962C8B-B14F-4D97-AF65-F5344CB8AC3E}">
        <p14:creationId xmlns:p14="http://schemas.microsoft.com/office/powerpoint/2010/main" val="1579225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5CA993-3705-3C65-EA1D-AD77887848DA}"/>
              </a:ext>
            </a:extLst>
          </p:cNvPr>
          <p:cNvSpPr>
            <a:spLocks noGrp="1"/>
          </p:cNvSpPr>
          <p:nvPr>
            <p:ph idx="1"/>
          </p:nvPr>
        </p:nvSpPr>
        <p:spPr>
          <a:xfrm>
            <a:off x="465667" y="877358"/>
            <a:ext cx="10515600" cy="4351338"/>
          </a:xfrm>
        </p:spPr>
        <p:txBody>
          <a:bodyPr/>
          <a:lstStyle/>
          <a:p>
            <a:pPr algn="ctr"/>
            <a:endParaRPr lang="en-US" dirty="0"/>
          </a:p>
          <a:p>
            <a:pPr algn="ctr"/>
            <a:endParaRPr lang="en-US" dirty="0"/>
          </a:p>
          <a:p>
            <a:pPr algn="ctr"/>
            <a:endParaRPr lang="en-US" dirty="0"/>
          </a:p>
          <a:p>
            <a:pPr marL="0" indent="0" algn="ctr">
              <a:buNone/>
            </a:pPr>
            <a:r>
              <a:rPr lang="en-US" sz="4800" b="1" dirty="0">
                <a:solidFill>
                  <a:srgbClr val="0070C0"/>
                </a:solidFill>
              </a:rPr>
              <a:t>Thank You </a:t>
            </a:r>
          </a:p>
        </p:txBody>
      </p:sp>
    </p:spTree>
    <p:extLst>
      <p:ext uri="{BB962C8B-B14F-4D97-AF65-F5344CB8AC3E}">
        <p14:creationId xmlns:p14="http://schemas.microsoft.com/office/powerpoint/2010/main" val="417497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AA088-9CFA-DE7C-8CFA-2CD654A03504}"/>
              </a:ext>
            </a:extLst>
          </p:cNvPr>
          <p:cNvSpPr>
            <a:spLocks noGrp="1"/>
          </p:cNvSpPr>
          <p:nvPr>
            <p:ph type="title"/>
          </p:nvPr>
        </p:nvSpPr>
        <p:spPr>
          <a:xfrm>
            <a:off x="838200" y="365126"/>
            <a:ext cx="10515600" cy="591478"/>
          </a:xfrm>
          <a:solidFill>
            <a:schemeClr val="bg1">
              <a:lumMod val="95000"/>
            </a:schemeClr>
          </a:solidFill>
        </p:spPr>
        <p:txBody>
          <a:bodyPr>
            <a:normAutofit fontScale="90000"/>
          </a:bodyPr>
          <a:lstStyle/>
          <a:p>
            <a:r>
              <a:rPr lang="en-US" dirty="0"/>
              <a:t>Purpose </a:t>
            </a:r>
          </a:p>
        </p:txBody>
      </p:sp>
      <p:sp>
        <p:nvSpPr>
          <p:cNvPr id="3" name="Content Placeholder 2">
            <a:extLst>
              <a:ext uri="{FF2B5EF4-FFF2-40B4-BE49-F238E27FC236}">
                <a16:creationId xmlns:a16="http://schemas.microsoft.com/office/drawing/2014/main" id="{3F551F7C-188B-E17A-6C92-15213FA01BA1}"/>
              </a:ext>
            </a:extLst>
          </p:cNvPr>
          <p:cNvSpPr>
            <a:spLocks noGrp="1"/>
          </p:cNvSpPr>
          <p:nvPr>
            <p:ph idx="1"/>
          </p:nvPr>
        </p:nvSpPr>
        <p:spPr>
          <a:xfrm>
            <a:off x="838200" y="1340203"/>
            <a:ext cx="10515600" cy="4351338"/>
          </a:xfrm>
        </p:spPr>
        <p:txBody>
          <a:bodyPr/>
          <a:lstStyle/>
          <a:p>
            <a:r>
              <a:rPr lang="en-US" dirty="0"/>
              <a:t>To analyze beer data to see what makes the best beer</a:t>
            </a:r>
          </a:p>
          <a:p>
            <a:r>
              <a:rPr lang="en-US" dirty="0"/>
              <a:t>What factors influence consumers ratings on beer? </a:t>
            </a:r>
          </a:p>
          <a:p>
            <a:pPr lvl="1"/>
            <a:r>
              <a:rPr lang="en-US" dirty="0"/>
              <a:t>Consumer reviews data</a:t>
            </a:r>
          </a:p>
          <a:p>
            <a:pPr lvl="1"/>
            <a:r>
              <a:rPr lang="en-US" dirty="0"/>
              <a:t>Consumer over all rating</a:t>
            </a:r>
          </a:p>
          <a:p>
            <a:pPr lvl="1"/>
            <a:r>
              <a:rPr lang="en-US" dirty="0"/>
              <a:t>Any particular test/flavor </a:t>
            </a:r>
          </a:p>
          <a:p>
            <a:pPr marL="457200" lvl="1" indent="0">
              <a:buNone/>
            </a:pPr>
            <a:endParaRPr lang="en-US" dirty="0"/>
          </a:p>
        </p:txBody>
      </p:sp>
    </p:spTree>
    <p:extLst>
      <p:ext uri="{BB962C8B-B14F-4D97-AF65-F5344CB8AC3E}">
        <p14:creationId xmlns:p14="http://schemas.microsoft.com/office/powerpoint/2010/main" val="3408731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AD05D-1D87-C7B3-A06E-D99A8741777E}"/>
              </a:ext>
            </a:extLst>
          </p:cNvPr>
          <p:cNvSpPr>
            <a:spLocks noGrp="1"/>
          </p:cNvSpPr>
          <p:nvPr>
            <p:ph type="title"/>
          </p:nvPr>
        </p:nvSpPr>
        <p:spPr>
          <a:xfrm>
            <a:off x="838200" y="365126"/>
            <a:ext cx="10515600" cy="722312"/>
          </a:xfrm>
          <a:solidFill>
            <a:schemeClr val="bg1">
              <a:lumMod val="95000"/>
            </a:schemeClr>
          </a:solidFill>
        </p:spPr>
        <p:txBody>
          <a:bodyPr/>
          <a:lstStyle/>
          <a:p>
            <a:r>
              <a:rPr lang="en-US" dirty="0"/>
              <a:t>Question to Address</a:t>
            </a:r>
          </a:p>
        </p:txBody>
      </p:sp>
      <p:sp>
        <p:nvSpPr>
          <p:cNvPr id="3" name="Content Placeholder 2">
            <a:extLst>
              <a:ext uri="{FF2B5EF4-FFF2-40B4-BE49-F238E27FC236}">
                <a16:creationId xmlns:a16="http://schemas.microsoft.com/office/drawing/2014/main" id="{0C04A40A-CCB6-82B2-E344-AB9172005D8D}"/>
              </a:ext>
            </a:extLst>
          </p:cNvPr>
          <p:cNvSpPr>
            <a:spLocks noGrp="1"/>
          </p:cNvSpPr>
          <p:nvPr>
            <p:ph idx="1"/>
          </p:nvPr>
        </p:nvSpPr>
        <p:spPr>
          <a:xfrm>
            <a:off x="838200" y="1419225"/>
            <a:ext cx="10515600" cy="4351338"/>
          </a:xfrm>
        </p:spPr>
        <p:txBody>
          <a:bodyPr/>
          <a:lstStyle/>
          <a:p>
            <a:pPr marL="342900" marR="0" lvl="0" indent="-342900">
              <a:spcBef>
                <a:spcPts val="0"/>
              </a:spcBef>
              <a:spcAft>
                <a:spcPts val="0"/>
              </a:spcAft>
              <a:buFont typeface="+mj-lt"/>
              <a:buAutoNum type="arabicPeriod"/>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Rank top 3 Breweries which produce the strongest beers?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Which year did beers enjoy the highest ratings?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Based on the user’s ratings which factors are important among taste, aroma, appearance, and palette?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If you were to recommend 3 beers to your friends based on this data which ones will you recommend?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Which Beer style seems to be the favorite based on reviews written by users?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How does written review compare to overall review score for the beer styles?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How do find similar beer drinkers by using written reviews only?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70546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3509B-98C7-0A7F-6F60-7E021EE02838}"/>
              </a:ext>
            </a:extLst>
          </p:cNvPr>
          <p:cNvSpPr>
            <a:spLocks noGrp="1"/>
          </p:cNvSpPr>
          <p:nvPr>
            <p:ph type="title"/>
          </p:nvPr>
        </p:nvSpPr>
        <p:spPr>
          <a:xfrm>
            <a:off x="838200" y="365126"/>
            <a:ext cx="10515600" cy="675884"/>
          </a:xfrm>
          <a:solidFill>
            <a:schemeClr val="bg1">
              <a:lumMod val="95000"/>
            </a:schemeClr>
          </a:solidFill>
        </p:spPr>
        <p:txBody>
          <a:bodyPr>
            <a:normAutofit fontScale="90000"/>
          </a:bodyPr>
          <a:lstStyle/>
          <a:p>
            <a:r>
              <a:rPr lang="en-US" dirty="0"/>
              <a:t>Source Data</a:t>
            </a:r>
          </a:p>
        </p:txBody>
      </p:sp>
      <p:sp>
        <p:nvSpPr>
          <p:cNvPr id="3" name="Content Placeholder 2">
            <a:extLst>
              <a:ext uri="{FF2B5EF4-FFF2-40B4-BE49-F238E27FC236}">
                <a16:creationId xmlns:a16="http://schemas.microsoft.com/office/drawing/2014/main" id="{E042F20E-07D4-47DE-0ED7-FC26EC8B61AC}"/>
              </a:ext>
            </a:extLst>
          </p:cNvPr>
          <p:cNvSpPr>
            <a:spLocks noGrp="1"/>
          </p:cNvSpPr>
          <p:nvPr>
            <p:ph idx="1"/>
          </p:nvPr>
        </p:nvSpPr>
        <p:spPr>
          <a:xfrm>
            <a:off x="838200" y="1230489"/>
            <a:ext cx="10515600" cy="4946474"/>
          </a:xfrm>
        </p:spPr>
        <p:txBody>
          <a:bodyPr>
            <a:normAutofit/>
          </a:bodyPr>
          <a:lstStyle/>
          <a:p>
            <a:r>
              <a:rPr lang="en-US" dirty="0"/>
              <a:t>Data Set: – 0.52887 million reviews </a:t>
            </a:r>
          </a:p>
          <a:p>
            <a:r>
              <a:rPr lang="en-US" dirty="0"/>
              <a:t>Data source link - </a:t>
            </a:r>
            <a:r>
              <a:rPr lang="en-US" sz="1800" u="sng" dirty="0">
                <a:solidFill>
                  <a:srgbClr val="0563C1"/>
                </a:solidFill>
                <a:effectLst/>
                <a:latin typeface="Calibri" panose="020F0502020204030204" pitchFamily="34" charset="0"/>
                <a:ea typeface="Times New Roman" panose="02020603050405020304" pitchFamily="18" charset="0"/>
                <a:cs typeface="Times New Roman" panose="02020603050405020304" pitchFamily="18" charset="0"/>
                <a:hlinkClick r:id="rId2"/>
              </a:rPr>
              <a:t>https://drive.google.com/open?id=1e-kyoB97a5tnE7X4T4Es4FHi4g6Trefq</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Rates common attributes of beers and provides their overall ratings.</a:t>
            </a:r>
          </a:p>
          <a:p>
            <a:r>
              <a:rPr lang="en-US" dirty="0"/>
              <a:t>Few observations from source data </a:t>
            </a:r>
          </a:p>
          <a:p>
            <a:pPr lvl="1"/>
            <a:r>
              <a:rPr lang="en-US" sz="1600" b="0" i="0" dirty="0">
                <a:solidFill>
                  <a:srgbClr val="212121"/>
                </a:solidFill>
                <a:effectLst/>
              </a:rPr>
              <a:t>There are total 528870 beer name and beer_style data.</a:t>
            </a:r>
          </a:p>
          <a:p>
            <a:pPr lvl="1"/>
            <a:r>
              <a:rPr lang="en-US" sz="1600" b="0" i="0" dirty="0">
                <a:solidFill>
                  <a:srgbClr val="212121"/>
                </a:solidFill>
                <a:effectLst/>
              </a:rPr>
              <a:t>There are unique 18339 beer name</a:t>
            </a:r>
          </a:p>
          <a:p>
            <a:pPr lvl="1"/>
            <a:r>
              <a:rPr lang="en-US" sz="1600" b="0" i="0" dirty="0">
                <a:solidFill>
                  <a:srgbClr val="212121"/>
                </a:solidFill>
                <a:effectLst/>
              </a:rPr>
              <a:t>There are 104 unique beer style</a:t>
            </a:r>
          </a:p>
          <a:p>
            <a:pPr lvl="1"/>
            <a:r>
              <a:rPr lang="en-US" sz="1600" b="0" i="0" dirty="0">
                <a:solidFill>
                  <a:srgbClr val="212121"/>
                </a:solidFill>
                <a:effectLst/>
              </a:rPr>
              <a:t>There are unique 22800 review profiler name</a:t>
            </a:r>
          </a:p>
          <a:p>
            <a:pPr lvl="1"/>
            <a:r>
              <a:rPr lang="en-US" sz="1600" b="0" i="0" dirty="0">
                <a:solidFill>
                  <a:srgbClr val="212121"/>
                </a:solidFill>
                <a:effectLst/>
              </a:rPr>
              <a:t>Most common beer name is Sierra Nevada Celebration Ale</a:t>
            </a:r>
          </a:p>
          <a:p>
            <a:pPr lvl="1"/>
            <a:r>
              <a:rPr lang="en-US" sz="1600" b="0" i="0" dirty="0">
                <a:solidFill>
                  <a:srgbClr val="212121"/>
                </a:solidFill>
                <a:effectLst/>
              </a:rPr>
              <a:t>Most common beer style is American IPA</a:t>
            </a:r>
          </a:p>
          <a:p>
            <a:pPr lvl="1"/>
            <a:r>
              <a:rPr lang="en-US" sz="1600" b="0" i="0" dirty="0">
                <a:solidFill>
                  <a:srgbClr val="212121"/>
                </a:solidFill>
                <a:effectLst/>
              </a:rPr>
              <a:t>Most Common review profiler name is northyorksammy</a:t>
            </a:r>
          </a:p>
          <a:p>
            <a:pPr lvl="1"/>
            <a:r>
              <a:rPr lang="en-US" sz="1600" b="0" i="0" dirty="0">
                <a:solidFill>
                  <a:srgbClr val="212121"/>
                </a:solidFill>
                <a:effectLst/>
              </a:rPr>
              <a:t>Total 3 features has missing values. These are </a:t>
            </a:r>
            <a:r>
              <a:rPr lang="en-US" sz="1600" b="0" i="0" dirty="0" err="1">
                <a:solidFill>
                  <a:srgbClr val="212121"/>
                </a:solidFill>
                <a:effectLst/>
              </a:rPr>
              <a:t>beer_ABV</a:t>
            </a:r>
            <a:r>
              <a:rPr lang="en-US" sz="1600" b="0" i="0" dirty="0">
                <a:solidFill>
                  <a:srgbClr val="212121"/>
                </a:solidFill>
                <a:effectLst/>
              </a:rPr>
              <a:t> , review_profileName and </a:t>
            </a:r>
            <a:r>
              <a:rPr lang="en-US" sz="1600" b="0" i="0" dirty="0" err="1">
                <a:solidFill>
                  <a:srgbClr val="212121"/>
                </a:solidFill>
                <a:effectLst/>
              </a:rPr>
              <a:t>review_text</a:t>
            </a:r>
            <a:r>
              <a:rPr lang="en-US" sz="1600" b="0" i="0" dirty="0">
                <a:solidFill>
                  <a:srgbClr val="212121"/>
                </a:solidFill>
                <a:effectLst/>
              </a:rPr>
              <a:t>.</a:t>
            </a:r>
          </a:p>
          <a:p>
            <a:endParaRPr lang="en-US" dirty="0"/>
          </a:p>
          <a:p>
            <a:pPr marL="0" indent="0">
              <a:buNone/>
            </a:pPr>
            <a:endParaRPr lang="en-US" dirty="0"/>
          </a:p>
        </p:txBody>
      </p:sp>
    </p:spTree>
    <p:extLst>
      <p:ext uri="{BB962C8B-B14F-4D97-AF65-F5344CB8AC3E}">
        <p14:creationId xmlns:p14="http://schemas.microsoft.com/office/powerpoint/2010/main" val="1496996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2FA2D-6C32-E1B0-8620-ABFF8D94D007}"/>
              </a:ext>
            </a:extLst>
          </p:cNvPr>
          <p:cNvSpPr>
            <a:spLocks noGrp="1"/>
          </p:cNvSpPr>
          <p:nvPr>
            <p:ph type="title"/>
          </p:nvPr>
        </p:nvSpPr>
        <p:spPr>
          <a:xfrm>
            <a:off x="838200" y="365125"/>
            <a:ext cx="10515600" cy="802493"/>
          </a:xfrm>
          <a:solidFill>
            <a:schemeClr val="bg1">
              <a:lumMod val="95000"/>
            </a:schemeClr>
          </a:solidFill>
        </p:spPr>
        <p:txBody>
          <a:bodyPr/>
          <a:lstStyle/>
          <a:p>
            <a:r>
              <a:rPr lang="en-US" dirty="0"/>
              <a:t>Data, Cleanup, Exploration</a:t>
            </a:r>
          </a:p>
        </p:txBody>
      </p:sp>
      <p:sp>
        <p:nvSpPr>
          <p:cNvPr id="3" name="Content Placeholder 2">
            <a:extLst>
              <a:ext uri="{FF2B5EF4-FFF2-40B4-BE49-F238E27FC236}">
                <a16:creationId xmlns:a16="http://schemas.microsoft.com/office/drawing/2014/main" id="{2BC55C26-4CB5-872F-962D-67EF5C559DA4}"/>
              </a:ext>
            </a:extLst>
          </p:cNvPr>
          <p:cNvSpPr>
            <a:spLocks noGrp="1"/>
          </p:cNvSpPr>
          <p:nvPr>
            <p:ph idx="1"/>
          </p:nvPr>
        </p:nvSpPr>
        <p:spPr>
          <a:xfrm>
            <a:off x="838200" y="1444978"/>
            <a:ext cx="10515600" cy="4731985"/>
          </a:xfrm>
        </p:spPr>
        <p:txBody>
          <a:bodyPr>
            <a:normAutofit lnSpcReduction="10000"/>
          </a:bodyPr>
          <a:lstStyle/>
          <a:p>
            <a:r>
              <a:rPr lang="en-US" sz="2000" b="0" i="0" dirty="0">
                <a:solidFill>
                  <a:srgbClr val="212121"/>
                </a:solidFill>
                <a:effectLst/>
              </a:rPr>
              <a:t>Out of total records 3.8% missing values is from beer_ABV, where as review profile Name and review text contribute only 0.02%</a:t>
            </a:r>
            <a:endParaRPr lang="en-US" sz="2000" dirty="0"/>
          </a:p>
          <a:p>
            <a:r>
              <a:rPr lang="en-US" sz="2000" dirty="0"/>
              <a:t>Fill the missing profiler name with most occurrence profiler name (mode value)</a:t>
            </a:r>
          </a:p>
          <a:p>
            <a:r>
              <a:rPr lang="en-US" sz="2000" dirty="0"/>
              <a:t>Fille the review text with most occurrence review text (mode value)</a:t>
            </a:r>
          </a:p>
          <a:p>
            <a:r>
              <a:rPr lang="en-US" sz="2000" dirty="0"/>
              <a:t>For Alcohol beer value(beer ABV) , fill the missing values based on beer name , as beer name has fixed alcohol beer value. After filling missing alcohol beer value still we got 17920 missing ABV value , so we dropped these records.</a:t>
            </a:r>
          </a:p>
          <a:p>
            <a:r>
              <a:rPr lang="en-US" sz="2000" dirty="0"/>
              <a:t>Beer style , beer name , review profiler name and review text are the categorical features.</a:t>
            </a:r>
          </a:p>
          <a:p>
            <a:r>
              <a:rPr lang="en-US" sz="2000" dirty="0"/>
              <a:t>The number of unique beer ABV is 283</a:t>
            </a:r>
          </a:p>
          <a:p>
            <a:r>
              <a:rPr lang="en-US" sz="2000" dirty="0"/>
              <a:t>The number of unique beer name is 18339</a:t>
            </a:r>
          </a:p>
          <a:p>
            <a:r>
              <a:rPr lang="en-US" sz="2000" dirty="0"/>
              <a:t>We do not have any over all negative reviews.</a:t>
            </a:r>
          </a:p>
          <a:p>
            <a:r>
              <a:rPr lang="en-US" sz="2000" dirty="0"/>
              <a:t>We got review time in unix time so convert unix time to date time format for review time .</a:t>
            </a:r>
          </a:p>
          <a:p>
            <a:r>
              <a:rPr lang="en-US" sz="2000" dirty="0"/>
              <a:t>As per feature processing create new 'year' column and extract year from review time</a:t>
            </a:r>
          </a:p>
          <a:p>
            <a:endParaRPr lang="en-US" dirty="0"/>
          </a:p>
        </p:txBody>
      </p:sp>
    </p:spTree>
    <p:extLst>
      <p:ext uri="{BB962C8B-B14F-4D97-AF65-F5344CB8AC3E}">
        <p14:creationId xmlns:p14="http://schemas.microsoft.com/office/powerpoint/2010/main" val="1902478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9174F-19B5-E656-3387-46910D60F30C}"/>
              </a:ext>
            </a:extLst>
          </p:cNvPr>
          <p:cNvSpPr>
            <a:spLocks noGrp="1"/>
          </p:cNvSpPr>
          <p:nvPr>
            <p:ph type="title"/>
          </p:nvPr>
        </p:nvSpPr>
        <p:spPr>
          <a:xfrm>
            <a:off x="657578" y="203199"/>
            <a:ext cx="10515600" cy="598660"/>
          </a:xfrm>
          <a:solidFill>
            <a:schemeClr val="bg1">
              <a:lumMod val="95000"/>
            </a:schemeClr>
          </a:solidFill>
        </p:spPr>
        <p:txBody>
          <a:bodyPr>
            <a:normAutofit fontScale="90000"/>
          </a:bodyPr>
          <a:lstStyle/>
          <a:p>
            <a:r>
              <a:rPr lang="en-US" dirty="0"/>
              <a:t>Data Analysis</a:t>
            </a:r>
          </a:p>
        </p:txBody>
      </p:sp>
      <p:sp>
        <p:nvSpPr>
          <p:cNvPr id="3" name="Content Placeholder 2">
            <a:extLst>
              <a:ext uri="{FF2B5EF4-FFF2-40B4-BE49-F238E27FC236}">
                <a16:creationId xmlns:a16="http://schemas.microsoft.com/office/drawing/2014/main" id="{9FD15848-7F79-45F5-9698-81A63D2E6073}"/>
              </a:ext>
            </a:extLst>
          </p:cNvPr>
          <p:cNvSpPr>
            <a:spLocks noGrp="1"/>
          </p:cNvSpPr>
          <p:nvPr>
            <p:ph idx="1"/>
          </p:nvPr>
        </p:nvSpPr>
        <p:spPr>
          <a:xfrm>
            <a:off x="657578" y="933096"/>
            <a:ext cx="10515600" cy="5388682"/>
          </a:xfrm>
        </p:spPr>
        <p:txBody>
          <a:bodyPr/>
          <a:lstStyle/>
          <a:p>
            <a:r>
              <a:rPr lang="en-US" sz="1600" dirty="0"/>
              <a:t>Which beer style has maximum count in entire data set.</a:t>
            </a:r>
          </a:p>
          <a:p>
            <a:r>
              <a:rPr lang="en-US" sz="1600" dirty="0"/>
              <a:t>Let’s check top 20 most common beer style based on count.</a:t>
            </a:r>
          </a:p>
          <a:p>
            <a:endParaRPr lang="en-US" dirty="0"/>
          </a:p>
        </p:txBody>
      </p:sp>
      <p:pic>
        <p:nvPicPr>
          <p:cNvPr id="5" name="Picture 4">
            <a:extLst>
              <a:ext uri="{FF2B5EF4-FFF2-40B4-BE49-F238E27FC236}">
                <a16:creationId xmlns:a16="http://schemas.microsoft.com/office/drawing/2014/main" id="{9D2FA7DD-7A7F-CDE4-3DD3-C58AE0D1DDA7}"/>
              </a:ext>
            </a:extLst>
          </p:cNvPr>
          <p:cNvPicPr>
            <a:picLocks noChangeAspect="1"/>
          </p:cNvPicPr>
          <p:nvPr/>
        </p:nvPicPr>
        <p:blipFill>
          <a:blip r:embed="rId2"/>
          <a:stretch>
            <a:fillRect/>
          </a:stretch>
        </p:blipFill>
        <p:spPr>
          <a:xfrm>
            <a:off x="513561" y="1666967"/>
            <a:ext cx="8774554" cy="3620850"/>
          </a:xfrm>
          <a:prstGeom prst="rect">
            <a:avLst/>
          </a:prstGeom>
        </p:spPr>
      </p:pic>
      <p:pic>
        <p:nvPicPr>
          <p:cNvPr id="7" name="Picture 6">
            <a:extLst>
              <a:ext uri="{FF2B5EF4-FFF2-40B4-BE49-F238E27FC236}">
                <a16:creationId xmlns:a16="http://schemas.microsoft.com/office/drawing/2014/main" id="{5541EF8A-E39C-D033-C489-5B3B96EC6CD4}"/>
              </a:ext>
            </a:extLst>
          </p:cNvPr>
          <p:cNvPicPr>
            <a:picLocks noChangeAspect="1"/>
          </p:cNvPicPr>
          <p:nvPr/>
        </p:nvPicPr>
        <p:blipFill>
          <a:blip r:embed="rId3"/>
          <a:stretch>
            <a:fillRect/>
          </a:stretch>
        </p:blipFill>
        <p:spPr>
          <a:xfrm>
            <a:off x="9288115" y="1649826"/>
            <a:ext cx="2767007" cy="3627023"/>
          </a:xfrm>
          <a:prstGeom prst="rect">
            <a:avLst/>
          </a:prstGeom>
        </p:spPr>
      </p:pic>
      <p:sp>
        <p:nvSpPr>
          <p:cNvPr id="8" name="TextBox 7">
            <a:extLst>
              <a:ext uri="{FF2B5EF4-FFF2-40B4-BE49-F238E27FC236}">
                <a16:creationId xmlns:a16="http://schemas.microsoft.com/office/drawing/2014/main" id="{083AA5C6-2B70-5AA1-F765-CFAD9B7FB0D4}"/>
              </a:ext>
            </a:extLst>
          </p:cNvPr>
          <p:cNvSpPr txBox="1"/>
          <p:nvPr/>
        </p:nvSpPr>
        <p:spPr>
          <a:xfrm flipH="1">
            <a:off x="660400" y="5304958"/>
            <a:ext cx="8048415" cy="646331"/>
          </a:xfrm>
          <a:prstGeom prst="rect">
            <a:avLst/>
          </a:prstGeom>
          <a:noFill/>
        </p:spPr>
        <p:txBody>
          <a:bodyPr wrap="square" rtlCol="0">
            <a:spAutoFit/>
          </a:bodyPr>
          <a:lstStyle/>
          <a:p>
            <a:r>
              <a:rPr lang="en-US" dirty="0"/>
              <a:t>American IPA beer style is having maximum count in entire data sets. The beer drinker bought maximum this beer style .</a:t>
            </a:r>
          </a:p>
        </p:txBody>
      </p:sp>
    </p:spTree>
    <p:extLst>
      <p:ext uri="{BB962C8B-B14F-4D97-AF65-F5344CB8AC3E}">
        <p14:creationId xmlns:p14="http://schemas.microsoft.com/office/powerpoint/2010/main" val="2141257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7B1E04-C7EC-303F-2965-44B12F169D62}"/>
              </a:ext>
            </a:extLst>
          </p:cNvPr>
          <p:cNvSpPr>
            <a:spLocks noGrp="1"/>
          </p:cNvSpPr>
          <p:nvPr>
            <p:ph idx="1"/>
          </p:nvPr>
        </p:nvSpPr>
        <p:spPr>
          <a:xfrm>
            <a:off x="951089" y="487376"/>
            <a:ext cx="10515600" cy="5906030"/>
          </a:xfrm>
        </p:spPr>
        <p:txBody>
          <a:bodyPr>
            <a:normAutofit/>
          </a:bodyPr>
          <a:lstStyle/>
          <a:p>
            <a:r>
              <a:rPr lang="en-US" sz="1800" dirty="0"/>
              <a:t>What is the maximum beer by name the user bought. </a:t>
            </a:r>
          </a:p>
          <a:p>
            <a:endParaRPr lang="en-US" sz="2000" dirty="0"/>
          </a:p>
          <a:p>
            <a:endParaRPr lang="en-US" sz="2000" dirty="0"/>
          </a:p>
          <a:p>
            <a:endParaRPr lang="en-US" sz="2000" dirty="0"/>
          </a:p>
          <a:p>
            <a:endParaRPr lang="en-US" sz="2000" dirty="0"/>
          </a:p>
          <a:p>
            <a:endParaRPr lang="en-US" sz="2000" dirty="0"/>
          </a:p>
          <a:p>
            <a:endParaRPr lang="en-US" sz="2000" dirty="0"/>
          </a:p>
          <a:p>
            <a:r>
              <a:rPr lang="en-US" sz="1800" dirty="0"/>
              <a:t>Which brewer is most popular that sell maximum beers in entire data set. Since we don’t have brewer name in the data set , we will check with brewer id.</a:t>
            </a:r>
          </a:p>
          <a:p>
            <a:endParaRPr lang="en-US" sz="2000" dirty="0"/>
          </a:p>
        </p:txBody>
      </p:sp>
      <p:pic>
        <p:nvPicPr>
          <p:cNvPr id="5" name="Picture 4">
            <a:extLst>
              <a:ext uri="{FF2B5EF4-FFF2-40B4-BE49-F238E27FC236}">
                <a16:creationId xmlns:a16="http://schemas.microsoft.com/office/drawing/2014/main" id="{83D145AD-F704-D8DD-5D73-1A90313AC1D1}"/>
              </a:ext>
            </a:extLst>
          </p:cNvPr>
          <p:cNvPicPr>
            <a:picLocks noChangeAspect="1"/>
          </p:cNvPicPr>
          <p:nvPr/>
        </p:nvPicPr>
        <p:blipFill>
          <a:blip r:embed="rId2"/>
          <a:stretch>
            <a:fillRect/>
          </a:stretch>
        </p:blipFill>
        <p:spPr>
          <a:xfrm>
            <a:off x="951089" y="771349"/>
            <a:ext cx="6194904" cy="2367870"/>
          </a:xfrm>
          <a:prstGeom prst="rect">
            <a:avLst/>
          </a:prstGeom>
        </p:spPr>
      </p:pic>
      <p:pic>
        <p:nvPicPr>
          <p:cNvPr id="7" name="Picture 6">
            <a:extLst>
              <a:ext uri="{FF2B5EF4-FFF2-40B4-BE49-F238E27FC236}">
                <a16:creationId xmlns:a16="http://schemas.microsoft.com/office/drawing/2014/main" id="{111D1321-8609-C55A-5269-534B74461E8E}"/>
              </a:ext>
            </a:extLst>
          </p:cNvPr>
          <p:cNvPicPr>
            <a:picLocks noChangeAspect="1"/>
          </p:cNvPicPr>
          <p:nvPr/>
        </p:nvPicPr>
        <p:blipFill>
          <a:blip r:embed="rId3"/>
          <a:stretch>
            <a:fillRect/>
          </a:stretch>
        </p:blipFill>
        <p:spPr>
          <a:xfrm>
            <a:off x="7199615" y="487376"/>
            <a:ext cx="2783896" cy="2244535"/>
          </a:xfrm>
          <a:prstGeom prst="rect">
            <a:avLst/>
          </a:prstGeom>
        </p:spPr>
      </p:pic>
      <p:sp>
        <p:nvSpPr>
          <p:cNvPr id="8" name="TextBox 7">
            <a:extLst>
              <a:ext uri="{FF2B5EF4-FFF2-40B4-BE49-F238E27FC236}">
                <a16:creationId xmlns:a16="http://schemas.microsoft.com/office/drawing/2014/main" id="{700E8B23-3FB0-AD1D-82DA-4C45968401B4}"/>
              </a:ext>
            </a:extLst>
          </p:cNvPr>
          <p:cNvSpPr txBox="1"/>
          <p:nvPr/>
        </p:nvSpPr>
        <p:spPr>
          <a:xfrm>
            <a:off x="1052690" y="2870046"/>
            <a:ext cx="7323666" cy="307777"/>
          </a:xfrm>
          <a:prstGeom prst="rect">
            <a:avLst/>
          </a:prstGeom>
          <a:noFill/>
        </p:spPr>
        <p:txBody>
          <a:bodyPr wrap="square" rtlCol="0">
            <a:spAutoFit/>
          </a:bodyPr>
          <a:lstStyle/>
          <a:p>
            <a:r>
              <a:rPr lang="en-US" sz="1400" b="0" i="0" dirty="0">
                <a:solidFill>
                  <a:srgbClr val="212121"/>
                </a:solidFill>
                <a:effectLst/>
                <a:latin typeface="Roboto" panose="02000000000000000000" pitchFamily="2" charset="0"/>
              </a:rPr>
              <a:t>Sierra Nevada Celebration Ale is maximum bought in entire data set</a:t>
            </a:r>
            <a:endParaRPr lang="en-US" sz="1400" dirty="0"/>
          </a:p>
        </p:txBody>
      </p:sp>
      <p:pic>
        <p:nvPicPr>
          <p:cNvPr id="10" name="Picture 9">
            <a:extLst>
              <a:ext uri="{FF2B5EF4-FFF2-40B4-BE49-F238E27FC236}">
                <a16:creationId xmlns:a16="http://schemas.microsoft.com/office/drawing/2014/main" id="{D5DF63BB-F2A1-8306-90F5-EA51F0BD4C56}"/>
              </a:ext>
            </a:extLst>
          </p:cNvPr>
          <p:cNvPicPr>
            <a:picLocks noChangeAspect="1"/>
          </p:cNvPicPr>
          <p:nvPr/>
        </p:nvPicPr>
        <p:blipFill>
          <a:blip r:embed="rId4"/>
          <a:stretch>
            <a:fillRect/>
          </a:stretch>
        </p:blipFill>
        <p:spPr>
          <a:xfrm>
            <a:off x="1059519" y="3891962"/>
            <a:ext cx="6672615" cy="2194689"/>
          </a:xfrm>
          <a:prstGeom prst="rect">
            <a:avLst/>
          </a:prstGeom>
        </p:spPr>
      </p:pic>
      <p:pic>
        <p:nvPicPr>
          <p:cNvPr id="12" name="Picture 11">
            <a:extLst>
              <a:ext uri="{FF2B5EF4-FFF2-40B4-BE49-F238E27FC236}">
                <a16:creationId xmlns:a16="http://schemas.microsoft.com/office/drawing/2014/main" id="{A59FEE5D-8C46-79BB-BE08-B72E8D22670D}"/>
              </a:ext>
            </a:extLst>
          </p:cNvPr>
          <p:cNvPicPr>
            <a:picLocks noChangeAspect="1"/>
          </p:cNvPicPr>
          <p:nvPr/>
        </p:nvPicPr>
        <p:blipFill>
          <a:blip r:embed="rId5"/>
          <a:stretch>
            <a:fillRect/>
          </a:stretch>
        </p:blipFill>
        <p:spPr>
          <a:xfrm>
            <a:off x="8199867" y="3648740"/>
            <a:ext cx="1783644" cy="2813733"/>
          </a:xfrm>
          <a:prstGeom prst="rect">
            <a:avLst/>
          </a:prstGeom>
        </p:spPr>
      </p:pic>
      <p:sp>
        <p:nvSpPr>
          <p:cNvPr id="13" name="TextBox 12">
            <a:extLst>
              <a:ext uri="{FF2B5EF4-FFF2-40B4-BE49-F238E27FC236}">
                <a16:creationId xmlns:a16="http://schemas.microsoft.com/office/drawing/2014/main" id="{9BF9E2B9-4435-16A0-BFE9-7E23FFCEBC66}"/>
              </a:ext>
            </a:extLst>
          </p:cNvPr>
          <p:cNvSpPr txBox="1"/>
          <p:nvPr/>
        </p:nvSpPr>
        <p:spPr>
          <a:xfrm>
            <a:off x="1150057" y="6007831"/>
            <a:ext cx="7323666" cy="307777"/>
          </a:xfrm>
          <a:prstGeom prst="rect">
            <a:avLst/>
          </a:prstGeom>
          <a:noFill/>
        </p:spPr>
        <p:txBody>
          <a:bodyPr wrap="square" rtlCol="0">
            <a:spAutoFit/>
          </a:bodyPr>
          <a:lstStyle/>
          <a:p>
            <a:r>
              <a:rPr lang="en-US" sz="1400" b="0" i="0" dirty="0">
                <a:solidFill>
                  <a:srgbClr val="212121"/>
                </a:solidFill>
                <a:effectLst/>
                <a:latin typeface="Roboto" panose="02000000000000000000" pitchFamily="2" charset="0"/>
              </a:rPr>
              <a:t>Brewer ID 35 is the top selling beers </a:t>
            </a:r>
            <a:endParaRPr lang="en-US" sz="1400" dirty="0"/>
          </a:p>
        </p:txBody>
      </p:sp>
    </p:spTree>
    <p:extLst>
      <p:ext uri="{BB962C8B-B14F-4D97-AF65-F5344CB8AC3E}">
        <p14:creationId xmlns:p14="http://schemas.microsoft.com/office/powerpoint/2010/main" val="1966694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4C18E-0B35-3B2D-E2A0-B8A5A417309E}"/>
              </a:ext>
            </a:extLst>
          </p:cNvPr>
          <p:cNvSpPr>
            <a:spLocks noGrp="1"/>
          </p:cNvSpPr>
          <p:nvPr>
            <p:ph idx="1"/>
          </p:nvPr>
        </p:nvSpPr>
        <p:spPr>
          <a:xfrm>
            <a:off x="623710" y="285926"/>
            <a:ext cx="10515600" cy="3585784"/>
          </a:xfrm>
        </p:spPr>
        <p:txBody>
          <a:bodyPr/>
          <a:lstStyle/>
          <a:p>
            <a:r>
              <a:rPr lang="en-US" sz="1800" dirty="0"/>
              <a:t>Let’s check the data distribution for Alcohol beer value </a:t>
            </a:r>
          </a:p>
          <a:p>
            <a:endParaRPr lang="en-US" dirty="0"/>
          </a:p>
        </p:txBody>
      </p:sp>
      <p:pic>
        <p:nvPicPr>
          <p:cNvPr id="2050" name="Picture 2">
            <a:extLst>
              <a:ext uri="{FF2B5EF4-FFF2-40B4-BE49-F238E27FC236}">
                <a16:creationId xmlns:a16="http://schemas.microsoft.com/office/drawing/2014/main" id="{3A2DA64E-A441-135D-B144-C2ACBA22D9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490" y="725400"/>
            <a:ext cx="4851399" cy="211539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55AF11E-05BF-49D2-F968-03AA5124889F}"/>
              </a:ext>
            </a:extLst>
          </p:cNvPr>
          <p:cNvSpPr txBox="1"/>
          <p:nvPr/>
        </p:nvSpPr>
        <p:spPr>
          <a:xfrm>
            <a:off x="1021643" y="2817302"/>
            <a:ext cx="9719733" cy="738664"/>
          </a:xfrm>
          <a:prstGeom prst="rect">
            <a:avLst/>
          </a:prstGeom>
          <a:noFill/>
        </p:spPr>
        <p:txBody>
          <a:bodyPr wrap="square">
            <a:spAutoFit/>
          </a:bodyPr>
          <a:lstStyle/>
          <a:p>
            <a:pPr algn="l">
              <a:buFont typeface="Arial" panose="020B0604020202020204" pitchFamily="34" charset="0"/>
              <a:buChar char="•"/>
            </a:pPr>
            <a:r>
              <a:rPr lang="en-US" sz="1400" dirty="0"/>
              <a:t>Almost all of the majority data in the distribution of 'beer_ABV' is between 5-10 with long tail towards right.</a:t>
            </a:r>
          </a:p>
          <a:p>
            <a:pPr algn="l">
              <a:buFont typeface="Arial" panose="020B0604020202020204" pitchFamily="34" charset="0"/>
              <a:buChar char="•"/>
            </a:pPr>
            <a:r>
              <a:rPr lang="en-US" sz="1400" dirty="0"/>
              <a:t>Data is not perfectly normally distributed.</a:t>
            </a:r>
          </a:p>
          <a:p>
            <a:pPr algn="l">
              <a:buFont typeface="Arial" panose="020B0604020202020204" pitchFamily="34" charset="0"/>
              <a:buChar char="•"/>
            </a:pPr>
            <a:r>
              <a:rPr lang="en-US" sz="1400" dirty="0"/>
              <a:t>The IQR for the overall review feature is between 3.5-4.5.</a:t>
            </a:r>
          </a:p>
        </p:txBody>
      </p:sp>
      <p:pic>
        <p:nvPicPr>
          <p:cNvPr id="2052" name="Picture 4">
            <a:extLst>
              <a:ext uri="{FF2B5EF4-FFF2-40B4-BE49-F238E27FC236}">
                <a16:creationId xmlns:a16="http://schemas.microsoft.com/office/drawing/2014/main" id="{6CBE5EC3-526A-CB1D-A0A6-F14BD8335D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6669" y="510683"/>
            <a:ext cx="1770239" cy="22530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7148474-77B1-7508-8556-A8A82483ADDB}"/>
              </a:ext>
            </a:extLst>
          </p:cNvPr>
          <p:cNvSpPr txBox="1"/>
          <p:nvPr/>
        </p:nvSpPr>
        <p:spPr>
          <a:xfrm>
            <a:off x="939801" y="3529172"/>
            <a:ext cx="8681154" cy="369332"/>
          </a:xfrm>
          <a:prstGeom prst="rect">
            <a:avLst/>
          </a:prstGeom>
          <a:noFill/>
        </p:spPr>
        <p:txBody>
          <a:bodyPr wrap="square" rtlCol="0">
            <a:spAutoFit/>
          </a:bodyPr>
          <a:lstStyle/>
          <a:p>
            <a:pPr marL="285750" indent="-285750">
              <a:buFont typeface="Arial" panose="020B0604020202020204" pitchFamily="34" charset="0"/>
              <a:buChar char="•"/>
            </a:pPr>
            <a:r>
              <a:rPr lang="en-US" dirty="0"/>
              <a:t>Let’s check the most frequency word used in user review comments.</a:t>
            </a:r>
          </a:p>
        </p:txBody>
      </p:sp>
      <p:pic>
        <p:nvPicPr>
          <p:cNvPr id="2054" name="Picture 6">
            <a:extLst>
              <a:ext uri="{FF2B5EF4-FFF2-40B4-BE49-F238E27FC236}">
                <a16:creationId xmlns:a16="http://schemas.microsoft.com/office/drawing/2014/main" id="{C551AE25-D67B-C0B7-80D4-B8366E2DA9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9082" y="3792579"/>
            <a:ext cx="3954402" cy="301250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FDB6AEB-6B11-F532-9945-EFE360525F9F}"/>
              </a:ext>
            </a:extLst>
          </p:cNvPr>
          <p:cNvSpPr txBox="1"/>
          <p:nvPr/>
        </p:nvSpPr>
        <p:spPr>
          <a:xfrm>
            <a:off x="5926669" y="4131733"/>
            <a:ext cx="3804353" cy="923330"/>
          </a:xfrm>
          <a:prstGeom prst="rect">
            <a:avLst/>
          </a:prstGeom>
          <a:noFill/>
        </p:spPr>
        <p:txBody>
          <a:bodyPr wrap="square" rtlCol="0">
            <a:spAutoFit/>
          </a:bodyPr>
          <a:lstStyle/>
          <a:p>
            <a:r>
              <a:rPr lang="en-US" dirty="0"/>
              <a:t>The most frequency word used is white head, oz bottle , roasted malt, amber color etc. </a:t>
            </a:r>
          </a:p>
        </p:txBody>
      </p:sp>
    </p:spTree>
    <p:extLst>
      <p:ext uri="{BB962C8B-B14F-4D97-AF65-F5344CB8AC3E}">
        <p14:creationId xmlns:p14="http://schemas.microsoft.com/office/powerpoint/2010/main" val="435338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57C188-A680-166E-209F-8DB8470261BE}"/>
              </a:ext>
            </a:extLst>
          </p:cNvPr>
          <p:cNvSpPr>
            <a:spLocks noGrp="1"/>
          </p:cNvSpPr>
          <p:nvPr>
            <p:ph idx="1"/>
          </p:nvPr>
        </p:nvSpPr>
        <p:spPr>
          <a:xfrm>
            <a:off x="838200" y="660953"/>
            <a:ext cx="10515600" cy="4351338"/>
          </a:xfrm>
        </p:spPr>
        <p:txBody>
          <a:bodyPr>
            <a:normAutofit fontScale="92500" lnSpcReduction="10000"/>
          </a:bodyPr>
          <a:lstStyle/>
          <a:p>
            <a:pPr marL="0" indent="0">
              <a:buNone/>
            </a:pPr>
            <a:r>
              <a:rPr lang="en-US" sz="1400" b="1" dirty="0"/>
              <a:t>Q1.Rank top 3 Breweries which produce the strongest beers?</a:t>
            </a:r>
          </a:p>
          <a:p>
            <a:r>
              <a:rPr lang="en-US" sz="1400" dirty="0"/>
              <a:t>Based on the alcohol volume of a beer (i.e. 'beer_ABV'), we can determine how strong it is. We have beer_brewerId for finding the breweries which produce the strongest beer.</a:t>
            </a:r>
          </a:p>
          <a:p>
            <a:r>
              <a:rPr lang="en-US" sz="1400" dirty="0"/>
              <a:t>The top 3 breweries which produce the strongest beer is listed below based on brewery ids is.</a:t>
            </a:r>
          </a:p>
          <a:p>
            <a:pPr lvl="1"/>
            <a:r>
              <a:rPr lang="en-US" sz="1200" dirty="0"/>
              <a:t>6513</a:t>
            </a:r>
          </a:p>
          <a:p>
            <a:pPr lvl="1"/>
            <a:r>
              <a:rPr lang="en-US" sz="1200" dirty="0"/>
              <a:t>736</a:t>
            </a:r>
          </a:p>
          <a:p>
            <a:pPr lvl="1"/>
            <a:r>
              <a:rPr lang="en-US" sz="1200" dirty="0"/>
              <a:t>24215</a:t>
            </a:r>
          </a:p>
          <a:p>
            <a:r>
              <a:rPr lang="en-US" sz="1400" dirty="0"/>
              <a:t>Though  Brewer ID 35 is the top selling beers  but didn’t make the top 3 breweries which produce the strongest beer.</a:t>
            </a:r>
          </a:p>
          <a:p>
            <a:pPr lvl="1"/>
            <a:endParaRPr lang="en-US" sz="1200" dirty="0"/>
          </a:p>
          <a:p>
            <a:pPr marL="0" indent="0">
              <a:buNone/>
            </a:pPr>
            <a:r>
              <a:rPr lang="en-US" sz="1400" b="1" dirty="0"/>
              <a:t>Q2. Which year did beers enjoy the highest ratings? </a:t>
            </a:r>
          </a:p>
          <a:p>
            <a:pPr marL="0" indent="0">
              <a:buNone/>
            </a:pPr>
            <a:r>
              <a:rPr lang="en-US" sz="1400" dirty="0"/>
              <a:t>Use the overall rating we can find which year it got highest rating. Beers enjoyed the highest ratings in the year 2000.</a:t>
            </a:r>
          </a:p>
          <a:p>
            <a:pPr marL="0" indent="0">
              <a:buNone/>
            </a:pPr>
            <a:endParaRPr lang="en-US" sz="1400" dirty="0"/>
          </a:p>
          <a:p>
            <a:pPr marL="0" indent="0">
              <a:buNone/>
            </a:pPr>
            <a:r>
              <a:rPr lang="en-US" sz="1400" b="1" dirty="0"/>
              <a:t>Q3.Based on the user’s ratings which factors are important among taste, aroma, appearance, and palette?</a:t>
            </a:r>
          </a:p>
          <a:p>
            <a:pPr marL="0" indent="0">
              <a:buNone/>
            </a:pPr>
            <a:r>
              <a:rPr lang="en-US" sz="1400" dirty="0"/>
              <a:t>• Looking at the data:</a:t>
            </a:r>
          </a:p>
          <a:p>
            <a:pPr marL="0" indent="0">
              <a:buNone/>
            </a:pPr>
            <a:r>
              <a:rPr lang="en-US" sz="1400" dirty="0"/>
              <a:t>– Aroma has the highest highest correlation on overall beer rating</a:t>
            </a:r>
          </a:p>
          <a:p>
            <a:pPr marL="0" indent="0">
              <a:buNone/>
            </a:pPr>
            <a:r>
              <a:rPr lang="en-US" sz="1400" dirty="0"/>
              <a:t>– Appearance has the lowest correlation to overall beer rating</a:t>
            </a:r>
          </a:p>
        </p:txBody>
      </p:sp>
      <p:pic>
        <p:nvPicPr>
          <p:cNvPr id="3076" name="Picture 4">
            <a:extLst>
              <a:ext uri="{FF2B5EF4-FFF2-40B4-BE49-F238E27FC236}">
                <a16:creationId xmlns:a16="http://schemas.microsoft.com/office/drawing/2014/main" id="{E02931F6-D0D3-9C6E-E84C-49D0441217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8845" y="3875097"/>
            <a:ext cx="4691945" cy="268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3370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248</TotalTime>
  <Words>1376</Words>
  <Application>Microsoft Office PowerPoint</Application>
  <PresentationFormat>Widescreen</PresentationFormat>
  <Paragraphs>130</Paragraphs>
  <Slides>13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Roboto</vt:lpstr>
      <vt:lpstr>Office Theme</vt:lpstr>
      <vt:lpstr>Beer Data Analysis Summary</vt:lpstr>
      <vt:lpstr>Purpose </vt:lpstr>
      <vt:lpstr>Question to Address</vt:lpstr>
      <vt:lpstr>Source Data</vt:lpstr>
      <vt:lpstr>Data, Cleanup, Exploration</vt:lpstr>
      <vt:lpstr>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 Data Analysis Summary</dc:title>
  <dc:creator>Swagatika Panda</dc:creator>
  <cp:revision>117</cp:revision>
  <dcterms:created xsi:type="dcterms:W3CDTF">2022-09-19T15:22:23Z</dcterms:created>
  <dcterms:modified xsi:type="dcterms:W3CDTF">2022-09-20T15:37:45Z</dcterms:modified>
</cp:coreProperties>
</file>